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59" r:id="rId7"/>
    <p:sldId id="266" r:id="rId8"/>
    <p:sldId id="261" r:id="rId9"/>
    <p:sldId id="265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5969"/>
  </p:normalViewPr>
  <p:slideViewPr>
    <p:cSldViewPr snapToGrid="0" snapToObjects="1">
      <p:cViewPr varScale="1">
        <p:scale>
          <a:sx n="69" d="100"/>
          <a:sy n="69" d="100"/>
        </p:scale>
        <p:origin x="8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2918F-8098-3D44-A688-F03324606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6F771D-7A50-894B-8138-F3F5DA0BA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39DF17-3405-7F4C-AB49-2EE7F0B4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B06AE9-6211-BF44-9F98-D0AD543C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5A3E15-C8DF-E34E-9A22-D74C9D3D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7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543A-D5F3-9F4F-B706-317ACA173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81DC61-FA98-6447-B9ED-1AD673D29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E0086F-03D4-EE49-9B9D-AA5F964CB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EBEF49-39DA-DE40-ADDC-91A92B37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31F8FF-F5B7-4B48-B3A5-65DAC64F4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57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E3C7BA-6E2F-504C-B105-7BB8D85FC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FE2C77-8992-EF4A-A80C-25B54F1B1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44E41-6722-CE43-90F3-55050207D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F1F1CB-459A-D145-BE66-C345B7E3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87DE81-917D-8B44-9E14-F9F3A1C4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95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E1DE9E-B115-5F46-8FB7-FD6991A95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616E3-C3FE-DA40-BAF8-224733717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9F6DBC-E200-2541-866E-1D5B92D7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3D0B51-32BE-594B-96EF-635ACB9FE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9A2093-D05F-BE41-B342-5C9FFE74E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10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B3F15-6DAF-AB49-8FF7-AFCE7D47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DF6536-FE8A-FE4A-A8DB-85C609BEB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ED7673-C55D-2844-99BB-87364E9F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1141B1-9743-2247-9039-AE4854BB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60168-7140-1648-A587-17C86E0D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3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33B887-A363-074B-9EB9-84BF82D1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DA8B33-DF70-7348-8E5E-E49076005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D8B203-2CA5-F74C-909E-D131CB888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3DF48E-F88F-A84E-9078-6FCD07C0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F5669-F85F-4245-AEBC-A9073D32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5BD1F2-024A-4345-A634-F8100353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9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99ED1D-8440-4D45-8E79-ED49B13AB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7B3569-38C5-A844-BDB7-C1D491383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9114CC-5AD2-E040-A793-07969C586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04BEB49-01A6-C24E-B294-9363E3039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4C54BE-7969-C14D-B170-D3ECC6F61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16F1B46-3A76-BB46-A954-C93159E2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40366F0-A4A1-C543-AEA5-380304483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82C788-3209-BB47-AEB6-C74BB5E2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064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0F67F-C339-D44D-A3B3-B74146968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7ABAF1-09A6-354B-AA90-C5306D96F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C36611-8682-CA4D-8F93-6B427EF8A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D5592C1-171F-2544-AC20-1065BABC8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9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539251-93E3-7141-99BB-3BBF92EDF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F627FD-6DA7-B34C-BAB6-5F91D4AB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291955-DD6A-8943-965E-BE811512C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0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43552-F0D1-0A42-9A39-C4127B35F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1335C-B1DB-8E4D-9E37-8842CF7D9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89AC621-5CF6-9F48-A5B2-0BFD3C9C1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389D95-394F-3347-8E76-C9BF5E346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36AA74-E89B-BC4C-B9B5-F3AD1528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036579-3DDE-554B-98F6-1F9A02931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93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5DE28-4971-FF4B-BF4C-E29CFB04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6953E0-011E-9F4A-8BF9-B3274955D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C52772-95B8-DA4B-927F-C9CCAF61D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DE804D-2FA1-0443-A8B0-2002E5BB4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F9CB4A-7BB1-374C-A25A-4C9B2AAD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522764-BCAD-7A44-9C11-FCC37626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17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E0228E6-A3E4-D34D-AC88-C418E1F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16F185E-781B-BF4F-A5AB-46E8AE87D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5B6902-76AD-444B-ACE2-A35FE80F13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A10F-2D2A-7F40-899B-36A34346E128}" type="datetimeFigureOut">
              <a:rPr lang="cs-CZ" smtClean="0"/>
              <a:t>12.04.2022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AC32A7-D0DC-DB43-A3B7-C9F8605375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EA5219-0AD1-4D4B-BF77-6735CEB580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CEE61-B985-4843-98C9-3F0A49B949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53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A1A22-6EC1-0F44-A8AC-6ED8F8F9A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70326" y="1017053"/>
            <a:ext cx="5668765" cy="2387600"/>
          </a:xfrm>
        </p:spPr>
        <p:txBody>
          <a:bodyPr>
            <a:normAutofit/>
          </a:bodyPr>
          <a:lstStyle/>
          <a:p>
            <a:r>
              <a:rPr lang="cs-CZ" sz="7200" b="1" dirty="0"/>
              <a:t>Paul TILLICH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D72423-9824-B742-906F-0DCE1405B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898" y="3404653"/>
            <a:ext cx="3691846" cy="1655762"/>
          </a:xfrm>
        </p:spPr>
        <p:txBody>
          <a:bodyPr>
            <a:normAutofit/>
          </a:bodyPr>
          <a:lstStyle/>
          <a:p>
            <a:r>
              <a:rPr lang="cs-CZ" sz="4400" dirty="0"/>
              <a:t>1886 - 1965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F4E008F-B44B-C74E-AC38-D20DECBFF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9209" y="-2271144"/>
            <a:ext cx="6403369" cy="839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86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E5810-B99C-1D48-9066-23F7FBE36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dirty="0">
                <a:solidFill>
                  <a:srgbClr val="C00000"/>
                </a:solidFill>
              </a:rPr>
              <a:t>Rudolf  BULTMANN (1884-1976)</a:t>
            </a:r>
            <a:br>
              <a:rPr lang="cs-CZ" sz="5400" b="1" dirty="0">
                <a:solidFill>
                  <a:srgbClr val="C00000"/>
                </a:solidFill>
              </a:rPr>
            </a:br>
            <a:endParaRPr lang="cs-CZ" sz="5400" b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20.08.1884 - Geburtstag von Rudolf Bultmann , ZeitZeichen - Zeitzeichen -  Sendungen - WDR 5 - Radio - WDR">
            <a:extLst>
              <a:ext uri="{FF2B5EF4-FFF2-40B4-BE49-F238E27FC236}">
                <a16:creationId xmlns:a16="http://schemas.microsoft.com/office/drawing/2014/main" id="{0122625E-1C20-A248-8A37-57013643AC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155" y="1155570"/>
            <a:ext cx="6813755" cy="410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6F7F30E-14C4-FE4B-9B1F-3EDA9CE5AA09}"/>
              </a:ext>
            </a:extLst>
          </p:cNvPr>
          <p:cNvSpPr txBox="1"/>
          <p:nvPr/>
        </p:nvSpPr>
        <p:spPr>
          <a:xfrm flipH="1">
            <a:off x="623453" y="1625359"/>
            <a:ext cx="51284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Syn luterského faráře, studoval teologii v </a:t>
            </a:r>
            <a:r>
              <a:rPr lang="cs-CZ" sz="2800" dirty="0" err="1"/>
              <a:t>Tübingen</a:t>
            </a:r>
            <a:r>
              <a:rPr lang="cs-CZ" sz="2800" dirty="0"/>
              <a:t>, Berlíně a </a:t>
            </a:r>
            <a:r>
              <a:rPr lang="cs-CZ" sz="2800" dirty="0" err="1"/>
              <a:t>Marburgu</a:t>
            </a:r>
            <a:endParaRPr lang="cs-CZ" sz="2800" dirty="0"/>
          </a:p>
          <a:p>
            <a:r>
              <a:rPr lang="cs-CZ" sz="2800" dirty="0"/>
              <a:t>členem </a:t>
            </a:r>
            <a:r>
              <a:rPr lang="cs-CZ" sz="2800" i="1" dirty="0"/>
              <a:t>Vyznavačské církve</a:t>
            </a:r>
            <a:r>
              <a:rPr lang="cs-CZ" sz="2800" dirty="0"/>
              <a:t>, </a:t>
            </a:r>
          </a:p>
          <a:p>
            <a:r>
              <a:rPr lang="cs-CZ" sz="2800" dirty="0"/>
              <a:t>Přednášel v </a:t>
            </a:r>
            <a:r>
              <a:rPr lang="cs-CZ" sz="2800" dirty="0" err="1"/>
              <a:t>Breslau</a:t>
            </a:r>
            <a:r>
              <a:rPr lang="cs-CZ" sz="2800" dirty="0"/>
              <a:t> a </a:t>
            </a:r>
            <a:r>
              <a:rPr lang="cs-CZ" sz="2800" dirty="0" err="1"/>
              <a:t>Marburgu</a:t>
            </a:r>
            <a:endParaRPr lang="cs-CZ" sz="2800" dirty="0"/>
          </a:p>
          <a:p>
            <a:r>
              <a:rPr lang="cs-CZ" sz="2800" dirty="0"/>
              <a:t>Setkání a přátelství s </a:t>
            </a:r>
            <a:r>
              <a:rPr lang="cs-CZ" sz="2800" dirty="0" err="1"/>
              <a:t>Heideggerem</a:t>
            </a:r>
            <a:endParaRPr lang="cs-CZ" sz="2800" dirty="0"/>
          </a:p>
          <a:p>
            <a:r>
              <a:rPr lang="cs-CZ" sz="2800" i="1" dirty="0"/>
              <a:t>Literatura:</a:t>
            </a:r>
          </a:p>
          <a:p>
            <a:r>
              <a:rPr lang="cs-CZ" sz="2800" dirty="0"/>
              <a:t>R. </a:t>
            </a:r>
            <a:r>
              <a:rPr lang="cs-CZ" sz="2800" dirty="0" err="1"/>
              <a:t>Bultmann</a:t>
            </a:r>
            <a:r>
              <a:rPr lang="cs-CZ" sz="2800" dirty="0"/>
              <a:t>, </a:t>
            </a:r>
            <a:r>
              <a:rPr lang="cs-CZ" sz="2800" i="1" dirty="0"/>
              <a:t>Dějiny a eschatologie</a:t>
            </a:r>
            <a:r>
              <a:rPr lang="cs-CZ" sz="2800" dirty="0"/>
              <a:t>. Praha: ISE 1994.</a:t>
            </a:r>
          </a:p>
        </p:txBody>
      </p:sp>
    </p:spTree>
    <p:extLst>
      <p:ext uri="{BB962C8B-B14F-4D97-AF65-F5344CB8AC3E}">
        <p14:creationId xmlns:p14="http://schemas.microsoft.com/office/powerpoint/2010/main" val="3491181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55E9C-34E7-684A-A119-B88F9D85E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s-CZ" dirty="0"/>
              <a:t>Demytologizace NZ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67E684-698D-B543-A24A-E3D035A09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32387"/>
            <a:ext cx="12192000" cy="5807358"/>
          </a:xfrm>
        </p:spPr>
        <p:txBody>
          <a:bodyPr>
            <a:noAutofit/>
          </a:bodyPr>
          <a:lstStyle/>
          <a:p>
            <a:r>
              <a:rPr lang="cs-CZ" sz="3200" dirty="0"/>
              <a:t>Oproti naivnímu fundamentalismu i oproti racionalismu  liberální teologie: </a:t>
            </a:r>
          </a:p>
          <a:p>
            <a:r>
              <a:rPr lang="cs-CZ" sz="3200" dirty="0"/>
              <a:t>mýty neodstranit, nýbrž interpretovat. (hermeneutika)</a:t>
            </a:r>
          </a:p>
          <a:p>
            <a:r>
              <a:rPr lang="cs-CZ" sz="3200" dirty="0"/>
              <a:t>Mýtus je vyprávění, objektivizující určitý prožitek, struktura vnímání, </a:t>
            </a:r>
          </a:p>
          <a:p>
            <a:r>
              <a:rPr lang="cs-CZ" sz="3200" dirty="0"/>
              <a:t>ve středu je existenciální zkušenost. Výpovědi o lidské existenci. (</a:t>
            </a:r>
            <a:r>
              <a:rPr lang="cs-CZ" sz="3200" dirty="0" err="1"/>
              <a:t>Heidegger</a:t>
            </a:r>
            <a:r>
              <a:rPr lang="cs-CZ" sz="3200" dirty="0"/>
              <a:t>) .</a:t>
            </a:r>
          </a:p>
          <a:p>
            <a:r>
              <a:rPr lang="cs-CZ" sz="3200" dirty="0"/>
              <a:t> </a:t>
            </a:r>
            <a:r>
              <a:rPr lang="cs-CZ" sz="3200" i="1" dirty="0"/>
              <a:t>Mýtus je strukturou vnímání</a:t>
            </a:r>
            <a:r>
              <a:rPr lang="cs-CZ" sz="3200" dirty="0"/>
              <a:t>. (není to až dodatečný přepis, forma..) </a:t>
            </a:r>
          </a:p>
          <a:p>
            <a:r>
              <a:rPr lang="cs-CZ" sz="3200" i="1" dirty="0"/>
              <a:t>„Vlastním smyslem mýtu není podávat objektivní obraz světa; v něm se naopak vyjadřuje, jak si člověk sám ve svém světě rozumí. Mýtus nechce být vykládán kosmologicky, nýbrž antropologicky – přesněji existenciálně.“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6296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0AC73-3590-3246-9D29-3E0ACA26F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0"/>
            <a:ext cx="10515600" cy="681037"/>
          </a:xfrm>
        </p:spPr>
        <p:txBody>
          <a:bodyPr>
            <a:normAutofit fontScale="90000"/>
          </a:bodyPr>
          <a:lstStyle/>
          <a:p>
            <a:br>
              <a:rPr lang="cs-CZ" sz="3100" dirty="0"/>
            </a:br>
            <a:br>
              <a:rPr lang="cs-CZ" sz="3100" dirty="0"/>
            </a:br>
            <a:r>
              <a:rPr lang="cs-CZ" sz="3100" dirty="0"/>
              <a:t>Vlastním obsahem NZ je  nové pochopení lidské existence.</a:t>
            </a:r>
            <a:br>
              <a:rPr lang="cs-CZ" sz="3100" dirty="0"/>
            </a:br>
            <a:r>
              <a:rPr lang="cs-CZ" sz="3100" i="1" dirty="0"/>
              <a:t> 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19540F-AB11-CB42-A8EB-F83CC065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09" y="698643"/>
            <a:ext cx="10515600" cy="5463165"/>
          </a:xfrm>
        </p:spPr>
        <p:txBody>
          <a:bodyPr/>
          <a:lstStyle/>
          <a:p>
            <a:r>
              <a:rPr lang="cs-CZ" i="1" dirty="0">
                <a:solidFill>
                  <a:schemeClr val="accent1"/>
                </a:solidFill>
              </a:rPr>
              <a:t>Existence starého člověka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(žít z toho, co je k dispozici, ze sebe, sobecky) </a:t>
            </a:r>
          </a:p>
          <a:p>
            <a:r>
              <a:rPr lang="cs-CZ" i="1" dirty="0">
                <a:solidFill>
                  <a:schemeClr val="accent1"/>
                </a:solidFill>
              </a:rPr>
              <a:t>Existence nového člověka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/>
              <a:t>(z milosti, z daru). </a:t>
            </a:r>
          </a:p>
          <a:p>
            <a:r>
              <a:rPr lang="cs-CZ" dirty="0"/>
              <a:t>Kristus chce po nás fundamentální rozhodnutí o životě, </a:t>
            </a:r>
          </a:p>
          <a:p>
            <a:pPr marL="0" indent="0">
              <a:buNone/>
            </a:pPr>
            <a:r>
              <a:rPr lang="cs-CZ" dirty="0"/>
              <a:t> zve nás, učinit jeho kříž naším křížem. </a:t>
            </a:r>
          </a:p>
          <a:p>
            <a:r>
              <a:rPr lang="cs-CZ" dirty="0"/>
              <a:t> Vyznání „Ježíš Kristus je Bůh“ má smysl jen jako existenciální vyznání, výpověď nikoliv o „fysis“ Krista, nýbrž o „Christus pro </a:t>
            </a:r>
            <a:r>
              <a:rPr lang="cs-CZ" dirty="0" err="1"/>
              <a:t>me</a:t>
            </a:r>
            <a:r>
              <a:rPr lang="cs-CZ" dirty="0"/>
              <a:t>“; </a:t>
            </a:r>
          </a:p>
          <a:p>
            <a:r>
              <a:rPr lang="cs-CZ" dirty="0"/>
              <a:t>Vyznání Ježíš Kristus je Bůh, je Pán vypovídá také vždy něco o osobě, která to vyznává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78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BF9B7-0805-2A4A-83F7-BAAFDCD7D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cs-CZ" dirty="0"/>
              <a:t>Víra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9F0E58-4EA6-2942-9E91-EA5A7A9DE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5464969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Víra není  držení určitých článků a představ (často proti rozumu), </a:t>
            </a:r>
          </a:p>
          <a:p>
            <a:r>
              <a:rPr lang="cs-CZ" sz="3200" dirty="0"/>
              <a:t>nýbrž modus existence. Najít to pravé </a:t>
            </a:r>
            <a:r>
              <a:rPr lang="cs-CZ" sz="3200" dirty="0" err="1"/>
              <a:t>skandalon</a:t>
            </a:r>
            <a:r>
              <a:rPr lang="cs-CZ" sz="3200" dirty="0"/>
              <a:t> víry!</a:t>
            </a:r>
          </a:p>
          <a:p>
            <a:r>
              <a:rPr lang="cs-CZ" sz="3200" dirty="0"/>
              <a:t> Žiji jen ze sebe (ateismus) -  anebo žiji  „nejen já“: z toho, co do mého života vstupuje jako dar a výzva (víra)?  </a:t>
            </a:r>
          </a:p>
          <a:p>
            <a:r>
              <a:rPr lang="cs-CZ" sz="3200" dirty="0"/>
              <a:t>Víra: přijetí nové existence, ŽE jsem ospravedlněn. </a:t>
            </a:r>
          </a:p>
          <a:p>
            <a:r>
              <a:rPr lang="cs-CZ" sz="3200" dirty="0"/>
              <a:t>- </a:t>
            </a:r>
            <a:r>
              <a:rPr lang="cs-CZ" sz="3200" dirty="0" err="1"/>
              <a:t>Entweltlichung</a:t>
            </a:r>
            <a:r>
              <a:rPr lang="cs-CZ" sz="3200" dirty="0"/>
              <a:t> (osvobození od to, jak se žije ve světě) </a:t>
            </a:r>
          </a:p>
          <a:p>
            <a:r>
              <a:rPr lang="cs-CZ" sz="3200" dirty="0"/>
              <a:t>- </a:t>
            </a:r>
            <a:r>
              <a:rPr lang="cs-CZ" sz="3200" dirty="0" err="1"/>
              <a:t>Entscheidung</a:t>
            </a:r>
            <a:r>
              <a:rPr lang="cs-CZ" sz="3200" dirty="0"/>
              <a:t> (vnitřní moment víry) </a:t>
            </a:r>
          </a:p>
          <a:p>
            <a:r>
              <a:rPr lang="cs-CZ" sz="3200" dirty="0"/>
              <a:t>- </a:t>
            </a:r>
            <a:r>
              <a:rPr lang="cs-CZ" sz="3200" dirty="0" err="1"/>
              <a:t>Begegnung</a:t>
            </a:r>
            <a:r>
              <a:rPr lang="cs-CZ" sz="3200" dirty="0"/>
              <a:t>.  </a:t>
            </a:r>
          </a:p>
          <a:p>
            <a:r>
              <a:rPr lang="cs-CZ" sz="3200" dirty="0"/>
              <a:t>Není možné mluvit „o Bohu“ (objektivisticky, zvnějšku), nýbrž jen tak, že jsem zahrnut do otázky. Předporozumění: jsem otřesen ve svých základních existenciálních pozicích.</a:t>
            </a:r>
          </a:p>
          <a:p>
            <a:pPr marL="0" indent="0">
              <a:buNone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68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F547E-1B3A-734F-BA59-5A6D9D83A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83024" y="-2985247"/>
            <a:ext cx="10515600" cy="259733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5FEAB-0DB5-F44B-846A-D45319E3B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8941"/>
            <a:ext cx="11994776" cy="6373906"/>
          </a:xfrm>
        </p:spPr>
        <p:txBody>
          <a:bodyPr/>
          <a:lstStyle/>
          <a:p>
            <a:r>
              <a:rPr lang="cs-CZ" dirty="0"/>
              <a:t>Teolog, ale i filozof náboženství, spojení teologie, filozofie a sociologie </a:t>
            </a:r>
          </a:p>
          <a:p>
            <a:r>
              <a:rPr lang="cs-CZ" dirty="0"/>
              <a:t>V době konjunktury náboženství v USA v 50-letech (B. Graham, F. Sheen) hledá „ztracenou dimenzi náboženství“</a:t>
            </a:r>
          </a:p>
          <a:p>
            <a:r>
              <a:rPr lang="cs-CZ" dirty="0"/>
              <a:t>vztah náboženství ke kultuře (literatuře, filozofii, umění, politice); </a:t>
            </a:r>
          </a:p>
          <a:p>
            <a:r>
              <a:rPr lang="cs-CZ" dirty="0"/>
              <a:t>Public </a:t>
            </a:r>
            <a:r>
              <a:rPr lang="cs-CZ" dirty="0" err="1"/>
              <a:t>intellectual</a:t>
            </a:r>
            <a:r>
              <a:rPr lang="cs-CZ" dirty="0"/>
              <a:t>, akademické pocty, nejznámější americký teolog,</a:t>
            </a:r>
          </a:p>
          <a:p>
            <a:pPr marL="0" indent="0">
              <a:buNone/>
            </a:pPr>
            <a:r>
              <a:rPr lang="cs-CZ" dirty="0"/>
              <a:t> vliv také na psychoterapii, politologii a filozofii kultury (ale i kazatel)</a:t>
            </a:r>
          </a:p>
          <a:p>
            <a:r>
              <a:rPr lang="cs-CZ" dirty="0"/>
              <a:t>„apoštol intelektuálů“ – oslovující i nenáboženské publikum</a:t>
            </a:r>
          </a:p>
          <a:p>
            <a:r>
              <a:rPr lang="cs-CZ" dirty="0"/>
              <a:t>Vlivy: Existencialismus (</a:t>
            </a:r>
            <a:r>
              <a:rPr lang="cs-CZ" dirty="0" err="1"/>
              <a:t>Heidegger</a:t>
            </a:r>
            <a:r>
              <a:rPr lang="cs-CZ" dirty="0"/>
              <a:t>), německý idealismus (</a:t>
            </a:r>
            <a:r>
              <a:rPr lang="cs-CZ" dirty="0" err="1"/>
              <a:t>Schelling</a:t>
            </a:r>
            <a:r>
              <a:rPr lang="cs-CZ" dirty="0"/>
              <a:t>), </a:t>
            </a:r>
          </a:p>
          <a:p>
            <a:pPr marL="0" indent="0">
              <a:buNone/>
            </a:pPr>
            <a:r>
              <a:rPr lang="cs-CZ" dirty="0"/>
              <a:t>mystika (</a:t>
            </a:r>
            <a:r>
              <a:rPr lang="cs-CZ" dirty="0" err="1"/>
              <a:t>Boehme</a:t>
            </a:r>
            <a:r>
              <a:rPr lang="cs-CZ" dirty="0"/>
              <a:t>), hlubinná psychologie (Jung).  </a:t>
            </a:r>
          </a:p>
          <a:p>
            <a:r>
              <a:rPr lang="cs-CZ" dirty="0"/>
              <a:t>Existencialismus přinesl svěží jazyk i aktuální otázky  (vztah úzkosti a odvahy)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96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F83DD-150A-634F-960D-93E11FFC2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-366395"/>
            <a:ext cx="10515600" cy="1087755"/>
          </a:xfrm>
        </p:spPr>
        <p:txBody>
          <a:bodyPr>
            <a:normAutofit/>
          </a:bodyPr>
          <a:lstStyle/>
          <a:p>
            <a:r>
              <a:rPr lang="cs-CZ" sz="2000" dirty="0"/>
              <a:t>život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76721-AB29-A44A-BD44-6BDE01CE2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78688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syn faráře, </a:t>
            </a:r>
          </a:p>
          <a:p>
            <a:r>
              <a:rPr lang="cs-CZ" dirty="0"/>
              <a:t>studium v  </a:t>
            </a:r>
            <a:r>
              <a:rPr lang="cs-CZ" dirty="0" err="1"/>
              <a:t>Breslau</a:t>
            </a:r>
            <a:r>
              <a:rPr lang="cs-CZ" dirty="0"/>
              <a:t>, </a:t>
            </a:r>
            <a:r>
              <a:rPr lang="cs-CZ" dirty="0" err="1"/>
              <a:t>Tübingen</a:t>
            </a:r>
            <a:r>
              <a:rPr lang="cs-CZ" dirty="0"/>
              <a:t>, Halle, Berlíně, </a:t>
            </a:r>
          </a:p>
          <a:p>
            <a:r>
              <a:rPr lang="cs-CZ" dirty="0"/>
              <a:t>za 1. války vojenský kaplan – proměna politických i náboženských postojů (náboženský socialismus)</a:t>
            </a:r>
          </a:p>
          <a:p>
            <a:r>
              <a:rPr lang="cs-CZ" dirty="0"/>
              <a:t>akademická dráha v Německu:  v Berlíně, </a:t>
            </a:r>
            <a:r>
              <a:rPr lang="cs-CZ" dirty="0" err="1"/>
              <a:t>Marburgu</a:t>
            </a:r>
            <a:r>
              <a:rPr lang="cs-CZ" dirty="0"/>
              <a:t>, Drážďanech, </a:t>
            </a:r>
          </a:p>
          <a:p>
            <a:r>
              <a:rPr lang="cs-CZ" dirty="0"/>
              <a:t>od r. 29 prof. ve Frankfurtu, prof. filozofie a sociologie po </a:t>
            </a:r>
            <a:r>
              <a:rPr lang="cs-CZ" dirty="0" err="1"/>
              <a:t>Schelerovi</a:t>
            </a:r>
            <a:r>
              <a:rPr lang="cs-CZ" dirty="0"/>
              <a:t>, spolupráce s </a:t>
            </a:r>
            <a:r>
              <a:rPr lang="cs-CZ" dirty="0" err="1"/>
              <a:t>Adornem</a:t>
            </a:r>
            <a:r>
              <a:rPr lang="cs-CZ" dirty="0"/>
              <a:t> a </a:t>
            </a:r>
            <a:r>
              <a:rPr lang="cs-CZ" dirty="0" err="1"/>
              <a:t>Horkheimerem</a:t>
            </a:r>
            <a:r>
              <a:rPr lang="cs-CZ" dirty="0"/>
              <a:t>; </a:t>
            </a:r>
          </a:p>
          <a:p>
            <a:r>
              <a:rPr lang="cs-CZ" dirty="0"/>
              <a:t> s Jungem a </a:t>
            </a:r>
            <a:r>
              <a:rPr lang="cs-CZ" dirty="0" err="1"/>
              <a:t>neoanalytiky</a:t>
            </a:r>
            <a:r>
              <a:rPr lang="cs-CZ" dirty="0"/>
              <a:t>; </a:t>
            </a:r>
          </a:p>
          <a:p>
            <a:r>
              <a:rPr lang="cs-CZ" dirty="0"/>
              <a:t>od r. 33 v USA v NY, pak  na Harvardu</a:t>
            </a:r>
          </a:p>
          <a:p>
            <a:r>
              <a:rPr lang="cs-CZ" dirty="0"/>
              <a:t>v 75 začíná v Chicagu. S </a:t>
            </a:r>
            <a:r>
              <a:rPr lang="cs-CZ" dirty="0" err="1"/>
              <a:t>Eliadem</a:t>
            </a:r>
            <a:r>
              <a:rPr lang="cs-CZ" dirty="0"/>
              <a:t> 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242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01FA99-7412-D249-91E0-28AA85558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1534795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E999C-7A7B-0646-BFD2-7CE3FE80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1348720" cy="7051039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Metoda KORELACE</a:t>
            </a:r>
            <a:r>
              <a:rPr lang="cs-CZ" dirty="0"/>
              <a:t>: hledat v kultuře doby otázky a ně hledat odpovědi v (reinterpretované) teologické tradici. </a:t>
            </a:r>
          </a:p>
          <a:p>
            <a:r>
              <a:rPr lang="cs-CZ" dirty="0"/>
              <a:t>V každé době,  v každé kultuře „</a:t>
            </a:r>
            <a:r>
              <a:rPr lang="cs-CZ" dirty="0" err="1">
                <a:solidFill>
                  <a:srgbClr val="FF0000"/>
                </a:solidFill>
              </a:rPr>
              <a:t>ultimate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concern</a:t>
            </a:r>
            <a:r>
              <a:rPr lang="cs-CZ" dirty="0"/>
              <a:t>“: dnes v podobě otázky po </a:t>
            </a:r>
            <a:r>
              <a:rPr lang="cs-CZ" dirty="0">
                <a:solidFill>
                  <a:srgbClr val="FF0000"/>
                </a:solidFill>
              </a:rPr>
              <a:t>SMYSLU</a:t>
            </a:r>
            <a:r>
              <a:rPr lang="cs-CZ" dirty="0"/>
              <a:t>.</a:t>
            </a:r>
          </a:p>
          <a:p>
            <a:r>
              <a:rPr lang="cs-CZ" i="1" dirty="0"/>
              <a:t>Náboženství - konstitutivní součást lidství, </a:t>
            </a:r>
            <a:r>
              <a:rPr lang="cs-CZ" dirty="0"/>
              <a:t> místo otázky po Bohu</a:t>
            </a:r>
          </a:p>
          <a:p>
            <a:r>
              <a:rPr lang="cs-CZ" dirty="0"/>
              <a:t>  Náboženství - </a:t>
            </a:r>
            <a:r>
              <a:rPr lang="cs-CZ" dirty="0">
                <a:solidFill>
                  <a:srgbClr val="0070C0"/>
                </a:solidFill>
              </a:rPr>
              <a:t>cesta symbolů</a:t>
            </a:r>
            <a:r>
              <a:rPr lang="cs-CZ" dirty="0"/>
              <a:t>, nezastupitelná –  ne k nějakému sektoru skutečnosti, </a:t>
            </a:r>
            <a:r>
              <a:rPr lang="cs-CZ" dirty="0">
                <a:solidFill>
                  <a:srgbClr val="0070C0"/>
                </a:solidFill>
              </a:rPr>
              <a:t>nýbrž k jádru</a:t>
            </a:r>
            <a:r>
              <a:rPr lang="cs-CZ" dirty="0"/>
              <a:t>. </a:t>
            </a:r>
          </a:p>
          <a:p>
            <a:r>
              <a:rPr lang="cs-CZ" dirty="0">
                <a:solidFill>
                  <a:srgbClr val="0070C0"/>
                </a:solidFill>
              </a:rPr>
              <a:t>Symbol </a:t>
            </a:r>
            <a:r>
              <a:rPr lang="cs-CZ" dirty="0"/>
              <a:t>participuje na skutečnosti, odkazuje nad sebe..</a:t>
            </a:r>
          </a:p>
          <a:p>
            <a:r>
              <a:rPr lang="cs-CZ" dirty="0"/>
              <a:t>Přímluvce mezináboženského dialogu: v ostatních tradicích  položeno jen v trochu jiných souřadnicích</a:t>
            </a:r>
          </a:p>
          <a:p>
            <a:r>
              <a:rPr lang="cs-CZ" dirty="0"/>
              <a:t>Bůh je „ultimate concern“ - to, co se nás bezprostředně dotýká</a:t>
            </a:r>
          </a:p>
          <a:p>
            <a:r>
              <a:rPr lang="cs-CZ" b="1" dirty="0">
                <a:solidFill>
                  <a:srgbClr val="FF0000"/>
                </a:solidFill>
              </a:rPr>
              <a:t>Bůh je hlubina bytí –</a:t>
            </a:r>
            <a:r>
              <a:rPr lang="cs-CZ" b="1" dirty="0"/>
              <a:t> kdo ví o hlubině, ví o Bohu 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9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5DF66-59AC-954E-B74D-7B5E5443D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048" y="0"/>
            <a:ext cx="10515600" cy="789167"/>
          </a:xfrm>
        </p:spPr>
        <p:txBody>
          <a:bodyPr/>
          <a:lstStyle/>
          <a:p>
            <a:r>
              <a:rPr lang="cs-CZ" dirty="0"/>
              <a:t>Pojetí Boha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4B1663-20DB-D044-9AFF-67D27170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631065"/>
            <a:ext cx="11160617" cy="610458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Bůh nad Bohem teismu, Bůh jako hlubina bytí. </a:t>
            </a:r>
          </a:p>
          <a:p>
            <a:r>
              <a:rPr lang="cs-CZ" dirty="0">
                <a:solidFill>
                  <a:srgbClr val="00B050"/>
                </a:solidFill>
              </a:rPr>
              <a:t>Kdo ví o hlubině, ví o Bohu</a:t>
            </a:r>
          </a:p>
          <a:p>
            <a:r>
              <a:rPr lang="cs-CZ" dirty="0">
                <a:solidFill>
                  <a:srgbClr val="00B050"/>
                </a:solidFill>
              </a:rPr>
              <a:t>Bůh je odpověď na otázku, která je implicite obsažena ve  vědomí konečnosti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Ne mimo jsoucno, nýbrž skutečnost </a:t>
            </a:r>
            <a:r>
              <a:rPr lang="cs-CZ" dirty="0" err="1"/>
              <a:t>sebetranscendující</a:t>
            </a:r>
            <a:endParaRPr lang="cs-CZ" dirty="0">
              <a:solidFill>
                <a:srgbClr val="0070C0"/>
              </a:solidFill>
            </a:endParaRPr>
          </a:p>
          <a:p>
            <a:r>
              <a:rPr lang="cs-CZ" dirty="0"/>
              <a:t>Moc působící i v těch, kdo ji nejmenují. </a:t>
            </a:r>
          </a:p>
          <a:p>
            <a:r>
              <a:rPr lang="cs-CZ" dirty="0"/>
              <a:t>Proti supranaturalismu, oddělujícího Boha jako jsoucno od ostatního jsoucna. </a:t>
            </a:r>
          </a:p>
          <a:p>
            <a:r>
              <a:rPr lang="cs-CZ" dirty="0">
                <a:solidFill>
                  <a:srgbClr val="0070C0"/>
                </a:solidFill>
              </a:rPr>
              <a:t>Bůh je bytí samo</a:t>
            </a:r>
            <a:r>
              <a:rPr lang="cs-CZ" dirty="0"/>
              <a:t>, </a:t>
            </a:r>
            <a:r>
              <a:rPr lang="cs-CZ" dirty="0" err="1"/>
              <a:t>sebetranscendující</a:t>
            </a:r>
            <a:r>
              <a:rPr lang="cs-CZ" dirty="0"/>
              <a:t>. </a:t>
            </a:r>
            <a:r>
              <a:rPr lang="cs-CZ" dirty="0">
                <a:solidFill>
                  <a:srgbClr val="0070C0"/>
                </a:solidFill>
              </a:rPr>
              <a:t>HLUBINA, </a:t>
            </a:r>
            <a:r>
              <a:rPr lang="cs-CZ" dirty="0"/>
              <a:t>pramen existence. </a:t>
            </a:r>
          </a:p>
          <a:p>
            <a:r>
              <a:rPr lang="cs-CZ" dirty="0"/>
              <a:t>Ježíš: </a:t>
            </a:r>
            <a:r>
              <a:rPr lang="cs-CZ" dirty="0">
                <a:solidFill>
                  <a:srgbClr val="0070C0"/>
                </a:solidFill>
              </a:rPr>
              <a:t>existence zajedno s esencí </a:t>
            </a:r>
            <a:r>
              <a:rPr lang="cs-CZ" dirty="0"/>
              <a:t>(to je existencialistický překlad chalcedonského dogmatu) </a:t>
            </a:r>
          </a:p>
          <a:p>
            <a:r>
              <a:rPr lang="cs-CZ" dirty="0"/>
              <a:t>Ultimate concern - to, co se nás bezprostředně týká. </a:t>
            </a:r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48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B2526-02BA-CD42-8F54-19151C14F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-1687195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13631-5746-9542-8147-73A9C0083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	</a:t>
            </a:r>
            <a:r>
              <a:rPr lang="cs-CZ" dirty="0" err="1">
                <a:solidFill>
                  <a:srgbClr val="0070C0"/>
                </a:solidFill>
              </a:rPr>
              <a:t>Tillichova</a:t>
            </a:r>
            <a:r>
              <a:rPr lang="cs-CZ" dirty="0">
                <a:solidFill>
                  <a:srgbClr val="0070C0"/>
                </a:solidFill>
              </a:rPr>
              <a:t> teologická antropologie: </a:t>
            </a:r>
          </a:p>
          <a:p>
            <a:r>
              <a:rPr lang="cs-CZ" dirty="0"/>
              <a:t>jsme zasazeni do srdce bytí </a:t>
            </a:r>
          </a:p>
          <a:p>
            <a:r>
              <a:rPr lang="cs-CZ" dirty="0"/>
              <a:t>Člověk je otázkou po bytí - strach z oceánu nebytí kolem, z konečnosti. </a:t>
            </a:r>
          </a:p>
          <a:p>
            <a:r>
              <a:rPr lang="cs-CZ" dirty="0"/>
              <a:t>Lidská existence jako </a:t>
            </a:r>
            <a:r>
              <a:rPr lang="cs-CZ" dirty="0">
                <a:solidFill>
                  <a:srgbClr val="0070C0"/>
                </a:solidFill>
              </a:rPr>
              <a:t>odcizení </a:t>
            </a:r>
            <a:r>
              <a:rPr lang="cs-CZ" dirty="0"/>
              <a:t>od základu, od bytí, od Boha i bližního:</a:t>
            </a:r>
          </a:p>
          <a:p>
            <a:pPr marL="0" indent="0">
              <a:buNone/>
            </a:pPr>
            <a:r>
              <a:rPr lang="cs-CZ" dirty="0"/>
              <a:t>  (to je existencialistický překlad „prvotního hřích“) </a:t>
            </a:r>
          </a:p>
          <a:p>
            <a:r>
              <a:rPr lang="cs-CZ" dirty="0"/>
              <a:t>Odvaha důvěry </a:t>
            </a:r>
          </a:p>
          <a:p>
            <a:r>
              <a:rPr lang="cs-CZ" dirty="0"/>
              <a:t>Víra jako přijetí svého přijetí , „navzdory“</a:t>
            </a:r>
          </a:p>
          <a:p>
            <a:r>
              <a:rPr lang="cs-CZ" dirty="0"/>
              <a:t>Víra zahrnuje radikální pochybnost, negaci </a:t>
            </a:r>
            <a:r>
              <a:rPr lang="cs-CZ"/>
              <a:t>(pojetí) boha teismu</a:t>
            </a:r>
            <a:r>
              <a:rPr lang="cs-CZ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100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2C7F74-B323-6E44-B300-66EC8E1AF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8124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Situace moderního člověka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9AFE1-590A-F14A-94D3-5542693D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3250"/>
            <a:ext cx="12192000" cy="5838513"/>
          </a:xfrm>
        </p:spPr>
        <p:txBody>
          <a:bodyPr/>
          <a:lstStyle/>
          <a:p>
            <a:r>
              <a:rPr lang="cs-CZ" dirty="0"/>
              <a:t>nemá jednotný světový názor, o to je však ve své problematičnosti (</a:t>
            </a:r>
            <a:r>
              <a:rPr lang="cs-CZ" dirty="0" err="1"/>
              <a:t>Fragwurdigkeit</a:t>
            </a:r>
            <a:r>
              <a:rPr lang="cs-CZ" dirty="0"/>
              <a:t>) blíže realitě; </a:t>
            </a:r>
          </a:p>
          <a:p>
            <a:r>
              <a:rPr lang="cs-CZ" dirty="0"/>
              <a:t>je hrdý na svou autonomii, ta však přináší úzkost </a:t>
            </a:r>
          </a:p>
          <a:p>
            <a:r>
              <a:rPr lang="cs-CZ" dirty="0"/>
              <a:t>Člověk autonomní, avšak </a:t>
            </a:r>
            <a:r>
              <a:rPr lang="cs-CZ" dirty="0">
                <a:solidFill>
                  <a:srgbClr val="0070C0"/>
                </a:solidFill>
              </a:rPr>
              <a:t>znejistělý</a:t>
            </a:r>
            <a:r>
              <a:rPr lang="cs-CZ" dirty="0"/>
              <a:t> (</a:t>
            </a:r>
            <a:r>
              <a:rPr lang="cs-CZ" dirty="0" err="1"/>
              <a:t>Kierkeggaard</a:t>
            </a:r>
            <a:r>
              <a:rPr lang="cs-CZ" dirty="0"/>
              <a:t>, Freud, Nietzsche)</a:t>
            </a:r>
          </a:p>
          <a:p>
            <a:r>
              <a:rPr lang="cs-CZ" dirty="0"/>
              <a:t>Je třeba odmítnutí falešných opor, zvěstování v mezní situaci: </a:t>
            </a:r>
          </a:p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Radikální přijetí mezní situace</a:t>
            </a:r>
            <a:r>
              <a:rPr lang="cs-CZ" dirty="0"/>
              <a:t> (žádné úniky do náboženství, mystiky, práce, utopií..),</a:t>
            </a:r>
          </a:p>
          <a:p>
            <a:r>
              <a:rPr lang="cs-CZ" dirty="0">
                <a:solidFill>
                  <a:srgbClr val="FF0000"/>
                </a:solidFill>
              </a:rPr>
              <a:t>přisvědčení této situaci</a:t>
            </a:r>
          </a:p>
          <a:p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svědectví o novém bytí: </a:t>
            </a:r>
            <a:r>
              <a:rPr lang="cs-CZ" dirty="0"/>
              <a:t>otevřenost pro svět, pro jeho kulturní i náboženské hodnoty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42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1CA17-F4BD-724C-B246-7290126B5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604"/>
            <a:ext cx="10515600" cy="325755"/>
          </a:xfrm>
        </p:spPr>
        <p:txBody>
          <a:bodyPr>
            <a:no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ODVAHA BÝT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EC148B-66E0-8446-AE8C-0A2E82281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" y="609600"/>
            <a:ext cx="12176760" cy="6248400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/>
              <a:t> </a:t>
            </a:r>
            <a:r>
              <a:rPr lang="cs-CZ" sz="3200" dirty="0"/>
              <a:t>v pojmu odvahy, se teologické, sociologické i filosofické otázky spojují způsobem, který umožňuje užitečnou analýzu lidské situace.</a:t>
            </a:r>
          </a:p>
          <a:p>
            <a:r>
              <a:rPr lang="cs-CZ" sz="3200" dirty="0"/>
              <a:t>Sleduje historický vývoj pojmu odvaha (od Sokrata po Nietzscheho)</a:t>
            </a:r>
            <a:r>
              <a:rPr lang="cs-CZ" sz="3200" dirty="0">
                <a:effectLst/>
              </a:rPr>
              <a:t> </a:t>
            </a:r>
            <a:endParaRPr lang="cs-CZ" sz="3200" dirty="0"/>
          </a:p>
          <a:p>
            <a:r>
              <a:rPr lang="cs-CZ" sz="3200" i="1" dirty="0"/>
              <a:t>„Odvaha být je etický akt, jímž člověk potvrzuje vlastní bytí navzdory těm prvkům své existence, které jsou s jeho esenciálním sebe- potvrzením v rozporu</a:t>
            </a:r>
          </a:p>
          <a:p>
            <a:r>
              <a:rPr lang="cs-CZ" sz="3200" i="1" dirty="0"/>
              <a:t>„Bytí ‚obsahuje‘ nebytí ‚uvnitř‘ sebe jako to, co je věčně přítomno a věčně přemáháno v procesu božského života.“</a:t>
            </a:r>
            <a:r>
              <a:rPr lang="cs-CZ" sz="3200" dirty="0"/>
              <a:t> </a:t>
            </a:r>
          </a:p>
          <a:p>
            <a:r>
              <a:rPr lang="cs-CZ" sz="3200" dirty="0"/>
              <a:t>Strach a úzkost :</a:t>
            </a:r>
          </a:p>
          <a:p>
            <a:r>
              <a:rPr lang="cs-CZ" sz="3200" dirty="0">
                <a:solidFill>
                  <a:srgbClr val="00B050"/>
                </a:solidFill>
              </a:rPr>
              <a:t>První</a:t>
            </a:r>
            <a:r>
              <a:rPr lang="cs-CZ" sz="3200" dirty="0"/>
              <a:t> typ úzkosti se vztahuje k osudu a smrti (co nemáme v moci), vědomí naprosté ztráty Já ve smrti</a:t>
            </a:r>
          </a:p>
          <a:p>
            <a:r>
              <a:rPr lang="cs-CZ" sz="3200" dirty="0">
                <a:solidFill>
                  <a:srgbClr val="00B050"/>
                </a:solidFill>
              </a:rPr>
              <a:t>Druhý</a:t>
            </a:r>
            <a:r>
              <a:rPr lang="cs-CZ" sz="3200" dirty="0"/>
              <a:t> je úzkost před prázdnotou a nesmyslností  (úzkost před ztrátou smyslu života)</a:t>
            </a:r>
          </a:p>
          <a:p>
            <a:r>
              <a:rPr lang="cs-CZ" sz="3200" dirty="0">
                <a:solidFill>
                  <a:srgbClr val="00B050"/>
                </a:solidFill>
              </a:rPr>
              <a:t>Třetí</a:t>
            </a:r>
            <a:r>
              <a:rPr lang="cs-CZ" sz="3200" dirty="0"/>
              <a:t> je úzkost před vinou a zatracením (je ohroženo morální sebepotvrzení)</a:t>
            </a:r>
          </a:p>
          <a:p>
            <a:r>
              <a:rPr lang="cs-CZ" sz="3200" dirty="0"/>
              <a:t>dovršení nalézají ve stavu zoufalství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FB1E022-6F33-5542-BB9F-BEB918B5F9BC}"/>
              </a:ext>
            </a:extLst>
          </p:cNvPr>
          <p:cNvSpPr txBox="1"/>
          <p:nvPr/>
        </p:nvSpPr>
        <p:spPr>
          <a:xfrm>
            <a:off x="3022762" y="26260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1952</a:t>
            </a:r>
          </a:p>
        </p:txBody>
      </p:sp>
    </p:spTree>
    <p:extLst>
      <p:ext uri="{BB962C8B-B14F-4D97-AF65-F5344CB8AC3E}">
        <p14:creationId xmlns:p14="http://schemas.microsoft.com/office/powerpoint/2010/main" val="3010410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CA934D-69B8-064A-A55F-FD4FF32DF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754" y="0"/>
            <a:ext cx="10515600" cy="840084"/>
          </a:xfrm>
        </p:spPr>
        <p:txBody>
          <a:bodyPr/>
          <a:lstStyle/>
          <a:p>
            <a:r>
              <a:rPr lang="cs-CZ" dirty="0"/>
              <a:t>víra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CC00A6-F1F9-764F-8EF4-EB2F1DFF3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840084"/>
            <a:ext cx="11119884" cy="5869399"/>
          </a:xfrm>
        </p:spPr>
        <p:txBody>
          <a:bodyPr/>
          <a:lstStyle/>
          <a:p>
            <a:r>
              <a:rPr lang="cs-CZ" sz="3200" i="1" dirty="0"/>
              <a:t>„</a:t>
            </a:r>
            <a:r>
              <a:rPr lang="cs-CZ" sz="3200" i="1" dirty="0">
                <a:solidFill>
                  <a:schemeClr val="accent1">
                    <a:lumMod val="75000"/>
                  </a:schemeClr>
                </a:solidFill>
              </a:rPr>
              <a:t>víra není teoretické potvrzení něčeho nejistého, je to existenciální přijetí něčeho, co přesahuje běžnou zkušenost.</a:t>
            </a:r>
          </a:p>
          <a:p>
            <a:r>
              <a:rPr lang="cs-CZ" sz="3200" i="1" dirty="0">
                <a:solidFill>
                  <a:schemeClr val="accent1">
                    <a:lumMod val="75000"/>
                  </a:schemeClr>
                </a:solidFill>
              </a:rPr>
              <a:t> Víra není názor, nýbrž stav...Ten, kdo je touto mocí uchopen je schopen přitakat sám sobě, protože ví, že mu přitakává moc bytí-samého.“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en-US" sz="3200" i="1" dirty="0"/>
              <a:t>“</a:t>
            </a:r>
            <a:r>
              <a:rPr lang="en-US" sz="3200" i="1" dirty="0" err="1"/>
              <a:t>odvaha</a:t>
            </a:r>
            <a:r>
              <a:rPr lang="en-US" sz="3200" i="1" dirty="0"/>
              <a:t> </a:t>
            </a:r>
            <a:r>
              <a:rPr lang="en-US" sz="3200" i="1" dirty="0" err="1"/>
              <a:t>být</a:t>
            </a:r>
            <a:r>
              <a:rPr lang="en-US" sz="3200" i="1" dirty="0"/>
              <a:t> </a:t>
            </a:r>
            <a:r>
              <a:rPr lang="en-US" sz="3200" i="1" dirty="0" err="1"/>
              <a:t>má</a:t>
            </a:r>
            <a:r>
              <a:rPr lang="en-US" sz="3200" i="1" dirty="0"/>
              <a:t> </a:t>
            </a:r>
            <a:r>
              <a:rPr lang="en-US" sz="3200" i="1" dirty="0" err="1"/>
              <a:t>kořeny</a:t>
            </a:r>
            <a:r>
              <a:rPr lang="en-US" sz="3200" i="1" dirty="0"/>
              <a:t> v tom </a:t>
            </a:r>
            <a:r>
              <a:rPr lang="en-US" sz="3200" i="1" dirty="0" err="1"/>
              <a:t>Bohu</a:t>
            </a:r>
            <a:r>
              <a:rPr lang="en-US" sz="3200" i="1" dirty="0"/>
              <a:t>, </a:t>
            </a:r>
            <a:r>
              <a:rPr lang="en-US" sz="3200" i="1" dirty="0" err="1"/>
              <a:t>který</a:t>
            </a:r>
            <a:r>
              <a:rPr lang="en-US" sz="3200" i="1" dirty="0"/>
              <a:t> se </a:t>
            </a:r>
            <a:r>
              <a:rPr lang="en-US" sz="3200" i="1" dirty="0" err="1"/>
              <a:t>objevuje</a:t>
            </a:r>
            <a:r>
              <a:rPr lang="en-US" sz="3200" i="1" dirty="0"/>
              <a:t>, </a:t>
            </a:r>
            <a:r>
              <a:rPr lang="en-US" sz="3200" i="1" dirty="0" err="1"/>
              <a:t>když</a:t>
            </a:r>
            <a:r>
              <a:rPr lang="en-US" sz="3200" i="1" dirty="0"/>
              <a:t> </a:t>
            </a:r>
            <a:r>
              <a:rPr lang="en-US" sz="3200" i="1" dirty="0" err="1"/>
              <a:t>Bůh</a:t>
            </a:r>
            <a:r>
              <a:rPr lang="en-US" sz="3200" i="1" dirty="0"/>
              <a:t> </a:t>
            </a:r>
            <a:r>
              <a:rPr lang="en-US" sz="3200" i="1" dirty="0" err="1"/>
              <a:t>zmizel</a:t>
            </a:r>
            <a:r>
              <a:rPr lang="en-US" sz="3200" i="1" dirty="0"/>
              <a:t> v </a:t>
            </a:r>
            <a:r>
              <a:rPr lang="en-US" sz="3200" i="1" dirty="0" err="1"/>
              <a:t>úzkosti</a:t>
            </a:r>
            <a:r>
              <a:rPr lang="en-US" sz="3200" i="1" dirty="0"/>
              <a:t> </a:t>
            </a:r>
            <a:r>
              <a:rPr lang="en-US" sz="3200" i="1" dirty="0" err="1"/>
              <a:t>pochybování</a:t>
            </a:r>
            <a:r>
              <a:rPr lang="en-US" sz="3200" i="1" dirty="0"/>
              <a:t>.”</a:t>
            </a:r>
            <a:r>
              <a:rPr lang="cs-CZ" sz="3200" dirty="0"/>
              <a:t> </a:t>
            </a:r>
          </a:p>
          <a:p>
            <a:r>
              <a:rPr lang="cs-CZ" sz="3200" dirty="0"/>
              <a:t>Víra je odvaha k bytí v dimenzi nepodmíněného. </a:t>
            </a:r>
          </a:p>
          <a:p>
            <a:endParaRPr lang="cs-CZ" sz="3200" dirty="0"/>
          </a:p>
          <a:p>
            <a:r>
              <a:rPr lang="cs-CZ" i="1" dirty="0"/>
              <a:t>Literatura:</a:t>
            </a:r>
          </a:p>
          <a:p>
            <a:pPr marL="0" indent="0">
              <a:buNone/>
            </a:pPr>
            <a:r>
              <a:rPr lang="cs-CZ" dirty="0"/>
              <a:t>Tillich P., Odvaha být </a:t>
            </a:r>
          </a:p>
        </p:txBody>
      </p:sp>
    </p:spTree>
    <p:extLst>
      <p:ext uri="{BB962C8B-B14F-4D97-AF65-F5344CB8AC3E}">
        <p14:creationId xmlns:p14="http://schemas.microsoft.com/office/powerpoint/2010/main" val="3289324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1191</Words>
  <Application>Microsoft Office PowerPoint</Application>
  <PresentationFormat>Širokoúhlá obrazovka</PresentationFormat>
  <Paragraphs>108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Paul TILLICH </vt:lpstr>
      <vt:lpstr>Prezentace aplikace PowerPoint</vt:lpstr>
      <vt:lpstr>život</vt:lpstr>
      <vt:lpstr>Prezentace aplikace PowerPoint</vt:lpstr>
      <vt:lpstr>Pojetí Boha</vt:lpstr>
      <vt:lpstr>Prezentace aplikace PowerPoint</vt:lpstr>
      <vt:lpstr>Situace moderního člověka</vt:lpstr>
      <vt:lpstr>ODVAHA BÝT</vt:lpstr>
      <vt:lpstr>víra</vt:lpstr>
      <vt:lpstr>Rudolf  BULTMANN (1884-1976) </vt:lpstr>
      <vt:lpstr>Demytologizace NZ</vt:lpstr>
      <vt:lpstr>  Vlastním obsahem NZ je  nové pochopení lidské existence.   </vt:lpstr>
      <vt:lpstr>Víra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Paul TILLICH </dc:title>
  <dc:creator>T H</dc:creator>
  <cp:lastModifiedBy>Choulíková, Klára</cp:lastModifiedBy>
  <cp:revision>16</cp:revision>
  <dcterms:created xsi:type="dcterms:W3CDTF">2021-04-08T07:19:04Z</dcterms:created>
  <dcterms:modified xsi:type="dcterms:W3CDTF">2022-04-12T13:13:04Z</dcterms:modified>
</cp:coreProperties>
</file>