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4" r:id="rId5"/>
    <p:sldId id="262" r:id="rId6"/>
    <p:sldId id="263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19BA1-4C1B-F215-9CB9-58A68FD22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старость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64163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D484FD3-4EB9-9667-4748-631E6D29A276}"/>
              </a:ext>
            </a:extLst>
          </p:cNvPr>
          <p:cNvSpPr txBox="1"/>
          <p:nvPr/>
        </p:nvSpPr>
        <p:spPr>
          <a:xfrm>
            <a:off x="1005397" y="46514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Старость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это…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8E21F8-AE5A-7BC3-4D45-09BF8FBC40AA}"/>
              </a:ext>
            </a:extLst>
          </p:cNvPr>
          <p:cNvSpPr txBox="1"/>
          <p:nvPr/>
        </p:nvSpPr>
        <p:spPr>
          <a:xfrm>
            <a:off x="4423299" y="2522256"/>
            <a:ext cx="267661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Source Sans Pro" panose="020B0503030403020204" pitchFamily="34" charset="0"/>
              </a:rPr>
              <a:t>э</a:t>
            </a:r>
            <a:r>
              <a:rPr lang="ru-RU" sz="22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то закат жизни. </a:t>
            </a:r>
            <a:endParaRPr lang="cs-CZ" sz="2200" dirty="0">
              <a:solidFill>
                <a:srgbClr val="00B0F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C375DEF-B602-F5A7-8CA7-BDAB122D0D7A}"/>
              </a:ext>
            </a:extLst>
          </p:cNvPr>
          <p:cNvSpPr txBox="1"/>
          <p:nvPr/>
        </p:nvSpPr>
        <p:spPr>
          <a:xfrm>
            <a:off x="2552331" y="1636741"/>
            <a:ext cx="3369075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C000"/>
                </a:solidFill>
                <a:latin typeface="Source Sans Pro" panose="020B0503030403020204" pitchFamily="34" charset="0"/>
              </a:rPr>
              <a:t>э</a:t>
            </a:r>
            <a:r>
              <a:rPr lang="ru-RU" sz="2200" b="0" i="0" dirty="0">
                <a:solidFill>
                  <a:srgbClr val="FFC000"/>
                </a:solidFill>
                <a:effectLst/>
                <a:latin typeface="Source Sans Pro" panose="020B0503030403020204" pitchFamily="34" charset="0"/>
              </a:rPr>
              <a:t>то золотой век жизни.</a:t>
            </a:r>
            <a:endParaRPr lang="cs-CZ" sz="2200" dirty="0">
              <a:solidFill>
                <a:srgbClr val="FFC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8DDC30-3A35-CCE3-148D-E40DFE4A6EFD}"/>
              </a:ext>
            </a:extLst>
          </p:cNvPr>
          <p:cNvSpPr txBox="1"/>
          <p:nvPr/>
        </p:nvSpPr>
        <p:spPr>
          <a:xfrm>
            <a:off x="437223" y="3360748"/>
            <a:ext cx="647848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это последний этап жизни человека, этап, которого нельзя избежать, который познал или познает каждый, чья жизнь не будет трагически прервана в молодости.</a:t>
            </a:r>
            <a:endParaRPr lang="cs-CZ" sz="2000" dirty="0">
              <a:solidFill>
                <a:srgbClr val="7030A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11E232-8E65-59DA-9CA4-3AE0320678D9}"/>
              </a:ext>
            </a:extLst>
          </p:cNvPr>
          <p:cNvSpPr txBox="1"/>
          <p:nvPr/>
        </p:nvSpPr>
        <p:spPr>
          <a:xfrm>
            <a:off x="4454371" y="522754"/>
            <a:ext cx="7046652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это период жизни человека от утраты способности организма к продолжению рода до смерти.</a:t>
            </a:r>
            <a:endParaRPr lang="cs-CZ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586C5EA-C11D-EF57-F81F-17012ED7A7BB}"/>
              </a:ext>
            </a:extLst>
          </p:cNvPr>
          <p:cNvSpPr txBox="1"/>
          <p:nvPr/>
        </p:nvSpPr>
        <p:spPr>
          <a:xfrm>
            <a:off x="7643673" y="1758316"/>
            <a:ext cx="417916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92D050"/>
                </a:solidFill>
                <a:effectLst/>
                <a:latin typeface="Source Sans Pro" panose="020B0503030403020204" pitchFamily="34" charset="0"/>
              </a:rPr>
              <a:t>это заключительный этап развития организма.</a:t>
            </a:r>
            <a:endParaRPr lang="cs-CZ" sz="2200" dirty="0">
              <a:solidFill>
                <a:srgbClr val="92D05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E4A72FA-FA90-7245-F9A0-44D370F67B1D}"/>
              </a:ext>
            </a:extLst>
          </p:cNvPr>
          <p:cNvSpPr txBox="1"/>
          <p:nvPr/>
        </p:nvSpPr>
        <p:spPr>
          <a:xfrm>
            <a:off x="570389" y="2143036"/>
            <a:ext cx="2959391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fontAlgn="base"/>
            <a:r>
              <a:rPr lang="ru-RU" sz="2200" b="1" i="0" dirty="0">
                <a:solidFill>
                  <a:srgbClr val="00B050"/>
                </a:solidFill>
                <a:effectLst/>
                <a:latin typeface="OpenSans"/>
              </a:rPr>
              <a:t>это больно и страшно.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B3F8296-D102-FF4D-917B-BDC4D9DE17DE}"/>
              </a:ext>
            </a:extLst>
          </p:cNvPr>
          <p:cNvSpPr txBox="1"/>
          <p:nvPr/>
        </p:nvSpPr>
        <p:spPr>
          <a:xfrm>
            <a:off x="5406503" y="4411938"/>
            <a:ext cx="43274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fontAlgn="base"/>
            <a:r>
              <a:rPr lang="ru-RU" sz="2400" b="1" i="0" dirty="0">
                <a:effectLst/>
                <a:latin typeface="OpenSans"/>
              </a:rPr>
              <a:t>это одиночество и слабоумие.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A9526E8-5709-EBC7-15E4-2773663B4706}"/>
              </a:ext>
            </a:extLst>
          </p:cNvPr>
          <p:cNvSpPr txBox="1"/>
          <p:nvPr/>
        </p:nvSpPr>
        <p:spPr>
          <a:xfrm>
            <a:off x="679141" y="5104140"/>
            <a:ext cx="5513033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3"/>
                </a:solidFill>
              </a:rPr>
              <a:t>это значит стать обузой для близких.</a:t>
            </a:r>
            <a:endParaRPr lang="cs-CZ" sz="2200" dirty="0">
              <a:solidFill>
                <a:schemeClr val="accent3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5978584-A8E7-F7B0-51A4-7274D1002D20}"/>
              </a:ext>
            </a:extLst>
          </p:cNvPr>
          <p:cNvSpPr txBox="1"/>
          <p:nvPr/>
        </p:nvSpPr>
        <p:spPr>
          <a:xfrm>
            <a:off x="7259714" y="2944495"/>
            <a:ext cx="261225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002060"/>
                </a:solidFill>
                <a:effectLst/>
                <a:latin typeface="BeauSansProThin"/>
              </a:rPr>
              <a:t>это не болезнь</a:t>
            </a:r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5038C92-8CC7-2403-3BE2-B7A2C9869BD0}"/>
              </a:ext>
            </a:extLst>
          </p:cNvPr>
          <p:cNvSpPr txBox="1"/>
          <p:nvPr/>
        </p:nvSpPr>
        <p:spPr>
          <a:xfrm>
            <a:off x="7099917" y="5038928"/>
            <a:ext cx="4640801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78936D"/>
                </a:solidFill>
              </a:rPr>
              <a:t>это ощущение себя спокойным, жизнерадостным, энергичным и довольным.</a:t>
            </a:r>
            <a:endParaRPr lang="cs-CZ" sz="2200" dirty="0">
              <a:solidFill>
                <a:srgbClr val="78936D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28A1919-14E2-3341-A545-1ECB3D7A8615}"/>
              </a:ext>
            </a:extLst>
          </p:cNvPr>
          <p:cNvSpPr txBox="1"/>
          <p:nvPr/>
        </p:nvSpPr>
        <p:spPr>
          <a:xfrm>
            <a:off x="8308258" y="3550915"/>
            <a:ext cx="290051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это разрушительный процесс.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3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985E043-B05A-FC4E-BE26-A8D32DBF83F7}"/>
              </a:ext>
            </a:extLst>
          </p:cNvPr>
          <p:cNvSpPr txBox="1"/>
          <p:nvPr/>
        </p:nvSpPr>
        <p:spPr>
          <a:xfrm>
            <a:off x="1" y="-67647"/>
            <a:ext cx="12192000" cy="6993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изменения, старение человека – это реальный, чрезвычайно сложный процесс, ставящий перед обществом, человеком, наукой большой комплекс важных проблем.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проблемы личности, нравственности, динамика профессионализма и преемственности поколений, проблемы индивида и общества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Процесс старения в каждом человеке протекает индивидуально, и один и тот же критерий не обязательно должен применяться ко всем пожилым людям.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Пожилые люди – не однородная группа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скорее набор подгрупп, каждая из которых имеет свои особенности. Специалисты на основании определенных методов выделяют несколько личностных типов, отличающихся друг от друга уровнем активности, стратегией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совладания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трудностями, отношением к миру и себе, удовлетворенностью жизнью. В связи с этим формируются следующие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позиции старения: конструктивная, зависимая, защитная, враждебная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здоровье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пожилого человека в основном определяется двумя сферами: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общением с окружающими и повседневной индивидуальной деятельностью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Самое распространенное заблуждение состоит в том, что эту занятость легко организовать. Попытки искусственно возбудить интерес у старого человека к кулинарии, садоводству, искусству обычно оказываются безрезультатными. Возможность выбора самому себе вида деятельности и отдыха в соответствии с внутренними привязанностями и интересами чрезвычайно значима для пожилого человека.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Ощущение себя во второй половине жизни здоровым, жизнерадостным, энергичным и довольным в большей степени зависит от самого настроя к процессу старения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в меньшей – от объективного состояния функционирования различных органов. Зачастую именно негативный настрой на то, что старость больше всего приносит страдания, ограничения, потерю самостоятельности, является первопричиной появления такого рода нежелательных изменений. Каждый человек вполне в состоянии понять, что его собственный процесс старения вполне можно трактовать как процесс накопления нового интересного жизненного опыта.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AC8E4A4-1D01-EDCD-89CB-DC40B6CC7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7" t="30193" r="32016" b="17642"/>
          <a:stretch/>
        </p:blipFill>
        <p:spPr>
          <a:xfrm>
            <a:off x="2251588" y="302760"/>
            <a:ext cx="8278760" cy="62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EBD5AF5-A72E-1869-934D-6EB7E3E9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099"/>
            <a:ext cx="4550102" cy="30555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6E2E020-3C40-0A2C-107A-FFF012D2ECB8}"/>
              </a:ext>
            </a:extLst>
          </p:cNvPr>
          <p:cNvSpPr txBox="1"/>
          <p:nvPr/>
        </p:nvSpPr>
        <p:spPr>
          <a:xfrm>
            <a:off x="3657599" y="117987"/>
            <a:ext cx="636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Старость в разных странах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49BA8E-7165-E69D-CBF9-35442F27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35" y="800100"/>
            <a:ext cx="4591665" cy="30555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2BE541-91F0-72AC-C0AD-7F2839623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95" r="10885"/>
          <a:stretch/>
        </p:blipFill>
        <p:spPr>
          <a:xfrm>
            <a:off x="-1" y="3830114"/>
            <a:ext cx="3345202" cy="30278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61A4A9-523A-2FE1-D83F-E26EF6429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971" y="1299967"/>
            <a:ext cx="3840495" cy="25556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A9E215-B50A-FA0F-661F-CCAFA79CB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053" y="3894268"/>
            <a:ext cx="4073956" cy="303000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84BB11F-199A-18C7-49F7-F929091098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5" t="-1565" r="6520" b="1565"/>
          <a:stretch/>
        </p:blipFill>
        <p:spPr>
          <a:xfrm>
            <a:off x="8118045" y="3742615"/>
            <a:ext cx="4073956" cy="311538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51152A3-9D7F-A1F3-9D15-69023048C9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36" r="3158"/>
          <a:stretch/>
        </p:blipFill>
        <p:spPr>
          <a:xfrm>
            <a:off x="6096000" y="4845357"/>
            <a:ext cx="219259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ovéPole 2">
            <a:extLst>
              <a:ext uri="{FF2B5EF4-FFF2-40B4-BE49-F238E27FC236}">
                <a16:creationId xmlns:a16="http://schemas.microsoft.com/office/drawing/2014/main" id="{F35DAD0B-D275-60FD-9F3E-71875AB6AB68}"/>
              </a:ext>
            </a:extLst>
          </p:cNvPr>
          <p:cNvSpPr txBox="1"/>
          <p:nvPr/>
        </p:nvSpPr>
        <p:spPr>
          <a:xfrm>
            <a:off x="73745" y="110979"/>
            <a:ext cx="6096000" cy="175432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Китае существует «Закон о правах пожилых людей», который предупреждает взрослых детей «никогда не пренебрегать пожилыми людьми» и предписывает им часто навещать своих пожилых родителей, независимо от того, как далеко они живут. </a:t>
            </a:r>
            <a:endParaRPr lang="cs-CZ" dirty="0"/>
          </a:p>
        </p:txBody>
      </p:sp>
      <p:sp useBgFill="1">
        <p:nvSpPr>
          <p:cNvPr id="5" name="TextovéPole 4">
            <a:extLst>
              <a:ext uri="{FF2B5EF4-FFF2-40B4-BE49-F238E27FC236}">
                <a16:creationId xmlns:a16="http://schemas.microsoft.com/office/drawing/2014/main" id="{AD34F722-1E7A-A878-6957-F5120AF4BED0}"/>
              </a:ext>
            </a:extLst>
          </p:cNvPr>
          <p:cNvSpPr txBox="1"/>
          <p:nvPr/>
        </p:nvSpPr>
        <p:spPr>
          <a:xfrm>
            <a:off x="73744" y="5886687"/>
            <a:ext cx="5147185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о Франции самый высокий уровень самоубийств пенсионеров в Европе.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DFC865-277A-0888-45BC-CA1ED3CA7AF3}"/>
              </a:ext>
            </a:extLst>
          </p:cNvPr>
          <p:cNvSpPr txBox="1"/>
          <p:nvPr/>
        </p:nvSpPr>
        <p:spPr>
          <a:xfrm>
            <a:off x="88491" y="4899321"/>
            <a:ext cx="6199238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В греческой культуре старость почитается, а уважение к старшим занимает центральное место в семье. Здесь старость отождествляется с мудростью и близостью к Богу. </a:t>
            </a:r>
            <a:endParaRPr lang="cs-CZ" dirty="0"/>
          </a:p>
        </p:txBody>
      </p:sp>
      <p:sp useBgFill="1">
        <p:nvSpPr>
          <p:cNvPr id="9" name="TextovéPole 8">
            <a:extLst>
              <a:ext uri="{FF2B5EF4-FFF2-40B4-BE49-F238E27FC236}">
                <a16:creationId xmlns:a16="http://schemas.microsoft.com/office/drawing/2014/main" id="{212A7AEC-5829-B038-C052-1759BB1BEF0B}"/>
              </a:ext>
            </a:extLst>
          </p:cNvPr>
          <p:cNvSpPr txBox="1"/>
          <p:nvPr/>
        </p:nvSpPr>
        <p:spPr>
          <a:xfrm>
            <a:off x="73745" y="3634956"/>
            <a:ext cx="6199238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Многие индийцы живут в больших семьях, где старейшины выступают в качестве главы семьи. Старших поддерживают младшие члены семьи, а они, в свою очередь, играют ключевую роль в воспитании своих внуков.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38033C-88F4-CDE7-8275-A056D4AF8329}"/>
              </a:ext>
            </a:extLst>
          </p:cNvPr>
          <p:cNvSpPr txBox="1"/>
          <p:nvPr/>
        </p:nvSpPr>
        <p:spPr>
          <a:xfrm>
            <a:off x="6302475" y="128573"/>
            <a:ext cx="5771537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Подобно китайцам и корейцам, японцы ценят сыновнюю почтительность и обычно дети покорно заботятся о своих родителях. Но Япония в последние годы сталкивается с уникальной проблемой старения населения, т.к. в 2020 </a:t>
            </a:r>
            <a:r>
              <a:rPr lang="ru-RU" b="0" i="1" dirty="0">
                <a:solidFill>
                  <a:srgbClr val="000000"/>
                </a:solidFill>
                <a:effectLst/>
                <a:latin typeface="YS Text Optional"/>
              </a:rPr>
              <a:t>году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 7,2 процента населения Японии уже было старше 80 лет.</a:t>
            </a:r>
            <a:endParaRPr lang="cs-CZ" dirty="0"/>
          </a:p>
        </p:txBody>
      </p:sp>
      <p:sp useBgFill="1">
        <p:nvSpPr>
          <p:cNvPr id="13" name="TextovéPole 12">
            <a:extLst>
              <a:ext uri="{FF2B5EF4-FFF2-40B4-BE49-F238E27FC236}">
                <a16:creationId xmlns:a16="http://schemas.microsoft.com/office/drawing/2014/main" id="{FDF3ADB3-4878-CCCB-FA51-871FC7FCF588}"/>
              </a:ext>
            </a:extLst>
          </p:cNvPr>
          <p:cNvSpPr txBox="1"/>
          <p:nvPr/>
        </p:nvSpPr>
        <p:spPr>
          <a:xfrm>
            <a:off x="5220929" y="5727004"/>
            <a:ext cx="6725265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В</a:t>
            </a: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 Германии родители, бабушки и дедушки предпочитают жить отдельно от своих детей и внуков, жить активно и наслаждаться закатом жизни.</a:t>
            </a:r>
            <a:endParaRPr lang="cs-CZ" dirty="0"/>
          </a:p>
        </p:txBody>
      </p:sp>
      <p:sp useBgFill="1">
        <p:nvSpPr>
          <p:cNvPr id="15" name="TextovéPole 14">
            <a:extLst>
              <a:ext uri="{FF2B5EF4-FFF2-40B4-BE49-F238E27FC236}">
                <a16:creationId xmlns:a16="http://schemas.microsoft.com/office/drawing/2014/main" id="{3B9B8579-6F51-F179-C5D4-8589475AB5DA}"/>
              </a:ext>
            </a:extLst>
          </p:cNvPr>
          <p:cNvSpPr txBox="1"/>
          <p:nvPr/>
        </p:nvSpPr>
        <p:spPr>
          <a:xfrm>
            <a:off x="6302475" y="1895565"/>
            <a:ext cx="5756791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0" dirty="0">
                <a:solidFill>
                  <a:srgbClr val="252525"/>
                </a:solidFill>
                <a:effectLst/>
                <a:latin typeface="LatoWeb"/>
              </a:rPr>
              <a:t>В Италии стало популярно совместное проживание одиноких малообеспеченных пенсионеров. В то же время многие хорошо обеспеченные пожилые люди любят путешествовать по миру, посещать бары, кофейни и салоны красоты.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DC0A783-6171-27E5-F79B-151E5B48B742}"/>
              </a:ext>
            </a:extLst>
          </p:cNvPr>
          <p:cNvSpPr txBox="1"/>
          <p:nvPr/>
        </p:nvSpPr>
        <p:spPr>
          <a:xfrm>
            <a:off x="73745" y="1834271"/>
            <a:ext cx="6140241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0" dirty="0">
                <a:solidFill>
                  <a:srgbClr val="252525"/>
                </a:solidFill>
                <a:effectLst/>
                <a:latin typeface="LatoWeb"/>
              </a:rPr>
              <a:t>В Великобритании появился первый в мире министр по проблеме одиночества, ведь с</a:t>
            </a:r>
            <a:r>
              <a:rPr lang="ru-RU" b="0" i="0" dirty="0">
                <a:solidFill>
                  <a:srgbClr val="333333"/>
                </a:solidFill>
                <a:effectLst/>
                <a:latin typeface="LatoWeb"/>
              </a:rPr>
              <a:t>реди пожилых британцев на одиночество жалуется каждый пятый. Также, в Британии существует и успешно работает множество благотворительных и волонтерских программ, которые помогают одиноким старикам.</a:t>
            </a:r>
            <a:endParaRPr lang="ru-RU" b="1" i="0" dirty="0">
              <a:solidFill>
                <a:srgbClr val="252525"/>
              </a:solidFill>
              <a:effectLst/>
              <a:latin typeface="LatoWeb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6A8A9CC-5987-C0D4-D768-58C20377F261}"/>
              </a:ext>
            </a:extLst>
          </p:cNvPr>
          <p:cNvSpPr txBox="1"/>
          <p:nvPr/>
        </p:nvSpPr>
        <p:spPr>
          <a:xfrm>
            <a:off x="6272983" y="3425612"/>
            <a:ext cx="5771537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52525"/>
                </a:solidFill>
                <a:effectLst/>
                <a:latin typeface="LatoWeb"/>
              </a:rPr>
              <a:t>Характерный для Америки подход к пожилым людям заключается в том, что жизнь после выхода на пенсию в 65-67 лет не заканчивается, и в этом возрасте они должны иметь возможность быть активными в спортивном и социальном смыслах, общаться со сверстниками. А дальше все зависит от финансов. Поэтому американцы задумываются о пенсии еще в 30 лет.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35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15723C-449B-416D-1B17-5B495B9CB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1" t="19221" r="28629" b="20347"/>
          <a:stretch/>
        </p:blipFill>
        <p:spPr>
          <a:xfrm>
            <a:off x="1347795" y="-7178"/>
            <a:ext cx="9546348" cy="68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81EDC6D-D647-2EBD-BA3C-067FC66E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8" t="18318" r="26693" b="18544"/>
          <a:stretch/>
        </p:blipFill>
        <p:spPr>
          <a:xfrm>
            <a:off x="0" y="0"/>
            <a:ext cx="9601202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1CB75A-4BB5-89F6-457C-3726612A4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6" r="9333"/>
          <a:stretch/>
        </p:blipFill>
        <p:spPr>
          <a:xfrm>
            <a:off x="9271819" y="0"/>
            <a:ext cx="2920181" cy="19802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EC3E25A-4F9F-7DCC-C252-7AF95C8C7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1563" t="33115" r="197990" b="-33115"/>
          <a:stretch/>
        </p:blipFill>
        <p:spPr>
          <a:xfrm>
            <a:off x="5093111" y="2557462"/>
            <a:ext cx="1927122" cy="17430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F73FACB-BFFB-30E3-4F3F-A42DB40EF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9" t="5475" r="14792" b="-5475"/>
          <a:stretch/>
        </p:blipFill>
        <p:spPr>
          <a:xfrm>
            <a:off x="9409471" y="1980248"/>
            <a:ext cx="2782530" cy="235640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09073BE-16B4-DF59-D044-AA99C84A1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75" y="478800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84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245</TotalTime>
  <Words>698</Words>
  <Application>Microsoft Office PowerPoint</Application>
  <PresentationFormat>Širokoúhlá obrazovka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BeauSansProThin</vt:lpstr>
      <vt:lpstr>Calibri</vt:lpstr>
      <vt:lpstr>Century Gothic</vt:lpstr>
      <vt:lpstr>Garamond</vt:lpstr>
      <vt:lpstr>LatoWeb</vt:lpstr>
      <vt:lpstr>OpenSans</vt:lpstr>
      <vt:lpstr>Source Sans Pro</vt:lpstr>
      <vt:lpstr>Tahoma</vt:lpstr>
      <vt:lpstr>YS Text Optional</vt:lpstr>
      <vt:lpstr>Savon</vt:lpstr>
      <vt:lpstr>старость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старость</dc:title>
  <dc:creator>Veronika Stranz-Nikitina</dc:creator>
  <cp:lastModifiedBy>Veronika Stranz-Nikitina</cp:lastModifiedBy>
  <cp:revision>2</cp:revision>
  <dcterms:created xsi:type="dcterms:W3CDTF">2022-06-25T08:36:51Z</dcterms:created>
  <dcterms:modified xsi:type="dcterms:W3CDTF">2022-06-25T12:41:51Z</dcterms:modified>
</cp:coreProperties>
</file>