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907C8CE-3A2C-4099-8645-20EA29421094}" type="datetimeFigureOut">
              <a:rPr lang="cs-CZ" smtClean="0"/>
              <a:pPr/>
              <a:t>23.3.2014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A9286A6-CEFC-463A-9C63-97F8F6418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o.cz/onlinetesty/demo.as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Nadané děti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Nadání jako schopnosti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Obvykle bývají rozdělovány verbální, analytické, numerické, prostorové schopnosti, ale také paměť, pozornost,…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Různé druhy schopností odvozeny na základě faktorové analýzy </a:t>
            </a:r>
          </a:p>
          <a:p>
            <a:pPr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Například </a:t>
            </a:r>
            <a:r>
              <a:rPr lang="cs-CZ" dirty="0" err="1"/>
              <a:t>Wechslerův</a:t>
            </a:r>
            <a:r>
              <a:rPr lang="cs-CZ" dirty="0"/>
              <a:t> test, </a:t>
            </a:r>
            <a:r>
              <a:rPr lang="cs-CZ" dirty="0" err="1"/>
              <a:t>test</a:t>
            </a:r>
            <a:r>
              <a:rPr lang="cs-CZ" dirty="0"/>
              <a:t> studijních předpokladů, </a:t>
            </a:r>
            <a:r>
              <a:rPr lang="cs-CZ" dirty="0" err="1"/>
              <a:t>Ravenovy</a:t>
            </a:r>
            <a:r>
              <a:rPr lang="cs-CZ" dirty="0"/>
              <a:t> progresivní matice: (</a:t>
            </a: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scio.cz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onlinetesty</a:t>
            </a:r>
            <a:r>
              <a:rPr lang="cs-CZ" dirty="0">
                <a:hlinkClick r:id="rId2"/>
              </a:rPr>
              <a:t>/demo.</a:t>
            </a:r>
            <a:r>
              <a:rPr lang="cs-CZ" dirty="0" err="1">
                <a:hlinkClick r:id="rId2"/>
              </a:rPr>
              <a:t>asp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Stanford</a:t>
            </a:r>
            <a:r>
              <a:rPr lang="cs-CZ" b="1" dirty="0" smtClean="0"/>
              <a:t>-</a:t>
            </a:r>
            <a:r>
              <a:rPr lang="cs-CZ" b="1" dirty="0" err="1" smtClean="0"/>
              <a:t>Binetův</a:t>
            </a:r>
            <a:r>
              <a:rPr lang="cs-CZ" b="1" dirty="0" smtClean="0"/>
              <a:t> test</a:t>
            </a:r>
            <a:r>
              <a:rPr lang="cs-CZ" dirty="0" smtClean="0"/>
              <a:t>: Americká verze </a:t>
            </a:r>
            <a:r>
              <a:rPr lang="cs-CZ" dirty="0" err="1" smtClean="0"/>
              <a:t>Binetova</a:t>
            </a:r>
            <a:r>
              <a:rPr lang="cs-CZ" dirty="0" smtClean="0"/>
              <a:t> testu inteligence, jejímž výsledkem je skóre IQ s průměrem 100</a:t>
            </a:r>
          </a:p>
          <a:p>
            <a:r>
              <a:rPr lang="cs-CZ" b="1" dirty="0" smtClean="0"/>
              <a:t>inteligenční kvocient (IQ):</a:t>
            </a:r>
            <a:r>
              <a:rPr lang="cs-CZ" dirty="0" smtClean="0"/>
              <a:t> Původně poměr mentálního a chronologického věku, nyní výsledek srovnání výkonů jedince s výkony jedinců stejného věku.</a:t>
            </a:r>
          </a:p>
          <a:p>
            <a:r>
              <a:rPr lang="cs-CZ" b="1" dirty="0" err="1" smtClean="0"/>
              <a:t>Wechslerova</a:t>
            </a:r>
            <a:r>
              <a:rPr lang="cs-CZ" b="1" dirty="0" smtClean="0"/>
              <a:t> inteligenční škála pro dospělé (WAIS):</a:t>
            </a:r>
            <a:r>
              <a:rPr lang="cs-CZ" dirty="0" smtClean="0"/>
              <a:t> Nejrozšířenější test inteligence pro dospělé, který skýtá samostatná skóre verbálních a </a:t>
            </a:r>
            <a:r>
              <a:rPr lang="cs-CZ" dirty="0" err="1" smtClean="0"/>
              <a:t>performačních</a:t>
            </a:r>
            <a:r>
              <a:rPr lang="cs-CZ" dirty="0" smtClean="0"/>
              <a:t> </a:t>
            </a:r>
            <a:r>
              <a:rPr lang="cs-CZ" dirty="0" err="1" smtClean="0"/>
              <a:t>subtestů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různé aspekty inteligence,14 </a:t>
            </a:r>
            <a:r>
              <a:rPr lang="cs-CZ" dirty="0" err="1" smtClean="0"/>
              <a:t>subtestů</a:t>
            </a:r>
            <a:r>
              <a:rPr lang="cs-CZ" dirty="0" smtClean="0"/>
              <a:t> ve 2 částech – </a:t>
            </a:r>
            <a:r>
              <a:rPr lang="cs-CZ" dirty="0" err="1" smtClean="0"/>
              <a:t>performační</a:t>
            </a:r>
            <a:r>
              <a:rPr lang="cs-CZ" dirty="0" smtClean="0"/>
              <a:t> (názorová) a verbální + celkové skóre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cs-CZ" dirty="0" smtClean="0"/>
              <a:t>Měření inteligence</a:t>
            </a:r>
            <a:endParaRPr lang="cs-CZ" dirty="0"/>
          </a:p>
        </p:txBody>
      </p:sp>
      <p:pic>
        <p:nvPicPr>
          <p:cNvPr id="4" name="Zástupný symbol pro obsah 3" descr="Wais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2530" y="1484784"/>
            <a:ext cx="6225814" cy="473161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/>
          <a:lstStyle/>
          <a:p>
            <a:r>
              <a:rPr lang="cs-CZ" dirty="0" smtClean="0"/>
              <a:t>Příklady testových otázek</a:t>
            </a:r>
            <a:endParaRPr lang="cs-CZ" dirty="0"/>
          </a:p>
        </p:txBody>
      </p:sp>
      <p:pic>
        <p:nvPicPr>
          <p:cNvPr id="4" name="Picture 5" descr="220px-RavenMatrix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20955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ravenmatri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789363"/>
            <a:ext cx="2559050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4283968" y="1412776"/>
            <a:ext cx="4572000" cy="14219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SLABOZRAKÝ : SLEPÝ</a:t>
            </a:r>
            <a:endParaRPr lang="cs-CZ" b="1" dirty="0"/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(A)     </a:t>
            </a:r>
            <a:r>
              <a:rPr lang="cs-CZ" dirty="0"/>
              <a:t>hlediště : jeviště</a:t>
            </a:r>
            <a:endParaRPr lang="cs-CZ" b="1" dirty="0"/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(B)     </a:t>
            </a:r>
            <a:r>
              <a:rPr lang="cs-CZ" dirty="0"/>
              <a:t>svědomí : jistota</a:t>
            </a:r>
            <a:endParaRPr lang="cs-CZ" b="1" dirty="0"/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(C)     </a:t>
            </a:r>
            <a:r>
              <a:rPr lang="cs-CZ" dirty="0"/>
              <a:t>horkost : var</a:t>
            </a:r>
            <a:endParaRPr lang="cs-CZ" b="1" dirty="0"/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(D)     </a:t>
            </a:r>
            <a:r>
              <a:rPr lang="cs-CZ" dirty="0"/>
              <a:t>zebra : zubr</a:t>
            </a:r>
            <a:endParaRPr lang="cs-CZ" b="1" dirty="0"/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(E)      </a:t>
            </a:r>
            <a:r>
              <a:rPr lang="cs-CZ" dirty="0"/>
              <a:t>noc : soumrak</a:t>
            </a:r>
          </a:p>
        </p:txBody>
      </p:sp>
      <p:sp>
        <p:nvSpPr>
          <p:cNvPr id="7" name="Obdélník 6"/>
          <p:cNvSpPr/>
          <p:nvPr/>
        </p:nvSpPr>
        <p:spPr>
          <a:xfrm>
            <a:off x="4283968" y="3573016"/>
            <a:ext cx="4572000" cy="29731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Na výstavě psích plemen si prvních pět míst rozdělili jezevčík, doga, kolie, vlčák a husky. Přitom víme, že: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 </a:t>
            </a:r>
            <a:r>
              <a:rPr lang="cs-CZ" dirty="0" smtClean="0"/>
              <a:t>   Husky </a:t>
            </a:r>
            <a:r>
              <a:rPr lang="cs-CZ" dirty="0"/>
              <a:t>nebyl druhý ani čtvrtý.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 </a:t>
            </a:r>
            <a:r>
              <a:rPr lang="cs-CZ" dirty="0" smtClean="0"/>
              <a:t>   Kolie </a:t>
            </a:r>
            <a:r>
              <a:rPr lang="cs-CZ" dirty="0"/>
              <a:t>skončila za vlčákem, ale před dogou.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    Jezevčík </a:t>
            </a:r>
            <a:r>
              <a:rPr lang="cs-CZ" dirty="0"/>
              <a:t>skončil první.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 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Které tvrzení je určitě </a:t>
            </a:r>
            <a:r>
              <a:rPr lang="cs-CZ" b="1" dirty="0"/>
              <a:t>nepravdivé</a:t>
            </a:r>
            <a:r>
              <a:rPr lang="cs-CZ" dirty="0"/>
              <a:t>?</a:t>
            </a:r>
            <a:endParaRPr lang="cs-CZ" b="1" dirty="0"/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(A)     </a:t>
            </a:r>
            <a:r>
              <a:rPr lang="cs-CZ" dirty="0"/>
              <a:t>Doga neskončila na 4. místě.</a:t>
            </a:r>
            <a:endParaRPr lang="cs-CZ" b="1" dirty="0"/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(B)     </a:t>
            </a:r>
            <a:r>
              <a:rPr lang="cs-CZ" dirty="0"/>
              <a:t>Husky skončil na 4. místě.</a:t>
            </a:r>
            <a:endParaRPr lang="cs-CZ" b="1" dirty="0"/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(C)     </a:t>
            </a:r>
            <a:r>
              <a:rPr lang="cs-CZ" dirty="0"/>
              <a:t>Kolie neskončila na 4. místě.</a:t>
            </a:r>
            <a:endParaRPr lang="cs-CZ" b="1" dirty="0"/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(D)     </a:t>
            </a:r>
            <a:r>
              <a:rPr lang="cs-CZ" dirty="0"/>
              <a:t>Husky se umístil před kolií.</a:t>
            </a:r>
            <a:endParaRPr lang="cs-CZ" b="1" dirty="0"/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(E)      </a:t>
            </a:r>
            <a:r>
              <a:rPr lang="cs-CZ" dirty="0"/>
              <a:t>Vlčák se umístil před dogou.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Teorie inteligence – Obecná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obecná inteligence (g):</a:t>
            </a:r>
            <a:r>
              <a:rPr lang="cs-CZ" dirty="0" smtClean="0"/>
              <a:t> Faktor zahrnující rozsáhlé intelektuální schopnosti, na jehož základě se vysvětluje, proč výkon v různých </a:t>
            </a:r>
            <a:r>
              <a:rPr lang="cs-CZ" dirty="0" err="1" smtClean="0"/>
              <a:t>subtestech</a:t>
            </a:r>
            <a:r>
              <a:rPr lang="cs-CZ" dirty="0" smtClean="0"/>
              <a:t> inteligenčních testů zpravidla vzájemně koreluje</a:t>
            </a:r>
          </a:p>
          <a:p>
            <a:r>
              <a:rPr lang="cs-CZ" b="1" dirty="0" smtClean="0"/>
              <a:t>faktorová analýza</a:t>
            </a:r>
            <a:r>
              <a:rPr lang="cs-CZ" dirty="0" smtClean="0"/>
              <a:t>: Statistická metoda cílená na specifikaci trsů testových položek, které spolu korelují</a:t>
            </a:r>
          </a:p>
          <a:p>
            <a:r>
              <a:rPr lang="cs-CZ" dirty="0" smtClean="0"/>
              <a:t>2 zdroje důkazů: </a:t>
            </a:r>
          </a:p>
          <a:p>
            <a:pPr lvl="1"/>
            <a:r>
              <a:rPr lang="cs-CZ" dirty="0" smtClean="0"/>
              <a:t>1. Měření inteligence malých dětí – 3-6 měsíční děti reagují na změny podnětů, déle a jinak se na ně dívají</a:t>
            </a:r>
          </a:p>
          <a:p>
            <a:pPr lvl="1"/>
            <a:r>
              <a:rPr lang="cs-CZ" dirty="0" smtClean="0"/>
              <a:t>2. Rychlost nervových přenosů a efektivita – lidé s vysokým IQ řeší různé úkoly rychleji než ostatní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Teorie inteligence – </a:t>
            </a:r>
            <a:r>
              <a:rPr lang="cs-CZ" dirty="0" err="1" smtClean="0"/>
              <a:t>Multifaktorové</a:t>
            </a:r>
            <a:r>
              <a:rPr lang="cs-CZ" dirty="0" smtClean="0"/>
              <a:t> modely</a:t>
            </a:r>
            <a:endParaRPr lang="cs-CZ" dirty="0"/>
          </a:p>
        </p:txBody>
      </p:sp>
      <p:pic>
        <p:nvPicPr>
          <p:cNvPr id="4" name="Zástupný symbol pro obsah 3" descr="Obrázek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60232" y="4194048"/>
            <a:ext cx="2151888" cy="2663952"/>
          </a:xfrm>
        </p:spPr>
      </p:pic>
      <p:pic>
        <p:nvPicPr>
          <p:cNvPr id="5" name="Picture 3" descr="motherteres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988840"/>
            <a:ext cx="1673225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435px-sigmund_freud_new_york_times_192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924944"/>
            <a:ext cx="1849438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einst_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1988840"/>
            <a:ext cx="2087563" cy="21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2_61_marion_jones3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4670425"/>
            <a:ext cx="2916238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Teorie mnohočetné inteligence (</a:t>
            </a:r>
            <a:r>
              <a:rPr lang="cs-CZ" dirty="0" err="1" smtClean="0"/>
              <a:t>Gardner</a:t>
            </a:r>
            <a:r>
              <a:rPr lang="cs-CZ" sz="32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mnohosložková</a:t>
            </a:r>
            <a:r>
              <a:rPr lang="cs-CZ" b="1" dirty="0" smtClean="0"/>
              <a:t> inteligence</a:t>
            </a:r>
            <a:r>
              <a:rPr lang="cs-CZ" dirty="0" smtClean="0"/>
              <a:t>: </a:t>
            </a:r>
            <a:r>
              <a:rPr lang="cs-CZ" dirty="0" err="1" smtClean="0"/>
              <a:t>Gardnerova</a:t>
            </a:r>
            <a:r>
              <a:rPr lang="cs-CZ" dirty="0" smtClean="0"/>
              <a:t> teorie sedmi typů inteligence (lingvistická, </a:t>
            </a:r>
            <a:r>
              <a:rPr lang="cs-CZ" dirty="0" err="1" smtClean="0"/>
              <a:t>logickomatematická</a:t>
            </a:r>
            <a:r>
              <a:rPr lang="cs-CZ" dirty="0" smtClean="0"/>
              <a:t>, prostorová, hudební, tělesně-kinestetická,interpersonální, </a:t>
            </a:r>
            <a:r>
              <a:rPr lang="cs-CZ" dirty="0" err="1" smtClean="0"/>
              <a:t>intrapersonální</a:t>
            </a:r>
            <a:r>
              <a:rPr lang="cs-CZ" dirty="0" smtClean="0"/>
              <a:t>).</a:t>
            </a:r>
          </a:p>
          <a:p>
            <a:r>
              <a:rPr lang="cs-CZ" dirty="0" smtClean="0"/>
              <a:t>slovo inteligence používá v natolik zúženém významu, že nedokáže popsat kognitivní schopnosti a genialitu velkých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cs-CZ" dirty="0" smtClean="0"/>
              <a:t>1. </a:t>
            </a:r>
            <a:r>
              <a:rPr lang="cs-CZ" u="sng" dirty="0" smtClean="0"/>
              <a:t>Lingvistická inteligence </a:t>
            </a:r>
            <a:r>
              <a:rPr lang="cs-CZ" dirty="0" smtClean="0"/>
              <a:t>- verbální dovednosti zakotvené ve sluchovém a řečovém centru mozku sestávající z dovedností, které se podílejí na mluvení, naslouchání, čtení a psaní </a:t>
            </a:r>
          </a:p>
          <a:p>
            <a:r>
              <a:rPr lang="cs-CZ" dirty="0" smtClean="0"/>
              <a:t>2. </a:t>
            </a:r>
            <a:r>
              <a:rPr lang="cs-CZ" u="sng" dirty="0" smtClean="0"/>
              <a:t>Logicko-matematická inteligence </a:t>
            </a:r>
            <a:r>
              <a:rPr lang="cs-CZ" dirty="0" smtClean="0"/>
              <a:t>je schopnost abstraktního myšlení klíčová pro řešení hádanek, rovnic a pro programování počítačů</a:t>
            </a:r>
          </a:p>
          <a:p>
            <a:r>
              <a:rPr lang="cs-CZ" dirty="0" smtClean="0"/>
              <a:t>3. </a:t>
            </a:r>
            <a:r>
              <a:rPr lang="cs-CZ" u="sng" dirty="0" smtClean="0"/>
              <a:t>Prostorová inteligence </a:t>
            </a:r>
            <a:r>
              <a:rPr lang="cs-CZ" dirty="0" smtClean="0"/>
              <a:t>- zakořeněna v pravé hemisféře. Je pro ni typická schopnost </a:t>
            </a:r>
            <a:r>
              <a:rPr lang="cs-CZ" dirty="0" err="1" smtClean="0"/>
              <a:t>vizualizovat</a:t>
            </a:r>
            <a:r>
              <a:rPr lang="cs-CZ" dirty="0" smtClean="0"/>
              <a:t> si objekty, orientovat se v prostoru, najít trasu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cs-CZ" dirty="0" smtClean="0"/>
              <a:t>4. </a:t>
            </a:r>
            <a:r>
              <a:rPr lang="cs-CZ" u="sng" dirty="0" smtClean="0"/>
              <a:t>Hudební inteligence </a:t>
            </a:r>
            <a:r>
              <a:rPr lang="cs-CZ" dirty="0" smtClean="0"/>
              <a:t>-  schopnost poznávat různé vlastnosti zvuku</a:t>
            </a:r>
          </a:p>
          <a:p>
            <a:r>
              <a:rPr lang="cs-CZ" dirty="0" smtClean="0"/>
              <a:t>5. </a:t>
            </a:r>
            <a:r>
              <a:rPr lang="cs-CZ" u="sng" dirty="0" smtClean="0"/>
              <a:t>Tělesně-kinestetická inteligence </a:t>
            </a:r>
            <a:r>
              <a:rPr lang="cs-CZ" dirty="0" smtClean="0"/>
              <a:t>je schopnost vykonávat pohyby, zahrnuje hrubou i jemnou motoriku</a:t>
            </a:r>
          </a:p>
          <a:p>
            <a:r>
              <a:rPr lang="cs-CZ" dirty="0" smtClean="0"/>
              <a:t>6. </a:t>
            </a:r>
            <a:r>
              <a:rPr lang="cs-CZ" u="sng" dirty="0" smtClean="0"/>
              <a:t>Interpersonální inteligence </a:t>
            </a:r>
            <a:r>
              <a:rPr lang="cs-CZ" dirty="0" smtClean="0"/>
              <a:t>je schopnost rozumět druhým lidem, konkrétně jejich pocitům, motivaci, zálibám</a:t>
            </a:r>
          </a:p>
          <a:p>
            <a:r>
              <a:rPr lang="cs-CZ" dirty="0" smtClean="0"/>
              <a:t>7. </a:t>
            </a:r>
            <a:r>
              <a:rPr lang="cs-CZ" u="sng" dirty="0" err="1" smtClean="0"/>
              <a:t>Intrapersonální</a:t>
            </a:r>
            <a:r>
              <a:rPr lang="cs-CZ" u="sng" dirty="0" smtClean="0"/>
              <a:t> inteligence </a:t>
            </a:r>
            <a:r>
              <a:rPr lang="cs-CZ" dirty="0" smtClean="0"/>
              <a:t>je schopnost získat vhled do vlastních pocitů a myšlení, pochopit příčiny a následky vlastního jednání a podle toho i dospívat k účelným rozhodnutím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Sternbergrova</a:t>
            </a:r>
            <a:r>
              <a:rPr lang="cs-CZ" dirty="0" smtClean="0"/>
              <a:t> </a:t>
            </a:r>
            <a:r>
              <a:rPr lang="cs-CZ" dirty="0" err="1" smtClean="0"/>
              <a:t>triarchická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triarchická</a:t>
            </a:r>
            <a:r>
              <a:rPr lang="cs-CZ" b="1" dirty="0" smtClean="0"/>
              <a:t> teorie inteligence</a:t>
            </a:r>
            <a:r>
              <a:rPr lang="cs-CZ" dirty="0" smtClean="0"/>
              <a:t>: </a:t>
            </a:r>
            <a:r>
              <a:rPr lang="cs-CZ" dirty="0" err="1" smtClean="0"/>
              <a:t>Sternbergova</a:t>
            </a:r>
            <a:r>
              <a:rPr lang="cs-CZ" dirty="0" smtClean="0"/>
              <a:t> teorie vycházející z předpokladu, že existují tři druhy inteligence: analytická, tvořivá a praktická</a:t>
            </a:r>
          </a:p>
          <a:p>
            <a:r>
              <a:rPr lang="cs-CZ" dirty="0" smtClean="0"/>
              <a:t>analytická inteligence – zpracování informace inteligentním způsobem. lidé, kteří dosahují vynikajících výsledků v inteligenčních testech, si uvědomují, že investovat více času do počáteční analýzy se vyplatí víc, než jednat rychle (</a:t>
            </a:r>
            <a:r>
              <a:rPr lang="cs-CZ" dirty="0" err="1" smtClean="0"/>
              <a:t>Galotti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Nadané dítě podle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„jedinec, jehož rozložení schopností dosahuje mimořádné úrovně při vysoké tvořivosti v celém okruhu činností nebo v jednotlivých rozumových oblastech, pohybových, uměleckých a sociálních dovednostech“</a:t>
            </a:r>
          </a:p>
          <a:p>
            <a:pPr>
              <a:defRPr/>
            </a:pPr>
            <a:r>
              <a:rPr lang="cs-CZ" dirty="0"/>
              <a:t>„zjišťování mimořádného nadání žáka provádí školské poradenské zařízení.“ </a:t>
            </a:r>
          </a:p>
          <a:p>
            <a:pPr>
              <a:defRPr/>
            </a:pPr>
            <a:r>
              <a:rPr lang="cs-CZ" sz="2000" i="1" dirty="0"/>
              <a:t>Vyhláška č. 73/2005 Sb. o vzdělávání dětí, žáků a studentů se speciálními vzdělávacími potřebami a dětí, žáků a studentů mimořádně nadaných. </a:t>
            </a:r>
            <a:r>
              <a:rPr lang="cs-CZ" sz="2000" dirty="0"/>
              <a:t>2005.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93507"/>
          </a:xfrm>
        </p:spPr>
        <p:txBody>
          <a:bodyPr>
            <a:normAutofit/>
          </a:bodyPr>
          <a:lstStyle/>
          <a:p>
            <a:r>
              <a:rPr lang="cs-CZ" dirty="0" smtClean="0"/>
              <a:t>tvořivá inteligence – </a:t>
            </a:r>
            <a:r>
              <a:rPr lang="cs-CZ" b="1" dirty="0" smtClean="0"/>
              <a:t>tvořivost</a:t>
            </a:r>
            <a:r>
              <a:rPr lang="cs-CZ" dirty="0" smtClean="0"/>
              <a:t>: Intelektuální a motivační proces vedoucí k novým řešením, myšlenkám, uměleckým výtvorům či formám</a:t>
            </a:r>
          </a:p>
          <a:p>
            <a:pPr lvl="1"/>
            <a:r>
              <a:rPr lang="cs-CZ" dirty="0" smtClean="0"/>
              <a:t>základ tvořivé inteligence vhled - schopnost posuzovat, které informace jsou důležité, nalézat vztahy mezi starým a novým, propojovat si skutečnosti</a:t>
            </a:r>
          </a:p>
          <a:p>
            <a:r>
              <a:rPr lang="cs-CZ" b="1" dirty="0" smtClean="0"/>
              <a:t>divergentní myšlení</a:t>
            </a:r>
            <a:r>
              <a:rPr lang="cs-CZ" dirty="0" smtClean="0"/>
              <a:t>: Schopnost uvažovat pružně a vymyslet široké spektrum potenciálních řešení</a:t>
            </a:r>
          </a:p>
          <a:p>
            <a:r>
              <a:rPr lang="cs-CZ" b="1" dirty="0" smtClean="0"/>
              <a:t>praktická inteligence</a:t>
            </a:r>
            <a:r>
              <a:rPr lang="cs-CZ" dirty="0" smtClean="0"/>
              <a:t>: Schopnost posuzovat nové situace a přizpůsobovat se požadavkům každodenního života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testu tvořivosti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cs-CZ" dirty="0" smtClean="0"/>
              <a:t>Na papír (A4) nakreslete co nejvíce obrázků, jejichž základem je kruh o průměru přibližně 3 cm.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Pokuste se vymyslet takové věci, které by kromě vás nikdo nevymyslel.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Můžete kreslit také mezi kruhy, do nich a mimo ně.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Vytvořte tolik obrázků, kolik dokážete a do každého vložte co nejvíc nápadů.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Snažte se, aby byly co nejzajímavější.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Pod obrázky napište jejich pojmenování.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4"/>
          <p:cNvSpPr>
            <a:spLocks noChangeArrowheads="1"/>
          </p:cNvSpPr>
          <p:nvPr/>
        </p:nvSpPr>
        <p:spPr bwMode="auto">
          <a:xfrm>
            <a:off x="395288" y="4437063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1258888" y="4437063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" name="Oval 16"/>
          <p:cNvSpPr>
            <a:spLocks noChangeArrowheads="1"/>
          </p:cNvSpPr>
          <p:nvPr/>
        </p:nvSpPr>
        <p:spPr bwMode="auto">
          <a:xfrm>
            <a:off x="2195513" y="4437063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3132138" y="4437063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8" name="Oval 18"/>
          <p:cNvSpPr>
            <a:spLocks noChangeArrowheads="1"/>
          </p:cNvSpPr>
          <p:nvPr/>
        </p:nvSpPr>
        <p:spPr bwMode="auto">
          <a:xfrm>
            <a:off x="4140200" y="4437063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9" name="Oval 19"/>
          <p:cNvSpPr>
            <a:spLocks noChangeArrowheads="1"/>
          </p:cNvSpPr>
          <p:nvPr/>
        </p:nvSpPr>
        <p:spPr bwMode="auto">
          <a:xfrm>
            <a:off x="5076825" y="4437063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" name="Oval 20"/>
          <p:cNvSpPr>
            <a:spLocks noChangeArrowheads="1"/>
          </p:cNvSpPr>
          <p:nvPr/>
        </p:nvSpPr>
        <p:spPr bwMode="auto">
          <a:xfrm>
            <a:off x="5940425" y="4437063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1" name="Oval 21"/>
          <p:cNvSpPr>
            <a:spLocks noChangeArrowheads="1"/>
          </p:cNvSpPr>
          <p:nvPr/>
        </p:nvSpPr>
        <p:spPr bwMode="auto">
          <a:xfrm>
            <a:off x="6877050" y="4437063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2" name="Oval 22"/>
          <p:cNvSpPr>
            <a:spLocks noChangeArrowheads="1"/>
          </p:cNvSpPr>
          <p:nvPr/>
        </p:nvSpPr>
        <p:spPr bwMode="auto">
          <a:xfrm>
            <a:off x="7812088" y="4437063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3" name="Oval 23"/>
          <p:cNvSpPr>
            <a:spLocks noChangeArrowheads="1"/>
          </p:cNvSpPr>
          <p:nvPr/>
        </p:nvSpPr>
        <p:spPr bwMode="auto">
          <a:xfrm>
            <a:off x="395288" y="3213100"/>
            <a:ext cx="720725" cy="9350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4" name="Oval 24"/>
          <p:cNvSpPr>
            <a:spLocks noChangeArrowheads="1"/>
          </p:cNvSpPr>
          <p:nvPr/>
        </p:nvSpPr>
        <p:spPr bwMode="auto">
          <a:xfrm>
            <a:off x="1258888" y="3213100"/>
            <a:ext cx="720725" cy="9350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5" name="Oval 25"/>
          <p:cNvSpPr>
            <a:spLocks noChangeArrowheads="1"/>
          </p:cNvSpPr>
          <p:nvPr/>
        </p:nvSpPr>
        <p:spPr bwMode="auto">
          <a:xfrm>
            <a:off x="2195513" y="3213100"/>
            <a:ext cx="720725" cy="9350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3132138" y="3213100"/>
            <a:ext cx="720725" cy="9350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4140200" y="3213100"/>
            <a:ext cx="720725" cy="9350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5076825" y="3213100"/>
            <a:ext cx="720725" cy="9350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9" name="Oval 29"/>
          <p:cNvSpPr>
            <a:spLocks noChangeArrowheads="1"/>
          </p:cNvSpPr>
          <p:nvPr/>
        </p:nvSpPr>
        <p:spPr bwMode="auto">
          <a:xfrm>
            <a:off x="5940425" y="3213100"/>
            <a:ext cx="720725" cy="9350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" name="Oval 30"/>
          <p:cNvSpPr>
            <a:spLocks noChangeArrowheads="1"/>
          </p:cNvSpPr>
          <p:nvPr/>
        </p:nvSpPr>
        <p:spPr bwMode="auto">
          <a:xfrm>
            <a:off x="6877050" y="3213100"/>
            <a:ext cx="720725" cy="9350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1" name="Oval 31"/>
          <p:cNvSpPr>
            <a:spLocks noChangeArrowheads="1"/>
          </p:cNvSpPr>
          <p:nvPr/>
        </p:nvSpPr>
        <p:spPr bwMode="auto">
          <a:xfrm>
            <a:off x="7812088" y="3213100"/>
            <a:ext cx="720725" cy="9350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2" name="Oval 32"/>
          <p:cNvSpPr>
            <a:spLocks noChangeArrowheads="1"/>
          </p:cNvSpPr>
          <p:nvPr/>
        </p:nvSpPr>
        <p:spPr bwMode="auto">
          <a:xfrm>
            <a:off x="395288" y="1989138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3" name="Oval 33"/>
          <p:cNvSpPr>
            <a:spLocks noChangeArrowheads="1"/>
          </p:cNvSpPr>
          <p:nvPr/>
        </p:nvSpPr>
        <p:spPr bwMode="auto">
          <a:xfrm>
            <a:off x="1258888" y="1989138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4" name="Oval 34"/>
          <p:cNvSpPr>
            <a:spLocks noChangeArrowheads="1"/>
          </p:cNvSpPr>
          <p:nvPr/>
        </p:nvSpPr>
        <p:spPr bwMode="auto">
          <a:xfrm>
            <a:off x="2195513" y="1989138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3132138" y="1989138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6" name="Oval 36"/>
          <p:cNvSpPr>
            <a:spLocks noChangeArrowheads="1"/>
          </p:cNvSpPr>
          <p:nvPr/>
        </p:nvSpPr>
        <p:spPr bwMode="auto">
          <a:xfrm>
            <a:off x="4140200" y="1989138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7" name="Oval 37"/>
          <p:cNvSpPr>
            <a:spLocks noChangeArrowheads="1"/>
          </p:cNvSpPr>
          <p:nvPr/>
        </p:nvSpPr>
        <p:spPr bwMode="auto">
          <a:xfrm>
            <a:off x="5076825" y="1989138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8" name="Oval 38"/>
          <p:cNvSpPr>
            <a:spLocks noChangeArrowheads="1"/>
          </p:cNvSpPr>
          <p:nvPr/>
        </p:nvSpPr>
        <p:spPr bwMode="auto">
          <a:xfrm>
            <a:off x="5940425" y="1989138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9" name="Oval 39"/>
          <p:cNvSpPr>
            <a:spLocks noChangeArrowheads="1"/>
          </p:cNvSpPr>
          <p:nvPr/>
        </p:nvSpPr>
        <p:spPr bwMode="auto">
          <a:xfrm>
            <a:off x="6877050" y="1989138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0" name="Oval 40"/>
          <p:cNvSpPr>
            <a:spLocks noChangeArrowheads="1"/>
          </p:cNvSpPr>
          <p:nvPr/>
        </p:nvSpPr>
        <p:spPr bwMode="auto">
          <a:xfrm>
            <a:off x="7812088" y="1989138"/>
            <a:ext cx="720725" cy="935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testu tvořivosti 2: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Vymyslete co nejvíce možných využití pro cihlu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Nadání jako schopnosti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Nejtradičnější pohled,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Kořeny v 19. století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Psychometrický přístup k nadání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Nadání lze testovat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Nadání lze vyjádřit jako IQ 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Autoři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 err="1"/>
              <a:t>Galton</a:t>
            </a:r>
            <a:endParaRPr lang="cs-CZ" sz="2000" dirty="0"/>
          </a:p>
          <a:p>
            <a:pPr lvl="1">
              <a:lnSpc>
                <a:spcPct val="90000"/>
              </a:lnSpc>
              <a:defRPr/>
            </a:pPr>
            <a:r>
              <a:rPr lang="cs-CZ" sz="2000" dirty="0" err="1"/>
              <a:t>Binet</a:t>
            </a:r>
            <a:endParaRPr lang="cs-CZ" sz="2000" dirty="0"/>
          </a:p>
          <a:p>
            <a:pPr lvl="1">
              <a:lnSpc>
                <a:spcPct val="90000"/>
              </a:lnSpc>
              <a:defRPr/>
            </a:pPr>
            <a:r>
              <a:rPr lang="cs-CZ" sz="2000" dirty="0" err="1"/>
              <a:t>Terman</a:t>
            </a:r>
            <a:endParaRPr lang="cs-CZ" sz="2000" dirty="0"/>
          </a:p>
          <a:p>
            <a:pPr lvl="1">
              <a:lnSpc>
                <a:spcPct val="90000"/>
              </a:lnSpc>
              <a:defRPr/>
            </a:pPr>
            <a:r>
              <a:rPr lang="cs-CZ" sz="2000" dirty="0" err="1"/>
              <a:t>Spearman</a:t>
            </a:r>
            <a:r>
              <a:rPr lang="cs-CZ" sz="2000" dirty="0"/>
              <a:t>, 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 err="1"/>
              <a:t>Wechsler</a:t>
            </a:r>
            <a:endParaRPr lang="cs-CZ" sz="2000" dirty="0"/>
          </a:p>
          <a:p>
            <a:endParaRPr lang="cs-CZ" dirty="0"/>
          </a:p>
        </p:txBody>
      </p:sp>
      <p:pic>
        <p:nvPicPr>
          <p:cNvPr id="4" name="Picture 4" descr="iq-gaussova-kriv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7075" y="3645024"/>
            <a:ext cx="46069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cs-CZ" dirty="0" err="1" smtClean="0"/>
              <a:t>Francis</a:t>
            </a:r>
            <a:r>
              <a:rPr lang="cs-CZ" dirty="0" smtClean="0"/>
              <a:t> </a:t>
            </a:r>
            <a:r>
              <a:rPr lang="cs-CZ" dirty="0" err="1" smtClean="0"/>
              <a:t>Galton</a:t>
            </a:r>
            <a:r>
              <a:rPr lang="cs-CZ" dirty="0" smtClean="0"/>
              <a:t> – nadání je vrozené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Konec 19. století</a:t>
            </a:r>
          </a:p>
          <a:p>
            <a:pPr>
              <a:defRPr/>
            </a:pPr>
            <a:r>
              <a:rPr lang="cs-CZ" dirty="0"/>
              <a:t>Metoda </a:t>
            </a:r>
            <a:r>
              <a:rPr lang="cs-CZ" dirty="0" err="1"/>
              <a:t>historiometrie</a:t>
            </a:r>
            <a:endParaRPr lang="cs-CZ" dirty="0"/>
          </a:p>
          <a:p>
            <a:pPr>
              <a:defRPr/>
            </a:pPr>
            <a:r>
              <a:rPr lang="cs-CZ" dirty="0"/>
              <a:t>Zjistil, že významní a úspěšní rodiče mají s vyšší pravděpodobností významné a úspěšné děti</a:t>
            </a:r>
          </a:p>
          <a:p>
            <a:pPr>
              <a:defRPr/>
            </a:pPr>
            <a:r>
              <a:rPr lang="cs-CZ" dirty="0"/>
              <a:t>Na tomto základě předpokládal, že genialita je vrozená</a:t>
            </a:r>
          </a:p>
          <a:p>
            <a:endParaRPr lang="cs-CZ" dirty="0"/>
          </a:p>
        </p:txBody>
      </p:sp>
      <p:pic>
        <p:nvPicPr>
          <p:cNvPr id="4" name="Picture 6" descr="galtont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797152"/>
            <a:ext cx="2849562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galtonpo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556792"/>
            <a:ext cx="1391496" cy="1578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Alfred </a:t>
            </a:r>
            <a:r>
              <a:rPr lang="cs-CZ" dirty="0" err="1" smtClean="0"/>
              <a:t>Binet</a:t>
            </a:r>
            <a:r>
              <a:rPr lang="cs-CZ" dirty="0" smtClean="0"/>
              <a:t> – inteligenci </a:t>
            </a:r>
            <a:br>
              <a:rPr lang="cs-CZ" dirty="0" smtClean="0"/>
            </a:br>
            <a:r>
              <a:rPr lang="cs-CZ" dirty="0" smtClean="0"/>
              <a:t>lze testovat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3776432"/>
          </a:xfrm>
        </p:spPr>
        <p:txBody>
          <a:bodyPr/>
          <a:lstStyle/>
          <a:p>
            <a:pPr>
              <a:defRPr/>
            </a:pPr>
            <a:r>
              <a:rPr lang="cs-CZ" dirty="0"/>
              <a:t>Konec 19. století, Francie</a:t>
            </a:r>
          </a:p>
          <a:p>
            <a:pPr>
              <a:defRPr/>
            </a:pPr>
            <a:r>
              <a:rPr lang="cs-CZ" dirty="0"/>
              <a:t>Dostal za úkol vyvinout metodu jak zjistit, které děti budou mít problémy ve studiu</a:t>
            </a:r>
          </a:p>
          <a:p>
            <a:pPr>
              <a:defRPr/>
            </a:pPr>
            <a:r>
              <a:rPr lang="cs-CZ" dirty="0"/>
              <a:t>Vynalezl první „test studijních předpokladů“ – základ budoucích testů inteligence</a:t>
            </a:r>
          </a:p>
          <a:p>
            <a:endParaRPr lang="cs-CZ" dirty="0"/>
          </a:p>
        </p:txBody>
      </p:sp>
      <p:pic>
        <p:nvPicPr>
          <p:cNvPr id="4" name="Picture 4" descr="alfred-bi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917" y="620688"/>
            <a:ext cx="2003083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10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670641"/>
            <a:ext cx="4527203" cy="604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Lewis</a:t>
            </a:r>
            <a:r>
              <a:rPr lang="cs-CZ" dirty="0" smtClean="0"/>
              <a:t> </a:t>
            </a:r>
            <a:r>
              <a:rPr lang="cs-CZ" dirty="0" err="1" smtClean="0"/>
              <a:t>Terman</a:t>
            </a:r>
            <a:r>
              <a:rPr lang="cs-CZ" dirty="0" smtClean="0"/>
              <a:t> – </a:t>
            </a:r>
            <a:br>
              <a:rPr lang="cs-CZ" dirty="0" smtClean="0"/>
            </a:br>
            <a:r>
              <a:rPr lang="cs-CZ" dirty="0" smtClean="0"/>
              <a:t>zakladatel psychologie nadáni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Spojil myšlenky </a:t>
            </a:r>
            <a:r>
              <a:rPr lang="cs-CZ" sz="2400" dirty="0" err="1"/>
              <a:t>Galtona</a:t>
            </a:r>
            <a:r>
              <a:rPr lang="cs-CZ" sz="2400" dirty="0"/>
              <a:t> a </a:t>
            </a:r>
            <a:r>
              <a:rPr lang="cs-CZ" sz="2400" dirty="0" err="1"/>
              <a:t>Bineta</a:t>
            </a:r>
            <a:endParaRPr lang="cs-CZ" sz="2400" dirty="0"/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Nadání je podle něj dědičné a lze je testovat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Za nadané považoval lidi s IQ nad 140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Studie </a:t>
            </a:r>
            <a:r>
              <a:rPr lang="cs-CZ" sz="2400" dirty="0" err="1"/>
              <a:t>Genetic</a:t>
            </a:r>
            <a:r>
              <a:rPr lang="cs-CZ" sz="2400" dirty="0"/>
              <a:t> </a:t>
            </a:r>
            <a:r>
              <a:rPr lang="cs-CZ" sz="2400" dirty="0" err="1"/>
              <a:t>Studies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Genius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Snaha prokázat, že vysoké IQ vede k výjimečným výsledkům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sledoval vývoj 1500 kalifornských dětí s IQ nad 140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Od 20. let 20. stol. až do současnosti</a:t>
            </a:r>
          </a:p>
          <a:p>
            <a:pPr lvl="2">
              <a:lnSpc>
                <a:spcPct val="80000"/>
              </a:lnSpc>
              <a:defRPr/>
            </a:pPr>
            <a:r>
              <a:rPr lang="cs-CZ" sz="1800" dirty="0"/>
              <a:t>Vybíral děti z měst, v každé třídě testoval nejmladší dítě a tři děti, které označil učitel za nejchytřejší, převážně děti z vyšší střední třídy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Kritika</a:t>
            </a:r>
          </a:p>
          <a:p>
            <a:pPr lvl="2">
              <a:lnSpc>
                <a:spcPct val="80000"/>
              </a:lnSpc>
              <a:defRPr/>
            </a:pPr>
            <a:r>
              <a:rPr lang="cs-CZ" sz="1800" dirty="0"/>
              <a:t>Hodně dětí neuspělo, ve srovnání s dětmi podobného SES nebyly jejich výsledky výjimečné, nepřijal do studie některé výjimečné osobnosti (např. nositele Nobelovy ceny)</a:t>
            </a:r>
          </a:p>
          <a:p>
            <a:endParaRPr lang="cs-CZ" dirty="0"/>
          </a:p>
        </p:txBody>
      </p:sp>
      <p:pic>
        <p:nvPicPr>
          <p:cNvPr id="4" name="Picture 4" descr="180px-Term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764704"/>
            <a:ext cx="1710154" cy="2137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inteligence</a:t>
            </a:r>
            <a:r>
              <a:rPr lang="cs-CZ" dirty="0" smtClean="0"/>
              <a:t>: schopnost učit se ze zkušeností a úspěšně se přizpůsobovat svému prostředí</a:t>
            </a:r>
          </a:p>
          <a:p>
            <a:r>
              <a:rPr lang="cs-CZ" dirty="0" smtClean="0"/>
              <a:t>rozličné definice, pojetí inteligence silně ovlivňuje kultura a doba, v níž žijeme (rychlost a obecné znalost x důraz na schopnost navigovat plavby u národů v Pacifiku)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F. </a:t>
            </a:r>
            <a:r>
              <a:rPr lang="cs-CZ" dirty="0" err="1" smtClean="0"/>
              <a:t>Galton</a:t>
            </a:r>
            <a:r>
              <a:rPr lang="cs-CZ" dirty="0" smtClean="0"/>
              <a:t> (1883) - měřil schopnosti založené na biologickém podkladě, jimiž byly svalový tonus, velikost hlavy, reakční čas na podněty a především schopnost zjišťovat drobné rozdíly mezi dvěma hmotnostmi, světly a tóny</a:t>
            </a:r>
          </a:p>
          <a:p>
            <a:r>
              <a:rPr lang="cs-CZ" dirty="0" err="1" smtClean="0"/>
              <a:t>Binet</a:t>
            </a:r>
            <a:r>
              <a:rPr lang="cs-CZ" dirty="0" smtClean="0"/>
              <a:t> vyvinul objektivní metodu, průměrný výkon dětí v různém věku. Zodpověděl-li otázku správně stále se zvyšující počet dětí v dalších ročnících, ponechali ji v testu.</a:t>
            </a:r>
          </a:p>
          <a:p>
            <a:r>
              <a:rPr lang="cs-CZ" b="1" dirty="0" smtClean="0"/>
              <a:t>mentální věk</a:t>
            </a:r>
            <a:r>
              <a:rPr lang="cs-CZ" dirty="0" smtClean="0"/>
              <a:t>: průměrný věk dítěte zjištěný v testu inteligence, stanovený na základě dosažení určité úrovně výkonu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</TotalTime>
  <Words>1009</Words>
  <Application>Microsoft Office PowerPoint</Application>
  <PresentationFormat>Předvádění na obrazovce (4:3)</PresentationFormat>
  <Paragraphs>108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Urbanistický</vt:lpstr>
      <vt:lpstr>Nadané děti</vt:lpstr>
      <vt:lpstr>Nadané dítě podle zákona</vt:lpstr>
      <vt:lpstr>Nadání jako schopnosti </vt:lpstr>
      <vt:lpstr>Francis Galton – nadání je vrozené</vt:lpstr>
      <vt:lpstr>Alfred Binet – inteligenci  lze testovat</vt:lpstr>
      <vt:lpstr>Snímek 6</vt:lpstr>
      <vt:lpstr>Lewis Terman –  zakladatel psychologie nadáni </vt:lpstr>
      <vt:lpstr>Inteligence</vt:lpstr>
      <vt:lpstr>Měření inteligence</vt:lpstr>
      <vt:lpstr>Měření inteligence</vt:lpstr>
      <vt:lpstr>Měření inteligence</vt:lpstr>
      <vt:lpstr>Měření inteligence</vt:lpstr>
      <vt:lpstr>Příklady testových otázek</vt:lpstr>
      <vt:lpstr>Teorie inteligence – Obecná inteligence</vt:lpstr>
      <vt:lpstr>Teorie inteligence – Multifaktorové modely</vt:lpstr>
      <vt:lpstr>Teorie mnohočetné inteligence (Gardner)</vt:lpstr>
      <vt:lpstr>Snímek 17</vt:lpstr>
      <vt:lpstr>Snímek 18</vt:lpstr>
      <vt:lpstr>Sternbergrova triarchická teorie</vt:lpstr>
      <vt:lpstr>Snímek 20</vt:lpstr>
      <vt:lpstr>Příklad testu tvořivosti</vt:lpstr>
      <vt:lpstr>Snímek 22</vt:lpstr>
      <vt:lpstr>Příklad testu tvořivosti 2: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Nadané děti</dc:title>
  <dc:creator>Radka</dc:creator>
  <cp:lastModifiedBy>Radka</cp:lastModifiedBy>
  <cp:revision>10</cp:revision>
  <dcterms:created xsi:type="dcterms:W3CDTF">2014-03-16T22:35:29Z</dcterms:created>
  <dcterms:modified xsi:type="dcterms:W3CDTF">2014-03-23T18:01:24Z</dcterms:modified>
</cp:coreProperties>
</file>