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3" r:id="rId1"/>
  </p:sldMasterIdLst>
  <p:sldIdLst>
    <p:sldId id="256" r:id="rId2"/>
    <p:sldId id="257" r:id="rId3"/>
    <p:sldId id="264" r:id="rId4"/>
    <p:sldId id="266" r:id="rId5"/>
    <p:sldId id="267" r:id="rId6"/>
    <p:sldId id="269" r:id="rId7"/>
    <p:sldId id="262" r:id="rId8"/>
    <p:sldId id="263" r:id="rId9"/>
    <p:sldId id="265" r:id="rId10"/>
    <p:sldId id="268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řední sty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Střední styl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98458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6036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9199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0377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8989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2164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068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923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5966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61BEF0D-F0BB-DE4B-95CE-6DB70DBA9567}" type="datetimeFigureOut">
              <a:rPr lang="en-US" smtClean="0"/>
              <a:pPr/>
              <a:t>12/2/2023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3467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5159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12/2/2023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6779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cz.pinterest.com/pin/850969292062485235/" TargetMode="External"/><Relationship Id="rId2" Type="http://schemas.openxmlformats.org/officeDocument/2006/relationships/hyperlink" Target="https://www.instagram.com/drjulie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amommasview.wordpress.com/tag/heath-ledger/" TargetMode="External"/><Relationship Id="rId4" Type="http://schemas.openxmlformats.org/officeDocument/2006/relationships/hyperlink" Target="https://www.verywellmind.com/depression-statistics-everyone-should-know-4159056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6000"/>
                <a:shade val="99000"/>
                <a:satMod val="140000"/>
              </a:schemeClr>
            </a:gs>
            <a:gs pos="65000">
              <a:schemeClr val="bg1">
                <a:tint val="100000"/>
                <a:shade val="80000"/>
                <a:satMod val="130000"/>
              </a:schemeClr>
            </a:gs>
            <a:gs pos="100000">
              <a:schemeClr val="bg1">
                <a:tint val="100000"/>
                <a:shade val="48000"/>
                <a:satMod val="120000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bsah obrázku Barevnost, umění&#10;&#10;Popis byl vytvořen automaticky">
            <a:extLst>
              <a:ext uri="{FF2B5EF4-FFF2-40B4-BE49-F238E27FC236}">
                <a16:creationId xmlns:a16="http://schemas.microsoft.com/office/drawing/2014/main" id="{FB289B72-851E-93E3-FC01-65D6A8FC4A2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t="174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A83B6E83-C447-6A25-F7BD-ABA6E51AF3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>
            <a:normAutofit/>
          </a:bodyPr>
          <a:lstStyle/>
          <a:p>
            <a:r>
              <a:rPr lang="cs-CZ" dirty="0" err="1">
                <a:solidFill>
                  <a:srgbClr val="FFFFFF"/>
                </a:solidFill>
              </a:rPr>
              <a:t>Depression</a:t>
            </a:r>
            <a:br>
              <a:rPr lang="cs-CZ" dirty="0">
                <a:solidFill>
                  <a:srgbClr val="FFFFFF"/>
                </a:solidFill>
              </a:rPr>
            </a:br>
            <a:br>
              <a:rPr lang="cs-CZ" dirty="0">
                <a:solidFill>
                  <a:srgbClr val="FFFFFF"/>
                </a:solidFill>
              </a:rPr>
            </a:br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7DA61A5-8B4E-27E5-786C-2B989C9163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>
            <a:normAutofit/>
          </a:bodyPr>
          <a:lstStyle/>
          <a:p>
            <a:endParaRPr lang="cs-CZ" dirty="0">
              <a:solidFill>
                <a:srgbClr val="FFFFFF"/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A1A9FEA-F0E4-482A-A945-93458474E6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644AAE36-E61D-4F8E-8C72-65C0F1F48D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9" name="Rectangle 13">
            <a:extLst>
              <a:ext uri="{FF2B5EF4-FFF2-40B4-BE49-F238E27FC236}">
                <a16:creationId xmlns:a16="http://schemas.microsoft.com/office/drawing/2014/main" id="{51E01928-5BA4-4817-820F-2E267B4A4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06F0442C-FA75-1911-D7DC-D3C3DC490D2D}"/>
              </a:ext>
            </a:extLst>
          </p:cNvPr>
          <p:cNvSpPr txBox="1"/>
          <p:nvPr/>
        </p:nvSpPr>
        <p:spPr>
          <a:xfrm>
            <a:off x="1097279" y="3010662"/>
            <a:ext cx="45359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Nowadays</a:t>
            </a:r>
            <a:endParaRPr lang="cs-CZ" dirty="0"/>
          </a:p>
          <a:p>
            <a:r>
              <a:rPr lang="cs-CZ" dirty="0" err="1"/>
              <a:t>Social</a:t>
            </a:r>
            <a:r>
              <a:rPr lang="cs-CZ" dirty="0"/>
              <a:t> media</a:t>
            </a:r>
          </a:p>
          <a:p>
            <a:r>
              <a:rPr lang="cs-CZ" dirty="0" err="1"/>
              <a:t>Mental</a:t>
            </a:r>
            <a:r>
              <a:rPr lang="cs-CZ" dirty="0"/>
              <a:t> </a:t>
            </a:r>
            <a:r>
              <a:rPr lang="cs-CZ" dirty="0" err="1"/>
              <a:t>health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610977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150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6BE6EE-0D72-B7E8-7803-3F29C56B1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citace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D2E0E2A-574E-3E1C-07C1-2E0B005D26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pl-PL" dirty="0">
                <a:solidFill>
                  <a:srgbClr val="212529"/>
                </a:solidFill>
                <a:latin typeface="Open Sans" panose="020B0606030504020204" pitchFamily="34" charset="0"/>
              </a:rPr>
              <a:t>Videa</a:t>
            </a:r>
          </a:p>
          <a:p>
            <a:r>
              <a:rPr lang="pl-PL" dirty="0">
                <a:solidFill>
                  <a:srgbClr val="212529"/>
                </a:solidFill>
                <a:latin typeface="Open Sans" panose="020B0606030504020204" pitchFamily="34" charset="0"/>
              </a:rPr>
              <a:t>Video č. 1</a:t>
            </a:r>
          </a:p>
          <a:p>
            <a:r>
              <a:rPr lang="pl-PL" b="0" i="1" dirty="0">
                <a:solidFill>
                  <a:srgbClr val="212529"/>
                </a:solidFill>
                <a:effectLst/>
                <a:latin typeface="Open Sans" panose="020B0606030504020204" pitchFamily="34" charset="0"/>
              </a:rPr>
              <a:t>Psychologist</a:t>
            </a:r>
            <a:r>
              <a:rPr lang="pl-PL" b="0" i="0" dirty="0">
                <a:solidFill>
                  <a:srgbClr val="212529"/>
                </a:solidFill>
                <a:effectLst/>
                <a:latin typeface="Open Sans" panose="020B0606030504020204" pitchFamily="34" charset="0"/>
              </a:rPr>
              <a:t> [online]. [cit. 2023-11-09]. Dostupné z: </a:t>
            </a:r>
            <a:r>
              <a:rPr lang="pl-PL" b="0" i="0" dirty="0">
                <a:solidFill>
                  <a:srgbClr val="212529"/>
                </a:solidFill>
                <a:effectLst/>
                <a:latin typeface="Open Sans" panose="020B0606030504020204" pitchFamily="34" charset="0"/>
                <a:hlinkClick r:id="rId2"/>
              </a:rPr>
              <a:t>https://www.instagram.com/drjulie/</a:t>
            </a:r>
            <a:endParaRPr lang="pl-PL" b="0" i="0" dirty="0">
              <a:solidFill>
                <a:srgbClr val="212529"/>
              </a:solidFill>
              <a:effectLst/>
              <a:latin typeface="Open Sans" panose="020B0606030504020204" pitchFamily="34" charset="0"/>
            </a:endParaRPr>
          </a:p>
          <a:p>
            <a:endParaRPr lang="pl-PL" dirty="0">
              <a:solidFill>
                <a:srgbClr val="212529"/>
              </a:solidFill>
              <a:latin typeface="Open Sans" panose="020B0606030504020204" pitchFamily="34" charset="0"/>
            </a:endParaRPr>
          </a:p>
          <a:p>
            <a:r>
              <a:rPr lang="pl-PL" dirty="0">
                <a:solidFill>
                  <a:srgbClr val="212529"/>
                </a:solidFill>
                <a:latin typeface="Open Sans" panose="020B0606030504020204" pitchFamily="34" charset="0"/>
              </a:rPr>
              <a:t>Obrázky</a:t>
            </a:r>
          </a:p>
          <a:p>
            <a:r>
              <a:rPr lang="pl-PL" dirty="0">
                <a:solidFill>
                  <a:srgbClr val="212529"/>
                </a:solidFill>
                <a:latin typeface="Open Sans" panose="020B0606030504020204" pitchFamily="34" charset="0"/>
              </a:rPr>
              <a:t>Obrázek č. 1</a:t>
            </a:r>
          </a:p>
          <a:p>
            <a:r>
              <a:rPr lang="cs-CZ" b="0" i="0" dirty="0" err="1">
                <a:solidFill>
                  <a:srgbClr val="212529"/>
                </a:solidFill>
                <a:effectLst/>
                <a:latin typeface="Open Sans" panose="020B0606030504020204" pitchFamily="34" charset="0"/>
              </a:rPr>
              <a:t>Atticus</a:t>
            </a:r>
            <a:r>
              <a:rPr lang="cs-CZ" b="0" i="0" dirty="0">
                <a:solidFill>
                  <a:srgbClr val="212529"/>
                </a:solidFill>
                <a:effectLst/>
                <a:latin typeface="Open Sans" panose="020B0606030504020204" pitchFamily="34" charset="0"/>
              </a:rPr>
              <a:t> citát. </a:t>
            </a:r>
            <a:r>
              <a:rPr lang="cs-CZ" b="0" i="1" dirty="0" err="1">
                <a:solidFill>
                  <a:srgbClr val="212529"/>
                </a:solidFill>
                <a:effectLst/>
                <a:latin typeface="Open Sans" panose="020B0606030504020204" pitchFamily="34" charset="0"/>
              </a:rPr>
              <a:t>Pinterest</a:t>
            </a:r>
            <a:r>
              <a:rPr lang="cs-CZ" b="0" i="0" dirty="0">
                <a:solidFill>
                  <a:srgbClr val="212529"/>
                </a:solidFill>
                <a:effectLst/>
                <a:latin typeface="Open Sans" panose="020B0606030504020204" pitchFamily="34" charset="0"/>
              </a:rPr>
              <a:t> [online]. [cit. 2023-11-09]. Dostupné z: </a:t>
            </a:r>
            <a:r>
              <a:rPr lang="cs-CZ" b="0" i="0" dirty="0">
                <a:solidFill>
                  <a:srgbClr val="212529"/>
                </a:solidFill>
                <a:effectLst/>
                <a:latin typeface="Open Sans" panose="020B0606030504020204" pitchFamily="34" charset="0"/>
                <a:hlinkClick r:id="rId3"/>
              </a:rPr>
              <a:t>https://cz.pinterest.com/pin/850969292062485235/</a:t>
            </a:r>
            <a:endParaRPr lang="cs-CZ" b="0" i="0" dirty="0">
              <a:solidFill>
                <a:srgbClr val="212529"/>
              </a:solidFill>
              <a:effectLst/>
              <a:latin typeface="Open Sans" panose="020B0606030504020204" pitchFamily="34" charset="0"/>
            </a:endParaRPr>
          </a:p>
          <a:p>
            <a:r>
              <a:rPr lang="cs-CZ" dirty="0">
                <a:solidFill>
                  <a:srgbClr val="212529"/>
                </a:solidFill>
                <a:latin typeface="Open Sans" panose="020B0606030504020204" pitchFamily="34" charset="0"/>
              </a:rPr>
              <a:t>Obrázek č. 2</a:t>
            </a:r>
          </a:p>
          <a:p>
            <a:r>
              <a:rPr lang="en-US" b="0" i="0" dirty="0">
                <a:solidFill>
                  <a:srgbClr val="212529"/>
                </a:solidFill>
                <a:effectLst/>
                <a:latin typeface="Open Sans" panose="020B0606030504020204" pitchFamily="34" charset="0"/>
              </a:rPr>
              <a:t>Statistics about depression. </a:t>
            </a:r>
            <a:r>
              <a:rPr lang="en-US" b="0" i="1" dirty="0">
                <a:solidFill>
                  <a:srgbClr val="212529"/>
                </a:solidFill>
                <a:effectLst/>
                <a:latin typeface="Open Sans" panose="020B0606030504020204" pitchFamily="34" charset="0"/>
              </a:rPr>
              <a:t>Very well mind</a:t>
            </a:r>
            <a:r>
              <a:rPr lang="en-US" b="0" i="0" dirty="0">
                <a:solidFill>
                  <a:srgbClr val="212529"/>
                </a:solidFill>
                <a:effectLst/>
                <a:latin typeface="Open Sans" panose="020B0606030504020204" pitchFamily="34" charset="0"/>
              </a:rPr>
              <a:t> [online]. [cit. 2023-11-09]. </a:t>
            </a:r>
            <a:r>
              <a:rPr lang="en-US" b="0" i="0" dirty="0" err="1">
                <a:solidFill>
                  <a:srgbClr val="212529"/>
                </a:solidFill>
                <a:effectLst/>
                <a:latin typeface="Open Sans" panose="020B0606030504020204" pitchFamily="34" charset="0"/>
              </a:rPr>
              <a:t>Dostupné</a:t>
            </a:r>
            <a:r>
              <a:rPr lang="en-US" b="0" i="0" dirty="0">
                <a:solidFill>
                  <a:srgbClr val="212529"/>
                </a:solidFill>
                <a:effectLst/>
                <a:latin typeface="Open Sans" panose="020B0606030504020204" pitchFamily="34" charset="0"/>
              </a:rPr>
              <a:t> z: </a:t>
            </a:r>
            <a:r>
              <a:rPr lang="en-US" b="0" i="0" dirty="0">
                <a:solidFill>
                  <a:srgbClr val="212529"/>
                </a:solidFill>
                <a:effectLst/>
                <a:latin typeface="Open Sans" panose="020B0606030504020204" pitchFamily="34" charset="0"/>
                <a:hlinkClick r:id="rId4"/>
              </a:rPr>
              <a:t>https://www.verywellmind.com/depression-statistics-everyone-should-know-4159056</a:t>
            </a:r>
            <a:endParaRPr lang="cs-CZ" b="0" i="0" dirty="0">
              <a:solidFill>
                <a:srgbClr val="212529"/>
              </a:solidFill>
              <a:effectLst/>
              <a:latin typeface="Open Sans" panose="020B0606030504020204" pitchFamily="34" charset="0"/>
            </a:endParaRPr>
          </a:p>
          <a:p>
            <a:pPr marL="0" indent="0">
              <a:buNone/>
            </a:pPr>
            <a:endParaRPr lang="cs-CZ" b="0" i="0" dirty="0">
              <a:solidFill>
                <a:srgbClr val="212529"/>
              </a:solidFill>
              <a:effectLst/>
              <a:latin typeface="Open Sans" panose="020B0606030504020204" pitchFamily="34" charset="0"/>
            </a:endParaRPr>
          </a:p>
          <a:p>
            <a:r>
              <a:rPr lang="cs-CZ" dirty="0">
                <a:solidFill>
                  <a:srgbClr val="212529"/>
                </a:solidFill>
                <a:latin typeface="Open Sans" panose="020B0606030504020204" pitchFamily="34" charset="0"/>
              </a:rPr>
              <a:t>Obrázek č. 3</a:t>
            </a:r>
          </a:p>
          <a:p>
            <a:r>
              <a:rPr lang="en-US" b="0" i="1" dirty="0">
                <a:solidFill>
                  <a:srgbClr val="212529"/>
                </a:solidFill>
                <a:effectLst/>
                <a:latin typeface="Open Sans" panose="020B0606030504020204" pitchFamily="34" charset="0"/>
              </a:rPr>
              <a:t>Heath Ledger </a:t>
            </a:r>
            <a:r>
              <a:rPr lang="en-US" b="0" i="1" dirty="0" err="1">
                <a:solidFill>
                  <a:srgbClr val="212529"/>
                </a:solidFill>
                <a:effectLst/>
                <a:latin typeface="Open Sans" panose="020B0606030504020204" pitchFamily="34" charset="0"/>
              </a:rPr>
              <a:t>citát</a:t>
            </a:r>
            <a:r>
              <a:rPr lang="en-US" b="0" i="0" dirty="0">
                <a:solidFill>
                  <a:srgbClr val="212529"/>
                </a:solidFill>
                <a:effectLst/>
                <a:latin typeface="Open Sans" panose="020B0606030504020204" pitchFamily="34" charset="0"/>
              </a:rPr>
              <a:t> [online]. [cit. 2023-11-09]. </a:t>
            </a:r>
            <a:r>
              <a:rPr lang="en-US" b="0" i="0" dirty="0" err="1">
                <a:solidFill>
                  <a:srgbClr val="212529"/>
                </a:solidFill>
                <a:effectLst/>
                <a:latin typeface="Open Sans" panose="020B0606030504020204" pitchFamily="34" charset="0"/>
              </a:rPr>
              <a:t>Dostupné</a:t>
            </a:r>
            <a:r>
              <a:rPr lang="en-US" b="0" i="0" dirty="0">
                <a:solidFill>
                  <a:srgbClr val="212529"/>
                </a:solidFill>
                <a:effectLst/>
                <a:latin typeface="Open Sans" panose="020B0606030504020204" pitchFamily="34" charset="0"/>
              </a:rPr>
              <a:t> z: </a:t>
            </a:r>
            <a:r>
              <a:rPr lang="en-US" b="0" i="0" dirty="0">
                <a:solidFill>
                  <a:srgbClr val="212529"/>
                </a:solidFill>
                <a:effectLst/>
                <a:latin typeface="Open Sans" panose="020B0606030504020204" pitchFamily="34" charset="0"/>
                <a:hlinkClick r:id="rId5"/>
              </a:rPr>
              <a:t>https://amommasview.wordpress.com/tag/heath-ledger/</a:t>
            </a:r>
            <a:endParaRPr lang="cs-CZ" b="0" i="0" dirty="0">
              <a:solidFill>
                <a:srgbClr val="212529"/>
              </a:solidFill>
              <a:effectLst/>
              <a:latin typeface="Open Sans" panose="020B0606030504020204" pitchFamily="34" charset="0"/>
            </a:endParaRPr>
          </a:p>
          <a:p>
            <a:endParaRPr lang="pl-PL" b="0" i="0" dirty="0">
              <a:solidFill>
                <a:srgbClr val="212529"/>
              </a:solidFill>
              <a:effectLst/>
              <a:latin typeface="Open Sans" panose="020B0606030504020204" pitchFamily="34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41680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C2579DAE-C141-48DB-810E-C070C3008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033" name="Rectangle 1032">
            <a:extLst>
              <a:ext uri="{FF2B5EF4-FFF2-40B4-BE49-F238E27FC236}">
                <a16:creationId xmlns:a16="http://schemas.microsoft.com/office/drawing/2014/main" id="{02FD90C3-6350-4D5B-9738-6E94EDF30F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2C7211D9-E545-4D00-9874-641EC7C7BD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5DBBC34A-8C43-4368-951E-A04EB7C00E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chemeClr val="bg1"/>
          </a:solidFill>
          <a:ln w="222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Sad Love Quotes : I worry there is something broken in our generation;  there are so many sad eyes ... - Quotes Time | Extensive collection of  famous quotes by authors, celebrities, newsmakers &amp; more">
            <a:extLst>
              <a:ext uri="{FF2B5EF4-FFF2-40B4-BE49-F238E27FC236}">
                <a16:creationId xmlns:a16="http://schemas.microsoft.com/office/drawing/2014/main" id="{AB0ACDBA-E429-5D32-F8A3-70828E8C18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77" b="28856"/>
          <a:stretch/>
        </p:blipFill>
        <p:spPr bwMode="auto">
          <a:xfrm>
            <a:off x="955638" y="801793"/>
            <a:ext cx="10275136" cy="524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C32A1703-3E53-1C69-ACFA-279FF4CEF4EA}"/>
              </a:ext>
            </a:extLst>
          </p:cNvPr>
          <p:cNvSpPr txBox="1"/>
          <p:nvPr/>
        </p:nvSpPr>
        <p:spPr>
          <a:xfrm>
            <a:off x="477012" y="6503437"/>
            <a:ext cx="184631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/>
              <a:t>Obrázek č. 1</a:t>
            </a:r>
          </a:p>
        </p:txBody>
      </p:sp>
    </p:spTree>
    <p:extLst>
      <p:ext uri="{BB962C8B-B14F-4D97-AF65-F5344CB8AC3E}">
        <p14:creationId xmlns:p14="http://schemas.microsoft.com/office/powerpoint/2010/main" val="3386412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3078">
            <a:extLst>
              <a:ext uri="{FF2B5EF4-FFF2-40B4-BE49-F238E27FC236}">
                <a16:creationId xmlns:a16="http://schemas.microsoft.com/office/drawing/2014/main" id="{C2579DAE-C141-48DB-810E-C070C3008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081" name="Rectangle 3080">
            <a:extLst>
              <a:ext uri="{FF2B5EF4-FFF2-40B4-BE49-F238E27FC236}">
                <a16:creationId xmlns:a16="http://schemas.microsoft.com/office/drawing/2014/main" id="{02FD90C3-6350-4D5B-9738-6E94EDF30F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pic>
        <p:nvPicPr>
          <p:cNvPr id="3074" name="Picture 2" descr="Depression Statistics Everyone Should Know">
            <a:extLst>
              <a:ext uri="{FF2B5EF4-FFF2-40B4-BE49-F238E27FC236}">
                <a16:creationId xmlns:a16="http://schemas.microsoft.com/office/drawing/2014/main" id="{F95CDCE5-4C5A-B34A-230B-FC8D6FB072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08331" y="643467"/>
            <a:ext cx="7575337" cy="505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ACC52DDD-E861-0AC6-0377-03FA466B0EA5}"/>
              </a:ext>
            </a:extLst>
          </p:cNvPr>
          <p:cNvSpPr txBox="1"/>
          <p:nvPr/>
        </p:nvSpPr>
        <p:spPr>
          <a:xfrm>
            <a:off x="718457" y="6083559"/>
            <a:ext cx="198742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/>
              <a:t>Obrázek č. 2</a:t>
            </a:r>
          </a:p>
        </p:txBody>
      </p:sp>
    </p:spTree>
    <p:extLst>
      <p:ext uri="{BB962C8B-B14F-4D97-AF65-F5344CB8AC3E}">
        <p14:creationId xmlns:p14="http://schemas.microsoft.com/office/powerpoint/2010/main" val="12319865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99000"/>
                <a:satMod val="140000"/>
              </a:schemeClr>
            </a:gs>
            <a:gs pos="65000">
              <a:schemeClr val="bg2">
                <a:tint val="100000"/>
                <a:shade val="80000"/>
                <a:satMod val="130000"/>
              </a:schemeClr>
            </a:gs>
            <a:gs pos="100000">
              <a:schemeClr val="bg2">
                <a:tint val="100000"/>
                <a:shade val="48000"/>
                <a:satMod val="120000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THE CURSE OF SOCIAL MEDIA - HOW SOCIAL MEDIA CAUSES DEPRESSION &amp; ANXIETY -  London Meets Paris">
            <a:extLst>
              <a:ext uri="{FF2B5EF4-FFF2-40B4-BE49-F238E27FC236}">
                <a16:creationId xmlns:a16="http://schemas.microsoft.com/office/drawing/2014/main" id="{72293B8D-CD7E-9724-4BA9-578E6017D4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15" r="3" b="32336"/>
          <a:stretch/>
        </p:blipFill>
        <p:spPr bwMode="auto">
          <a:xfrm>
            <a:off x="20" y="-1"/>
            <a:ext cx="1219198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152" name="Straight Connector 5145">
            <a:extLst>
              <a:ext uri="{FF2B5EF4-FFF2-40B4-BE49-F238E27FC236}">
                <a16:creationId xmlns:a16="http://schemas.microsoft.com/office/drawing/2014/main" id="{C1D3AB0E-45D4-4BB8-9CA4-C1130509DC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2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Nadpis 1">
            <a:extLst>
              <a:ext uri="{FF2B5EF4-FFF2-40B4-BE49-F238E27FC236}">
                <a16:creationId xmlns:a16="http://schemas.microsoft.com/office/drawing/2014/main" id="{A3CB00C2-2D75-4C64-EFB7-DFF3DE9AE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cs-CZ"/>
              <a:t>Social media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6329AEE-F87D-8F9E-248E-463D3BD96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</p:spPr>
        <p:txBody>
          <a:bodyPr>
            <a:normAutofit/>
          </a:bodyPr>
          <a:lstStyle/>
          <a:p>
            <a:r>
              <a:rPr lang="cs-CZ" dirty="0"/>
              <a:t>- </a:t>
            </a:r>
            <a:r>
              <a:rPr lang="cs-CZ" dirty="0" err="1"/>
              <a:t>minuses</a:t>
            </a:r>
            <a:r>
              <a:rPr lang="cs-CZ" dirty="0"/>
              <a:t> </a:t>
            </a:r>
            <a:r>
              <a:rPr lang="cs-CZ" dirty="0">
                <a:sym typeface="Wingdings" panose="05000000000000000000" pitchFamily="2" charset="2"/>
              </a:rPr>
              <a:t></a:t>
            </a:r>
            <a:endParaRPr lang="cs-CZ" dirty="0"/>
          </a:p>
          <a:p>
            <a:r>
              <a:rPr lang="cs-CZ" dirty="0" err="1"/>
              <a:t>Standards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beauty</a:t>
            </a:r>
            <a:r>
              <a:rPr lang="cs-CZ" dirty="0"/>
              <a:t>, </a:t>
            </a:r>
            <a:r>
              <a:rPr lang="cs-CZ" dirty="0" err="1"/>
              <a:t>life</a:t>
            </a:r>
            <a:r>
              <a:rPr lang="cs-CZ" dirty="0"/>
              <a:t> </a:t>
            </a:r>
            <a:r>
              <a:rPr lang="cs-CZ" dirty="0" err="1"/>
              <a:t>standards</a:t>
            </a:r>
            <a:endParaRPr lang="cs-CZ" dirty="0"/>
          </a:p>
          <a:p>
            <a:r>
              <a:rPr lang="cs-CZ" dirty="0" err="1"/>
              <a:t>everyone</a:t>
            </a:r>
            <a:r>
              <a:rPr lang="cs-CZ" dirty="0"/>
              <a:t> </a:t>
            </a:r>
            <a:r>
              <a:rPr lang="cs-CZ" dirty="0" err="1"/>
              <a:t>looks</a:t>
            </a:r>
            <a:r>
              <a:rPr lang="cs-CZ" dirty="0"/>
              <a:t> happy, </a:t>
            </a:r>
            <a:r>
              <a:rPr lang="cs-CZ" dirty="0" err="1"/>
              <a:t>everyone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living</a:t>
            </a:r>
            <a:r>
              <a:rPr lang="cs-CZ" dirty="0"/>
              <a:t> </a:t>
            </a:r>
            <a:r>
              <a:rPr lang="cs-CZ" dirty="0" err="1"/>
              <a:t>their</a:t>
            </a:r>
            <a:r>
              <a:rPr lang="cs-CZ" dirty="0"/>
              <a:t> </a:t>
            </a:r>
            <a:r>
              <a:rPr lang="cs-CZ" dirty="0" err="1"/>
              <a:t>dreams</a:t>
            </a:r>
            <a:r>
              <a:rPr lang="cs-CZ" dirty="0"/>
              <a:t>, </a:t>
            </a:r>
            <a:r>
              <a:rPr lang="cs-CZ" dirty="0" err="1"/>
              <a:t>everyone</a:t>
            </a:r>
            <a:r>
              <a:rPr lang="cs-CZ" dirty="0"/>
              <a:t> </a:t>
            </a:r>
            <a:r>
              <a:rPr lang="cs-CZ" dirty="0" err="1"/>
              <a:t>looks</a:t>
            </a:r>
            <a:r>
              <a:rPr lang="cs-CZ" dirty="0"/>
              <a:t> </a:t>
            </a:r>
            <a:r>
              <a:rPr lang="cs-CZ" dirty="0" err="1"/>
              <a:t>beautiful</a:t>
            </a:r>
            <a:r>
              <a:rPr lang="cs-CZ" dirty="0"/>
              <a:t> and </a:t>
            </a:r>
            <a:r>
              <a:rPr lang="cs-CZ" dirty="0" err="1"/>
              <a:t>skinny</a:t>
            </a:r>
            <a:endParaRPr lang="cs-CZ" dirty="0"/>
          </a:p>
          <a:p>
            <a:r>
              <a:rPr lang="cs-CZ" dirty="0" err="1"/>
              <a:t>Social</a:t>
            </a:r>
            <a:r>
              <a:rPr lang="cs-CZ" dirty="0"/>
              <a:t> </a:t>
            </a:r>
            <a:r>
              <a:rPr lang="cs-CZ" dirty="0" err="1"/>
              <a:t>sites</a:t>
            </a:r>
            <a:r>
              <a:rPr lang="cs-CZ" dirty="0"/>
              <a:t> </a:t>
            </a:r>
            <a:r>
              <a:rPr lang="cs-CZ" dirty="0" err="1"/>
              <a:t>have</a:t>
            </a:r>
            <a:r>
              <a:rPr lang="cs-CZ" dirty="0"/>
              <a:t> negative influence on </a:t>
            </a:r>
            <a:r>
              <a:rPr lang="cs-CZ" dirty="0" err="1"/>
              <a:t>our</a:t>
            </a:r>
            <a:r>
              <a:rPr lang="cs-CZ" dirty="0"/>
              <a:t> </a:t>
            </a:r>
            <a:r>
              <a:rPr lang="cs-CZ" dirty="0" err="1"/>
              <a:t>mental</a:t>
            </a:r>
            <a:r>
              <a:rPr lang="cs-CZ" dirty="0"/>
              <a:t> </a:t>
            </a:r>
            <a:r>
              <a:rPr lang="cs-CZ" dirty="0" err="1"/>
              <a:t>health</a:t>
            </a:r>
            <a:r>
              <a:rPr lang="cs-CZ" dirty="0"/>
              <a:t> </a:t>
            </a:r>
            <a:r>
              <a:rPr lang="cs-CZ" dirty="0" err="1"/>
              <a:t>also</a:t>
            </a:r>
            <a:r>
              <a:rPr lang="cs-CZ" dirty="0"/>
              <a:t> </a:t>
            </a:r>
            <a:r>
              <a:rPr lang="cs-CZ" dirty="0" err="1"/>
              <a:t>because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all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colours</a:t>
            </a:r>
            <a:r>
              <a:rPr lang="cs-CZ" dirty="0"/>
              <a:t>, </a:t>
            </a:r>
            <a:r>
              <a:rPr lang="cs-CZ" dirty="0" err="1"/>
              <a:t>notifications</a:t>
            </a:r>
            <a:endParaRPr lang="cs-CZ" dirty="0"/>
          </a:p>
          <a:p>
            <a:endParaRPr lang="cs-CZ" dirty="0"/>
          </a:p>
          <a:p>
            <a:r>
              <a:rPr lang="cs-CZ" dirty="0"/>
              <a:t>- </a:t>
            </a:r>
            <a:r>
              <a:rPr lang="cs-CZ" dirty="0" err="1"/>
              <a:t>pluses</a:t>
            </a:r>
            <a:r>
              <a:rPr lang="cs-CZ" dirty="0"/>
              <a:t> </a:t>
            </a:r>
            <a:r>
              <a:rPr lang="cs-CZ" dirty="0">
                <a:sym typeface="Wingdings" panose="05000000000000000000" pitchFamily="2" charset="2"/>
              </a:rPr>
              <a:t> </a:t>
            </a:r>
            <a:endParaRPr lang="cs-CZ" dirty="0"/>
          </a:p>
          <a:p>
            <a:r>
              <a:rPr lang="cs-CZ" dirty="0" err="1"/>
              <a:t>Contacts</a:t>
            </a:r>
            <a:r>
              <a:rPr lang="cs-CZ" dirty="0"/>
              <a:t>, </a:t>
            </a:r>
            <a:r>
              <a:rPr lang="cs-CZ" dirty="0" err="1"/>
              <a:t>useful</a:t>
            </a:r>
            <a:r>
              <a:rPr lang="cs-CZ" dirty="0"/>
              <a:t> </a:t>
            </a:r>
            <a:r>
              <a:rPr lang="cs-CZ" dirty="0" err="1"/>
              <a:t>info</a:t>
            </a:r>
            <a:r>
              <a:rPr lang="cs-CZ" dirty="0"/>
              <a:t> to </a:t>
            </a:r>
            <a:r>
              <a:rPr lang="cs-CZ" dirty="0" err="1"/>
              <a:t>read</a:t>
            </a:r>
            <a:r>
              <a:rPr lang="cs-CZ" dirty="0"/>
              <a:t> </a:t>
            </a:r>
            <a:r>
              <a:rPr lang="cs-CZ" dirty="0" err="1"/>
              <a:t>about</a:t>
            </a:r>
            <a:r>
              <a:rPr lang="cs-CZ" dirty="0"/>
              <a:t>/</a:t>
            </a:r>
            <a:r>
              <a:rPr lang="cs-CZ" dirty="0" err="1"/>
              <a:t>follow</a:t>
            </a:r>
            <a:r>
              <a:rPr lang="cs-CZ" dirty="0"/>
              <a:t>, </a:t>
            </a:r>
            <a:r>
              <a:rPr lang="cs-CZ" dirty="0" err="1"/>
              <a:t>useful</a:t>
            </a:r>
            <a:r>
              <a:rPr lang="cs-CZ" dirty="0"/>
              <a:t> </a:t>
            </a:r>
            <a:r>
              <a:rPr lang="cs-CZ" dirty="0" err="1"/>
              <a:t>tips</a:t>
            </a:r>
            <a:r>
              <a:rPr lang="cs-CZ" dirty="0"/>
              <a:t> and </a:t>
            </a:r>
            <a:r>
              <a:rPr lang="cs-CZ" dirty="0" err="1"/>
              <a:t>advice</a:t>
            </a:r>
            <a:r>
              <a:rPr lang="cs-CZ" dirty="0"/>
              <a:t> </a:t>
            </a:r>
            <a:r>
              <a:rPr lang="cs-CZ" dirty="0" err="1"/>
              <a:t>what</a:t>
            </a:r>
            <a:r>
              <a:rPr lang="cs-CZ" dirty="0"/>
              <a:t> to do in </a:t>
            </a:r>
            <a:r>
              <a:rPr lang="cs-CZ" dirty="0" err="1"/>
              <a:t>anxiety</a:t>
            </a:r>
            <a:r>
              <a:rPr lang="cs-CZ" dirty="0"/>
              <a:t>/</a:t>
            </a:r>
            <a:r>
              <a:rPr lang="cs-CZ" dirty="0" err="1"/>
              <a:t>depression</a:t>
            </a:r>
            <a:r>
              <a:rPr lang="cs-CZ" dirty="0"/>
              <a:t>, </a:t>
            </a:r>
            <a:r>
              <a:rPr lang="cs-CZ" dirty="0" err="1"/>
              <a:t>apps</a:t>
            </a:r>
            <a:r>
              <a:rPr lang="cs-CZ" dirty="0"/>
              <a:t> </a:t>
            </a:r>
            <a:r>
              <a:rPr lang="cs-CZ" dirty="0" err="1"/>
              <a:t>focused</a:t>
            </a:r>
            <a:r>
              <a:rPr lang="cs-CZ" dirty="0"/>
              <a:t> on </a:t>
            </a:r>
            <a:r>
              <a:rPr lang="cs-CZ" dirty="0" err="1"/>
              <a:t>mental</a:t>
            </a:r>
            <a:r>
              <a:rPr lang="cs-CZ" dirty="0"/>
              <a:t> </a:t>
            </a:r>
            <a:r>
              <a:rPr lang="cs-CZ" dirty="0" err="1"/>
              <a:t>health</a:t>
            </a:r>
            <a:r>
              <a:rPr lang="cs-CZ" dirty="0"/>
              <a:t> </a:t>
            </a:r>
          </a:p>
        </p:txBody>
      </p:sp>
      <p:sp>
        <p:nvSpPr>
          <p:cNvPr id="5153" name="Rectangle 5147">
            <a:extLst>
              <a:ext uri="{FF2B5EF4-FFF2-40B4-BE49-F238E27FC236}">
                <a16:creationId xmlns:a16="http://schemas.microsoft.com/office/drawing/2014/main" id="{33701903-7443-4BF3-ADB1-D34C537181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5154" name="Rectangle 5149">
            <a:extLst>
              <a:ext uri="{FF2B5EF4-FFF2-40B4-BE49-F238E27FC236}">
                <a16:creationId xmlns:a16="http://schemas.microsoft.com/office/drawing/2014/main" id="{4C9CBD37-D802-4110-AF2B-186E102DC2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4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34028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17">
            <a:extLst>
              <a:ext uri="{FF2B5EF4-FFF2-40B4-BE49-F238E27FC236}">
                <a16:creationId xmlns:a16="http://schemas.microsoft.com/office/drawing/2014/main" id="{2A7C97B8-2379-40E5-A95F-FB5E61A530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8732BD4-0004-581E-4A1B-4E76DDFCAA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7501" y="634946"/>
            <a:ext cx="4882242" cy="1450757"/>
          </a:xfrm>
        </p:spPr>
        <p:txBody>
          <a:bodyPr>
            <a:normAutofit/>
          </a:bodyPr>
          <a:lstStyle/>
          <a:p>
            <a:r>
              <a:rPr lang="cs-CZ" sz="3400" i="1" dirty="0" err="1"/>
              <a:t>Good</a:t>
            </a:r>
            <a:r>
              <a:rPr lang="cs-CZ" sz="3400" i="1" dirty="0"/>
              <a:t> and </a:t>
            </a:r>
            <a:r>
              <a:rPr lang="cs-CZ" sz="3400" i="1" dirty="0" err="1"/>
              <a:t>useful</a:t>
            </a:r>
            <a:r>
              <a:rPr lang="cs-CZ" sz="3400" i="1" dirty="0"/>
              <a:t> </a:t>
            </a:r>
            <a:r>
              <a:rPr lang="cs-CZ" sz="3400" i="1" dirty="0" err="1"/>
              <a:t>accounts</a:t>
            </a:r>
            <a:r>
              <a:rPr lang="cs-CZ" sz="3400" i="1" dirty="0"/>
              <a:t> to </a:t>
            </a:r>
            <a:r>
              <a:rPr lang="cs-CZ" sz="3400" i="1" dirty="0" err="1"/>
              <a:t>follow</a:t>
            </a:r>
            <a:r>
              <a:rPr lang="cs-CZ" sz="3400" i="1" dirty="0"/>
              <a:t> on </a:t>
            </a:r>
            <a:r>
              <a:rPr lang="cs-CZ" sz="3400" i="1" dirty="0" err="1"/>
              <a:t>social</a:t>
            </a:r>
            <a:r>
              <a:rPr lang="cs-CZ" sz="3400" i="1" dirty="0"/>
              <a:t> </a:t>
            </a:r>
            <a:r>
              <a:rPr lang="cs-CZ" sz="3400" i="1" dirty="0" err="1"/>
              <a:t>networks</a:t>
            </a:r>
            <a:endParaRPr lang="cs-CZ" sz="3400" i="1" dirty="0"/>
          </a:p>
        </p:txBody>
      </p:sp>
      <p:pic>
        <p:nvPicPr>
          <p:cNvPr id="4" name="399979028_23897766689870882_2711425542637880342_n">
            <a:hlinkClick r:id="" action="ppaction://media"/>
            <a:extLst>
              <a:ext uri="{FF2B5EF4-FFF2-40B4-BE49-F238E27FC236}">
                <a16:creationId xmlns:a16="http://schemas.microsoft.com/office/drawing/2014/main" id="{51EC1285-5DAB-3B3C-334C-B782EE242A3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25356" y="640081"/>
            <a:ext cx="4527086" cy="5314406"/>
          </a:xfrm>
          <a:prstGeom prst="rect">
            <a:avLst/>
          </a:prstGeom>
        </p:spPr>
      </p:pic>
      <p:cxnSp>
        <p:nvCxnSpPr>
          <p:cNvPr id="32" name="Straight Connector 19">
            <a:extLst>
              <a:ext uri="{FF2B5EF4-FFF2-40B4-BE49-F238E27FC236}">
                <a16:creationId xmlns:a16="http://schemas.microsoft.com/office/drawing/2014/main" id="{AC29A6B1-EC94-4744-BE48-B764337E9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92143" y="2085703"/>
            <a:ext cx="35661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0B71E63-0CD6-BB71-FA8F-6EDB42EB1A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59485" y="2198914"/>
            <a:ext cx="3690257" cy="3670180"/>
          </a:xfrm>
        </p:spPr>
        <p:txBody>
          <a:bodyPr>
            <a:normAutofit/>
          </a:bodyPr>
          <a:lstStyle/>
          <a:p>
            <a:endParaRPr lang="cs-CZ" dirty="0"/>
          </a:p>
          <a:p>
            <a:r>
              <a:rPr lang="cs-CZ" b="1" i="1" dirty="0" err="1"/>
              <a:t>Why</a:t>
            </a:r>
            <a:r>
              <a:rPr lang="cs-CZ" b="1" i="1" dirty="0"/>
              <a:t> </a:t>
            </a:r>
            <a:r>
              <a:rPr lang="cs-CZ" b="1" i="1" dirty="0" err="1"/>
              <a:t>is</a:t>
            </a:r>
            <a:r>
              <a:rPr lang="cs-CZ" b="1" i="1" dirty="0"/>
              <a:t> </a:t>
            </a:r>
            <a:r>
              <a:rPr lang="cs-CZ" b="1" i="1" dirty="0" err="1"/>
              <a:t>useful</a:t>
            </a:r>
            <a:r>
              <a:rPr lang="cs-CZ" b="1" i="1" dirty="0"/>
              <a:t> </a:t>
            </a:r>
            <a:r>
              <a:rPr lang="cs-CZ" b="1" i="1" dirty="0" err="1"/>
              <a:t>going</a:t>
            </a:r>
            <a:r>
              <a:rPr lang="cs-CZ" b="1" i="1" dirty="0"/>
              <a:t> to </a:t>
            </a:r>
            <a:r>
              <a:rPr lang="cs-CZ" b="1" i="1" dirty="0" err="1"/>
              <a:t>therapy</a:t>
            </a:r>
            <a:r>
              <a:rPr lang="cs-CZ" b="1" i="1" dirty="0"/>
              <a:t>?</a:t>
            </a:r>
          </a:p>
          <a:p>
            <a:r>
              <a:rPr lang="cs-CZ" dirty="0"/>
              <a:t>(</a:t>
            </a:r>
            <a:r>
              <a:rPr lang="cs-CZ" dirty="0" err="1"/>
              <a:t>good</a:t>
            </a:r>
            <a:r>
              <a:rPr lang="cs-CZ" dirty="0"/>
              <a:t> tip </a:t>
            </a:r>
            <a:r>
              <a:rPr lang="cs-CZ" dirty="0" err="1"/>
              <a:t>what</a:t>
            </a:r>
            <a:r>
              <a:rPr lang="cs-CZ" dirty="0"/>
              <a:t> to </a:t>
            </a:r>
            <a:r>
              <a:rPr lang="cs-CZ" dirty="0" err="1"/>
              <a:t>follow</a:t>
            </a:r>
            <a:r>
              <a:rPr lang="cs-CZ" dirty="0"/>
              <a:t> on IG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your</a:t>
            </a:r>
            <a:r>
              <a:rPr lang="cs-CZ" dirty="0"/>
              <a:t> </a:t>
            </a:r>
            <a:r>
              <a:rPr lang="cs-CZ" dirty="0" err="1"/>
              <a:t>mental</a:t>
            </a:r>
            <a:r>
              <a:rPr lang="cs-CZ" dirty="0"/>
              <a:t> </a:t>
            </a:r>
            <a:r>
              <a:rPr lang="cs-CZ" dirty="0" err="1"/>
              <a:t>health</a:t>
            </a:r>
            <a:r>
              <a:rPr lang="cs-CZ" dirty="0"/>
              <a:t> @drjulie) </a:t>
            </a:r>
          </a:p>
          <a:p>
            <a:endParaRPr lang="cs-CZ" dirty="0"/>
          </a:p>
        </p:txBody>
      </p:sp>
      <p:sp>
        <p:nvSpPr>
          <p:cNvPr id="33" name="Rectangle 21">
            <a:extLst>
              <a:ext uri="{FF2B5EF4-FFF2-40B4-BE49-F238E27FC236}">
                <a16:creationId xmlns:a16="http://schemas.microsoft.com/office/drawing/2014/main" id="{863FF3CE-53DE-41A6-A8DF-EE8A85EDCF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0F0D992-B6E9-451D-A97E-B81C761D0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472705D2-4912-3DE9-2291-9B49123A5B14}"/>
              </a:ext>
            </a:extLst>
          </p:cNvPr>
          <p:cNvSpPr txBox="1"/>
          <p:nvPr/>
        </p:nvSpPr>
        <p:spPr>
          <a:xfrm>
            <a:off x="4542303" y="5964984"/>
            <a:ext cx="181013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50" dirty="0"/>
              <a:t>Video č. 1</a:t>
            </a:r>
          </a:p>
        </p:txBody>
      </p:sp>
    </p:spTree>
    <p:extLst>
      <p:ext uri="{BB962C8B-B14F-4D97-AF65-F5344CB8AC3E}">
        <p14:creationId xmlns:p14="http://schemas.microsoft.com/office/powerpoint/2010/main" val="2184966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9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6000"/>
                <a:shade val="99000"/>
                <a:satMod val="140000"/>
              </a:schemeClr>
            </a:gs>
            <a:gs pos="65000">
              <a:schemeClr val="bg1">
                <a:tint val="100000"/>
                <a:shade val="80000"/>
                <a:satMod val="130000"/>
              </a:schemeClr>
            </a:gs>
            <a:gs pos="100000">
              <a:schemeClr val="bg1">
                <a:tint val="100000"/>
                <a:shade val="48000"/>
                <a:satMod val="120000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epression: it's a word we use a lot, but what exactly is it?">
            <a:extLst>
              <a:ext uri="{FF2B5EF4-FFF2-40B4-BE49-F238E27FC236}">
                <a16:creationId xmlns:a16="http://schemas.microsoft.com/office/drawing/2014/main" id="{6012FA28-FEC6-9FA4-B475-8E15857B43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6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33" name="Straight Connector 1032">
            <a:extLst>
              <a:ext uri="{FF2B5EF4-FFF2-40B4-BE49-F238E27FC236}">
                <a16:creationId xmlns:a16="http://schemas.microsoft.com/office/drawing/2014/main" id="{A3803206-03B2-415D-854C-2C5B62FA2E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0" name="Content Placeholder 1029">
            <a:extLst>
              <a:ext uri="{FF2B5EF4-FFF2-40B4-BE49-F238E27FC236}">
                <a16:creationId xmlns:a16="http://schemas.microsoft.com/office/drawing/2014/main" id="{6CE8EC31-97EA-CB53-8F09-81D674FC7D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</p:spPr>
        <p:txBody>
          <a:bodyPr>
            <a:normAutofit/>
          </a:bodyPr>
          <a:lstStyle/>
          <a:p>
            <a:r>
              <a:rPr lang="cs-CZ" dirty="0" err="1">
                <a:solidFill>
                  <a:schemeClr val="tx1"/>
                </a:solidFill>
              </a:rPr>
              <a:t>What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is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depression</a:t>
            </a:r>
            <a:r>
              <a:rPr lang="cs-CZ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DFACB568-8468-4614-A6E4-261EBDA09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645FF02C-05A6-4CDB-A951-31C5BD330C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33764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42">
            <a:extLst>
              <a:ext uri="{FF2B5EF4-FFF2-40B4-BE49-F238E27FC236}">
                <a16:creationId xmlns:a16="http://schemas.microsoft.com/office/drawing/2014/main" id="{C2579DAE-C141-48DB-810E-C070C3008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54" name="Rectangle 44">
            <a:extLst>
              <a:ext uri="{FF2B5EF4-FFF2-40B4-BE49-F238E27FC236}">
                <a16:creationId xmlns:a16="http://schemas.microsoft.com/office/drawing/2014/main" id="{02FD90C3-6350-4D5B-9738-6E94EDF30F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55" name="Rectangle 46">
            <a:extLst>
              <a:ext uri="{FF2B5EF4-FFF2-40B4-BE49-F238E27FC236}">
                <a16:creationId xmlns:a16="http://schemas.microsoft.com/office/drawing/2014/main" id="{41497DE5-0939-4D1D-9350-0C5E1B209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48">
            <a:extLst>
              <a:ext uri="{FF2B5EF4-FFF2-40B4-BE49-F238E27FC236}">
                <a16:creationId xmlns:a16="http://schemas.microsoft.com/office/drawing/2014/main" id="{5CCC70ED-6C63-4537-B7EB-51990D6C0A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724" y="457200"/>
            <a:ext cx="11274552" cy="594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0">
            <a:extLst>
              <a:ext uri="{FF2B5EF4-FFF2-40B4-BE49-F238E27FC236}">
                <a16:creationId xmlns:a16="http://schemas.microsoft.com/office/drawing/2014/main" id="{B76E24C1-2968-40DC-A36E-F6B85F0F07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732" y="521208"/>
            <a:ext cx="11146536" cy="58155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9" name="Zástupný obsah 3">
            <a:extLst>
              <a:ext uri="{FF2B5EF4-FFF2-40B4-BE49-F238E27FC236}">
                <a16:creationId xmlns:a16="http://schemas.microsoft.com/office/drawing/2014/main" id="{DD35CA1E-36E0-246A-C77B-C13ADC33D73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9737060"/>
              </p:ext>
            </p:extLst>
          </p:nvPr>
        </p:nvGraphicFramePr>
        <p:xfrm>
          <a:off x="943356" y="975802"/>
          <a:ext cx="10337292" cy="4899994"/>
        </p:xfrm>
        <a:graphic>
          <a:graphicData uri="http://schemas.openxmlformats.org/drawingml/2006/table">
            <a:tbl>
              <a:tblPr firstRow="1" bandRow="1">
                <a:solidFill>
                  <a:srgbClr val="F2F2F2">
                    <a:alpha val="45098"/>
                  </a:srgbClr>
                </a:solidFill>
                <a:tableStyleId>{7DF18680-E054-41AD-8BC1-D1AEF772440D}</a:tableStyleId>
              </a:tblPr>
              <a:tblGrid>
                <a:gridCol w="4984870">
                  <a:extLst>
                    <a:ext uri="{9D8B030D-6E8A-4147-A177-3AD203B41FA5}">
                      <a16:colId xmlns:a16="http://schemas.microsoft.com/office/drawing/2014/main" val="2876004175"/>
                    </a:ext>
                  </a:extLst>
                </a:gridCol>
                <a:gridCol w="5352422">
                  <a:extLst>
                    <a:ext uri="{9D8B030D-6E8A-4147-A177-3AD203B41FA5}">
                      <a16:colId xmlns:a16="http://schemas.microsoft.com/office/drawing/2014/main" val="3245841858"/>
                    </a:ext>
                  </a:extLst>
                </a:gridCol>
              </a:tblGrid>
              <a:tr h="533912">
                <a:tc>
                  <a:txBody>
                    <a:bodyPr/>
                    <a:lstStyle/>
                    <a:p>
                      <a:r>
                        <a:rPr lang="cs-CZ" sz="1700" b="0" i="0" cap="none" spc="0">
                          <a:solidFill>
                            <a:schemeClr val="bg1"/>
                          </a:solidFill>
                        </a:rPr>
                        <a:t>Worst things to say</a:t>
                      </a:r>
                    </a:p>
                  </a:txBody>
                  <a:tcPr marL="155626" marR="107037" marT="110946" marB="119713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700" b="0" i="0" cap="none" spc="0" err="1">
                          <a:solidFill>
                            <a:schemeClr val="bg1"/>
                          </a:solidFill>
                        </a:rPr>
                        <a:t>Things</a:t>
                      </a:r>
                      <a:r>
                        <a:rPr lang="cs-CZ" sz="1700" b="0" i="0" cap="none" spc="0">
                          <a:solidFill>
                            <a:schemeClr val="bg1"/>
                          </a:solidFill>
                        </a:rPr>
                        <a:t> to </a:t>
                      </a:r>
                      <a:r>
                        <a:rPr lang="cs-CZ" sz="1700" b="0" i="0" cap="none" spc="0" err="1">
                          <a:solidFill>
                            <a:schemeClr val="bg1"/>
                          </a:solidFill>
                        </a:rPr>
                        <a:t>say</a:t>
                      </a:r>
                      <a:r>
                        <a:rPr lang="cs-CZ" sz="1700" b="0" i="0" cap="none" spc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cs-CZ" sz="1700" b="0" i="0" cap="none" spc="0" err="1">
                          <a:solidFill>
                            <a:schemeClr val="bg1"/>
                          </a:solidFill>
                        </a:rPr>
                        <a:t>instead</a:t>
                      </a:r>
                      <a:r>
                        <a:rPr lang="cs-CZ" sz="1700" b="0" i="0" cap="none" spc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cs-CZ" sz="1700" b="0" i="0" cap="none" spc="0" err="1">
                          <a:solidFill>
                            <a:schemeClr val="bg1"/>
                          </a:solidFill>
                        </a:rPr>
                        <a:t>of</a:t>
                      </a:r>
                      <a:r>
                        <a:rPr lang="cs-CZ" sz="1700" b="0" i="0" cap="none" spc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cs-CZ" sz="1700" b="0" i="0" cap="none" spc="0" err="1">
                          <a:solidFill>
                            <a:schemeClr val="bg1"/>
                          </a:solidFill>
                        </a:rPr>
                        <a:t>it</a:t>
                      </a:r>
                      <a:endParaRPr lang="cs-CZ" sz="1700" b="0" i="0" cap="none" spc="0">
                        <a:solidFill>
                          <a:schemeClr val="bg1"/>
                        </a:solidFill>
                      </a:endParaRPr>
                    </a:p>
                  </a:txBody>
                  <a:tcPr marL="155626" marR="107037" marT="110946" marB="119713" anchor="ctr">
                    <a:lnL w="12700" cmpd="sng">
                      <a:noFill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2929228"/>
                  </a:ext>
                </a:extLst>
              </a:tr>
              <a:tr h="496930">
                <a:tc>
                  <a:txBody>
                    <a:bodyPr/>
                    <a:lstStyle/>
                    <a:p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„It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is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all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 in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your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head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.“</a:t>
                      </a:r>
                    </a:p>
                  </a:txBody>
                  <a:tcPr marL="155626" marR="107037" marT="110946" marB="11971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  <a:solidFill>
                      <a:srgbClr val="F2F2F2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„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Don‘t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worry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it‘s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okay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 to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feel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 sad.“</a:t>
                      </a:r>
                    </a:p>
                  </a:txBody>
                  <a:tcPr marL="155626" marR="107037" marT="110946" marB="11971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  <a:solidFill>
                      <a:srgbClr val="F2F2F2">
                        <a:alpha val="4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899883"/>
                  </a:ext>
                </a:extLst>
              </a:tr>
              <a:tr h="718823">
                <a:tc>
                  <a:txBody>
                    <a:bodyPr/>
                    <a:lstStyle/>
                    <a:p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„I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know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how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you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feel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.“</a:t>
                      </a:r>
                    </a:p>
                  </a:txBody>
                  <a:tcPr marL="155626" marR="107037" marT="110946" marB="11971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BFBFB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„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Would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you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like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 to talk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about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it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? I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can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be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your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company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for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 these hard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times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.“</a:t>
                      </a:r>
                    </a:p>
                  </a:txBody>
                  <a:tcPr marL="155626" marR="107037" marT="110946" marB="11971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BFBFBF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4162317"/>
                  </a:ext>
                </a:extLst>
              </a:tr>
              <a:tr h="496930">
                <a:tc>
                  <a:txBody>
                    <a:bodyPr/>
                    <a:lstStyle/>
                    <a:p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„Man up!“</a:t>
                      </a:r>
                    </a:p>
                  </a:txBody>
                  <a:tcPr marL="155626" marR="107037" marT="110946" marB="11971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  <a:solidFill>
                      <a:srgbClr val="F2F2F2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„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It‘s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okay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that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men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cry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too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you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 are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only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human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.“</a:t>
                      </a:r>
                    </a:p>
                  </a:txBody>
                  <a:tcPr marL="155626" marR="107037" marT="110946" marB="11971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  <a:solidFill>
                      <a:srgbClr val="F2F2F2">
                        <a:alpha val="4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1005963"/>
                  </a:ext>
                </a:extLst>
              </a:tr>
              <a:tr h="496930">
                <a:tc>
                  <a:txBody>
                    <a:bodyPr/>
                    <a:lstStyle/>
                    <a:p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„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We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all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have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bad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days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now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 and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then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.“</a:t>
                      </a:r>
                    </a:p>
                  </a:txBody>
                  <a:tcPr marL="155626" marR="107037" marT="110946" marB="11971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BFBFB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„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Is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there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anything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 I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can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 do?“</a:t>
                      </a:r>
                    </a:p>
                  </a:txBody>
                  <a:tcPr marL="155626" marR="107037" marT="110946" marB="11971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BFBFBF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5706611"/>
                  </a:ext>
                </a:extLst>
              </a:tr>
              <a:tr h="718823">
                <a:tc>
                  <a:txBody>
                    <a:bodyPr/>
                    <a:lstStyle/>
                    <a:p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„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You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don‘t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have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 a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reason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 to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be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depressed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.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Others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have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it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worse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than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you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.“</a:t>
                      </a:r>
                    </a:p>
                  </a:txBody>
                  <a:tcPr marL="155626" marR="107037" marT="110946" marB="11971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  <a:solidFill>
                      <a:srgbClr val="F2F2F2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„I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am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here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for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you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 and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you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matter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 to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me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.“</a:t>
                      </a:r>
                    </a:p>
                  </a:txBody>
                  <a:tcPr marL="155626" marR="107037" marT="110946" marB="11971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  <a:solidFill>
                      <a:srgbClr val="F2F2F2">
                        <a:alpha val="4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2600024"/>
                  </a:ext>
                </a:extLst>
              </a:tr>
              <a:tr h="718823">
                <a:tc>
                  <a:txBody>
                    <a:bodyPr/>
                    <a:lstStyle/>
                    <a:p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„Just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think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 positive.“</a:t>
                      </a:r>
                    </a:p>
                  </a:txBody>
                  <a:tcPr marL="155626" marR="107037" marT="110946" marB="11971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BFBFBF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„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You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don‘t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have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 to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be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 happy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all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the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time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.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It‘s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 not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even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possible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.“</a:t>
                      </a:r>
                    </a:p>
                  </a:txBody>
                  <a:tcPr marL="155626" marR="107037" marT="110946" marB="11971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BFBFBF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2499882"/>
                  </a:ext>
                </a:extLst>
              </a:tr>
              <a:tr h="718823">
                <a:tc>
                  <a:txBody>
                    <a:bodyPr/>
                    <a:lstStyle/>
                    <a:p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„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You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 are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lazy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.“</a:t>
                      </a:r>
                    </a:p>
                  </a:txBody>
                  <a:tcPr marL="155626" marR="107037" marT="110946" marB="11971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2F2F2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„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It‘s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okay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if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everything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what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you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did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today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is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that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you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cs-CZ" sz="1500" i="1" cap="none" spc="0" err="1">
                          <a:solidFill>
                            <a:schemeClr val="tx1"/>
                          </a:solidFill>
                        </a:rPr>
                        <a:t>woke</a:t>
                      </a:r>
                      <a:r>
                        <a:rPr lang="cs-CZ" sz="1500" i="1" cap="none" spc="0">
                          <a:solidFill>
                            <a:schemeClr val="tx1"/>
                          </a:solidFill>
                        </a:rPr>
                        <a:t> up.“</a:t>
                      </a:r>
                    </a:p>
                  </a:txBody>
                  <a:tcPr marL="155626" marR="107037" marT="110946" marB="11971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F2F2F2">
                        <a:alpha val="4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20220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35227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3" name="Rectangle 4102">
            <a:extLst>
              <a:ext uri="{FF2B5EF4-FFF2-40B4-BE49-F238E27FC236}">
                <a16:creationId xmlns:a16="http://schemas.microsoft.com/office/drawing/2014/main" id="{C2579DAE-C141-48DB-810E-C070C3008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4105" name="Rectangle 4104">
            <a:extLst>
              <a:ext uri="{FF2B5EF4-FFF2-40B4-BE49-F238E27FC236}">
                <a16:creationId xmlns:a16="http://schemas.microsoft.com/office/drawing/2014/main" id="{02FD90C3-6350-4D5B-9738-6E94EDF30F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4107" name="Rectangle 4106">
            <a:extLst>
              <a:ext uri="{FF2B5EF4-FFF2-40B4-BE49-F238E27FC236}">
                <a16:creationId xmlns:a16="http://schemas.microsoft.com/office/drawing/2014/main" id="{BCD2D517-BC35-4439-AC31-06DF764F25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4109" name="Rectangle 4108">
            <a:extLst>
              <a:ext uri="{FF2B5EF4-FFF2-40B4-BE49-F238E27FC236}">
                <a16:creationId xmlns:a16="http://schemas.microsoft.com/office/drawing/2014/main" id="{2DD3F846-0483-40F5-A881-0C1AD2A0C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Heath Ledger | A Momma's View">
            <a:extLst>
              <a:ext uri="{FF2B5EF4-FFF2-40B4-BE49-F238E27FC236}">
                <a16:creationId xmlns:a16="http://schemas.microsoft.com/office/drawing/2014/main" id="{6325773B-0D19-8BF5-78BE-C6024D56EB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05421" y="801793"/>
            <a:ext cx="3981157" cy="5273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497F31E5-636D-189B-7E3A-3C017B436353}"/>
              </a:ext>
            </a:extLst>
          </p:cNvPr>
          <p:cNvSpPr txBox="1"/>
          <p:nvPr/>
        </p:nvSpPr>
        <p:spPr>
          <a:xfrm>
            <a:off x="477012" y="6531429"/>
            <a:ext cx="184631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/>
              <a:t>Obrázek č. 3</a:t>
            </a:r>
          </a:p>
        </p:txBody>
      </p:sp>
    </p:spTree>
    <p:extLst>
      <p:ext uri="{BB962C8B-B14F-4D97-AF65-F5344CB8AC3E}">
        <p14:creationId xmlns:p14="http://schemas.microsoft.com/office/powerpoint/2010/main" val="4272994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C2CA851-C6F3-97D2-A325-8F06A6CF759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5432" b="-1"/>
          <a:stretch/>
        </p:blipFill>
        <p:spPr>
          <a:xfrm>
            <a:off x="20" y="10"/>
            <a:ext cx="4578952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A5E7296-7D1C-41C4-B6F4-D94F20DD19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4639733" y="0"/>
            <a:ext cx="7552267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65A810E-9CB6-0493-B315-748382670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4206" y="516835"/>
            <a:ext cx="6339840" cy="1227989"/>
          </a:xfrm>
        </p:spPr>
        <p:txBody>
          <a:bodyPr>
            <a:normAutofit/>
          </a:bodyPr>
          <a:lstStyle/>
          <a:p>
            <a:r>
              <a:rPr lang="cs-CZ" sz="4000" dirty="0" err="1">
                <a:solidFill>
                  <a:srgbClr val="FFFFFF"/>
                </a:solidFill>
              </a:rPr>
              <a:t>help</a:t>
            </a:r>
            <a:endParaRPr lang="cs-CZ" sz="4000" dirty="0">
              <a:solidFill>
                <a:srgbClr val="FFFFFF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00CA129-AD3A-4BA6-8EB7-03AD3D5E64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8972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A3B7E7D-1798-442B-55AA-F473A48C0A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4206" y="2236304"/>
            <a:ext cx="6339840" cy="3652667"/>
          </a:xfrm>
        </p:spPr>
        <p:txBody>
          <a:bodyPr>
            <a:normAutofit/>
          </a:bodyPr>
          <a:lstStyle/>
          <a:p>
            <a:r>
              <a:rPr lang="cs-CZ" sz="1800" dirty="0" err="1">
                <a:solidFill>
                  <a:srgbClr val="FFFFFF"/>
                </a:solidFill>
              </a:rPr>
              <a:t>Insurance</a:t>
            </a:r>
            <a:r>
              <a:rPr lang="cs-CZ" sz="1800" dirty="0">
                <a:solidFill>
                  <a:srgbClr val="FFFFFF"/>
                </a:solidFill>
              </a:rPr>
              <a:t> </a:t>
            </a:r>
            <a:r>
              <a:rPr lang="cs-CZ" sz="1800" dirty="0" err="1">
                <a:solidFill>
                  <a:srgbClr val="FFFFFF"/>
                </a:solidFill>
              </a:rPr>
              <a:t>company</a:t>
            </a:r>
            <a:r>
              <a:rPr lang="cs-CZ" sz="1800" dirty="0">
                <a:solidFill>
                  <a:srgbClr val="FFFFFF"/>
                </a:solidFill>
              </a:rPr>
              <a:t> – </a:t>
            </a:r>
            <a:r>
              <a:rPr lang="cs-CZ" sz="1800" dirty="0" err="1">
                <a:solidFill>
                  <a:srgbClr val="FFFFFF"/>
                </a:solidFill>
              </a:rPr>
              <a:t>psychological</a:t>
            </a:r>
            <a:r>
              <a:rPr lang="cs-CZ" sz="1800" dirty="0">
                <a:solidFill>
                  <a:srgbClr val="FFFFFF"/>
                </a:solidFill>
              </a:rPr>
              <a:t> </a:t>
            </a:r>
            <a:r>
              <a:rPr lang="cs-CZ" sz="1800" dirty="0" err="1">
                <a:solidFill>
                  <a:srgbClr val="FFFFFF"/>
                </a:solidFill>
              </a:rPr>
              <a:t>help</a:t>
            </a:r>
            <a:r>
              <a:rPr lang="cs-CZ" sz="1800" dirty="0">
                <a:solidFill>
                  <a:srgbClr val="FFFFFF"/>
                </a:solidFill>
              </a:rPr>
              <a:t> </a:t>
            </a:r>
            <a:r>
              <a:rPr lang="cs-CZ" sz="1800" dirty="0" err="1">
                <a:solidFill>
                  <a:srgbClr val="FFFFFF"/>
                </a:solidFill>
              </a:rPr>
              <a:t>for</a:t>
            </a:r>
            <a:r>
              <a:rPr lang="cs-CZ" sz="1800" dirty="0">
                <a:solidFill>
                  <a:srgbClr val="FFFFFF"/>
                </a:solidFill>
              </a:rPr>
              <a:t> free</a:t>
            </a:r>
          </a:p>
          <a:p>
            <a:endParaRPr lang="cs-CZ" sz="1800" dirty="0">
              <a:solidFill>
                <a:srgbClr val="FFFFFF"/>
              </a:solidFill>
            </a:endParaRPr>
          </a:p>
          <a:p>
            <a:r>
              <a:rPr lang="cs-CZ" sz="1800" u="sng" dirty="0">
                <a:solidFill>
                  <a:srgbClr val="FFFFFF"/>
                </a:solidFill>
              </a:rPr>
              <a:t>Czech Republic</a:t>
            </a:r>
          </a:p>
          <a:p>
            <a:r>
              <a:rPr lang="cs-CZ" sz="1800" dirty="0">
                <a:solidFill>
                  <a:srgbClr val="FFFFFF"/>
                </a:solidFill>
              </a:rPr>
              <a:t>Linka první psychické pomoci – 116 123</a:t>
            </a:r>
          </a:p>
          <a:p>
            <a:r>
              <a:rPr lang="cs-CZ" sz="1800" dirty="0">
                <a:solidFill>
                  <a:srgbClr val="FFFFFF"/>
                </a:solidFill>
              </a:rPr>
              <a:t>Linka bezpečí – 116 111</a:t>
            </a:r>
          </a:p>
          <a:p>
            <a:r>
              <a:rPr lang="cs-CZ" sz="1800" dirty="0">
                <a:solidFill>
                  <a:srgbClr val="FFFFFF"/>
                </a:solidFill>
              </a:rPr>
              <a:t>Nevypusť duši, Nepanikař – </a:t>
            </a:r>
            <a:r>
              <a:rPr lang="cs-CZ" sz="1800" dirty="0" err="1">
                <a:solidFill>
                  <a:srgbClr val="FFFFFF"/>
                </a:solidFill>
              </a:rPr>
              <a:t>App</a:t>
            </a:r>
            <a:r>
              <a:rPr lang="cs-CZ" sz="1800" dirty="0">
                <a:solidFill>
                  <a:srgbClr val="FFFFFF"/>
                </a:solidFill>
              </a:rPr>
              <a:t> </a:t>
            </a:r>
            <a:r>
              <a:rPr lang="cs-CZ" sz="1800" dirty="0" err="1">
                <a:solidFill>
                  <a:srgbClr val="FFFFFF"/>
                </a:solidFill>
              </a:rPr>
              <a:t>Store</a:t>
            </a:r>
            <a:endParaRPr lang="cs-CZ" sz="1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2191758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ktiva">
  <a:themeElements>
    <a:clrScheme name="Retrospektiva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Retrospek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243AF7DC-D15B-41C0-AE81-23980D1B9FC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167</TotalTime>
  <Words>455</Words>
  <Application>Microsoft Office PowerPoint</Application>
  <PresentationFormat>Širokoúhlá obrazovka</PresentationFormat>
  <Paragraphs>57</Paragraphs>
  <Slides>10</Slides>
  <Notes>0</Notes>
  <HiddenSlides>0</HiddenSlides>
  <MMClips>1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4" baseType="lpstr">
      <vt:lpstr>Calibri</vt:lpstr>
      <vt:lpstr>Calibri Light</vt:lpstr>
      <vt:lpstr>Open Sans</vt:lpstr>
      <vt:lpstr>Retrospektiva</vt:lpstr>
      <vt:lpstr>Depression  </vt:lpstr>
      <vt:lpstr>Prezentace aplikace PowerPoint</vt:lpstr>
      <vt:lpstr>Prezentace aplikace PowerPoint</vt:lpstr>
      <vt:lpstr>Social media</vt:lpstr>
      <vt:lpstr>Good and useful accounts to follow on social networks</vt:lpstr>
      <vt:lpstr>Prezentace aplikace PowerPoint</vt:lpstr>
      <vt:lpstr>Prezentace aplikace PowerPoint</vt:lpstr>
      <vt:lpstr>Prezentace aplikace PowerPoint</vt:lpstr>
      <vt:lpstr>help</vt:lpstr>
      <vt:lpstr>citace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Lucie Tylšarová</dc:creator>
  <cp:lastModifiedBy>Marie Houšková</cp:lastModifiedBy>
  <cp:revision>6</cp:revision>
  <dcterms:created xsi:type="dcterms:W3CDTF">2023-11-09T10:32:49Z</dcterms:created>
  <dcterms:modified xsi:type="dcterms:W3CDTF">2023-12-02T19:36:19Z</dcterms:modified>
</cp:coreProperties>
</file>