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64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CE0CD-ACFB-482D-B052-CF1D9714CD7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54D923-9EA2-4B39-ADA9-271C4421CC6C}">
      <dgm:prSet/>
      <dgm:spPr/>
      <dgm:t>
        <a:bodyPr/>
        <a:lstStyle/>
        <a:p>
          <a:r>
            <a:rPr lang="cs-CZ"/>
            <a:t>Antropocentrismus</a:t>
          </a:r>
          <a:endParaRPr lang="en-US"/>
        </a:p>
      </dgm:t>
    </dgm:pt>
    <dgm:pt modelId="{5C133D96-F330-423D-B6E1-A5EADEF482F1}" type="parTrans" cxnId="{CCE273F1-9D96-4438-AE4A-95CDAFFA4E11}">
      <dgm:prSet/>
      <dgm:spPr/>
      <dgm:t>
        <a:bodyPr/>
        <a:lstStyle/>
        <a:p>
          <a:endParaRPr lang="en-US"/>
        </a:p>
      </dgm:t>
    </dgm:pt>
    <dgm:pt modelId="{3E882860-6069-43F3-9647-E48E0D1DDED3}" type="sibTrans" cxnId="{CCE273F1-9D96-4438-AE4A-95CDAFFA4E11}">
      <dgm:prSet/>
      <dgm:spPr/>
      <dgm:t>
        <a:bodyPr/>
        <a:lstStyle/>
        <a:p>
          <a:endParaRPr lang="en-US"/>
        </a:p>
      </dgm:t>
    </dgm:pt>
    <dgm:pt modelId="{5638175C-2521-420B-A41F-1116AE0FE2BB}">
      <dgm:prSet/>
      <dgm:spPr/>
      <dgm:t>
        <a:bodyPr/>
        <a:lstStyle/>
        <a:p>
          <a:r>
            <a:rPr lang="cs-CZ"/>
            <a:t>Etnolingvistika </a:t>
          </a:r>
          <a:endParaRPr lang="en-US"/>
        </a:p>
      </dgm:t>
    </dgm:pt>
    <dgm:pt modelId="{2265A842-85F3-4B4C-81A2-F1E9E252DEE1}" type="parTrans" cxnId="{7CF9EB65-617D-4DF5-A6F6-A58FE870AA5A}">
      <dgm:prSet/>
      <dgm:spPr/>
      <dgm:t>
        <a:bodyPr/>
        <a:lstStyle/>
        <a:p>
          <a:endParaRPr lang="en-US"/>
        </a:p>
      </dgm:t>
    </dgm:pt>
    <dgm:pt modelId="{FFEF5659-4328-45F0-AB68-B3E6DC78C820}" type="sibTrans" cxnId="{7CF9EB65-617D-4DF5-A6F6-A58FE870AA5A}">
      <dgm:prSet/>
      <dgm:spPr/>
      <dgm:t>
        <a:bodyPr/>
        <a:lstStyle/>
        <a:p>
          <a:endParaRPr lang="en-US"/>
        </a:p>
      </dgm:t>
    </dgm:pt>
    <dgm:pt modelId="{4A6C08D5-79C0-4D29-8FAF-5A26C42BB1EA}" type="pres">
      <dgm:prSet presAssocID="{EB6CE0CD-ACFB-482D-B052-CF1D9714CD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46579C0-8E34-4B27-AE2C-399553D12F7D}" type="pres">
      <dgm:prSet presAssocID="{9C54D923-9EA2-4B39-ADA9-271C4421CC6C}" presName="hierRoot1" presStyleCnt="0"/>
      <dgm:spPr/>
    </dgm:pt>
    <dgm:pt modelId="{D7341B44-195F-418D-A858-AB02E97A8DFB}" type="pres">
      <dgm:prSet presAssocID="{9C54D923-9EA2-4B39-ADA9-271C4421CC6C}" presName="composite" presStyleCnt="0"/>
      <dgm:spPr/>
    </dgm:pt>
    <dgm:pt modelId="{460194D7-A5E5-4EEF-BC2D-47BA82D84D77}" type="pres">
      <dgm:prSet presAssocID="{9C54D923-9EA2-4B39-ADA9-271C4421CC6C}" presName="background" presStyleLbl="node0" presStyleIdx="0" presStyleCnt="2"/>
      <dgm:spPr/>
    </dgm:pt>
    <dgm:pt modelId="{4E29BBA5-61D0-4638-85FA-52172A5EBEA9}" type="pres">
      <dgm:prSet presAssocID="{9C54D923-9EA2-4B39-ADA9-271C4421CC6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A9693F-52C2-41D3-A22E-411DE0CD1656}" type="pres">
      <dgm:prSet presAssocID="{9C54D923-9EA2-4B39-ADA9-271C4421CC6C}" presName="hierChild2" presStyleCnt="0"/>
      <dgm:spPr/>
    </dgm:pt>
    <dgm:pt modelId="{06FED116-7FF0-437D-94AF-AA23CF92DB57}" type="pres">
      <dgm:prSet presAssocID="{5638175C-2521-420B-A41F-1116AE0FE2BB}" presName="hierRoot1" presStyleCnt="0"/>
      <dgm:spPr/>
    </dgm:pt>
    <dgm:pt modelId="{75C207E4-F71F-40F1-A60A-F538A2AE18DD}" type="pres">
      <dgm:prSet presAssocID="{5638175C-2521-420B-A41F-1116AE0FE2BB}" presName="composite" presStyleCnt="0"/>
      <dgm:spPr/>
    </dgm:pt>
    <dgm:pt modelId="{26148AE9-D592-4CB1-9D5B-0AD2E25329FA}" type="pres">
      <dgm:prSet presAssocID="{5638175C-2521-420B-A41F-1116AE0FE2BB}" presName="background" presStyleLbl="node0" presStyleIdx="1" presStyleCnt="2"/>
      <dgm:spPr/>
    </dgm:pt>
    <dgm:pt modelId="{CE7D8D62-25A9-4163-A78C-8D8591EB3973}" type="pres">
      <dgm:prSet presAssocID="{5638175C-2521-420B-A41F-1116AE0FE2B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A8C012-BF47-4D71-8B7C-76E2061DE51E}" type="pres">
      <dgm:prSet presAssocID="{5638175C-2521-420B-A41F-1116AE0FE2BB}" presName="hierChild2" presStyleCnt="0"/>
      <dgm:spPr/>
    </dgm:pt>
  </dgm:ptLst>
  <dgm:cxnLst>
    <dgm:cxn modelId="{CCE273F1-9D96-4438-AE4A-95CDAFFA4E11}" srcId="{EB6CE0CD-ACFB-482D-B052-CF1D9714CD74}" destId="{9C54D923-9EA2-4B39-ADA9-271C4421CC6C}" srcOrd="0" destOrd="0" parTransId="{5C133D96-F330-423D-B6E1-A5EADEF482F1}" sibTransId="{3E882860-6069-43F3-9647-E48E0D1DDED3}"/>
    <dgm:cxn modelId="{7CF9EB65-617D-4DF5-A6F6-A58FE870AA5A}" srcId="{EB6CE0CD-ACFB-482D-B052-CF1D9714CD74}" destId="{5638175C-2521-420B-A41F-1116AE0FE2BB}" srcOrd="1" destOrd="0" parTransId="{2265A842-85F3-4B4C-81A2-F1E9E252DEE1}" sibTransId="{FFEF5659-4328-45F0-AB68-B3E6DC78C820}"/>
    <dgm:cxn modelId="{47F0582F-6EEA-4D8F-A322-7359B94C2C90}" type="presOf" srcId="{5638175C-2521-420B-A41F-1116AE0FE2BB}" destId="{CE7D8D62-25A9-4163-A78C-8D8591EB3973}" srcOrd="0" destOrd="0" presId="urn:microsoft.com/office/officeart/2005/8/layout/hierarchy1"/>
    <dgm:cxn modelId="{8AA8BA49-3349-4A2E-A312-25A473746A7C}" type="presOf" srcId="{9C54D923-9EA2-4B39-ADA9-271C4421CC6C}" destId="{4E29BBA5-61D0-4638-85FA-52172A5EBEA9}" srcOrd="0" destOrd="0" presId="urn:microsoft.com/office/officeart/2005/8/layout/hierarchy1"/>
    <dgm:cxn modelId="{18673508-C498-48C7-893F-5F1515E4EDC4}" type="presOf" srcId="{EB6CE0CD-ACFB-482D-B052-CF1D9714CD74}" destId="{4A6C08D5-79C0-4D29-8FAF-5A26C42BB1EA}" srcOrd="0" destOrd="0" presId="urn:microsoft.com/office/officeart/2005/8/layout/hierarchy1"/>
    <dgm:cxn modelId="{7AE87D2D-A9BC-43B0-9AA1-6B2295AA8728}" type="presParOf" srcId="{4A6C08D5-79C0-4D29-8FAF-5A26C42BB1EA}" destId="{146579C0-8E34-4B27-AE2C-399553D12F7D}" srcOrd="0" destOrd="0" presId="urn:microsoft.com/office/officeart/2005/8/layout/hierarchy1"/>
    <dgm:cxn modelId="{EE4E07A0-DBF5-44BF-BE23-2402BCFBEACB}" type="presParOf" srcId="{146579C0-8E34-4B27-AE2C-399553D12F7D}" destId="{D7341B44-195F-418D-A858-AB02E97A8DFB}" srcOrd="0" destOrd="0" presId="urn:microsoft.com/office/officeart/2005/8/layout/hierarchy1"/>
    <dgm:cxn modelId="{7DD25A21-EC91-4444-903A-02D3ED407026}" type="presParOf" srcId="{D7341B44-195F-418D-A858-AB02E97A8DFB}" destId="{460194D7-A5E5-4EEF-BC2D-47BA82D84D77}" srcOrd="0" destOrd="0" presId="urn:microsoft.com/office/officeart/2005/8/layout/hierarchy1"/>
    <dgm:cxn modelId="{F07BA8E2-8815-44E4-9574-8D7A74C849E2}" type="presParOf" srcId="{D7341B44-195F-418D-A858-AB02E97A8DFB}" destId="{4E29BBA5-61D0-4638-85FA-52172A5EBEA9}" srcOrd="1" destOrd="0" presId="urn:microsoft.com/office/officeart/2005/8/layout/hierarchy1"/>
    <dgm:cxn modelId="{0C3A7381-75CC-4833-B7A6-E6CEE45F7B3F}" type="presParOf" srcId="{146579C0-8E34-4B27-AE2C-399553D12F7D}" destId="{6CA9693F-52C2-41D3-A22E-411DE0CD1656}" srcOrd="1" destOrd="0" presId="urn:microsoft.com/office/officeart/2005/8/layout/hierarchy1"/>
    <dgm:cxn modelId="{49CA5FA6-02C6-4F52-A363-01DA6D1E4438}" type="presParOf" srcId="{4A6C08D5-79C0-4D29-8FAF-5A26C42BB1EA}" destId="{06FED116-7FF0-437D-94AF-AA23CF92DB57}" srcOrd="1" destOrd="0" presId="urn:microsoft.com/office/officeart/2005/8/layout/hierarchy1"/>
    <dgm:cxn modelId="{28D98BBF-947C-425A-A286-B7BC379974B0}" type="presParOf" srcId="{06FED116-7FF0-437D-94AF-AA23CF92DB57}" destId="{75C207E4-F71F-40F1-A60A-F538A2AE18DD}" srcOrd="0" destOrd="0" presId="urn:microsoft.com/office/officeart/2005/8/layout/hierarchy1"/>
    <dgm:cxn modelId="{14D0C523-A122-4B88-A2D5-940FE2895C27}" type="presParOf" srcId="{75C207E4-F71F-40F1-A60A-F538A2AE18DD}" destId="{26148AE9-D592-4CB1-9D5B-0AD2E25329FA}" srcOrd="0" destOrd="0" presId="urn:microsoft.com/office/officeart/2005/8/layout/hierarchy1"/>
    <dgm:cxn modelId="{5D9F4198-568E-447B-AE92-E5644C4C42CA}" type="presParOf" srcId="{75C207E4-F71F-40F1-A60A-F538A2AE18DD}" destId="{CE7D8D62-25A9-4163-A78C-8D8591EB3973}" srcOrd="1" destOrd="0" presId="urn:microsoft.com/office/officeart/2005/8/layout/hierarchy1"/>
    <dgm:cxn modelId="{DBFA789A-ED44-415A-A2BA-1F6507867F43}" type="presParOf" srcId="{06FED116-7FF0-437D-94AF-AA23CF92DB57}" destId="{F3A8C012-BF47-4D71-8B7C-76E2061DE5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1ED6F-F9E9-4157-BE4B-CD9CC6EA2CF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975ECD-8E60-4FFA-A55E-F6672CF22DA2}">
      <dgm:prSet/>
      <dgm:spPr/>
      <dgm:t>
        <a:bodyPr/>
        <a:lstStyle/>
        <a:p>
          <a:r>
            <a:rPr lang="cs-CZ"/>
            <a:t>Jedná se o frekventované, běžně užívané slovo, ne o okrajový výraz.</a:t>
          </a:r>
          <a:endParaRPr lang="en-US"/>
        </a:p>
      </dgm:t>
    </dgm:pt>
    <dgm:pt modelId="{1B728146-7B1F-432B-AD46-204C2B55D218}" type="parTrans" cxnId="{A469B082-2806-419B-8E32-A52D2B87AF43}">
      <dgm:prSet/>
      <dgm:spPr/>
      <dgm:t>
        <a:bodyPr/>
        <a:lstStyle/>
        <a:p>
          <a:endParaRPr lang="en-US"/>
        </a:p>
      </dgm:t>
    </dgm:pt>
    <dgm:pt modelId="{B78E7BF9-9F27-444E-9518-BA198EB86906}" type="sibTrans" cxnId="{A469B082-2806-419B-8E32-A52D2B87AF43}">
      <dgm:prSet/>
      <dgm:spPr/>
      <dgm:t>
        <a:bodyPr/>
        <a:lstStyle/>
        <a:p>
          <a:endParaRPr lang="en-US"/>
        </a:p>
      </dgm:t>
    </dgm:pt>
    <dgm:pt modelId="{9FBF0354-C9AA-4DD4-A4E6-F56F67A31748}">
      <dgm:prSet/>
      <dgm:spPr/>
      <dgm:t>
        <a:bodyPr/>
        <a:lstStyle/>
        <a:p>
          <a:r>
            <a:rPr lang="cs-CZ"/>
            <a:t>Má důležité postavení v rámci určité sémantické oblasti (např. emoce, morální soudy apod.)</a:t>
          </a:r>
          <a:endParaRPr lang="en-US"/>
        </a:p>
      </dgm:t>
    </dgm:pt>
    <dgm:pt modelId="{CFE93B88-4678-4EAB-82B0-99F8C07C03D5}" type="parTrans" cxnId="{D08850C3-DA8C-4691-A816-0893627FC571}">
      <dgm:prSet/>
      <dgm:spPr/>
      <dgm:t>
        <a:bodyPr/>
        <a:lstStyle/>
        <a:p>
          <a:endParaRPr lang="en-US"/>
        </a:p>
      </dgm:t>
    </dgm:pt>
    <dgm:pt modelId="{35F0D4AD-7D91-46C3-974C-B9164E6AE219}" type="sibTrans" cxnId="{D08850C3-DA8C-4691-A816-0893627FC571}">
      <dgm:prSet/>
      <dgm:spPr/>
      <dgm:t>
        <a:bodyPr/>
        <a:lstStyle/>
        <a:p>
          <a:endParaRPr lang="en-US"/>
        </a:p>
      </dgm:t>
    </dgm:pt>
    <dgm:pt modelId="{9E014F32-7944-40CC-9E52-0671E27A9783}">
      <dgm:prSet/>
      <dgm:spPr/>
      <dgm:t>
        <a:bodyPr/>
        <a:lstStyle/>
        <a:p>
          <a:r>
            <a:rPr lang="cs-CZ"/>
            <a:t>Je jádrem frazeologických výrazů.</a:t>
          </a:r>
          <a:endParaRPr lang="en-US"/>
        </a:p>
      </dgm:t>
    </dgm:pt>
    <dgm:pt modelId="{6CA48411-F13D-4336-BA26-B89ED8581B92}" type="parTrans" cxnId="{9856456E-8914-40D6-9B8A-D700EB26BA77}">
      <dgm:prSet/>
      <dgm:spPr/>
      <dgm:t>
        <a:bodyPr/>
        <a:lstStyle/>
        <a:p>
          <a:endParaRPr lang="en-US"/>
        </a:p>
      </dgm:t>
    </dgm:pt>
    <dgm:pt modelId="{42BEE822-78D5-4E00-8BD7-8981140637F3}" type="sibTrans" cxnId="{9856456E-8914-40D6-9B8A-D700EB26BA77}">
      <dgm:prSet/>
      <dgm:spPr/>
      <dgm:t>
        <a:bodyPr/>
        <a:lstStyle/>
        <a:p>
          <a:endParaRPr lang="en-US"/>
        </a:p>
      </dgm:t>
    </dgm:pt>
    <dgm:pt modelId="{DC18F046-313A-4236-A274-9B0C4CE5C07F}">
      <dgm:prSet/>
      <dgm:spPr/>
      <dgm:t>
        <a:bodyPr/>
        <a:lstStyle/>
        <a:p>
          <a:r>
            <a:rPr lang="cs-CZ"/>
            <a:t>Vyskytuje se v příslovích, rčeních, názvech populárních písní, v titulech knih apod.</a:t>
          </a:r>
          <a:endParaRPr lang="en-US"/>
        </a:p>
      </dgm:t>
    </dgm:pt>
    <dgm:pt modelId="{98A3E136-8F29-4136-A0AF-BC9A684905A2}" type="parTrans" cxnId="{2D682135-D704-4A54-803E-AFF8914E729F}">
      <dgm:prSet/>
      <dgm:spPr/>
      <dgm:t>
        <a:bodyPr/>
        <a:lstStyle/>
        <a:p>
          <a:endParaRPr lang="en-US"/>
        </a:p>
      </dgm:t>
    </dgm:pt>
    <dgm:pt modelId="{251CC0C0-D423-42A4-AF12-653F46EE0389}" type="sibTrans" cxnId="{2D682135-D704-4A54-803E-AFF8914E729F}">
      <dgm:prSet/>
      <dgm:spPr/>
      <dgm:t>
        <a:bodyPr/>
        <a:lstStyle/>
        <a:p>
          <a:endParaRPr lang="en-US"/>
        </a:p>
      </dgm:t>
    </dgm:pt>
    <dgm:pt modelId="{FE9B6F67-F397-46B2-8282-7DD7D39D3B35}" type="pres">
      <dgm:prSet presAssocID="{90B1ED6F-F9E9-4157-BE4B-CD9CC6EA2C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C149330-3362-4A9B-A1D6-0ACA3FB88952}" type="pres">
      <dgm:prSet presAssocID="{90B1ED6F-F9E9-4157-BE4B-CD9CC6EA2CF7}" presName="diamond" presStyleLbl="bgShp" presStyleIdx="0" presStyleCnt="1"/>
      <dgm:spPr/>
    </dgm:pt>
    <dgm:pt modelId="{13172A84-76B3-4EE2-9571-EC13161D0D08}" type="pres">
      <dgm:prSet presAssocID="{90B1ED6F-F9E9-4157-BE4B-CD9CC6EA2CF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ECE889-28F6-46E1-A93B-FE48EA0CC4BD}" type="pres">
      <dgm:prSet presAssocID="{90B1ED6F-F9E9-4157-BE4B-CD9CC6EA2CF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C0C2EB-65A6-419B-8B09-B801790B4A7D}" type="pres">
      <dgm:prSet presAssocID="{90B1ED6F-F9E9-4157-BE4B-CD9CC6EA2CF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FC052-ED59-48BD-91D3-8C2BCB712F18}" type="pres">
      <dgm:prSet presAssocID="{90B1ED6F-F9E9-4157-BE4B-CD9CC6EA2CF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6DE7837-41D7-4CE3-B851-7F16AC313E5C}" type="presOf" srcId="{9FBF0354-C9AA-4DD4-A4E6-F56F67A31748}" destId="{B9ECE889-28F6-46E1-A93B-FE48EA0CC4BD}" srcOrd="0" destOrd="0" presId="urn:microsoft.com/office/officeart/2005/8/layout/matrix3"/>
    <dgm:cxn modelId="{8A426C11-FC3E-4C1E-A285-9C51F09EEE6E}" type="presOf" srcId="{E5975ECD-8E60-4FFA-A55E-F6672CF22DA2}" destId="{13172A84-76B3-4EE2-9571-EC13161D0D08}" srcOrd="0" destOrd="0" presId="urn:microsoft.com/office/officeart/2005/8/layout/matrix3"/>
    <dgm:cxn modelId="{4AB83341-28AC-4BF1-B22C-E006F4901062}" type="presOf" srcId="{9E014F32-7944-40CC-9E52-0671E27A9783}" destId="{29C0C2EB-65A6-419B-8B09-B801790B4A7D}" srcOrd="0" destOrd="0" presId="urn:microsoft.com/office/officeart/2005/8/layout/matrix3"/>
    <dgm:cxn modelId="{B83678E0-E88A-4297-A910-6CB183DC67A1}" type="presOf" srcId="{90B1ED6F-F9E9-4157-BE4B-CD9CC6EA2CF7}" destId="{FE9B6F67-F397-46B2-8282-7DD7D39D3B35}" srcOrd="0" destOrd="0" presId="urn:microsoft.com/office/officeart/2005/8/layout/matrix3"/>
    <dgm:cxn modelId="{5FE2CEDE-ACB4-472C-9C97-E1E8026E3608}" type="presOf" srcId="{DC18F046-313A-4236-A274-9B0C4CE5C07F}" destId="{2DFFC052-ED59-48BD-91D3-8C2BCB712F18}" srcOrd="0" destOrd="0" presId="urn:microsoft.com/office/officeart/2005/8/layout/matrix3"/>
    <dgm:cxn modelId="{D08850C3-DA8C-4691-A816-0893627FC571}" srcId="{90B1ED6F-F9E9-4157-BE4B-CD9CC6EA2CF7}" destId="{9FBF0354-C9AA-4DD4-A4E6-F56F67A31748}" srcOrd="1" destOrd="0" parTransId="{CFE93B88-4678-4EAB-82B0-99F8C07C03D5}" sibTransId="{35F0D4AD-7D91-46C3-974C-B9164E6AE219}"/>
    <dgm:cxn modelId="{A469B082-2806-419B-8E32-A52D2B87AF43}" srcId="{90B1ED6F-F9E9-4157-BE4B-CD9CC6EA2CF7}" destId="{E5975ECD-8E60-4FFA-A55E-F6672CF22DA2}" srcOrd="0" destOrd="0" parTransId="{1B728146-7B1F-432B-AD46-204C2B55D218}" sibTransId="{B78E7BF9-9F27-444E-9518-BA198EB86906}"/>
    <dgm:cxn modelId="{2D682135-D704-4A54-803E-AFF8914E729F}" srcId="{90B1ED6F-F9E9-4157-BE4B-CD9CC6EA2CF7}" destId="{DC18F046-313A-4236-A274-9B0C4CE5C07F}" srcOrd="3" destOrd="0" parTransId="{98A3E136-8F29-4136-A0AF-BC9A684905A2}" sibTransId="{251CC0C0-D423-42A4-AF12-653F46EE0389}"/>
    <dgm:cxn modelId="{9856456E-8914-40D6-9B8A-D700EB26BA77}" srcId="{90B1ED6F-F9E9-4157-BE4B-CD9CC6EA2CF7}" destId="{9E014F32-7944-40CC-9E52-0671E27A9783}" srcOrd="2" destOrd="0" parTransId="{6CA48411-F13D-4336-BA26-B89ED8581B92}" sibTransId="{42BEE822-78D5-4E00-8BD7-8981140637F3}"/>
    <dgm:cxn modelId="{25F0DBD1-A6AA-40C1-B750-9170C444D17A}" type="presParOf" srcId="{FE9B6F67-F397-46B2-8282-7DD7D39D3B35}" destId="{2C149330-3362-4A9B-A1D6-0ACA3FB88952}" srcOrd="0" destOrd="0" presId="urn:microsoft.com/office/officeart/2005/8/layout/matrix3"/>
    <dgm:cxn modelId="{5BB8261D-DEF6-49CA-A127-466071260370}" type="presParOf" srcId="{FE9B6F67-F397-46B2-8282-7DD7D39D3B35}" destId="{13172A84-76B3-4EE2-9571-EC13161D0D08}" srcOrd="1" destOrd="0" presId="urn:microsoft.com/office/officeart/2005/8/layout/matrix3"/>
    <dgm:cxn modelId="{4C0EA3C1-4513-4443-A378-BEFCA1CC0808}" type="presParOf" srcId="{FE9B6F67-F397-46B2-8282-7DD7D39D3B35}" destId="{B9ECE889-28F6-46E1-A93B-FE48EA0CC4BD}" srcOrd="2" destOrd="0" presId="urn:microsoft.com/office/officeart/2005/8/layout/matrix3"/>
    <dgm:cxn modelId="{43F0CA39-2161-4783-B2CC-B5C3BE7810DB}" type="presParOf" srcId="{FE9B6F67-F397-46B2-8282-7DD7D39D3B35}" destId="{29C0C2EB-65A6-419B-8B09-B801790B4A7D}" srcOrd="3" destOrd="0" presId="urn:microsoft.com/office/officeart/2005/8/layout/matrix3"/>
    <dgm:cxn modelId="{64224A0E-46A8-4548-946D-41C5F8C0A356}" type="presParOf" srcId="{FE9B6F67-F397-46B2-8282-7DD7D39D3B35}" destId="{2DFFC052-ED59-48BD-91D3-8C2BCB712F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F7F51-5B6D-41CC-8B2E-2C2B80E6AA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5B27A6-8A55-4E5E-8A0B-70D7F321EBBF}">
      <dgm:prSet/>
      <dgm:spPr/>
      <dgm:t>
        <a:bodyPr/>
        <a:lstStyle/>
        <a:p>
          <a:r>
            <a:rPr lang="cs-CZ"/>
            <a:t>Specifičnost chápání určitého pojmu v konkrétních textech lze ukázat pouze na pozadí jeho užití v přirozeném jazyce.</a:t>
          </a:r>
          <a:endParaRPr lang="en-US"/>
        </a:p>
      </dgm:t>
    </dgm:pt>
    <dgm:pt modelId="{35CB4D9B-7ABB-4AC7-A2D1-3A62E718EDA2}" type="parTrans" cxnId="{64354791-7D3F-47C1-B8E5-C30F1EFAC6F1}">
      <dgm:prSet/>
      <dgm:spPr/>
      <dgm:t>
        <a:bodyPr/>
        <a:lstStyle/>
        <a:p>
          <a:endParaRPr lang="en-US"/>
        </a:p>
      </dgm:t>
    </dgm:pt>
    <dgm:pt modelId="{BCD78B37-DE44-4324-9236-F9D25C52EB98}" type="sibTrans" cxnId="{64354791-7D3F-47C1-B8E5-C30F1EFAC6F1}">
      <dgm:prSet/>
      <dgm:spPr/>
      <dgm:t>
        <a:bodyPr/>
        <a:lstStyle/>
        <a:p>
          <a:endParaRPr lang="en-US"/>
        </a:p>
      </dgm:t>
    </dgm:pt>
    <dgm:pt modelId="{A8658E67-8B87-48B2-BE47-CF2C47ED6896}">
      <dgm:prSet/>
      <dgm:spPr/>
      <dgm:t>
        <a:bodyPr/>
        <a:lstStyle/>
        <a:p>
          <a:r>
            <a:rPr lang="cs-CZ"/>
            <a:t>Etymologie = Výraz naděje má všeslovanský základ. Je odvozen od slovesa nadíti se, které je derivátem díti. </a:t>
          </a:r>
          <a:endParaRPr lang="en-US"/>
        </a:p>
      </dgm:t>
    </dgm:pt>
    <dgm:pt modelId="{D31649B5-AF78-40E0-B285-BF0B886D3A0A}" type="parTrans" cxnId="{E1861971-376D-4341-96BD-34D5B9644D43}">
      <dgm:prSet/>
      <dgm:spPr/>
      <dgm:t>
        <a:bodyPr/>
        <a:lstStyle/>
        <a:p>
          <a:endParaRPr lang="en-US"/>
        </a:p>
      </dgm:t>
    </dgm:pt>
    <dgm:pt modelId="{8ABB4AD4-297E-44D7-9ECD-C659D5DA0E69}" type="sibTrans" cxnId="{E1861971-376D-4341-96BD-34D5B9644D43}">
      <dgm:prSet/>
      <dgm:spPr/>
      <dgm:t>
        <a:bodyPr/>
        <a:lstStyle/>
        <a:p>
          <a:endParaRPr lang="en-US"/>
        </a:p>
      </dgm:t>
    </dgm:pt>
    <dgm:pt modelId="{7F85D3ED-868F-4EC2-A6DB-F2DF7736B91D}">
      <dgm:prSet/>
      <dgm:spPr/>
      <dgm:t>
        <a:bodyPr/>
        <a:lstStyle/>
        <a:p>
          <a:r>
            <a:rPr lang="cs-CZ"/>
            <a:t>NADĚJE JE VĚC</a:t>
          </a:r>
          <a:endParaRPr lang="en-US"/>
        </a:p>
      </dgm:t>
    </dgm:pt>
    <dgm:pt modelId="{19E93CC9-D973-4344-B4F5-E98534400418}" type="parTrans" cxnId="{B7F390BD-42C3-47C4-85C7-E729DD6354FA}">
      <dgm:prSet/>
      <dgm:spPr/>
      <dgm:t>
        <a:bodyPr/>
        <a:lstStyle/>
        <a:p>
          <a:endParaRPr lang="en-US"/>
        </a:p>
      </dgm:t>
    </dgm:pt>
    <dgm:pt modelId="{373D4A22-FD8D-476A-B4F2-29B29E6B0777}" type="sibTrans" cxnId="{B7F390BD-42C3-47C4-85C7-E729DD6354FA}">
      <dgm:prSet/>
      <dgm:spPr/>
      <dgm:t>
        <a:bodyPr/>
        <a:lstStyle/>
        <a:p>
          <a:endParaRPr lang="en-US"/>
        </a:p>
      </dgm:t>
    </dgm:pt>
    <dgm:pt modelId="{C1200374-0372-4C7D-B796-0C62F8513DA2}">
      <dgm:prSet/>
      <dgm:spPr/>
      <dgm:t>
        <a:bodyPr/>
        <a:lstStyle/>
        <a:p>
          <a:r>
            <a:rPr lang="cs-CZ"/>
            <a:t>NADĚJE JE ŽIVÝ ORGANISMUS</a:t>
          </a:r>
          <a:endParaRPr lang="en-US"/>
        </a:p>
      </dgm:t>
    </dgm:pt>
    <dgm:pt modelId="{B8AAEA77-8AFA-4338-9B0A-6A577C2DF391}" type="parTrans" cxnId="{75E0E9FD-B3F8-4370-B895-6F5770F6B0DB}">
      <dgm:prSet/>
      <dgm:spPr/>
      <dgm:t>
        <a:bodyPr/>
        <a:lstStyle/>
        <a:p>
          <a:endParaRPr lang="en-US"/>
        </a:p>
      </dgm:t>
    </dgm:pt>
    <dgm:pt modelId="{D6C1ECD7-E4B9-44DF-BA0B-98A595626D83}" type="sibTrans" cxnId="{75E0E9FD-B3F8-4370-B895-6F5770F6B0DB}">
      <dgm:prSet/>
      <dgm:spPr/>
      <dgm:t>
        <a:bodyPr/>
        <a:lstStyle/>
        <a:p>
          <a:endParaRPr lang="en-US"/>
        </a:p>
      </dgm:t>
    </dgm:pt>
    <dgm:pt modelId="{D0D6162E-05F9-41D5-9EF9-3F13CB7734EB}">
      <dgm:prSet/>
      <dgm:spPr/>
      <dgm:t>
        <a:bodyPr/>
        <a:lstStyle/>
        <a:p>
          <a:r>
            <a:rPr lang="cs-CZ"/>
            <a:t>NADĚJE JE SVĚTLO</a:t>
          </a:r>
          <a:endParaRPr lang="en-US"/>
        </a:p>
      </dgm:t>
    </dgm:pt>
    <dgm:pt modelId="{4A303D13-289C-4541-8D59-6F8249EC23A4}" type="parTrans" cxnId="{FDE17637-B8B9-4AFC-A3EB-14F78741F287}">
      <dgm:prSet/>
      <dgm:spPr/>
      <dgm:t>
        <a:bodyPr/>
        <a:lstStyle/>
        <a:p>
          <a:endParaRPr lang="en-US"/>
        </a:p>
      </dgm:t>
    </dgm:pt>
    <dgm:pt modelId="{B2FF8111-DE6F-424E-B877-7B65CA133418}" type="sibTrans" cxnId="{FDE17637-B8B9-4AFC-A3EB-14F78741F287}">
      <dgm:prSet/>
      <dgm:spPr/>
      <dgm:t>
        <a:bodyPr/>
        <a:lstStyle/>
        <a:p>
          <a:endParaRPr lang="en-US"/>
        </a:p>
      </dgm:t>
    </dgm:pt>
    <dgm:pt modelId="{1B9979A5-BC0E-4AC7-89A7-6EDFBC42DFB6}" type="pres">
      <dgm:prSet presAssocID="{54BF7F51-5B6D-41CC-8B2E-2C2B80E6A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FC4256-9504-4175-9253-032F3ECFAB92}" type="pres">
      <dgm:prSet presAssocID="{305B27A6-8A55-4E5E-8A0B-70D7F321EB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DB47FC-FC55-4734-8F1E-1EB9F1DE958A}" type="pres">
      <dgm:prSet presAssocID="{BCD78B37-DE44-4324-9236-F9D25C52EB98}" presName="spacer" presStyleCnt="0"/>
      <dgm:spPr/>
    </dgm:pt>
    <dgm:pt modelId="{F5064A29-A723-4A61-8909-5F2D8CDDADA6}" type="pres">
      <dgm:prSet presAssocID="{A8658E67-8B87-48B2-BE47-CF2C47ED68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C129FB-942B-4219-8F7A-5E648CB4D7F6}" type="pres">
      <dgm:prSet presAssocID="{8ABB4AD4-297E-44D7-9ECD-C659D5DA0E69}" presName="spacer" presStyleCnt="0"/>
      <dgm:spPr/>
    </dgm:pt>
    <dgm:pt modelId="{81F1524C-A061-4D03-A836-FBF1839CA19A}" type="pres">
      <dgm:prSet presAssocID="{7F85D3ED-868F-4EC2-A6DB-F2DF7736B9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5D0A15-8AF9-439F-9F7B-2690A8AC7B55}" type="pres">
      <dgm:prSet presAssocID="{373D4A22-FD8D-476A-B4F2-29B29E6B0777}" presName="spacer" presStyleCnt="0"/>
      <dgm:spPr/>
    </dgm:pt>
    <dgm:pt modelId="{FE71C977-81E3-48AF-9EF8-6A9742366041}" type="pres">
      <dgm:prSet presAssocID="{C1200374-0372-4C7D-B796-0C62F8513D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B51983-DE3F-4608-A672-871B38E1DAA1}" type="pres">
      <dgm:prSet presAssocID="{D6C1ECD7-E4B9-44DF-BA0B-98A595626D83}" presName="spacer" presStyleCnt="0"/>
      <dgm:spPr/>
    </dgm:pt>
    <dgm:pt modelId="{960A0E5B-26D0-4331-B0E5-C9057FF09D91}" type="pres">
      <dgm:prSet presAssocID="{D0D6162E-05F9-41D5-9EF9-3F13CB7734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447D4B-2C3A-412C-8016-2783A513A267}" type="presOf" srcId="{C1200374-0372-4C7D-B796-0C62F8513DA2}" destId="{FE71C977-81E3-48AF-9EF8-6A9742366041}" srcOrd="0" destOrd="0" presId="urn:microsoft.com/office/officeart/2005/8/layout/vList2"/>
    <dgm:cxn modelId="{E1861971-376D-4341-96BD-34D5B9644D43}" srcId="{54BF7F51-5B6D-41CC-8B2E-2C2B80E6AAF8}" destId="{A8658E67-8B87-48B2-BE47-CF2C47ED6896}" srcOrd="1" destOrd="0" parTransId="{D31649B5-AF78-40E0-B285-BF0B886D3A0A}" sibTransId="{8ABB4AD4-297E-44D7-9ECD-C659D5DA0E69}"/>
    <dgm:cxn modelId="{75E0E9FD-B3F8-4370-B895-6F5770F6B0DB}" srcId="{54BF7F51-5B6D-41CC-8B2E-2C2B80E6AAF8}" destId="{C1200374-0372-4C7D-B796-0C62F8513DA2}" srcOrd="3" destOrd="0" parTransId="{B8AAEA77-8AFA-4338-9B0A-6A577C2DF391}" sibTransId="{D6C1ECD7-E4B9-44DF-BA0B-98A595626D83}"/>
    <dgm:cxn modelId="{B7F390BD-42C3-47C4-85C7-E729DD6354FA}" srcId="{54BF7F51-5B6D-41CC-8B2E-2C2B80E6AAF8}" destId="{7F85D3ED-868F-4EC2-A6DB-F2DF7736B91D}" srcOrd="2" destOrd="0" parTransId="{19E93CC9-D973-4344-B4F5-E98534400418}" sibTransId="{373D4A22-FD8D-476A-B4F2-29B29E6B0777}"/>
    <dgm:cxn modelId="{AC26E4BF-9871-435A-BD6C-C736AE282CAB}" type="presOf" srcId="{54BF7F51-5B6D-41CC-8B2E-2C2B80E6AAF8}" destId="{1B9979A5-BC0E-4AC7-89A7-6EDFBC42DFB6}" srcOrd="0" destOrd="0" presId="urn:microsoft.com/office/officeart/2005/8/layout/vList2"/>
    <dgm:cxn modelId="{64354791-7D3F-47C1-B8E5-C30F1EFAC6F1}" srcId="{54BF7F51-5B6D-41CC-8B2E-2C2B80E6AAF8}" destId="{305B27A6-8A55-4E5E-8A0B-70D7F321EBBF}" srcOrd="0" destOrd="0" parTransId="{35CB4D9B-7ABB-4AC7-A2D1-3A62E718EDA2}" sibTransId="{BCD78B37-DE44-4324-9236-F9D25C52EB98}"/>
    <dgm:cxn modelId="{3F28F4A9-BBCB-42A7-842E-F9580265C6D0}" type="presOf" srcId="{7F85D3ED-868F-4EC2-A6DB-F2DF7736B91D}" destId="{81F1524C-A061-4D03-A836-FBF1839CA19A}" srcOrd="0" destOrd="0" presId="urn:microsoft.com/office/officeart/2005/8/layout/vList2"/>
    <dgm:cxn modelId="{FDE17637-B8B9-4AFC-A3EB-14F78741F287}" srcId="{54BF7F51-5B6D-41CC-8B2E-2C2B80E6AAF8}" destId="{D0D6162E-05F9-41D5-9EF9-3F13CB7734EB}" srcOrd="4" destOrd="0" parTransId="{4A303D13-289C-4541-8D59-6F8249EC23A4}" sibTransId="{B2FF8111-DE6F-424E-B877-7B65CA133418}"/>
    <dgm:cxn modelId="{AD9C4546-8D93-4D6D-A6D6-EB135ED22F8E}" type="presOf" srcId="{A8658E67-8B87-48B2-BE47-CF2C47ED6896}" destId="{F5064A29-A723-4A61-8909-5F2D8CDDADA6}" srcOrd="0" destOrd="0" presId="urn:microsoft.com/office/officeart/2005/8/layout/vList2"/>
    <dgm:cxn modelId="{4EC978DE-636E-41C2-B35D-0D8A0CE8E920}" type="presOf" srcId="{305B27A6-8A55-4E5E-8A0B-70D7F321EBBF}" destId="{03FC4256-9504-4175-9253-032F3ECFAB92}" srcOrd="0" destOrd="0" presId="urn:microsoft.com/office/officeart/2005/8/layout/vList2"/>
    <dgm:cxn modelId="{74439889-6165-4C5C-86CF-97D3F12678BE}" type="presOf" srcId="{D0D6162E-05F9-41D5-9EF9-3F13CB7734EB}" destId="{960A0E5B-26D0-4331-B0E5-C9057FF09D91}" srcOrd="0" destOrd="0" presId="urn:microsoft.com/office/officeart/2005/8/layout/vList2"/>
    <dgm:cxn modelId="{57EF62A5-AA5F-4741-877C-539578329AF8}" type="presParOf" srcId="{1B9979A5-BC0E-4AC7-89A7-6EDFBC42DFB6}" destId="{03FC4256-9504-4175-9253-032F3ECFAB92}" srcOrd="0" destOrd="0" presId="urn:microsoft.com/office/officeart/2005/8/layout/vList2"/>
    <dgm:cxn modelId="{E6FB224F-DAF3-4C30-9B2B-BC8144764D8C}" type="presParOf" srcId="{1B9979A5-BC0E-4AC7-89A7-6EDFBC42DFB6}" destId="{6BDB47FC-FC55-4734-8F1E-1EB9F1DE958A}" srcOrd="1" destOrd="0" presId="urn:microsoft.com/office/officeart/2005/8/layout/vList2"/>
    <dgm:cxn modelId="{0104A443-D0E9-42C5-9016-3A18758F9612}" type="presParOf" srcId="{1B9979A5-BC0E-4AC7-89A7-6EDFBC42DFB6}" destId="{F5064A29-A723-4A61-8909-5F2D8CDDADA6}" srcOrd="2" destOrd="0" presId="urn:microsoft.com/office/officeart/2005/8/layout/vList2"/>
    <dgm:cxn modelId="{84CA8587-DC6E-448E-A82F-29EAD07176EA}" type="presParOf" srcId="{1B9979A5-BC0E-4AC7-89A7-6EDFBC42DFB6}" destId="{12C129FB-942B-4219-8F7A-5E648CB4D7F6}" srcOrd="3" destOrd="0" presId="urn:microsoft.com/office/officeart/2005/8/layout/vList2"/>
    <dgm:cxn modelId="{8B993BC9-5E5B-42FE-80AE-7FC12FC63671}" type="presParOf" srcId="{1B9979A5-BC0E-4AC7-89A7-6EDFBC42DFB6}" destId="{81F1524C-A061-4D03-A836-FBF1839CA19A}" srcOrd="4" destOrd="0" presId="urn:microsoft.com/office/officeart/2005/8/layout/vList2"/>
    <dgm:cxn modelId="{EA024ED0-A0A6-49DB-8DCA-26CEF1FC5EBA}" type="presParOf" srcId="{1B9979A5-BC0E-4AC7-89A7-6EDFBC42DFB6}" destId="{AB5D0A15-8AF9-439F-9F7B-2690A8AC7B55}" srcOrd="5" destOrd="0" presId="urn:microsoft.com/office/officeart/2005/8/layout/vList2"/>
    <dgm:cxn modelId="{D4EACDFF-5FF6-48E0-B56C-B865817639D7}" type="presParOf" srcId="{1B9979A5-BC0E-4AC7-89A7-6EDFBC42DFB6}" destId="{FE71C977-81E3-48AF-9EF8-6A9742366041}" srcOrd="6" destOrd="0" presId="urn:microsoft.com/office/officeart/2005/8/layout/vList2"/>
    <dgm:cxn modelId="{CF65B3F4-4E70-4EA6-BCDE-64ADA5279D6E}" type="presParOf" srcId="{1B9979A5-BC0E-4AC7-89A7-6EDFBC42DFB6}" destId="{41B51983-DE3F-4608-A672-871B38E1DAA1}" srcOrd="7" destOrd="0" presId="urn:microsoft.com/office/officeart/2005/8/layout/vList2"/>
    <dgm:cxn modelId="{702D58FB-9FE8-4785-8991-2B1FD8C032C8}" type="presParOf" srcId="{1B9979A5-BC0E-4AC7-89A7-6EDFBC42DFB6}" destId="{960A0E5B-26D0-4331-B0E5-C9057FF09D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F1AE4-11C9-4617-95D9-C18802E42E7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F0C9D1-4AE4-4832-97C2-AC998BCADE34}">
      <dgm:prSet/>
      <dgm:spPr/>
      <dgm:t>
        <a:bodyPr/>
        <a:lstStyle/>
        <a:p>
          <a:r>
            <a:rPr lang="cs-CZ"/>
            <a:t>Vyžadováno úsilí</a:t>
          </a:r>
          <a:endParaRPr lang="en-US"/>
        </a:p>
      </dgm:t>
    </dgm:pt>
    <dgm:pt modelId="{631E8E43-E9A1-42C9-8FC6-48A535673891}" type="parTrans" cxnId="{417351D1-55AD-4EE0-AE00-45AE077A8C3E}">
      <dgm:prSet/>
      <dgm:spPr/>
      <dgm:t>
        <a:bodyPr/>
        <a:lstStyle/>
        <a:p>
          <a:endParaRPr lang="en-US"/>
        </a:p>
      </dgm:t>
    </dgm:pt>
    <dgm:pt modelId="{648A6689-EFED-4CAF-A457-3E2F6EA3F333}" type="sibTrans" cxnId="{417351D1-55AD-4EE0-AE00-45AE077A8C3E}">
      <dgm:prSet/>
      <dgm:spPr/>
      <dgm:t>
        <a:bodyPr/>
        <a:lstStyle/>
        <a:p>
          <a:endParaRPr lang="en-US"/>
        </a:p>
      </dgm:t>
    </dgm:pt>
    <dgm:pt modelId="{CF178095-85CD-4274-B882-18CC49B15612}">
      <dgm:prSet/>
      <dgm:spPr/>
      <dgm:t>
        <a:bodyPr/>
        <a:lstStyle/>
        <a:p>
          <a:r>
            <a:rPr lang="cs-CZ"/>
            <a:t>Hledání, pěstování</a:t>
          </a:r>
          <a:endParaRPr lang="en-US"/>
        </a:p>
      </dgm:t>
    </dgm:pt>
    <dgm:pt modelId="{B23AFD05-16C1-4FB5-86A4-6C68797FE84E}" type="parTrans" cxnId="{E2FB0B84-9F97-4DA2-AA42-30630C515514}">
      <dgm:prSet/>
      <dgm:spPr/>
      <dgm:t>
        <a:bodyPr/>
        <a:lstStyle/>
        <a:p>
          <a:endParaRPr lang="en-US"/>
        </a:p>
      </dgm:t>
    </dgm:pt>
    <dgm:pt modelId="{2D658B90-72C0-4C2C-88B3-2C64C34A2E88}" type="sibTrans" cxnId="{E2FB0B84-9F97-4DA2-AA42-30630C515514}">
      <dgm:prSet/>
      <dgm:spPr/>
      <dgm:t>
        <a:bodyPr/>
        <a:lstStyle/>
        <a:p>
          <a:endParaRPr lang="en-US"/>
        </a:p>
      </dgm:t>
    </dgm:pt>
    <dgm:pt modelId="{3A4CF51E-48A0-4ED3-B456-712FD6B4E0CF}">
      <dgm:prSet/>
      <dgm:spPr/>
      <dgm:t>
        <a:bodyPr/>
        <a:lstStyle/>
        <a:p>
          <a:r>
            <a:rPr lang="cs-CZ"/>
            <a:t>Přirovnání k živému organismu</a:t>
          </a:r>
          <a:endParaRPr lang="en-US"/>
        </a:p>
      </dgm:t>
    </dgm:pt>
    <dgm:pt modelId="{737B3E62-44F9-4081-A958-B10049AD1018}" type="parTrans" cxnId="{EF21E033-AC66-4C7E-A342-4E8A0C698C33}">
      <dgm:prSet/>
      <dgm:spPr/>
      <dgm:t>
        <a:bodyPr/>
        <a:lstStyle/>
        <a:p>
          <a:endParaRPr lang="en-US"/>
        </a:p>
      </dgm:t>
    </dgm:pt>
    <dgm:pt modelId="{71C0B21F-9FE2-4299-8451-ADD02A3BA14E}" type="sibTrans" cxnId="{EF21E033-AC66-4C7E-A342-4E8A0C698C33}">
      <dgm:prSet/>
      <dgm:spPr/>
      <dgm:t>
        <a:bodyPr/>
        <a:lstStyle/>
        <a:p>
          <a:endParaRPr lang="en-US"/>
        </a:p>
      </dgm:t>
    </dgm:pt>
    <dgm:pt modelId="{D577B5F6-1F2B-46D5-A565-D48EFAEE0323}">
      <dgm:prSet/>
      <dgm:spPr/>
      <dgm:t>
        <a:bodyPr/>
        <a:lstStyle/>
        <a:p>
          <a:r>
            <a:rPr lang="cs-CZ"/>
            <a:t>Potřeba péče</a:t>
          </a:r>
          <a:endParaRPr lang="en-US"/>
        </a:p>
      </dgm:t>
    </dgm:pt>
    <dgm:pt modelId="{0D4BD2D6-70BA-451F-8B0B-453D89EC3386}" type="parTrans" cxnId="{CCDBAB25-A838-4CF6-83C9-B3A0053FA221}">
      <dgm:prSet/>
      <dgm:spPr/>
      <dgm:t>
        <a:bodyPr/>
        <a:lstStyle/>
        <a:p>
          <a:endParaRPr lang="en-US"/>
        </a:p>
      </dgm:t>
    </dgm:pt>
    <dgm:pt modelId="{20CCA41F-711A-4B89-9813-CC2BA8539BCA}" type="sibTrans" cxnId="{CCDBAB25-A838-4CF6-83C9-B3A0053FA221}">
      <dgm:prSet/>
      <dgm:spPr/>
      <dgm:t>
        <a:bodyPr/>
        <a:lstStyle/>
        <a:p>
          <a:endParaRPr lang="en-US"/>
        </a:p>
      </dgm:t>
    </dgm:pt>
    <dgm:pt modelId="{7B101B87-2A9E-411E-BAE9-1231D7F2688B}" type="pres">
      <dgm:prSet presAssocID="{897F1AE4-11C9-4617-95D9-C18802E42E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442423-BA67-4420-B3CC-B15FAE15E693}" type="pres">
      <dgm:prSet presAssocID="{EDF0C9D1-4AE4-4832-97C2-AC998BCADE34}" presName="dummy" presStyleCnt="0"/>
      <dgm:spPr/>
    </dgm:pt>
    <dgm:pt modelId="{633C2785-43DD-4DE9-8579-E8BB08C224F6}" type="pres">
      <dgm:prSet presAssocID="{EDF0C9D1-4AE4-4832-97C2-AC998BCADE3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7E3606-1F5F-4ED0-B868-CCF95530B56A}" type="pres">
      <dgm:prSet presAssocID="{648A6689-EFED-4CAF-A457-3E2F6EA3F333}" presName="sibTrans" presStyleLbl="node1" presStyleIdx="0" presStyleCnt="4"/>
      <dgm:spPr/>
      <dgm:t>
        <a:bodyPr/>
        <a:lstStyle/>
        <a:p>
          <a:endParaRPr lang="cs-CZ"/>
        </a:p>
      </dgm:t>
    </dgm:pt>
    <dgm:pt modelId="{5391CB28-5DE5-4F9D-8658-D51460A06995}" type="pres">
      <dgm:prSet presAssocID="{CF178095-85CD-4274-B882-18CC49B15612}" presName="dummy" presStyleCnt="0"/>
      <dgm:spPr/>
    </dgm:pt>
    <dgm:pt modelId="{42C72E7D-7F4D-405D-9DD6-77133D1CD6E0}" type="pres">
      <dgm:prSet presAssocID="{CF178095-85CD-4274-B882-18CC49B1561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A4941F-7A3D-4BA5-A4CC-E5714D421E1F}" type="pres">
      <dgm:prSet presAssocID="{2D658B90-72C0-4C2C-88B3-2C64C34A2E88}" presName="sibTrans" presStyleLbl="node1" presStyleIdx="1" presStyleCnt="4"/>
      <dgm:spPr/>
      <dgm:t>
        <a:bodyPr/>
        <a:lstStyle/>
        <a:p>
          <a:endParaRPr lang="cs-CZ"/>
        </a:p>
      </dgm:t>
    </dgm:pt>
    <dgm:pt modelId="{FD559B7D-68A1-4924-B930-5983CB944262}" type="pres">
      <dgm:prSet presAssocID="{3A4CF51E-48A0-4ED3-B456-712FD6B4E0CF}" presName="dummy" presStyleCnt="0"/>
      <dgm:spPr/>
    </dgm:pt>
    <dgm:pt modelId="{BE1FBF78-BBBD-4E92-81EE-A9F4CF24DD73}" type="pres">
      <dgm:prSet presAssocID="{3A4CF51E-48A0-4ED3-B456-712FD6B4E0C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E3B1B-BDDD-4591-846F-C1AE4808A3D9}" type="pres">
      <dgm:prSet presAssocID="{71C0B21F-9FE2-4299-8451-ADD02A3BA14E}" presName="sibTrans" presStyleLbl="node1" presStyleIdx="2" presStyleCnt="4"/>
      <dgm:spPr/>
      <dgm:t>
        <a:bodyPr/>
        <a:lstStyle/>
        <a:p>
          <a:endParaRPr lang="cs-CZ"/>
        </a:p>
      </dgm:t>
    </dgm:pt>
    <dgm:pt modelId="{109AEA7E-325F-4EEA-B567-0EF1EBC163B3}" type="pres">
      <dgm:prSet presAssocID="{D577B5F6-1F2B-46D5-A565-D48EFAEE0323}" presName="dummy" presStyleCnt="0"/>
      <dgm:spPr/>
    </dgm:pt>
    <dgm:pt modelId="{0D76D590-EB1E-45AF-BF1F-02ADF7C21743}" type="pres">
      <dgm:prSet presAssocID="{D577B5F6-1F2B-46D5-A565-D48EFAEE032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6848C1-9BD0-43EF-A3AE-45F0D00238A7}" type="pres">
      <dgm:prSet presAssocID="{20CCA41F-711A-4B89-9813-CC2BA8539BCA}" presName="sibTrans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8ADE5709-B160-4B88-ABF0-058392016E9E}" type="presOf" srcId="{71C0B21F-9FE2-4299-8451-ADD02A3BA14E}" destId="{8DEE3B1B-BDDD-4591-846F-C1AE4808A3D9}" srcOrd="0" destOrd="0" presId="urn:microsoft.com/office/officeart/2005/8/layout/cycle1"/>
    <dgm:cxn modelId="{FDF2C2CB-0619-4607-90CF-DFFF08E88B50}" type="presOf" srcId="{648A6689-EFED-4CAF-A457-3E2F6EA3F333}" destId="{D77E3606-1F5F-4ED0-B868-CCF95530B56A}" srcOrd="0" destOrd="0" presId="urn:microsoft.com/office/officeart/2005/8/layout/cycle1"/>
    <dgm:cxn modelId="{1DD661B4-301C-4A16-AD78-E23ADD6CAC45}" type="presOf" srcId="{EDF0C9D1-4AE4-4832-97C2-AC998BCADE34}" destId="{633C2785-43DD-4DE9-8579-E8BB08C224F6}" srcOrd="0" destOrd="0" presId="urn:microsoft.com/office/officeart/2005/8/layout/cycle1"/>
    <dgm:cxn modelId="{2CA99419-38AD-4C67-A77E-FFE446ECCBBF}" type="presOf" srcId="{20CCA41F-711A-4B89-9813-CC2BA8539BCA}" destId="{E16848C1-9BD0-43EF-A3AE-45F0D00238A7}" srcOrd="0" destOrd="0" presId="urn:microsoft.com/office/officeart/2005/8/layout/cycle1"/>
    <dgm:cxn modelId="{CCDBAB25-A838-4CF6-83C9-B3A0053FA221}" srcId="{897F1AE4-11C9-4617-95D9-C18802E42E73}" destId="{D577B5F6-1F2B-46D5-A565-D48EFAEE0323}" srcOrd="3" destOrd="0" parTransId="{0D4BD2D6-70BA-451F-8B0B-453D89EC3386}" sibTransId="{20CCA41F-711A-4B89-9813-CC2BA8539BCA}"/>
    <dgm:cxn modelId="{EF21E033-AC66-4C7E-A342-4E8A0C698C33}" srcId="{897F1AE4-11C9-4617-95D9-C18802E42E73}" destId="{3A4CF51E-48A0-4ED3-B456-712FD6B4E0CF}" srcOrd="2" destOrd="0" parTransId="{737B3E62-44F9-4081-A958-B10049AD1018}" sibTransId="{71C0B21F-9FE2-4299-8451-ADD02A3BA14E}"/>
    <dgm:cxn modelId="{DA9960BC-3DAE-47C6-A358-4DEF7D6F53F0}" type="presOf" srcId="{2D658B90-72C0-4C2C-88B3-2C64C34A2E88}" destId="{4CA4941F-7A3D-4BA5-A4CC-E5714D421E1F}" srcOrd="0" destOrd="0" presId="urn:microsoft.com/office/officeart/2005/8/layout/cycle1"/>
    <dgm:cxn modelId="{2FADA72E-47ED-4608-BB45-691B10009C27}" type="presOf" srcId="{D577B5F6-1F2B-46D5-A565-D48EFAEE0323}" destId="{0D76D590-EB1E-45AF-BF1F-02ADF7C21743}" srcOrd="0" destOrd="0" presId="urn:microsoft.com/office/officeart/2005/8/layout/cycle1"/>
    <dgm:cxn modelId="{E8E09C8D-5C89-4539-AE1D-0AC7261B11E1}" type="presOf" srcId="{897F1AE4-11C9-4617-95D9-C18802E42E73}" destId="{7B101B87-2A9E-411E-BAE9-1231D7F2688B}" srcOrd="0" destOrd="0" presId="urn:microsoft.com/office/officeart/2005/8/layout/cycle1"/>
    <dgm:cxn modelId="{417351D1-55AD-4EE0-AE00-45AE077A8C3E}" srcId="{897F1AE4-11C9-4617-95D9-C18802E42E73}" destId="{EDF0C9D1-4AE4-4832-97C2-AC998BCADE34}" srcOrd="0" destOrd="0" parTransId="{631E8E43-E9A1-42C9-8FC6-48A535673891}" sibTransId="{648A6689-EFED-4CAF-A457-3E2F6EA3F333}"/>
    <dgm:cxn modelId="{A9FCB4B1-A5D9-44F4-98A7-B8BBEAF3733B}" type="presOf" srcId="{CF178095-85CD-4274-B882-18CC49B15612}" destId="{42C72E7D-7F4D-405D-9DD6-77133D1CD6E0}" srcOrd="0" destOrd="0" presId="urn:microsoft.com/office/officeart/2005/8/layout/cycle1"/>
    <dgm:cxn modelId="{AD965603-BF31-48B6-A8F5-DCD88ED6D763}" type="presOf" srcId="{3A4CF51E-48A0-4ED3-B456-712FD6B4E0CF}" destId="{BE1FBF78-BBBD-4E92-81EE-A9F4CF24DD73}" srcOrd="0" destOrd="0" presId="urn:microsoft.com/office/officeart/2005/8/layout/cycle1"/>
    <dgm:cxn modelId="{E2FB0B84-9F97-4DA2-AA42-30630C515514}" srcId="{897F1AE4-11C9-4617-95D9-C18802E42E73}" destId="{CF178095-85CD-4274-B882-18CC49B15612}" srcOrd="1" destOrd="0" parTransId="{B23AFD05-16C1-4FB5-86A4-6C68797FE84E}" sibTransId="{2D658B90-72C0-4C2C-88B3-2C64C34A2E88}"/>
    <dgm:cxn modelId="{367AADA7-7297-48E0-8BAB-A8B74246A478}" type="presParOf" srcId="{7B101B87-2A9E-411E-BAE9-1231D7F2688B}" destId="{F1442423-BA67-4420-B3CC-B15FAE15E693}" srcOrd="0" destOrd="0" presId="urn:microsoft.com/office/officeart/2005/8/layout/cycle1"/>
    <dgm:cxn modelId="{787C7286-7BD1-46F7-A757-685F196D97AE}" type="presParOf" srcId="{7B101B87-2A9E-411E-BAE9-1231D7F2688B}" destId="{633C2785-43DD-4DE9-8579-E8BB08C224F6}" srcOrd="1" destOrd="0" presId="urn:microsoft.com/office/officeart/2005/8/layout/cycle1"/>
    <dgm:cxn modelId="{8141B62C-D21B-4DFA-AD57-5B98A5EFBAE4}" type="presParOf" srcId="{7B101B87-2A9E-411E-BAE9-1231D7F2688B}" destId="{D77E3606-1F5F-4ED0-B868-CCF95530B56A}" srcOrd="2" destOrd="0" presId="urn:microsoft.com/office/officeart/2005/8/layout/cycle1"/>
    <dgm:cxn modelId="{8C91A676-C730-47C9-A45F-AD4FF4A1C21D}" type="presParOf" srcId="{7B101B87-2A9E-411E-BAE9-1231D7F2688B}" destId="{5391CB28-5DE5-4F9D-8658-D51460A06995}" srcOrd="3" destOrd="0" presId="urn:microsoft.com/office/officeart/2005/8/layout/cycle1"/>
    <dgm:cxn modelId="{410BB0FF-00BC-4E24-98DF-84B47D22F47F}" type="presParOf" srcId="{7B101B87-2A9E-411E-BAE9-1231D7F2688B}" destId="{42C72E7D-7F4D-405D-9DD6-77133D1CD6E0}" srcOrd="4" destOrd="0" presId="urn:microsoft.com/office/officeart/2005/8/layout/cycle1"/>
    <dgm:cxn modelId="{AC4E23E0-9C5F-46FA-B447-BBCE0C4C7A11}" type="presParOf" srcId="{7B101B87-2A9E-411E-BAE9-1231D7F2688B}" destId="{4CA4941F-7A3D-4BA5-A4CC-E5714D421E1F}" srcOrd="5" destOrd="0" presId="urn:microsoft.com/office/officeart/2005/8/layout/cycle1"/>
    <dgm:cxn modelId="{57A0A648-B2D9-4D41-B4AB-F3242C5BFC9C}" type="presParOf" srcId="{7B101B87-2A9E-411E-BAE9-1231D7F2688B}" destId="{FD559B7D-68A1-4924-B930-5983CB944262}" srcOrd="6" destOrd="0" presId="urn:microsoft.com/office/officeart/2005/8/layout/cycle1"/>
    <dgm:cxn modelId="{4AACEB8B-E58B-48B8-92C1-D6A6A9960379}" type="presParOf" srcId="{7B101B87-2A9E-411E-BAE9-1231D7F2688B}" destId="{BE1FBF78-BBBD-4E92-81EE-A9F4CF24DD73}" srcOrd="7" destOrd="0" presId="urn:microsoft.com/office/officeart/2005/8/layout/cycle1"/>
    <dgm:cxn modelId="{C517EAFD-E6A5-4F37-9149-59A6DCC68A57}" type="presParOf" srcId="{7B101B87-2A9E-411E-BAE9-1231D7F2688B}" destId="{8DEE3B1B-BDDD-4591-846F-C1AE4808A3D9}" srcOrd="8" destOrd="0" presId="urn:microsoft.com/office/officeart/2005/8/layout/cycle1"/>
    <dgm:cxn modelId="{B086E490-36ED-4BB3-876D-9D109FCCBA9D}" type="presParOf" srcId="{7B101B87-2A9E-411E-BAE9-1231D7F2688B}" destId="{109AEA7E-325F-4EEA-B567-0EF1EBC163B3}" srcOrd="9" destOrd="0" presId="urn:microsoft.com/office/officeart/2005/8/layout/cycle1"/>
    <dgm:cxn modelId="{1754125B-8BD0-4862-A011-17E372216812}" type="presParOf" srcId="{7B101B87-2A9E-411E-BAE9-1231D7F2688B}" destId="{0D76D590-EB1E-45AF-BF1F-02ADF7C21743}" srcOrd="10" destOrd="0" presId="urn:microsoft.com/office/officeart/2005/8/layout/cycle1"/>
    <dgm:cxn modelId="{08826980-C359-4E01-9C8D-0C9FAE33C2C5}" type="presParOf" srcId="{7B101B87-2A9E-411E-BAE9-1231D7F2688B}" destId="{E16848C1-9BD0-43EF-A3AE-45F0D00238A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5888B0-36D3-4249-A897-0A8076D85F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758115-2480-4656-B482-F81821349926}">
      <dgm:prSet/>
      <dgm:spPr/>
      <dgm:t>
        <a:bodyPr/>
        <a:lstStyle/>
        <a:p>
          <a:r>
            <a:rPr lang="cs-CZ"/>
            <a:t>Tyto znaky mají stejnou nebo velmi podobnou manuální složku</a:t>
          </a:r>
          <a:endParaRPr lang="en-US"/>
        </a:p>
      </dgm:t>
    </dgm:pt>
    <dgm:pt modelId="{F6C4FDAF-51C0-443D-84CE-3314DF3D21EB}" type="parTrans" cxnId="{3C26DE02-715E-4E84-9928-6C9914B71521}">
      <dgm:prSet/>
      <dgm:spPr/>
      <dgm:t>
        <a:bodyPr/>
        <a:lstStyle/>
        <a:p>
          <a:endParaRPr lang="en-US"/>
        </a:p>
      </dgm:t>
    </dgm:pt>
    <dgm:pt modelId="{8E9654BE-1884-4089-A6BD-132E79B07C29}" type="sibTrans" cxnId="{3C26DE02-715E-4E84-9928-6C9914B71521}">
      <dgm:prSet/>
      <dgm:spPr/>
      <dgm:t>
        <a:bodyPr/>
        <a:lstStyle/>
        <a:p>
          <a:endParaRPr lang="en-US"/>
        </a:p>
      </dgm:t>
    </dgm:pt>
    <dgm:pt modelId="{D17CE868-2E80-4320-8C15-033EA47F041C}">
      <dgm:prSet/>
      <dgm:spPr/>
      <dgm:t>
        <a:bodyPr/>
        <a:lstStyle/>
        <a:p>
          <a:r>
            <a:rPr lang="cs-CZ"/>
            <a:t>Mluvní komponenty se liší</a:t>
          </a:r>
          <a:endParaRPr lang="en-US"/>
        </a:p>
      </dgm:t>
    </dgm:pt>
    <dgm:pt modelId="{4E15A413-C5E9-4AF6-A44C-78039AFD08D5}" type="parTrans" cxnId="{3C7B7BF9-48B7-45FD-B997-F08AAF81EAFA}">
      <dgm:prSet/>
      <dgm:spPr/>
      <dgm:t>
        <a:bodyPr/>
        <a:lstStyle/>
        <a:p>
          <a:endParaRPr lang="en-US"/>
        </a:p>
      </dgm:t>
    </dgm:pt>
    <dgm:pt modelId="{50F31FE2-E227-4150-9F98-92C773D5EFEC}" type="sibTrans" cxnId="{3C7B7BF9-48B7-45FD-B997-F08AAF81EAFA}">
      <dgm:prSet/>
      <dgm:spPr/>
      <dgm:t>
        <a:bodyPr/>
        <a:lstStyle/>
        <a:p>
          <a:endParaRPr lang="en-US"/>
        </a:p>
      </dgm:t>
    </dgm:pt>
    <dgm:pt modelId="{881F2BAF-5AEF-4166-BAFB-98582990A121}" type="pres">
      <dgm:prSet presAssocID="{A25888B0-36D3-4249-A897-0A8076D85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D5B0F2A-8E52-4725-B868-A7378FCE4DAC}" type="pres">
      <dgm:prSet presAssocID="{E6758115-2480-4656-B482-F81821349926}" presName="hierRoot1" presStyleCnt="0"/>
      <dgm:spPr/>
    </dgm:pt>
    <dgm:pt modelId="{DA99E32E-9587-4B6F-AB6E-EDC2197CE8BD}" type="pres">
      <dgm:prSet presAssocID="{E6758115-2480-4656-B482-F81821349926}" presName="composite" presStyleCnt="0"/>
      <dgm:spPr/>
    </dgm:pt>
    <dgm:pt modelId="{24C1C305-3E77-4107-8BAF-E8D8284D1615}" type="pres">
      <dgm:prSet presAssocID="{E6758115-2480-4656-B482-F81821349926}" presName="background" presStyleLbl="node0" presStyleIdx="0" presStyleCnt="2"/>
      <dgm:spPr/>
    </dgm:pt>
    <dgm:pt modelId="{49719607-F703-4846-988C-8FD861F40DD1}" type="pres">
      <dgm:prSet presAssocID="{E6758115-2480-4656-B482-F8182134992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9DE505-9682-4DC2-8A12-6E35CCDD257C}" type="pres">
      <dgm:prSet presAssocID="{E6758115-2480-4656-B482-F81821349926}" presName="hierChild2" presStyleCnt="0"/>
      <dgm:spPr/>
    </dgm:pt>
    <dgm:pt modelId="{A11D791D-FD50-4C69-A61A-C6C766B919E5}" type="pres">
      <dgm:prSet presAssocID="{D17CE868-2E80-4320-8C15-033EA47F041C}" presName="hierRoot1" presStyleCnt="0"/>
      <dgm:spPr/>
    </dgm:pt>
    <dgm:pt modelId="{39FDC425-FF3C-4787-8BC1-837656799ED6}" type="pres">
      <dgm:prSet presAssocID="{D17CE868-2E80-4320-8C15-033EA47F041C}" presName="composite" presStyleCnt="0"/>
      <dgm:spPr/>
    </dgm:pt>
    <dgm:pt modelId="{C6E22524-29B1-4627-A678-F6A9CA630A5C}" type="pres">
      <dgm:prSet presAssocID="{D17CE868-2E80-4320-8C15-033EA47F041C}" presName="background" presStyleLbl="node0" presStyleIdx="1" presStyleCnt="2"/>
      <dgm:spPr/>
    </dgm:pt>
    <dgm:pt modelId="{A4A05AE2-0931-498E-84EC-FF739A2AD13B}" type="pres">
      <dgm:prSet presAssocID="{D17CE868-2E80-4320-8C15-033EA47F041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1BBC15-B53C-4793-B2E5-B39A2AAF35DA}" type="pres">
      <dgm:prSet presAssocID="{D17CE868-2E80-4320-8C15-033EA47F041C}" presName="hierChild2" presStyleCnt="0"/>
      <dgm:spPr/>
    </dgm:pt>
  </dgm:ptLst>
  <dgm:cxnLst>
    <dgm:cxn modelId="{212BDBB2-0B23-4439-8B89-A30E8B58F387}" type="presOf" srcId="{E6758115-2480-4656-B482-F81821349926}" destId="{49719607-F703-4846-988C-8FD861F40DD1}" srcOrd="0" destOrd="0" presId="urn:microsoft.com/office/officeart/2005/8/layout/hierarchy1"/>
    <dgm:cxn modelId="{FC0C8F41-CC5C-4E58-81AC-77D9C424098C}" type="presOf" srcId="{A25888B0-36D3-4249-A897-0A8076D85F8F}" destId="{881F2BAF-5AEF-4166-BAFB-98582990A121}" srcOrd="0" destOrd="0" presId="urn:microsoft.com/office/officeart/2005/8/layout/hierarchy1"/>
    <dgm:cxn modelId="{3C7B7BF9-48B7-45FD-B997-F08AAF81EAFA}" srcId="{A25888B0-36D3-4249-A897-0A8076D85F8F}" destId="{D17CE868-2E80-4320-8C15-033EA47F041C}" srcOrd="1" destOrd="0" parTransId="{4E15A413-C5E9-4AF6-A44C-78039AFD08D5}" sibTransId="{50F31FE2-E227-4150-9F98-92C773D5EFEC}"/>
    <dgm:cxn modelId="{3C26DE02-715E-4E84-9928-6C9914B71521}" srcId="{A25888B0-36D3-4249-A897-0A8076D85F8F}" destId="{E6758115-2480-4656-B482-F81821349926}" srcOrd="0" destOrd="0" parTransId="{F6C4FDAF-51C0-443D-84CE-3314DF3D21EB}" sibTransId="{8E9654BE-1884-4089-A6BD-132E79B07C29}"/>
    <dgm:cxn modelId="{C18E3F7C-AF80-43DF-8924-8B2FF2DD7D9A}" type="presOf" srcId="{D17CE868-2E80-4320-8C15-033EA47F041C}" destId="{A4A05AE2-0931-498E-84EC-FF739A2AD13B}" srcOrd="0" destOrd="0" presId="urn:microsoft.com/office/officeart/2005/8/layout/hierarchy1"/>
    <dgm:cxn modelId="{30360C2C-E058-40A4-BE7C-E7BEB6C8CA6C}" type="presParOf" srcId="{881F2BAF-5AEF-4166-BAFB-98582990A121}" destId="{8D5B0F2A-8E52-4725-B868-A7378FCE4DAC}" srcOrd="0" destOrd="0" presId="urn:microsoft.com/office/officeart/2005/8/layout/hierarchy1"/>
    <dgm:cxn modelId="{E484EC6F-83E8-40CD-955C-672B1F30EF1B}" type="presParOf" srcId="{8D5B0F2A-8E52-4725-B868-A7378FCE4DAC}" destId="{DA99E32E-9587-4B6F-AB6E-EDC2197CE8BD}" srcOrd="0" destOrd="0" presId="urn:microsoft.com/office/officeart/2005/8/layout/hierarchy1"/>
    <dgm:cxn modelId="{911C8084-2D56-4055-86A4-787E46CEDBC7}" type="presParOf" srcId="{DA99E32E-9587-4B6F-AB6E-EDC2197CE8BD}" destId="{24C1C305-3E77-4107-8BAF-E8D8284D1615}" srcOrd="0" destOrd="0" presId="urn:microsoft.com/office/officeart/2005/8/layout/hierarchy1"/>
    <dgm:cxn modelId="{DB3AF32F-E735-4C82-9075-20BC8AA39248}" type="presParOf" srcId="{DA99E32E-9587-4B6F-AB6E-EDC2197CE8BD}" destId="{49719607-F703-4846-988C-8FD861F40DD1}" srcOrd="1" destOrd="0" presId="urn:microsoft.com/office/officeart/2005/8/layout/hierarchy1"/>
    <dgm:cxn modelId="{E0476186-0CE3-4BD9-A6DC-93770F1D6E23}" type="presParOf" srcId="{8D5B0F2A-8E52-4725-B868-A7378FCE4DAC}" destId="{E29DE505-9682-4DC2-8A12-6E35CCDD257C}" srcOrd="1" destOrd="0" presId="urn:microsoft.com/office/officeart/2005/8/layout/hierarchy1"/>
    <dgm:cxn modelId="{69716462-5103-44A0-A034-881BB3F229C4}" type="presParOf" srcId="{881F2BAF-5AEF-4166-BAFB-98582990A121}" destId="{A11D791D-FD50-4C69-A61A-C6C766B919E5}" srcOrd="1" destOrd="0" presId="urn:microsoft.com/office/officeart/2005/8/layout/hierarchy1"/>
    <dgm:cxn modelId="{4F73A359-9F49-4128-8A25-2FF44305F649}" type="presParOf" srcId="{A11D791D-FD50-4C69-A61A-C6C766B919E5}" destId="{39FDC425-FF3C-4787-8BC1-837656799ED6}" srcOrd="0" destOrd="0" presId="urn:microsoft.com/office/officeart/2005/8/layout/hierarchy1"/>
    <dgm:cxn modelId="{7B58A0BE-5A7B-4DC8-8058-D6E1B7E6D233}" type="presParOf" srcId="{39FDC425-FF3C-4787-8BC1-837656799ED6}" destId="{C6E22524-29B1-4627-A678-F6A9CA630A5C}" srcOrd="0" destOrd="0" presId="urn:microsoft.com/office/officeart/2005/8/layout/hierarchy1"/>
    <dgm:cxn modelId="{F4235553-1BFD-4226-8411-A5C52682A1EF}" type="presParOf" srcId="{39FDC425-FF3C-4787-8BC1-837656799ED6}" destId="{A4A05AE2-0931-498E-84EC-FF739A2AD13B}" srcOrd="1" destOrd="0" presId="urn:microsoft.com/office/officeart/2005/8/layout/hierarchy1"/>
    <dgm:cxn modelId="{E4CDC289-EC44-4DB0-B347-142C62CC6273}" type="presParOf" srcId="{A11D791D-FD50-4C69-A61A-C6C766B919E5}" destId="{B11BBC15-B53C-4793-B2E5-B39A2AAF35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94D7-A5E5-4EEF-BC2D-47BA82D84D7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9BBA5-61D0-4638-85FA-52172A5EBEA9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/>
            <a:t>Antropocentrismus</a:t>
          </a:r>
          <a:endParaRPr lang="en-US" sz="3800" kern="1200"/>
        </a:p>
      </dsp:txBody>
      <dsp:txXfrm>
        <a:off x="678914" y="525899"/>
        <a:ext cx="4067491" cy="2525499"/>
      </dsp:txXfrm>
    </dsp:sp>
    <dsp:sp modelId="{26148AE9-D592-4CB1-9D5B-0AD2E25329FA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D8D62-25A9-4163-A78C-8D8591EB3973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/>
            <a:t>Etnolingvistika </a:t>
          </a:r>
          <a:endParaRPr lang="en-US" sz="3800" kern="120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49330-3362-4A9B-A1D6-0ACA3FB88952}">
      <dsp:nvSpPr>
        <dsp:cNvPr id="0" name=""/>
        <dsp:cNvSpPr/>
      </dsp:nvSpPr>
      <dsp:spPr>
        <a:xfrm>
          <a:off x="671650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72A84-76B3-4EE2-9571-EC13161D0D08}">
      <dsp:nvSpPr>
        <dsp:cNvPr id="0" name=""/>
        <dsp:cNvSpPr/>
      </dsp:nvSpPr>
      <dsp:spPr>
        <a:xfrm>
          <a:off x="1231840" y="560190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Jedná se o frekventované, běžně užívané slovo, ne o okrajový výraz.</a:t>
          </a:r>
          <a:endParaRPr lang="en-US" sz="2100" kern="1200"/>
        </a:p>
      </dsp:txBody>
      <dsp:txXfrm>
        <a:off x="1344104" y="672454"/>
        <a:ext cx="2075201" cy="2075201"/>
      </dsp:txXfrm>
    </dsp:sp>
    <dsp:sp modelId="{B9ECE889-28F6-46E1-A93B-FE48EA0CC4BD}">
      <dsp:nvSpPr>
        <dsp:cNvPr id="0" name=""/>
        <dsp:cNvSpPr/>
      </dsp:nvSpPr>
      <dsp:spPr>
        <a:xfrm>
          <a:off x="3708472" y="560190"/>
          <a:ext cx="2299729" cy="2299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Má důležité postavení v rámci určité sémantické oblasti (např. emoce, morální soudy apod.)</a:t>
          </a:r>
          <a:endParaRPr lang="en-US" sz="2100" kern="1200"/>
        </a:p>
      </dsp:txBody>
      <dsp:txXfrm>
        <a:off x="3820736" y="672454"/>
        <a:ext cx="2075201" cy="2075201"/>
      </dsp:txXfrm>
    </dsp:sp>
    <dsp:sp modelId="{29C0C2EB-65A6-419B-8B09-B801790B4A7D}">
      <dsp:nvSpPr>
        <dsp:cNvPr id="0" name=""/>
        <dsp:cNvSpPr/>
      </dsp:nvSpPr>
      <dsp:spPr>
        <a:xfrm>
          <a:off x="1231840" y="3036822"/>
          <a:ext cx="2299729" cy="2299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Je jádrem frazeologických výrazů.</a:t>
          </a:r>
          <a:endParaRPr lang="en-US" sz="2100" kern="1200"/>
        </a:p>
      </dsp:txBody>
      <dsp:txXfrm>
        <a:off x="1344104" y="3149086"/>
        <a:ext cx="2075201" cy="2075201"/>
      </dsp:txXfrm>
    </dsp:sp>
    <dsp:sp modelId="{2DFFC052-ED59-48BD-91D3-8C2BCB712F18}">
      <dsp:nvSpPr>
        <dsp:cNvPr id="0" name=""/>
        <dsp:cNvSpPr/>
      </dsp:nvSpPr>
      <dsp:spPr>
        <a:xfrm>
          <a:off x="3708472" y="3036822"/>
          <a:ext cx="2299729" cy="2299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Vyskytuje se v příslovích, rčeních, názvech populárních písní, v titulech knih apod.</a:t>
          </a:r>
          <a:endParaRPr lang="en-US" sz="2100" kern="1200"/>
        </a:p>
      </dsp:txBody>
      <dsp:txXfrm>
        <a:off x="3820736" y="3149086"/>
        <a:ext cx="2075201" cy="2075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4256-9504-4175-9253-032F3ECFAB92}">
      <dsp:nvSpPr>
        <dsp:cNvPr id="0" name=""/>
        <dsp:cNvSpPr/>
      </dsp:nvSpPr>
      <dsp:spPr>
        <a:xfrm>
          <a:off x="0" y="30878"/>
          <a:ext cx="52578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Specifičnost chápání určitého pojmu v konkrétních textech lze ukázat pouze na pozadí jeho užití v přirozeném jazyce.</a:t>
          </a:r>
          <a:endParaRPr lang="en-US" sz="1900" kern="1200"/>
        </a:p>
      </dsp:txBody>
      <dsp:txXfrm>
        <a:off x="51003" y="81881"/>
        <a:ext cx="5155794" cy="942803"/>
      </dsp:txXfrm>
    </dsp:sp>
    <dsp:sp modelId="{F5064A29-A723-4A61-8909-5F2D8CDDADA6}">
      <dsp:nvSpPr>
        <dsp:cNvPr id="0" name=""/>
        <dsp:cNvSpPr/>
      </dsp:nvSpPr>
      <dsp:spPr>
        <a:xfrm>
          <a:off x="0" y="1130408"/>
          <a:ext cx="5257800" cy="104480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Etymologie = Výraz naděje má všeslovanský základ. Je odvozen od slovesa nadíti se, které je derivátem díti. </a:t>
          </a:r>
          <a:endParaRPr lang="en-US" sz="1900" kern="1200"/>
        </a:p>
      </dsp:txBody>
      <dsp:txXfrm>
        <a:off x="51003" y="1181411"/>
        <a:ext cx="5155794" cy="942803"/>
      </dsp:txXfrm>
    </dsp:sp>
    <dsp:sp modelId="{81F1524C-A061-4D03-A836-FBF1839CA19A}">
      <dsp:nvSpPr>
        <dsp:cNvPr id="0" name=""/>
        <dsp:cNvSpPr/>
      </dsp:nvSpPr>
      <dsp:spPr>
        <a:xfrm>
          <a:off x="0" y="2229939"/>
          <a:ext cx="5257800" cy="104480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NADĚJE JE VĚC</a:t>
          </a:r>
          <a:endParaRPr lang="en-US" sz="1900" kern="1200"/>
        </a:p>
      </dsp:txBody>
      <dsp:txXfrm>
        <a:off x="51003" y="2280942"/>
        <a:ext cx="5155794" cy="942803"/>
      </dsp:txXfrm>
    </dsp:sp>
    <dsp:sp modelId="{FE71C977-81E3-48AF-9EF8-6A9742366041}">
      <dsp:nvSpPr>
        <dsp:cNvPr id="0" name=""/>
        <dsp:cNvSpPr/>
      </dsp:nvSpPr>
      <dsp:spPr>
        <a:xfrm>
          <a:off x="0" y="3329468"/>
          <a:ext cx="5257800" cy="104480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NADĚJE JE ŽIVÝ ORGANISMUS</a:t>
          </a:r>
          <a:endParaRPr lang="en-US" sz="1900" kern="1200"/>
        </a:p>
      </dsp:txBody>
      <dsp:txXfrm>
        <a:off x="51003" y="3380471"/>
        <a:ext cx="5155794" cy="942803"/>
      </dsp:txXfrm>
    </dsp:sp>
    <dsp:sp modelId="{960A0E5B-26D0-4331-B0E5-C9057FF09D91}">
      <dsp:nvSpPr>
        <dsp:cNvPr id="0" name=""/>
        <dsp:cNvSpPr/>
      </dsp:nvSpPr>
      <dsp:spPr>
        <a:xfrm>
          <a:off x="0" y="4428998"/>
          <a:ext cx="5257800" cy="104480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NADĚJE JE SVĚTLO</a:t>
          </a:r>
          <a:endParaRPr lang="en-US" sz="1900" kern="1200"/>
        </a:p>
      </dsp:txBody>
      <dsp:txXfrm>
        <a:off x="51003" y="4480001"/>
        <a:ext cx="5155794" cy="942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C2785-43DD-4DE9-8579-E8BB08C224F6}">
      <dsp:nvSpPr>
        <dsp:cNvPr id="0" name=""/>
        <dsp:cNvSpPr/>
      </dsp:nvSpPr>
      <dsp:spPr>
        <a:xfrm>
          <a:off x="3212662" y="113919"/>
          <a:ext cx="1815802" cy="181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Vyžadováno úsilí</a:t>
          </a:r>
          <a:endParaRPr lang="en-US" sz="2800" kern="1200"/>
        </a:p>
      </dsp:txBody>
      <dsp:txXfrm>
        <a:off x="3212662" y="113919"/>
        <a:ext cx="1815802" cy="1815802"/>
      </dsp:txXfrm>
    </dsp:sp>
    <dsp:sp modelId="{D77E3606-1F5F-4ED0-B868-CCF95530B56A}">
      <dsp:nvSpPr>
        <dsp:cNvPr id="0" name=""/>
        <dsp:cNvSpPr/>
      </dsp:nvSpPr>
      <dsp:spPr>
        <a:xfrm>
          <a:off x="15054" y="-348"/>
          <a:ext cx="5127678" cy="5127678"/>
        </a:xfrm>
        <a:prstGeom prst="circularArrow">
          <a:avLst>
            <a:gd name="adj1" fmla="val 6905"/>
            <a:gd name="adj2" fmla="val 465609"/>
            <a:gd name="adj3" fmla="val 548333"/>
            <a:gd name="adj4" fmla="val 2058605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72E7D-7F4D-405D-9DD6-77133D1CD6E0}">
      <dsp:nvSpPr>
        <dsp:cNvPr id="0" name=""/>
        <dsp:cNvSpPr/>
      </dsp:nvSpPr>
      <dsp:spPr>
        <a:xfrm>
          <a:off x="3212662" y="3197259"/>
          <a:ext cx="1815802" cy="181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Hledání, pěstování</a:t>
          </a:r>
          <a:endParaRPr lang="en-US" sz="2800" kern="1200"/>
        </a:p>
      </dsp:txBody>
      <dsp:txXfrm>
        <a:off x="3212662" y="3197259"/>
        <a:ext cx="1815802" cy="1815802"/>
      </dsp:txXfrm>
    </dsp:sp>
    <dsp:sp modelId="{4CA4941F-7A3D-4BA5-A4CC-E5714D421E1F}">
      <dsp:nvSpPr>
        <dsp:cNvPr id="0" name=""/>
        <dsp:cNvSpPr/>
      </dsp:nvSpPr>
      <dsp:spPr>
        <a:xfrm>
          <a:off x="15054" y="-348"/>
          <a:ext cx="5127678" cy="5127678"/>
        </a:xfrm>
        <a:prstGeom prst="circularArrow">
          <a:avLst>
            <a:gd name="adj1" fmla="val 6905"/>
            <a:gd name="adj2" fmla="val 465609"/>
            <a:gd name="adj3" fmla="val 5948333"/>
            <a:gd name="adj4" fmla="val 438605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BF78-BBBD-4E92-81EE-A9F4CF24DD73}">
      <dsp:nvSpPr>
        <dsp:cNvPr id="0" name=""/>
        <dsp:cNvSpPr/>
      </dsp:nvSpPr>
      <dsp:spPr>
        <a:xfrm>
          <a:off x="129321" y="3197259"/>
          <a:ext cx="1815802" cy="181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Přirovnání k živému organismu</a:t>
          </a:r>
          <a:endParaRPr lang="en-US" sz="2800" kern="1200"/>
        </a:p>
      </dsp:txBody>
      <dsp:txXfrm>
        <a:off x="129321" y="3197259"/>
        <a:ext cx="1815802" cy="1815802"/>
      </dsp:txXfrm>
    </dsp:sp>
    <dsp:sp modelId="{8DEE3B1B-BDDD-4591-846F-C1AE4808A3D9}">
      <dsp:nvSpPr>
        <dsp:cNvPr id="0" name=""/>
        <dsp:cNvSpPr/>
      </dsp:nvSpPr>
      <dsp:spPr>
        <a:xfrm>
          <a:off x="15054" y="-348"/>
          <a:ext cx="5127678" cy="5127678"/>
        </a:xfrm>
        <a:prstGeom prst="circularArrow">
          <a:avLst>
            <a:gd name="adj1" fmla="val 6905"/>
            <a:gd name="adj2" fmla="val 465609"/>
            <a:gd name="adj3" fmla="val 11348333"/>
            <a:gd name="adj4" fmla="val 978605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6D590-EB1E-45AF-BF1F-02ADF7C21743}">
      <dsp:nvSpPr>
        <dsp:cNvPr id="0" name=""/>
        <dsp:cNvSpPr/>
      </dsp:nvSpPr>
      <dsp:spPr>
        <a:xfrm>
          <a:off x="129321" y="113919"/>
          <a:ext cx="1815802" cy="181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Potřeba péče</a:t>
          </a:r>
          <a:endParaRPr lang="en-US" sz="2800" kern="1200"/>
        </a:p>
      </dsp:txBody>
      <dsp:txXfrm>
        <a:off x="129321" y="113919"/>
        <a:ext cx="1815802" cy="1815802"/>
      </dsp:txXfrm>
    </dsp:sp>
    <dsp:sp modelId="{E16848C1-9BD0-43EF-A3AE-45F0D00238A7}">
      <dsp:nvSpPr>
        <dsp:cNvPr id="0" name=""/>
        <dsp:cNvSpPr/>
      </dsp:nvSpPr>
      <dsp:spPr>
        <a:xfrm>
          <a:off x="15054" y="-348"/>
          <a:ext cx="5127678" cy="5127678"/>
        </a:xfrm>
        <a:prstGeom prst="circularArrow">
          <a:avLst>
            <a:gd name="adj1" fmla="val 6905"/>
            <a:gd name="adj2" fmla="val 465609"/>
            <a:gd name="adj3" fmla="val 16748333"/>
            <a:gd name="adj4" fmla="val 1518605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1C305-3E77-4107-8BAF-E8D8284D1615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19607-F703-4846-988C-8FD861F40DD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/>
            <a:t>Tyto znaky mají stejnou nebo velmi podobnou manuální složku</a:t>
          </a:r>
          <a:endParaRPr lang="en-US" sz="3900" kern="1200"/>
        </a:p>
      </dsp:txBody>
      <dsp:txXfrm>
        <a:off x="678914" y="525899"/>
        <a:ext cx="4067491" cy="2525499"/>
      </dsp:txXfrm>
    </dsp:sp>
    <dsp:sp modelId="{C6E22524-29B1-4627-A678-F6A9CA630A5C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05AE2-0931-498E-84EC-FF739A2AD13B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/>
            <a:t>Mluvní komponenty se liší</a:t>
          </a:r>
          <a:endParaRPr lang="en-US" sz="3900" kern="120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FEF4D-0539-47D3-BA34-3C549E455237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4D1E-EB3E-4438-BB90-28E6AAF37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8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Václav Havel je autorem mnoha rozličných literárních žánrů. V této práci se ale zaměřím zejména na jeho eseje, dopisy z vězení a prezidentské projevy.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své rané esejistické tvorbě z 50. a 60 let se věnuje především umělecké kritice zahrnující velmi širokou oblast zájmů (literatura, film, fotografie atd.). Havel vnímá umění jako základ osobní a společenské identity. V pozdějším období potom píše spíše politicko-morální texty. Ty jsou typické zejména pro období normalizace. Velmi hojně se zde objevují metafory, narativy atd. Většina těchto esejí je také tematicky těsně spojena s Havlovými dramaty. Rozdílnost ale spatřujeme v odlišných úhlech pohledu.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Svou politickou vizi autor popisuje ve své esejistické filozoficko-etické knize Letní přemítání z roku 1991.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Smyslem a nadějí se Václav Havel zabývá především ve svých politických projevech, ale velmi pravděpodobně o těchto tématech začíná přemýšlet již mnohem dříve (např. ve vězení, kde píše dopisy své ženě Olze).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5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Nyní se již přesuneme k hlavní části této práce, totiž k samotnému užití naděje v Havlových textech. Havel se domnívá, že naděje existuje pouze uvnitř. Z toho plyne, že naději můžeme chápat jako protiklad k pojmu vně.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této souvislosti Havel upozorňuje na velmi tenkou hranici mezi nadějí a očekáváním. V očekávání totiž naděje přechází ve chvíli, kdy své naděje vkládáme do jiných osob. Naděje tedy představuje určitý stav ducha, který je ale velmi nestabilní a zčásti závislý na vnějších okolnostech.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4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Nyní uvedu několik příkladů, jak lze naději chápat: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Metafora: Naděje jako proces, práce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těchto úvahách je naděje pokládána jako něco velmi nestabilního. Její získání či uchování od nás vyžaduje jisté úsilí (hledání, pěstování atd.). V této souvislosti se dá také naděje přirovnat k živému organismu, který vyžaduje také jistou péči (obživu atd.).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Metafora: Naděje jako energie či oživující síla (jako zdroj smyslu života)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je naděje chápána jako hlavní smysl života. Když ztratíme naději, ztratíme také náš smysl života, bez něhož na světě pouze přežíváme. Základní nadějí je tedy ta existenciální.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Hlavním zdrojem naděje je něco, co nás přesahuje. Havel tento zdroj nazývá absolutním horizontem bytím, či transcendencí. Havel také uvažuje nad tím, zda tento absolutní horizont není přímo bůh.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hlavní opak naděje se tradičně uvádí beznaděj, ovšem Havel považuje za hlavní protiklad naděje lhostejnost. Beznaděj totiž můžeme považovat za stav, kdy člověk pouze přehodnocuje své postoje a tento stav může naopak naději znovu vyvolat.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8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Metafora: Naděje jako spojení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je vyzdvižena především důležitost sdílené naděje, která může spojovat různé skupiny lidí i celé národy. Pro společnost charakteristická naděje v budoucnost, pokrok atd.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Metafora: Naděje jako úkol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Havel zdůrazňuje význam šíření naděje veřejně známými osobnostmi (má na mysli zejména politiky a intelektuály). On sám se také ve svých politických projevech snaží naději šířit mezi občany České republiky.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57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Metafora: Naděje světa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této souvislosti Havel prosazuje duchovní obnovu celého lidstva. V jeho případě je praktikována zejména tzv. nepolitickou politikou, totiž upřednostňování mravnosti a starosti o bližní než mocenské boje. Po této duchovní obnově by se měla v lidech probudit také zodpovědnost.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dopisech Olze můžeme zpozorovat neustále se opakující motiv vězeňského dvorku, na němž jako by Havel demonstroval lidskou naději (k obnovení naděje dojde vždy, když dvorek vykvétá).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47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Víra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Víru stejně jako naději chápe Havel hlavně jako proces, nikoli jako něco jasně daného. Optimismus je i v tomto případě vnímán stejně jako u naděje spíše jako jedna z variant víry. Víra také podobně jako naděje člověka přesahuje.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 stejně jako naději chápe Havel jako proces, nikoli jako něco jasně daného. V této souvislosti se zde také objevuje stejný motiv lhostejnosti.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Absolutní horizont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Absolutní horizont je nejzazší zdroj víry a naděje.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5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závěru této práce se pokusím objasnit tato Havlova klíčová slova: domov, svědomí, duchovnost a ideologie.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už víme, tak za hlavní zdroj naděje považuje Havel transcendenci, bez níž nemáme ani pravý domov (pouze jakési bydliště).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Havel jako možné vysvobození z existenciální krize navrhuje duchovní obrodu, které může docílit pouze jedinec s osvobozeným svědomím. Svědomí je někdy také chápáno jako spící síla.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jistém kontrastu s nadějí můžeme vnímat ideologii, která je vnímána spíše negativně.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34D1E-EB3E-4438-BB90-28E6AAF377A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6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0F6CA-45EB-4C4F-8AAD-6B35FA98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2D19F1-558A-44E3-B471-8E428FB84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4FB3D-987C-4BBD-BA79-096CABE3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50769C-5EF0-40AB-B0BE-A362ABD1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963048-0A3D-48E0-8E05-D9F1FF8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5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29627-2F4C-4827-9E68-E10FAD77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3F8B3A-541D-4CFF-B1B0-DA82F6DA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0BC6B-4BDD-413D-AC51-FCA35A07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8EF89E-31E4-44EE-BEA0-1D7B1D41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45D7D-4B80-41E6-B587-0B1EC415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1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9B8CEC-8AF8-4453-A601-9335F4B73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B6FC4A-4CAA-43F6-A077-68C9716C2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1891CC-3CC7-4DF8-AC4B-62673C27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EE92D1-96D6-4A4F-8C52-1B20A4EC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07D049-F0CC-47D3-911C-21651E30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5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DA526-4F4E-4244-8FE5-2C9E9686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CB9F9-2039-4B78-B5A0-A613E77B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DD6A1-4D55-4D4F-93CE-785413D9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DA9AF-1454-4791-B52E-70C42D52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996B3D-83CA-4B0C-A6FE-6B2CA2CC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F0B4C-6D59-4648-B362-DE14C5CE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5518C6-7373-40DE-894B-7E2514B25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90BF3-A292-44F1-9C10-1262C7BE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4DAD1-8A0C-49C3-90C5-C08A1D32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6E7C9-6EA6-484E-B702-D251FB7B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27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3FA5C-DFC7-404F-86E1-5D47C65A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C0ABD-CF1A-42A0-8360-F100F15B1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DD1FAB-115B-4661-8A06-79F77FEB4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C4431A-55B8-40A1-977C-72C34208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F43968-28D9-4146-9A89-889A877C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16AB14-B271-4449-9357-ED85D477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25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8C959-8963-4B25-A4DA-7BBE92A2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D59994-4DDC-4827-B595-3E87770F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D6B38D-0C80-4E62-A0CC-AE99EF846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112756-612E-461F-B4CE-223CAEE52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95C1EF-5D85-406E-8FBC-AF8E0B7E9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C93EFC-F840-44C0-9D78-D83729F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F3DF732-B8C8-410E-AE79-46C9417C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8CCD59-C8B2-4905-964A-8A50AE7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3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3A4B-3956-42B6-8DD6-9DEE9D43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07DCF4-4027-404E-925C-3F9A34E9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A5AA80-BF0D-4516-AFCA-3D70F59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C75A92-9426-410A-8083-4E2DF5F9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1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4312B6-1FA7-4501-9D80-4D42AE81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330222-7D4A-4949-A865-51F9EDE1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1234E6-3652-43C2-BAD1-36051842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48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9A7A0-8EB7-463B-8737-E1876747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4DD18-13A6-48C7-934C-52FE3C14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D460E1-464B-49F9-934A-BCD32FBE5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99D12-B087-4161-AF91-695115FD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92813-9F72-49A1-9FB3-AFE1E23D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FD16C4-5617-4CFB-84BD-C018E296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99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1261E-9C5D-43E7-A692-E1D733D84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834FE6-49A4-4CDD-A0C6-F5F717D50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A54417-4667-4DA5-8148-969AEB028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DB9A76-38B4-44A8-8561-B1CD5DF1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1761F2-DDCB-45AB-8CCD-21933417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9BE88B-6DF6-41BD-91D0-32BBECA6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274D97-1F39-46D5-8A81-37F69666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BA646-9029-4CBB-9B5B-09370508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1745E0-A95A-47E8-91F3-6E75A4258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9888-A273-4AE2-A2E0-A8DA1F4728D8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D9041F-BD1C-4A7E-B41F-1B434CF06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7EAF6-B9BF-4A60-90B4-19D8DE45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6505-8741-4B7B-946F-0937622EA7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7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80D17-FD88-4EAA-A3B4-3EA040C56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cs-CZ" sz="5200">
                <a:solidFill>
                  <a:schemeClr val="tx2"/>
                </a:solidFill>
              </a:rPr>
              <a:t>NADĚJE </a:t>
            </a:r>
            <a:br>
              <a:rPr lang="cs-CZ" sz="5200">
                <a:solidFill>
                  <a:schemeClr val="tx2"/>
                </a:solidFill>
              </a:rPr>
            </a:br>
            <a:r>
              <a:rPr lang="cs-CZ" sz="5200">
                <a:solidFill>
                  <a:schemeClr val="tx2"/>
                </a:solidFill>
              </a:rPr>
              <a:t>V TEXTECH VÁCLAVA HAVLA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A5AA1-1810-4019-880E-2F6BD1A84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tx2"/>
                </a:solidFill>
              </a:rPr>
              <a:t>Markéta Šafránková, Šárka Dvořáčková, Eva Potůčková</a:t>
            </a:r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39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27AE-119B-441D-BC76-104F92F9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/>
              <a:t>NADĚJE, METAFORY A KONTEXTY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1E274-C6DF-449A-B799-371E6601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cs-CZ" sz="1800"/>
              <a:t>Naděje (uvnitř) x vně</a:t>
            </a:r>
          </a:p>
          <a:p>
            <a:r>
              <a:rPr lang="cs-CZ" sz="1800"/>
              <a:t>Naděje x očekávání</a:t>
            </a:r>
          </a:p>
          <a:p>
            <a:endParaRPr lang="cs-CZ" sz="1800"/>
          </a:p>
          <a:p>
            <a:endParaRPr lang="cs-CZ" sz="1800"/>
          </a:p>
          <a:p>
            <a:r>
              <a:rPr lang="cs-CZ" sz="1800" u="sng"/>
              <a:t>Naděje</a:t>
            </a:r>
          </a:p>
          <a:p>
            <a:r>
              <a:rPr lang="cs-CZ" sz="1800"/>
              <a:t>Určitý stav ducha</a:t>
            </a:r>
          </a:p>
          <a:p>
            <a:r>
              <a:rPr lang="cs-CZ" sz="1800"/>
              <a:t>Velmi nestabilní</a:t>
            </a:r>
          </a:p>
          <a:p>
            <a:r>
              <a:rPr lang="cs-CZ" sz="1800"/>
              <a:t>Závislý na vnějších okolnostech</a:t>
            </a:r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O naději – citát od Václava Havla - Blog iDNES.cz">
            <a:extLst>
              <a:ext uri="{FF2B5EF4-FFF2-40B4-BE49-F238E27FC236}">
                <a16:creationId xmlns:a16="http://schemas.microsoft.com/office/drawing/2014/main" id="{A8B5791B-7A27-40E4-B49C-6AF5DB69B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079964-D6F1-45C9-8811-64EB65B28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70703"/>
            <a:ext cx="5157787" cy="55193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NADĚJE JAKO PROCES</a:t>
            </a:r>
          </a:p>
        </p:txBody>
      </p:sp>
      <p:graphicFrame>
        <p:nvGraphicFramePr>
          <p:cNvPr id="11" name="Zástupný obsah 5">
            <a:extLst>
              <a:ext uri="{FF2B5EF4-FFF2-40B4-BE49-F238E27FC236}">
                <a16:creationId xmlns:a16="http://schemas.microsoft.com/office/drawing/2014/main" id="{4A36A0C6-C342-4546-A87F-0E32950707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1095632"/>
          <a:ext cx="5157787" cy="512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853A455-D19D-442E-AC35-01BB15FF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70703"/>
            <a:ext cx="5183188" cy="724929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NADĚJE JAKO ENERGIE (ZDROJ SMYSLU ŽIVOTA)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FD14C68-889E-480F-BA1F-85DE24BE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95632"/>
            <a:ext cx="5183188" cy="5126982"/>
          </a:xfrm>
        </p:spPr>
        <p:txBody>
          <a:bodyPr/>
          <a:lstStyle/>
          <a:p>
            <a:pPr algn="ctr"/>
            <a:endParaRPr lang="cs-CZ" dirty="0"/>
          </a:p>
          <a:p>
            <a:pPr algn="ctr">
              <a:lnSpc>
                <a:spcPct val="150000"/>
              </a:lnSpc>
            </a:pPr>
            <a:r>
              <a:rPr lang="cs-CZ" dirty="0"/>
              <a:t>Ztráta naděje = ztráta smyslu života 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 algn="ctr">
              <a:lnSpc>
                <a:spcPct val="150000"/>
              </a:lnSpc>
            </a:pPr>
            <a:r>
              <a:rPr lang="cs-CZ" dirty="0"/>
              <a:t>Pouhé přežívání na světě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298F678B-63C6-4D4A-932B-5EA1EE3BE481}"/>
              </a:ext>
            </a:extLst>
          </p:cNvPr>
          <p:cNvSpPr/>
          <p:nvPr/>
        </p:nvSpPr>
        <p:spPr>
          <a:xfrm>
            <a:off x="8582196" y="3429000"/>
            <a:ext cx="584886" cy="126038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71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D0974-CD24-4E83-AD23-F1D0A3006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13039"/>
            <a:ext cx="5157787" cy="708454"/>
          </a:xfrm>
        </p:spPr>
        <p:txBody>
          <a:bodyPr/>
          <a:lstStyle/>
          <a:p>
            <a:pPr algn="ctr"/>
            <a:r>
              <a:rPr lang="cs-CZ" dirty="0"/>
              <a:t>NADĚJE JAKO SPOJENÍ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2531B7-6FC5-4259-8FB1-6220AD5E7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21493"/>
            <a:ext cx="5157787" cy="5201121"/>
          </a:xfrm>
        </p:spPr>
        <p:txBody>
          <a:bodyPr/>
          <a:lstStyle/>
          <a:p>
            <a:pPr algn="ctr"/>
            <a:r>
              <a:rPr lang="cs-CZ" dirty="0"/>
              <a:t>Sdílená naděje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C41412-74F7-4883-98A8-B0820C31E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13039"/>
            <a:ext cx="5183188" cy="708454"/>
          </a:xfrm>
        </p:spPr>
        <p:txBody>
          <a:bodyPr/>
          <a:lstStyle/>
          <a:p>
            <a:pPr algn="ctr"/>
            <a:r>
              <a:rPr lang="cs-CZ" dirty="0"/>
              <a:t>NADĚJE JAKO ÚKOL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3275BF-C400-4EEA-8310-8D924DA43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21493"/>
            <a:ext cx="5183188" cy="5168170"/>
          </a:xfrm>
        </p:spPr>
        <p:txBody>
          <a:bodyPr/>
          <a:lstStyle/>
          <a:p>
            <a:pPr algn="ctr"/>
            <a:r>
              <a:rPr lang="cs-CZ" dirty="0"/>
              <a:t>Význam šíření naděje </a:t>
            </a:r>
          </a:p>
        </p:txBody>
      </p:sp>
      <p:pic>
        <p:nvPicPr>
          <p:cNvPr id="3074" name="Picture 2" descr="Pravda a láska opět dostávají na frak.. • Blogy Respektu">
            <a:extLst>
              <a:ext uri="{FF2B5EF4-FFF2-40B4-BE49-F238E27FC236}">
                <a16:creationId xmlns:a16="http://schemas.microsoft.com/office/drawing/2014/main" id="{48959C3D-BB12-48A0-BBB1-25DA0239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60" y="1665114"/>
            <a:ext cx="3289867" cy="48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ánoce 1989. Češi hltali svobodu, nahlédli do Rakouska a slavili Havla,  říká historik - Aktuálně.cz">
            <a:extLst>
              <a:ext uri="{FF2B5EF4-FFF2-40B4-BE49-F238E27FC236}">
                <a16:creationId xmlns:a16="http://schemas.microsoft.com/office/drawing/2014/main" id="{F2A5C516-7879-4412-B5F9-AFADBB8F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27" y="198892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2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573EF7-2FA5-4C15-904A-9FE9F4F4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/>
              <a:t>NADĚJE SVĚTA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B9D46-3D91-44A6-83AD-080C4EA3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1800"/>
              <a:t>Duchovní obnova celého lidstva</a:t>
            </a:r>
          </a:p>
          <a:p>
            <a:r>
              <a:rPr lang="cs-CZ" sz="1800"/>
              <a:t>Praktikována tzv. „nepolitickou politikou“</a:t>
            </a:r>
          </a:p>
          <a:p>
            <a:r>
              <a:rPr lang="cs-CZ" sz="1800"/>
              <a:t>Probuzení zodpovědnosti</a:t>
            </a:r>
          </a:p>
        </p:txBody>
      </p:sp>
      <p:pic>
        <p:nvPicPr>
          <p:cNvPr id="4098" name="Picture 2" descr="Důvěra vyvolává zodpovědnost | NTI consulting">
            <a:extLst>
              <a:ext uri="{FF2B5EF4-FFF2-40B4-BE49-F238E27FC236}">
                <a16:creationId xmlns:a16="http://schemas.microsoft.com/office/drawing/2014/main" id="{481CC808-E631-441E-829B-1DE1DE5F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227" y="517600"/>
            <a:ext cx="406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ITIKA A POLITICKÉ IDEOLOGIE. Autorem materiálu a všech jeho částí,  není-li uvedeno jinak, je Mgr. Michaela Holubová. - PDF Free Download">
            <a:extLst>
              <a:ext uri="{FF2B5EF4-FFF2-40B4-BE49-F238E27FC236}">
                <a16:creationId xmlns:a16="http://schemas.microsoft.com/office/drawing/2014/main" id="{FC713617-6C91-4DAB-ABED-D386A32CD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0"/>
          <a:stretch/>
        </p:blipFill>
        <p:spPr bwMode="auto">
          <a:xfrm>
            <a:off x="6617368" y="4356873"/>
            <a:ext cx="5135719" cy="8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Václav Havel a život v pravdě">
            <a:extLst>
              <a:ext uri="{FF2B5EF4-FFF2-40B4-BE49-F238E27FC236}">
                <a16:creationId xmlns:a16="http://schemas.microsoft.com/office/drawing/2014/main" id="{8547364C-18F5-44EC-BFE9-59A5326A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-1" b="-1"/>
          <a:stretch/>
        </p:blipFill>
        <p:spPr bwMode="auto">
          <a:xfrm>
            <a:off x="579264" y="365141"/>
            <a:ext cx="62882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05001A-B2BA-4999-AF44-59DAAC47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r>
              <a:rPr lang="cs-CZ" sz="2400"/>
              <a:t>VÝZNAMOVĚ BLÍZKÉ POJMY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A1046-7440-4B5C-ADC6-3674989B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563" y="3849688"/>
            <a:ext cx="3315810" cy="2105025"/>
          </a:xfrm>
        </p:spPr>
        <p:txBody>
          <a:bodyPr anchor="ctr">
            <a:normAutofit/>
          </a:bodyPr>
          <a:lstStyle/>
          <a:p>
            <a:r>
              <a:rPr lang="cs-CZ" sz="1700"/>
              <a:t>Víra</a:t>
            </a:r>
          </a:p>
          <a:p>
            <a:r>
              <a:rPr lang="cs-CZ" sz="1700"/>
              <a:t>Smysl</a:t>
            </a:r>
          </a:p>
          <a:p>
            <a:r>
              <a:rPr lang="cs-CZ" sz="1700"/>
              <a:t>Absolutní horizont</a:t>
            </a:r>
          </a:p>
        </p:txBody>
      </p:sp>
      <p:pic>
        <p:nvPicPr>
          <p:cNvPr id="6146" name="Picture 2" descr="Václav Havel - Má to smysl - Anna Freimanová (ed.), Tereza Johanidesová  (ed.) | KOSMAS.cz - vaše internetové knihkupectví">
            <a:extLst>
              <a:ext uri="{FF2B5EF4-FFF2-40B4-BE49-F238E27FC236}">
                <a16:creationId xmlns:a16="http://schemas.microsoft.com/office/drawing/2014/main" id="{F00368DD-61B2-454F-B531-03C9CA08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45"/>
          <a:stretch/>
        </p:blipFill>
        <p:spPr bwMode="auto">
          <a:xfrm>
            <a:off x="7048500" y="365109"/>
            <a:ext cx="462100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5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C7353B-9129-46F0-80CA-AEEB6D2D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cs-CZ" sz="3400"/>
              <a:t>PARALELY S DALŠÍMI POJMY</a:t>
            </a:r>
          </a:p>
        </p:txBody>
      </p:sp>
      <p:sp>
        <p:nvSpPr>
          <p:cNvPr id="5130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6ECF9-5DE5-47A9-8600-18953EDF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cs-CZ" sz="1800"/>
              <a:t>Domov</a:t>
            </a:r>
          </a:p>
          <a:p>
            <a:r>
              <a:rPr lang="cs-CZ" sz="1800"/>
              <a:t>Svědomí</a:t>
            </a:r>
          </a:p>
          <a:p>
            <a:r>
              <a:rPr lang="cs-CZ" sz="1800"/>
              <a:t>Duchovnost</a:t>
            </a:r>
          </a:p>
          <a:p>
            <a:r>
              <a:rPr lang="cs-CZ" sz="1800"/>
              <a:t>Ideologie</a:t>
            </a:r>
          </a:p>
          <a:p>
            <a:endParaRPr lang="cs-CZ" sz="1800"/>
          </a:p>
        </p:txBody>
      </p:sp>
      <p:pic>
        <p:nvPicPr>
          <p:cNvPr id="5122" name="Picture 2" descr="Nové Himálajské centrum vystaví snímky Havla s dalajlamou - Deník.cz">
            <a:extLst>
              <a:ext uri="{FF2B5EF4-FFF2-40B4-BE49-F238E27FC236}">
                <a16:creationId xmlns:a16="http://schemas.microsoft.com/office/drawing/2014/main" id="{4CD6B6F8-7460-4F86-9D41-6D92D3889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436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Naděje v ČZJ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r>
              <a:rPr lang="cs-CZ" sz="2200"/>
              <a:t>Můžeme se setkat s různými podobami znaku NADĚJE</a:t>
            </a:r>
          </a:p>
          <a:p>
            <a:r>
              <a:rPr lang="cs-CZ" sz="2200"/>
              <a:t>Základní varianta znaku NADĚJE:</a:t>
            </a:r>
          </a:p>
        </p:txBody>
      </p:sp>
      <p:pic>
        <p:nvPicPr>
          <p:cNvPr id="4" name="Obrázek 3" descr="IMG_20170216_162925.jpg"/>
          <p:cNvPicPr>
            <a:picLocks noChangeAspect="1"/>
          </p:cNvPicPr>
          <p:nvPr/>
        </p:nvPicPr>
        <p:blipFill rotWithShape="1">
          <a:blip r:embed="rId2" cstate="print"/>
          <a:srcRect l="3169" r="3" b="3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</a:rPr>
              <a:t>NADĚJE, DOUFAT, ŽÁDOST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Zástupný symbol pro obsah 2">
            <a:extLst>
              <a:ext uri="{FF2B5EF4-FFF2-40B4-BE49-F238E27FC236}">
                <a16:creationId xmlns:a16="http://schemas.microsoft.com/office/drawing/2014/main" id="{43A11D33-3B30-476A-90CC-F7C131B1C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9329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55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Dvě roviny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Vyšší rovina – NADĚJE směřuje vzhůru, např. k nebi nebo k Bohu</a:t>
            </a:r>
          </a:p>
          <a:p>
            <a:r>
              <a:rPr lang="cs-CZ" sz="1800">
                <a:solidFill>
                  <a:schemeClr val="tx2"/>
                </a:solidFill>
              </a:rPr>
              <a:t>Nižší rovina – ŽÁDOST</a:t>
            </a:r>
          </a:p>
          <a:p>
            <a:r>
              <a:rPr lang="cs-CZ" sz="1800">
                <a:solidFill>
                  <a:schemeClr val="tx2"/>
                </a:solidFill>
              </a:rPr>
              <a:t>DOUFAT – obě možnosti</a:t>
            </a: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948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Podle kontextu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0C70DC6B-E358-488D-99B9-C100FCECC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7" y="1700784"/>
            <a:ext cx="3785616" cy="378561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ŽÁDOST a NADĚJE v běžném projevu = stejná nižší rovina</a:t>
            </a:r>
          </a:p>
          <a:p>
            <a:r>
              <a:rPr lang="cs-CZ" sz="1800">
                <a:solidFill>
                  <a:schemeClr val="tx2"/>
                </a:solidFill>
              </a:rPr>
              <a:t>V náboženském kontextu NADĚJE se ovšem jedná o vyšší rovinu</a:t>
            </a:r>
          </a:p>
        </p:txBody>
      </p:sp>
    </p:spTree>
    <p:extLst>
      <p:ext uri="{BB962C8B-B14F-4D97-AF65-F5344CB8AC3E}">
        <p14:creationId xmlns:p14="http://schemas.microsoft.com/office/powerpoint/2010/main" val="268328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9CB65-FA7C-49DC-91D8-E457FCD6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Základní informace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EFE366-E995-4BB1-B8F8-83CD31CE8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3227" cy="4351338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cs-CZ" sz="2000" dirty="0">
                <a:solidFill>
                  <a:srgbClr val="000000"/>
                </a:solidFill>
                <a:latin typeface="palanquinmedium"/>
              </a:rPr>
              <a:t>Autor: Michaela Stará</a:t>
            </a:r>
          </a:p>
          <a:p>
            <a:pPr>
              <a:lnSpc>
                <a:spcPct val="200000"/>
              </a:lnSpc>
            </a:pPr>
            <a:r>
              <a:rPr lang="cs-CZ" sz="2000" b="0" i="0" dirty="0">
                <a:solidFill>
                  <a:srgbClr val="000000"/>
                </a:solidFill>
                <a:effectLst/>
                <a:latin typeface="palanquinmedium"/>
              </a:rPr>
              <a:t>Vedoucí práce: </a:t>
            </a:r>
            <a:r>
              <a:rPr lang="cs-CZ" sz="2000" dirty="0">
                <a:latin typeface="palanquinmedium"/>
              </a:rPr>
              <a:t>doc. PhDr. Irena Vaňková, CSc., </a:t>
            </a:r>
            <a:r>
              <a:rPr lang="cs-CZ" sz="2000" dirty="0" smtClean="0">
                <a:latin typeface="palanquinmedium"/>
              </a:rPr>
              <a:t>Ph.D.</a:t>
            </a:r>
            <a:endParaRPr lang="cs-CZ" sz="2000" dirty="0" smtClean="0">
              <a:solidFill>
                <a:srgbClr val="000000"/>
              </a:solidFill>
              <a:latin typeface="palanquinmedium"/>
            </a:endParaRPr>
          </a:p>
          <a:p>
            <a:pPr algn="l">
              <a:lnSpc>
                <a:spcPct val="200000"/>
              </a:lnSpc>
            </a:pPr>
            <a:r>
              <a:rPr lang="cs-CZ" sz="2000" b="0" i="0" dirty="0" smtClean="0">
                <a:solidFill>
                  <a:srgbClr val="000000"/>
                </a:solidFill>
                <a:effectLst/>
                <a:latin typeface="palanquinmedium"/>
              </a:rPr>
              <a:t>Oponent práce: Jiří Holý</a:t>
            </a:r>
          </a:p>
          <a:p>
            <a:pPr algn="l">
              <a:lnSpc>
                <a:spcPct val="200000"/>
              </a:lnSpc>
            </a:pPr>
            <a:r>
              <a:rPr lang="cs-CZ" sz="2000" b="0" i="0" dirty="0" smtClean="0">
                <a:solidFill>
                  <a:srgbClr val="000000"/>
                </a:solidFill>
                <a:effectLst/>
                <a:latin typeface="palanquinmedium"/>
              </a:rPr>
              <a:t>Datum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palanquinmedium"/>
              </a:rPr>
              <a:t>obhajoby: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palanquinlight"/>
              </a:rPr>
              <a:t>5. 9. 2016</a:t>
            </a:r>
          </a:p>
          <a:p>
            <a:pPr algn="l">
              <a:lnSpc>
                <a:spcPct val="200000"/>
              </a:lnSpc>
            </a:pPr>
            <a:r>
              <a:rPr lang="cs-CZ" sz="2000" dirty="0">
                <a:solidFill>
                  <a:srgbClr val="000000"/>
                </a:solidFill>
                <a:latin typeface="palanquinlight"/>
              </a:rPr>
              <a:t>Známka: výborně</a:t>
            </a:r>
            <a:endParaRPr lang="cs-CZ" sz="2000" b="0" i="0" dirty="0">
              <a:solidFill>
                <a:srgbClr val="000000"/>
              </a:solidFill>
              <a:effectLst/>
              <a:latin typeface="palanquinligh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BD2B78-5355-4717-B166-D76AD0B70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18" t="9139" r="31941" b="4865"/>
          <a:stretch/>
        </p:blipFill>
        <p:spPr>
          <a:xfrm>
            <a:off x="7089754" y="1525931"/>
            <a:ext cx="3646251" cy="4472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753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FF40A3-C61F-43B4-AA9B-D8BECF982E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6980641-5415-4AF4-805E-1CEA26A571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A68B0DDA-F962-4E8D-A473-98EF668D7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 descr="IMG_20170216_162925.jpg"/>
          <p:cNvPicPr>
            <a:picLocks noChangeAspect="1"/>
          </p:cNvPicPr>
          <p:nvPr/>
        </p:nvPicPr>
        <p:blipFill rotWithShape="1">
          <a:blip r:embed="rId2" cstate="print"/>
          <a:srcRect r="-4" b="13175"/>
          <a:stretch/>
        </p:blipFill>
        <p:spPr>
          <a:xfrm>
            <a:off x="6471921" y="637157"/>
            <a:ext cx="2505027" cy="2779449"/>
          </a:xfrm>
          <a:prstGeom prst="rect">
            <a:avLst/>
          </a:prstGeom>
        </p:spPr>
      </p:pic>
      <p:pic>
        <p:nvPicPr>
          <p:cNvPr id="5" name="Obrázek 4" descr="IMG_20170216_162928.jpg"/>
          <p:cNvPicPr>
            <a:picLocks noChangeAspect="1"/>
          </p:cNvPicPr>
          <p:nvPr/>
        </p:nvPicPr>
        <p:blipFill rotWithShape="1">
          <a:blip r:embed="rId3" cstate="print"/>
          <a:srcRect r="-1" b="16783"/>
          <a:stretch/>
        </p:blipFill>
        <p:spPr>
          <a:xfrm>
            <a:off x="6471921" y="3480296"/>
            <a:ext cx="2505027" cy="2779449"/>
          </a:xfrm>
          <a:prstGeom prst="rect">
            <a:avLst/>
          </a:prstGeom>
        </p:spPr>
      </p:pic>
      <p:pic>
        <p:nvPicPr>
          <p:cNvPr id="6" name="Obrázek 5" descr="IMG_20170216_162931.jpg"/>
          <p:cNvPicPr>
            <a:picLocks noChangeAspect="1"/>
          </p:cNvPicPr>
          <p:nvPr/>
        </p:nvPicPr>
        <p:blipFill rotWithShape="1">
          <a:blip r:embed="rId4" cstate="print"/>
          <a:srcRect l="22739" r="18072" b="-1"/>
          <a:stretch/>
        </p:blipFill>
        <p:spPr>
          <a:xfrm>
            <a:off x="9033220" y="622691"/>
            <a:ext cx="2500642" cy="563322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AE997E3-E5F8-47CE-92C5-01F151F53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4C81D7-5F7D-4564-9D41-39128CC70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465B41-A8F9-40C1-9FF7-6997B2DAD2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2746C1-EFB3-4BED-85FD-16C660E9B6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F853AEF-E7E9-49A6-9E97-9101AECDCF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EACABD-C8E7-42D0-BE94-57AE3F549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2A439F-D65F-40B2-B190-A57D399E9C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CD8E2B-8294-4619-9F92-395A4DC200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385" y="841249"/>
            <a:ext cx="4827936" cy="2587751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TŘI ROVINY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6383" y="3480296"/>
            <a:ext cx="4827936" cy="2701048"/>
          </a:xfrm>
        </p:spPr>
        <p:txBody>
          <a:bodyPr anchor="t">
            <a:normAutofit/>
          </a:bodyPr>
          <a:lstStyle/>
          <a:p>
            <a:r>
              <a:rPr lang="cs-CZ" sz="1800">
                <a:solidFill>
                  <a:schemeClr val="bg1"/>
                </a:solidFill>
              </a:rPr>
              <a:t>NADĚJE</a:t>
            </a:r>
          </a:p>
          <a:p>
            <a:r>
              <a:rPr lang="cs-CZ" sz="1800">
                <a:solidFill>
                  <a:schemeClr val="bg1"/>
                </a:solidFill>
              </a:rPr>
              <a:t>DOUFAT</a:t>
            </a:r>
          </a:p>
          <a:p>
            <a:r>
              <a:rPr lang="cs-CZ" sz="1800">
                <a:solidFill>
                  <a:schemeClr val="bg1"/>
                </a:solidFill>
              </a:rPr>
              <a:t>ŽÁDOST</a:t>
            </a:r>
          </a:p>
        </p:txBody>
      </p:sp>
    </p:spTree>
    <p:extLst>
      <p:ext uri="{BB962C8B-B14F-4D97-AF65-F5344CB8AC3E}">
        <p14:creationId xmlns:p14="http://schemas.microsoft.com/office/powerpoint/2010/main" val="409189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ŽÁDOST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cs-CZ" sz="2000"/>
              <a:t>Můžeme rozlišit dvě formy znaku</a:t>
            </a:r>
          </a:p>
          <a:p>
            <a:r>
              <a:rPr lang="cs-CZ" sz="2000"/>
              <a:t>ŽÁDAT, neboli prosit – o výsledku nerozhodujeme my, avšak někdo jiný</a:t>
            </a:r>
          </a:p>
          <a:p>
            <a:r>
              <a:rPr lang="cs-CZ" sz="2000"/>
              <a:t>ŽÁDOST, žádat, požadavek</a:t>
            </a:r>
          </a:p>
          <a:p>
            <a:endParaRPr lang="cs-CZ" sz="2000"/>
          </a:p>
        </p:txBody>
      </p:sp>
      <p:grpSp>
        <p:nvGrpSpPr>
          <p:cNvPr id="33" name="Group 2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2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IMG_20170216_162945.jpg"/>
          <p:cNvPicPr>
            <a:picLocks noChangeAspect="1"/>
          </p:cNvPicPr>
          <p:nvPr/>
        </p:nvPicPr>
        <p:blipFill rotWithShape="1">
          <a:blip r:embed="rId2" cstate="print"/>
          <a:srcRect l="3445"/>
          <a:stretch/>
        </p:blipFill>
        <p:spPr>
          <a:xfrm>
            <a:off x="8501498" y="1457471"/>
            <a:ext cx="3047033" cy="4207663"/>
          </a:xfrm>
          <a:prstGeom prst="rect">
            <a:avLst/>
          </a:prstGeom>
        </p:spPr>
      </p:pic>
      <p:pic>
        <p:nvPicPr>
          <p:cNvPr id="4" name="Obrázek 3" descr="IMG_20170216_162925.jpg"/>
          <p:cNvPicPr>
            <a:picLocks noChangeAspect="1"/>
          </p:cNvPicPr>
          <p:nvPr/>
        </p:nvPicPr>
        <p:blipFill rotWithShape="1">
          <a:blip r:embed="rId3" cstate="print"/>
          <a:srcRect l="5068" r="1068"/>
          <a:stretch/>
        </p:blipFill>
        <p:spPr>
          <a:xfrm>
            <a:off x="5179132" y="1457471"/>
            <a:ext cx="3047033" cy="43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cs-CZ" sz="2600"/>
              <a:t>DOUFAT</a:t>
            </a:r>
          </a:p>
        </p:txBody>
      </p:sp>
      <p:pic>
        <p:nvPicPr>
          <p:cNvPr id="5" name="Obrázek 4" descr="IMG_20170216_163110.jpg"/>
          <p:cNvPicPr>
            <a:picLocks noChangeAspect="1"/>
          </p:cNvPicPr>
          <p:nvPr/>
        </p:nvPicPr>
        <p:blipFill rotWithShape="1">
          <a:blip r:embed="rId2" cstate="print"/>
          <a:srcRect l="2588" r="3" b="3"/>
          <a:stretch/>
        </p:blipFill>
        <p:spPr>
          <a:xfrm>
            <a:off x="3212079" y="-18"/>
            <a:ext cx="2926060" cy="4005072"/>
          </a:xfrm>
          <a:prstGeom prst="rect">
            <a:avLst/>
          </a:prstGeom>
        </p:spPr>
      </p:pic>
      <p:pic>
        <p:nvPicPr>
          <p:cNvPr id="7" name="Obrázek 6" descr="IMG_20170216_163008.jpg"/>
          <p:cNvPicPr>
            <a:picLocks noChangeAspect="1"/>
          </p:cNvPicPr>
          <p:nvPr/>
        </p:nvPicPr>
        <p:blipFill rotWithShape="1">
          <a:blip r:embed="rId3" cstate="print"/>
          <a:srcRect l="2283" r="3" b="3"/>
          <a:stretch/>
        </p:blipFill>
        <p:spPr>
          <a:xfrm>
            <a:off x="9256776" y="-13"/>
            <a:ext cx="2935224" cy="4005067"/>
          </a:xfrm>
          <a:prstGeom prst="rect">
            <a:avLst/>
          </a:prstGeom>
        </p:spPr>
      </p:pic>
      <p:pic>
        <p:nvPicPr>
          <p:cNvPr id="6" name="Obrázek 5" descr="IMG_20170216_163114.jpg"/>
          <p:cNvPicPr>
            <a:picLocks noChangeAspect="1"/>
          </p:cNvPicPr>
          <p:nvPr/>
        </p:nvPicPr>
        <p:blipFill rotWithShape="1">
          <a:blip r:embed="rId4" cstate="print"/>
          <a:srcRect l="1475" r="811" b="3"/>
          <a:stretch/>
        </p:blipFill>
        <p:spPr>
          <a:xfrm>
            <a:off x="6096000" y="-17"/>
            <a:ext cx="2935224" cy="4005071"/>
          </a:xfrm>
          <a:prstGeom prst="rect">
            <a:avLst/>
          </a:prstGeom>
        </p:spPr>
      </p:pic>
      <p:pic>
        <p:nvPicPr>
          <p:cNvPr id="4" name="Obrázek 3" descr="IMG_20170216_162925.jpg"/>
          <p:cNvPicPr>
            <a:picLocks noChangeAspect="1"/>
          </p:cNvPicPr>
          <p:nvPr/>
        </p:nvPicPr>
        <p:blipFill rotWithShape="1">
          <a:blip r:embed="rId5" cstate="print"/>
          <a:srcRect l="2283" r="3" b="3"/>
          <a:stretch/>
        </p:blipFill>
        <p:spPr>
          <a:xfrm>
            <a:off x="0" y="-18"/>
            <a:ext cx="2935224" cy="40050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r>
              <a:rPr lang="cs-CZ" sz="1800"/>
              <a:t>Základní varianta</a:t>
            </a:r>
          </a:p>
          <a:p>
            <a:r>
              <a:rPr lang="cs-CZ" sz="1800"/>
              <a:t>Varianta se zavíráním</a:t>
            </a:r>
          </a:p>
          <a:p>
            <a:r>
              <a:rPr lang="cs-CZ" sz="1800"/>
              <a:t>Přejatý znak z BSL</a:t>
            </a:r>
          </a:p>
        </p:txBody>
      </p:sp>
    </p:spTree>
    <p:extLst>
      <p:ext uri="{BB962C8B-B14F-4D97-AF65-F5344CB8AC3E}">
        <p14:creationId xmlns:p14="http://schemas.microsoft.com/office/powerpoint/2010/main" val="330759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340B6-B265-4E1F-881C-78AAA333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EE293-0837-481D-94F8-EDAC8A4C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90714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STARÁ, Michaela. Pojem NADĚJE v textech Václava Havla. Bakalářská práce.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Praha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Karlova univerzita, Fakulta filozofická, 2016, 50 s. Vedoucí práce doc. PhDr. Irena Vaňková, CSc., PhD.</a:t>
            </a:r>
            <a:r>
              <a:rPr lang="cs-CZ" sz="1200" dirty="0"/>
              <a:t> </a:t>
            </a:r>
          </a:p>
          <a:p>
            <a:r>
              <a:rPr lang="cs-CZ" sz="1400" dirty="0"/>
              <a:t>VÁCLAV HAVEL (obrázek): https://www.google.com/search?q=v%C3%A1clav+havel&amp;tbm=isch&amp;ved=2ahUKEwioyp6CsJTtAhUSgKQKHbWNC1kQ2-cCegQIABAA&amp;oq=v%C3%A1clav+havel&amp;gs_lcp=CgNpbWcQAzICCAAyAggAMgIIADICCAAyAggAMgIIADICCAAyAggAMgIIADICCAA6BAgAEBg6BggAEAUQHjoGCAAQCBAeULGrAljIuwJgrr4CaABwAHgAgAHGAYgB0Q-SAQQwLjEymAEAoAEBqgELZ3dzLXdpei1pbWfAAQE&amp;sclient=img&amp;ei=9Gq5X6iAOJKAkgW1m67IBQ&amp;bih=698&amp;biw=1519&amp;hl=cs#imgrc=8FfDI-eEWBWN5M</a:t>
            </a:r>
          </a:p>
          <a:p>
            <a:r>
              <a:rPr lang="cs-CZ" sz="1400" dirty="0"/>
              <a:t>VÁCLAV HAVEL A OLGA HAVLOVÁ (obrázek): https://www.google.com/search?q=olga+havlov%C3%A1&amp;tbm=isch&amp;ved=2ahUKEwiRieaWsJTtAhWCP-wKHTONBxMQ2-cCegQIABAA&amp;oq=olga+h&amp;gs_lcp=CgNpbWcQARgBMgIIADICCAAyAggAMgIIADICCAAyAggAMgIIADICCAAyAggAMgIIADoECAAQQzoFCAAQsQM6CAgAELEDEIMBULTGF1jf-Bdg95QYaAFwAHgAgAGXAYgBwAySAQQwLjEymAEAoAEBqgELZ3dzLXdpei1pbWfAAQE&amp;sclient=img&amp;ei=IGu5X5H5AYL_sAezmp6YAQ&amp;bih=698&amp;biw=1519&amp;hl=cs#imgrc=sbO4kIodTvrMxM</a:t>
            </a:r>
          </a:p>
          <a:p>
            <a:r>
              <a:rPr lang="cs-CZ" sz="1400" dirty="0"/>
              <a:t>NADĚJE (obrázek): https://www.google.com/search?q=havel+nad%C4%9Bje&amp;tbm=isch&amp;ved=2ahUKEwjd64blspTtAhWPr6QKHZL0BCIQ2-cCegQIABAA&amp;oq=havel+nad%C4%9Bje&amp;gs_lcp=CgNpbWcQAzIGCAAQCBAeOgIIADoGCAAQBRAeOgQIABAYUJSpBVjLuwVglL8FaABwAHgAgAGoAYgBqQeSAQMwLjaYAQCgAQGqAQtnd3Mtd2l6LWltZ8ABAQ&amp;sclient=img&amp;ei=3W25X52JAY_fkgWS6ZOQAg&amp;bih=698&amp;biw=1519&amp;hl=cs#imgrc=hlxYR6qLIJ1VDM</a:t>
            </a:r>
          </a:p>
          <a:p>
            <a:r>
              <a:rPr lang="cs-CZ" sz="1400" dirty="0"/>
              <a:t>HAVEL (obrázek): https://www.google.com/search?q=havel+nad%C4%9Bje+pravda+a+l%C3%A1ska&amp;tbm=isch&amp;ved=2ahUKEwjcq-XUtJTtAhUMD-wKHWSvC6QQ2-cCegQIABAA&amp;oq=havel+nad%C4%9Bje+pravda+a+l%C3%A1ska&amp;gs_lcp=CgNpbWcQA1Cq_QNYu5kEYKSdBGgAcAB4AIAB5QGIAeQQkgEGMC4xMy4xmAEAoAEBqgELZ3dzLXdpei1pbWfAAQE&amp;sclient=img&amp;ei=02-5X5z2L4yesAfk3q6gCg&amp;bih=698&amp;biw=1519&amp;hl=cs#imgrc=ATvl8eino6GuzM</a:t>
            </a:r>
          </a:p>
          <a:p>
            <a:r>
              <a:rPr lang="cs-CZ" sz="1400" dirty="0"/>
              <a:t>REVOLUCE (obrázek): https://www.google.com/search?q=havel+sametov%C3%A1+revoluce&amp;tbm=isch&amp;ved=2ahUKEwjTpoL3tJTtAhXMNuwKHd-fC1sQ2-cCegQIABAA&amp;oq=havel+sametov%C3%A1+revoluce&amp;gs_lcp=CgNpbWcQAzIGCAAQBRAeMgYIABAIEB4yBggAEAgQHjIGCAAQCBAeOgIIADoECAAQHlDpnghYutIIYPnVCGgAcAB4AIABwAGIAdoSkgEEMC4xN5gBAKABAaoBC2d3cy13aXotaW1nwAEB&amp;sclient=img&amp;ei=G3C5X5OtIsztsAffv67YBQ&amp;bih=698&amp;biw=1519&amp;hl=cs#imgrc=OFzZVEaszCRqg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51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1400" dirty="0"/>
              <a:t>ZODPOVĚDNOST (obrázek): https://www.google.com/search?q=zodpov%C4%9Bdnost&amp;tbm=isch&amp;ved=2ahUKEwjWroCZtpTtAhUID-wKHTRGAMoQ2-cCegQIABAA&amp;oq=zodpov%C4%9Bdnost&amp;gs_lcp=CgNpbWcQAzICCAAyBggAEAUQHjIECAAQGDIECAAQGDIECAAQGDIECAAQGDIECAAQGDIGCAAQChAYMgQIABAYMgQIABAYOgUIABCxAzoECAAQHlD41QNY3fwDYKKABGgAcAB4AIABtwGIAaQNkgEEMC4xMpgBAKABAaoBC2d3cy13aXotaW1nwAEB&amp;sclient=img&amp;ei=b3G5X5a7EIiesAe0jIHQDA&amp;bih=698&amp;biw=1519&amp;hl=cs#imgrc=NSkZmb6SbRz-PM</a:t>
            </a:r>
          </a:p>
          <a:p>
            <a:r>
              <a:rPr lang="cs-CZ" sz="1400" dirty="0"/>
              <a:t>POLITIKA (obrázek): https://www.google.com/search?q=nepolitick%C3%A1+politika&amp;tbm=isch&amp;ved=2ahUKEwjRqKO5tpTtAhVQO-wKHZwhDhkQ2-cCegQIABAA&amp;oq=nepolitick%C3%A1+&amp;gs_lcp=CgNpbWcQARgAMgQIABAYMgYIABAKEBgyBAgAEBg6AggAOgUIABCxAzoICAAQsQMQgwE6BAgAEB46BAgAEBNQ3rgMWKrZDGDU4QxoAHAAeACAAYsCiAHsDpIBBjAuMTEuMZgBAKABAaoBC2d3cy13aXotaW1nwAEB&amp;sclient=img&amp;ei=snG5X9GHOtD2sAecw7jIAQ&amp;bih=698&amp;biw=1519&amp;hl=cs#imgrc=0GhAczw9H3qyXM</a:t>
            </a:r>
            <a:endParaRPr lang="cs-CZ" sz="1400" dirty="0">
              <a:solidFill>
                <a:prstClr val="black"/>
              </a:solidFill>
            </a:endParaRPr>
          </a:p>
          <a:p>
            <a:pPr lvl="0"/>
            <a:r>
              <a:rPr lang="cs-CZ" sz="1400" dirty="0">
                <a:solidFill>
                  <a:prstClr val="black"/>
                </a:solidFill>
              </a:rPr>
              <a:t>HAVEL (obrázek): https://www.google.com/search?q=havel+a+dalajl%C3%A1ma&amp;tbm=isch&amp;ved=2ahUKEwiOhcTruZTtAhUZOuwKHd_8D_QQ2-cCegQIABAA&amp;oq=havel+a+da&amp;gs_lcp=CgNpbWcQARgAMgIIADIGCAAQBRAeMgYIABAFEB4yBAgAEBg6BQgAELEDOgYIABAIEB5Qt5EBWOGkAWDfrgFoAHAAeACAAckBiAG7DZIBBTAuOS4xmAEAoAEBqgELZ3dzLXdpei1pbWfAAQE&amp;sclient=img&amp;ei=QXW5X87gJ5n0sAff-b-gDw&amp;bih=698&amp;biw=1519&amp;hl=cs#imgrc=Gd-_V7ST0YnCkM</a:t>
            </a:r>
          </a:p>
          <a:p>
            <a:pPr lvl="0"/>
            <a:r>
              <a:rPr lang="cs-CZ" sz="1400" dirty="0">
                <a:solidFill>
                  <a:prstClr val="black"/>
                </a:solidFill>
              </a:rPr>
              <a:t>HAVEL (obrázek): https://www.google.com/search?q=smysl+havel&amp;tbm=isch&amp;ved=2ahUKEwim0IeuupTtAhWYkKQKHQ46BagQ2-cCegQIABAA&amp;oq=smysl+havel&amp;gs_lcp=CgNpbWcQAzoGCAAQBxAeOggIABAIEAcQHlCd3wFYkeYBYLzoAWgAcAB4AIABqgGIAaAGkgEDMC41mAEAoAEBqgELZ3dzLXdpei1pbWfAAQE&amp;sclient=img&amp;ei=zXW5X-a1CpihkgWO9JTACg&amp;bih=698&amp;biw=1519&amp;hl=cs#imgrc=FQFAQK92-tQB4M</a:t>
            </a:r>
          </a:p>
          <a:p>
            <a:pPr lvl="0"/>
            <a:r>
              <a:rPr lang="cs-CZ" sz="1400" dirty="0">
                <a:solidFill>
                  <a:prstClr val="black"/>
                </a:solidFill>
              </a:rPr>
              <a:t>https://www.google.com/search?q=+absolutn%C3%AD+horizont+havel&amp;tbm=isch&amp;ved=2ahUKEwiGhau9upTtAhVWt6QKHTKdBPUQ2-cCegQIABAA&amp;oq=+absolutn%C3%AD+horizont+havel&amp;gs_lcp=CgNpbWcQAzoECAAQQzoCCAA6BggAEAcQHlCCmghY4NIIYOHWCGgAcAB4AIABrwKIAd8ZkgEIMC4xOS4wLjGYAQCgAQGqAQtnd3Mtd2l6LWltZ8ABAQ&amp;sclient=img&amp;ei=7XW5X8baDNbukgWyupKoDw&amp;bih=698&amp;biw=1519&amp;hl=cs#imgrc=fsf8sAeyiSwN6M</a:t>
            </a:r>
          </a:p>
          <a:p>
            <a:pPr lvl="0"/>
            <a:r>
              <a:rPr lang="cs-CZ" sz="1400" dirty="0">
                <a:solidFill>
                  <a:prstClr val="black"/>
                </a:solidFill>
              </a:rPr>
              <a:t>POLENSKÁ, Anna. </a:t>
            </a:r>
            <a:r>
              <a:rPr lang="cs-CZ" sz="1400" i="1" dirty="0">
                <a:solidFill>
                  <a:prstClr val="black"/>
                </a:solidFill>
              </a:rPr>
              <a:t>Naděje v češtině a českém znakovém jazyce </a:t>
            </a:r>
            <a:r>
              <a:rPr lang="cs-CZ" sz="1400" dirty="0"/>
              <a:t>[online prezentace]. </a:t>
            </a:r>
            <a:r>
              <a:rPr lang="cs-CZ" sz="1400"/>
              <a:t>2017</a:t>
            </a:r>
            <a:endParaRPr lang="cs-CZ" sz="1400" i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62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0B7DAC-BED9-405B-A8DC-671CF123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Kognitivní lingvistika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azyk">
            <a:extLst>
              <a:ext uri="{FF2B5EF4-FFF2-40B4-BE49-F238E27FC236}">
                <a16:creationId xmlns:a16="http://schemas.microsoft.com/office/drawing/2014/main" id="{C4BAEC06-172B-4EDE-A51D-53CE308BB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04CCD-6B79-4815-B735-8AFF8E9B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Kognitivní lingvistika se zajímá o jazyk jako součást těchto poznávacích procesů, zkoumá způsoby, jakými se jazyk podílí na našem rozumění světu.</a:t>
            </a:r>
          </a:p>
          <a:p>
            <a:r>
              <a:rPr lang="cs-CZ" sz="2000" dirty="0">
                <a:solidFill>
                  <a:srgbClr val="000000"/>
                </a:solidFill>
              </a:rPr>
              <a:t>Americká tradice/škola</a:t>
            </a:r>
          </a:p>
          <a:p>
            <a:r>
              <a:rPr lang="cs-CZ" sz="2000" dirty="0">
                <a:solidFill>
                  <a:srgbClr val="000000"/>
                </a:solidFill>
              </a:rPr>
              <a:t>Kategorizace</a:t>
            </a:r>
          </a:p>
          <a:p>
            <a:r>
              <a:rPr lang="cs-CZ" sz="2000" dirty="0">
                <a:solidFill>
                  <a:srgbClr val="000000"/>
                </a:solidFill>
              </a:rPr>
              <a:t>Lublinská škola</a:t>
            </a:r>
          </a:p>
        </p:txBody>
      </p:sp>
    </p:spTree>
    <p:extLst>
      <p:ext uri="{BB962C8B-B14F-4D97-AF65-F5344CB8AC3E}">
        <p14:creationId xmlns:p14="http://schemas.microsoft.com/office/powerpoint/2010/main" val="80374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405BB84-0EE2-40EC-9249-790D2527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Metafory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4EBBC-88BF-4672-A7A4-9C6523EF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Metafora již není chápána pouze jako jazykový jev, stojí v základu našeho konceptuálního systému. Ten si běžně neuvědomujeme, můžeme jej však zkoumat prostřednictvím jazyka.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Strukturní metafora</a:t>
            </a:r>
          </a:p>
          <a:p>
            <a:r>
              <a:rPr lang="cs-CZ" sz="1800" dirty="0">
                <a:solidFill>
                  <a:schemeClr val="tx2"/>
                </a:solidFill>
              </a:rPr>
              <a:t>Orientační metafora</a:t>
            </a:r>
          </a:p>
          <a:p>
            <a:r>
              <a:rPr lang="cs-CZ" sz="1800" dirty="0">
                <a:solidFill>
                  <a:schemeClr val="tx2"/>
                </a:solidFill>
              </a:rPr>
              <a:t>Ontologická metafora</a:t>
            </a:r>
          </a:p>
        </p:txBody>
      </p:sp>
    </p:spTree>
    <p:extLst>
      <p:ext uri="{BB962C8B-B14F-4D97-AF65-F5344CB8AC3E}">
        <p14:creationId xmlns:p14="http://schemas.microsoft.com/office/powerpoint/2010/main" val="250996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7F3166-45F9-41E0-A2D9-550AB754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Jazykový obraz světa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35812A1-F23C-45C6-8BE0-7E874B22F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983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2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726041-770B-43A0-893A-E2885616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cs-CZ"/>
              <a:t>Klíčová slova</a:t>
            </a:r>
            <a:endParaRPr lang="cs-CZ" dirty="0"/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57FC3276-EB19-4837-BEA9-E56ED4EFD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53854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61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Životopis — Václav Havel — Česká televize">
            <a:extLst>
              <a:ext uri="{FF2B5EF4-FFF2-40B4-BE49-F238E27FC236}">
                <a16:creationId xmlns:a16="http://schemas.microsoft.com/office/drawing/2014/main" id="{A8522B83-6973-42FD-8F0B-275AB0F3D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8" r="32879" b="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C9741F-4E94-4B5A-9BD1-36ADCC18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000000"/>
                </a:solidFill>
              </a:rPr>
              <a:t>Texty Václava Havla v perspektivě kognitivismu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89BCE-B87A-4D82-85C9-5203279E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Snaží se čtenáře nasměrovat na osobitější definice </a:t>
            </a:r>
          </a:p>
          <a:p>
            <a:r>
              <a:rPr lang="cs-CZ" sz="2000">
                <a:solidFill>
                  <a:srgbClr val="000000"/>
                </a:solidFill>
              </a:rPr>
              <a:t>Přerovnávání – etický fenomén </a:t>
            </a:r>
          </a:p>
        </p:txBody>
      </p:sp>
    </p:spTree>
    <p:extLst>
      <p:ext uri="{BB962C8B-B14F-4D97-AF65-F5344CB8AC3E}">
        <p14:creationId xmlns:p14="http://schemas.microsoft.com/office/powerpoint/2010/main" val="195698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B0B57-F0DA-4D61-A72A-2AFD2AC9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/>
              <a:t>Obraz naděje v jazyce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74DC69AA-2F81-439D-9256-70F67582D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462216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0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D86081-8454-40B4-8407-AE9A9639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/>
              <a:t>TVORBA VÁCLAVA HAVLA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BA308-9AF9-443D-BA59-CA037DE1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1800"/>
              <a:t>Eseje (Letní přemítání)</a:t>
            </a:r>
          </a:p>
          <a:p>
            <a:r>
              <a:rPr lang="cs-CZ" sz="1800"/>
              <a:t>Dopisy z vězení (dopisy Olze)</a:t>
            </a:r>
          </a:p>
          <a:p>
            <a:r>
              <a:rPr lang="cs-CZ" sz="1800"/>
              <a:t>Prezidentské projevy</a:t>
            </a:r>
          </a:p>
          <a:p>
            <a:endParaRPr lang="cs-CZ" sz="1800"/>
          </a:p>
          <a:p>
            <a:endParaRPr lang="cs-CZ" sz="1800"/>
          </a:p>
          <a:p>
            <a:endParaRPr lang="cs-CZ" sz="1800"/>
          </a:p>
        </p:txBody>
      </p:sp>
      <p:pic>
        <p:nvPicPr>
          <p:cNvPr id="1028" name="Picture 4" descr="První dáma Olga Havlová: Polistopadová královna lidských srdcí | Pro ženy |  Blesk.cz">
            <a:extLst>
              <a:ext uri="{FF2B5EF4-FFF2-40B4-BE49-F238E27FC236}">
                <a16:creationId xmlns:a16="http://schemas.microsoft.com/office/drawing/2014/main" id="{5A76F6FD-B585-45A9-921F-EA6439DBC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r="-2" b="22176"/>
          <a:stretch/>
        </p:blipFill>
        <p:spPr bwMode="auto">
          <a:xfrm>
            <a:off x="6617368" y="706988"/>
            <a:ext cx="5135719" cy="23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vlovi k osmdesátinám: Přehled akcí na počest bývalého prezidenta |  Hospodářské noviny (iHNed.cz)">
            <a:extLst>
              <a:ext uri="{FF2B5EF4-FFF2-40B4-BE49-F238E27FC236}">
                <a16:creationId xmlns:a16="http://schemas.microsoft.com/office/drawing/2014/main" id="{26CE03F4-B753-4D78-A26F-D8CA18440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/>
        </p:blipFill>
        <p:spPr bwMode="auto">
          <a:xfrm>
            <a:off x="6617368" y="3618379"/>
            <a:ext cx="5135719" cy="23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68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705</Words>
  <Application>Microsoft Office PowerPoint</Application>
  <PresentationFormat>Širokoúhlá obrazovka</PresentationFormat>
  <Paragraphs>156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palanquinlight</vt:lpstr>
      <vt:lpstr>palanquinmedium</vt:lpstr>
      <vt:lpstr>Times New Roman</vt:lpstr>
      <vt:lpstr>Motiv Office</vt:lpstr>
      <vt:lpstr>NADĚJE  V TEXTECH VÁCLAVA HAVLA</vt:lpstr>
      <vt:lpstr>Základní informace</vt:lpstr>
      <vt:lpstr>Kognitivní lingvistika</vt:lpstr>
      <vt:lpstr>Metafory </vt:lpstr>
      <vt:lpstr>Jazykový obraz světa</vt:lpstr>
      <vt:lpstr>Klíčová slova</vt:lpstr>
      <vt:lpstr>Texty Václava Havla v perspektivě kognitivismu</vt:lpstr>
      <vt:lpstr>Obraz naděje v jazyce</vt:lpstr>
      <vt:lpstr>TVORBA VÁCLAVA HAVLA</vt:lpstr>
      <vt:lpstr>NADĚJE, METAFORY A KONTEXTY</vt:lpstr>
      <vt:lpstr>Prezentace aplikace PowerPoint</vt:lpstr>
      <vt:lpstr>Prezentace aplikace PowerPoint</vt:lpstr>
      <vt:lpstr>NADĚJE SVĚTA</vt:lpstr>
      <vt:lpstr>VÝZNAMOVĚ BLÍZKÉ POJMY</vt:lpstr>
      <vt:lpstr>PARALELY S DALŠÍMI POJMY</vt:lpstr>
      <vt:lpstr>Naděje v ČZJ</vt:lpstr>
      <vt:lpstr>NADĚJE, DOUFAT, ŽÁDOST</vt:lpstr>
      <vt:lpstr>Dvě roviny</vt:lpstr>
      <vt:lpstr>Podle kontextu</vt:lpstr>
      <vt:lpstr>TŘI ROVINY</vt:lpstr>
      <vt:lpstr>ŽÁDOST</vt:lpstr>
      <vt:lpstr>DOUFAT</vt:lpstr>
      <vt:lpstr>ZDROJE</vt:lpstr>
      <vt:lpstr>ZDROJE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NADĚJE  V TEXTECH VÁCLAVA HAVLA</dc:title>
  <dc:creator>Markéta Šafránková</dc:creator>
  <cp:lastModifiedBy>Irena Vaňková</cp:lastModifiedBy>
  <cp:revision>7</cp:revision>
  <dcterms:created xsi:type="dcterms:W3CDTF">2020-11-23T19:08:43Z</dcterms:created>
  <dcterms:modified xsi:type="dcterms:W3CDTF">2021-01-04T19:58:34Z</dcterms:modified>
</cp:coreProperties>
</file>