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32"/>
  </p:notesMasterIdLst>
  <p:handoutMasterIdLst>
    <p:handoutMasterId r:id="rId33"/>
  </p:handoutMasterIdLst>
  <p:sldIdLst>
    <p:sldId id="282" r:id="rId4"/>
    <p:sldId id="501" r:id="rId5"/>
    <p:sldId id="530" r:id="rId6"/>
    <p:sldId id="546" r:id="rId7"/>
    <p:sldId id="548" r:id="rId8"/>
    <p:sldId id="522" r:id="rId9"/>
    <p:sldId id="502" r:id="rId10"/>
    <p:sldId id="521" r:id="rId11"/>
    <p:sldId id="524" r:id="rId12"/>
    <p:sldId id="525" r:id="rId13"/>
    <p:sldId id="504" r:id="rId14"/>
    <p:sldId id="527" r:id="rId15"/>
    <p:sldId id="526" r:id="rId16"/>
    <p:sldId id="505" r:id="rId17"/>
    <p:sldId id="533" r:id="rId18"/>
    <p:sldId id="532" r:id="rId19"/>
    <p:sldId id="534" r:id="rId20"/>
    <p:sldId id="535" r:id="rId21"/>
    <p:sldId id="536" r:id="rId22"/>
    <p:sldId id="537" r:id="rId23"/>
    <p:sldId id="538" r:id="rId24"/>
    <p:sldId id="539" r:id="rId25"/>
    <p:sldId id="540" r:id="rId26"/>
    <p:sldId id="541" r:id="rId27"/>
    <p:sldId id="542" r:id="rId28"/>
    <p:sldId id="543" r:id="rId29"/>
    <p:sldId id="544" r:id="rId30"/>
    <p:sldId id="545" r:id="rId31"/>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8B5B"/>
    <a:srgbClr val="64646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1269" autoAdjust="0"/>
  </p:normalViewPr>
  <p:slideViewPr>
    <p:cSldViewPr snapToGrid="0">
      <p:cViewPr varScale="1">
        <p:scale>
          <a:sx n="62" d="100"/>
          <a:sy n="62" d="100"/>
        </p:scale>
        <p:origin x="148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76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56"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9F2ABBF-518D-4884-86CE-FF081563065C}" type="datetime1">
              <a:rPr lang="cs-CZ" smtClean="0"/>
              <a:t>27.05.2024</a:t>
            </a:fld>
            <a:endParaRPr lang="cs-CZ" dirty="0"/>
          </a:p>
        </p:txBody>
      </p:sp>
      <p:sp>
        <p:nvSpPr>
          <p:cNvPr id="4" name="Zástupný symbol pro zápatí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cs-CZ" smtClean="0"/>
              <a:t>‹#›</a:t>
            </a:fld>
            <a:endParaRPr lang="cs-CZ"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D7907-2EF3-43DD-AB94-E2AB190773F6}" type="datetime1">
              <a:rPr lang="cs-CZ" smtClean="0"/>
              <a:pPr/>
              <a:t>27.05.2024</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cs-CZ" smtClean="0"/>
              <a:t>‹#›</a:t>
            </a:fld>
            <a:endParaRPr lang="cs-CZ"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dtherapy.org/blog/psychpedia/personalit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goodtherapy.org/learn-about-therapy/issues/relationship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dtherapy.org/blog/psychpedia/personali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goodtherapy.org/learn-about-therapy/issues/relationship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a:t>
            </a:fld>
            <a:endParaRPr lang="cs-CZ"/>
          </a:p>
        </p:txBody>
      </p:sp>
    </p:spTree>
    <p:extLst>
      <p:ext uri="{BB962C8B-B14F-4D97-AF65-F5344CB8AC3E}">
        <p14:creationId xmlns:p14="http://schemas.microsoft.com/office/powerpoint/2010/main" val="246177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Mary </a:t>
            </a:r>
            <a:r>
              <a:rPr lang="cs-CZ" dirty="0" err="1" smtClean="0"/>
              <a:t>Rothbartová</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19</a:t>
            </a:fld>
            <a:endParaRPr lang="cs-CZ" dirty="0"/>
          </a:p>
        </p:txBody>
      </p:sp>
    </p:spTree>
    <p:extLst>
      <p:ext uri="{BB962C8B-B14F-4D97-AF65-F5344CB8AC3E}">
        <p14:creationId xmlns:p14="http://schemas.microsoft.com/office/powerpoint/2010/main" val="178965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kern="1200" dirty="0" smtClean="0">
                <a:solidFill>
                  <a:schemeClr val="tx1"/>
                </a:solidFill>
                <a:effectLst/>
                <a:latin typeface="+mn-lt"/>
                <a:ea typeface="+mn-ea"/>
                <a:cs typeface="+mn-cs"/>
              </a:rPr>
              <a:t>Gene-environment</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interactions:</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instances wherein</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genetic differences</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moderate the</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influence of</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environments on</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development of traits</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environmental</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differences moderate</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influence of genes</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traits)</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20</a:t>
            </a:fld>
            <a:endParaRPr lang="cs-CZ" dirty="0"/>
          </a:p>
        </p:txBody>
      </p:sp>
    </p:spTree>
    <p:extLst>
      <p:ext uri="{BB962C8B-B14F-4D97-AF65-F5344CB8AC3E}">
        <p14:creationId xmlns:p14="http://schemas.microsoft.com/office/powerpoint/2010/main" val="313945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21</a:t>
            </a:fld>
            <a:endParaRPr lang="cs-CZ" dirty="0"/>
          </a:p>
        </p:txBody>
      </p:sp>
    </p:spTree>
    <p:extLst>
      <p:ext uri="{BB962C8B-B14F-4D97-AF65-F5344CB8AC3E}">
        <p14:creationId xmlns:p14="http://schemas.microsoft.com/office/powerpoint/2010/main" val="383722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22</a:t>
            </a:fld>
            <a:endParaRPr lang="cs-CZ" dirty="0"/>
          </a:p>
        </p:txBody>
      </p:sp>
    </p:spTree>
    <p:extLst>
      <p:ext uri="{BB962C8B-B14F-4D97-AF65-F5344CB8AC3E}">
        <p14:creationId xmlns:p14="http://schemas.microsoft.com/office/powerpoint/2010/main" val="229957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Accommodation: Making small changes to that knowledge in order to cope with things that don't fit those existing frameworks.</a:t>
            </a:r>
            <a:endParaRPr lang="cs-CZ" dirty="0" smtClean="0"/>
          </a:p>
          <a:p>
            <a:r>
              <a:rPr lang="en-US" dirty="0" smtClean="0"/>
              <a:t>Optimal functioning, which may be in physical, cognitive, emotional, and/or social terms, </a:t>
            </a:r>
            <a:r>
              <a:rPr lang="en-US" b="1" dirty="0" smtClean="0"/>
              <a:t>emphasizes the importance of a person's inner strength, state of resilience, virtue, and the maximization in capability</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23</a:t>
            </a:fld>
            <a:endParaRPr lang="cs-CZ" dirty="0"/>
          </a:p>
        </p:txBody>
      </p:sp>
    </p:spTree>
    <p:extLst>
      <p:ext uri="{BB962C8B-B14F-4D97-AF65-F5344CB8AC3E}">
        <p14:creationId xmlns:p14="http://schemas.microsoft.com/office/powerpoint/2010/main" val="223296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a:t>
            </a:r>
            <a:r>
              <a:rPr lang="en-US" sz="1200" kern="1200" dirty="0" err="1" smtClean="0">
                <a:solidFill>
                  <a:schemeClr val="tx1"/>
                </a:solidFill>
                <a:effectLst/>
                <a:latin typeface="+mn-lt"/>
                <a:ea typeface="+mn-ea"/>
                <a:cs typeface="+mn-cs"/>
              </a:rPr>
              <a:t>Mischel’s</a:t>
            </a:r>
            <a:r>
              <a:rPr lang="en-US" sz="1200" kern="1200" dirty="0" smtClean="0">
                <a:solidFill>
                  <a:schemeClr val="tx1"/>
                </a:solidFill>
                <a:effectLst/>
                <a:latin typeface="+mn-lt"/>
                <a:ea typeface="+mn-ea"/>
                <a:cs typeface="+mn-cs"/>
              </a:rPr>
              <a:t> (2004) language, personality is an “organized, dynamic, agentic </a:t>
            </a:r>
            <a:r>
              <a:rPr lang="en-US" sz="1200" kern="1200" dirty="0" err="1" smtClean="0">
                <a:solidFill>
                  <a:schemeClr val="tx1"/>
                </a:solidFill>
                <a:effectLst/>
                <a:latin typeface="+mn-lt"/>
                <a:ea typeface="+mn-ea"/>
                <a:cs typeface="+mn-cs"/>
              </a:rPr>
              <a:t>systém</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functioning in the social world” (p. 2).</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24</a:t>
            </a:fld>
            <a:endParaRPr lang="cs-CZ" dirty="0"/>
          </a:p>
        </p:txBody>
      </p:sp>
    </p:spTree>
    <p:extLst>
      <p:ext uri="{BB962C8B-B14F-4D97-AF65-F5344CB8AC3E}">
        <p14:creationId xmlns:p14="http://schemas.microsoft.com/office/powerpoint/2010/main" val="2867726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a:t>
            </a:r>
            <a:r>
              <a:rPr lang="en-US" sz="1200" kern="1200" dirty="0" err="1" smtClean="0">
                <a:solidFill>
                  <a:schemeClr val="tx1"/>
                </a:solidFill>
                <a:effectLst/>
                <a:latin typeface="+mn-lt"/>
                <a:ea typeface="+mn-ea"/>
                <a:cs typeface="+mn-cs"/>
              </a:rPr>
              <a:t>Mischel’s</a:t>
            </a:r>
            <a:r>
              <a:rPr lang="en-US" sz="1200" kern="1200" dirty="0" smtClean="0">
                <a:solidFill>
                  <a:schemeClr val="tx1"/>
                </a:solidFill>
                <a:effectLst/>
                <a:latin typeface="+mn-lt"/>
                <a:ea typeface="+mn-ea"/>
                <a:cs typeface="+mn-cs"/>
              </a:rPr>
              <a:t> (2004) language, personality is an “organized, dynamic, agentic </a:t>
            </a:r>
            <a:r>
              <a:rPr lang="en-US" sz="1200" kern="1200" dirty="0" err="1" smtClean="0">
                <a:solidFill>
                  <a:schemeClr val="tx1"/>
                </a:solidFill>
                <a:effectLst/>
                <a:latin typeface="+mn-lt"/>
                <a:ea typeface="+mn-ea"/>
                <a:cs typeface="+mn-cs"/>
              </a:rPr>
              <a:t>syst</a:t>
            </a:r>
            <a:r>
              <a:rPr lang="cs-CZ" sz="1200"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m</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functioning in the social world” (p. 2).</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25</a:t>
            </a:fld>
            <a:endParaRPr lang="cs-CZ" dirty="0"/>
          </a:p>
        </p:txBody>
      </p:sp>
    </p:spTree>
    <p:extLst>
      <p:ext uri="{BB962C8B-B14F-4D97-AF65-F5344CB8AC3E}">
        <p14:creationId xmlns:p14="http://schemas.microsoft.com/office/powerpoint/2010/main" val="2124854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Porozumění záměru - </a:t>
            </a:r>
            <a:r>
              <a:rPr lang="en-US" sz="1200" kern="1200" dirty="0" smtClean="0">
                <a:solidFill>
                  <a:schemeClr val="tx1"/>
                </a:solidFill>
                <a:effectLst/>
                <a:latin typeface="+mn-lt"/>
                <a:ea typeface="+mn-ea"/>
                <a:cs typeface="+mn-cs"/>
              </a:rPr>
              <a:t>They will imitate and improvise upon intentional behaviors shown by adults at much higher</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rates than random behaviors. They will attend</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objects and events toward which adults express interest and positive emotions, as if to</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suggest that they, too, may want what others</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want. </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26</a:t>
            </a:fld>
            <a:endParaRPr lang="cs-CZ" dirty="0"/>
          </a:p>
        </p:txBody>
      </p:sp>
    </p:spTree>
    <p:extLst>
      <p:ext uri="{BB962C8B-B14F-4D97-AF65-F5344CB8AC3E}">
        <p14:creationId xmlns:p14="http://schemas.microsoft.com/office/powerpoint/2010/main" val="903899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Porozumění záměru - </a:t>
            </a:r>
            <a:r>
              <a:rPr lang="en-US" sz="1200" kern="1200" dirty="0" smtClean="0">
                <a:solidFill>
                  <a:schemeClr val="tx1"/>
                </a:solidFill>
                <a:effectLst/>
                <a:latin typeface="+mn-lt"/>
                <a:ea typeface="+mn-ea"/>
                <a:cs typeface="+mn-cs"/>
              </a:rPr>
              <a:t>They will imitate and improvise upon intentional behaviors shown by adults at much higher</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rates than random behaviors. They will attend</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objects and events toward which adults express interest and positive emotions, as if to</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suggest that they, too, may want what others</a:t>
            </a:r>
            <a:r>
              <a:rPr lang="cs-CZ"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want. </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27</a:t>
            </a:fld>
            <a:endParaRPr lang="cs-CZ" dirty="0"/>
          </a:p>
        </p:txBody>
      </p:sp>
    </p:spTree>
    <p:extLst>
      <p:ext uri="{BB962C8B-B14F-4D97-AF65-F5344CB8AC3E}">
        <p14:creationId xmlns:p14="http://schemas.microsoft.com/office/powerpoint/2010/main" val="153748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Zvyk – habit – probíhá automaticky,</a:t>
            </a:r>
            <a:r>
              <a:rPr lang="cs-CZ" baseline="0" dirty="0" smtClean="0"/>
              <a:t> nevyžaduje vědomou pozornost, biologicky daný i naučený</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a:t>
            </a:fld>
            <a:endParaRPr lang="cs-CZ" dirty="0"/>
          </a:p>
        </p:txBody>
      </p:sp>
    </p:spTree>
    <p:extLst>
      <p:ext uri="{BB962C8B-B14F-4D97-AF65-F5344CB8AC3E}">
        <p14:creationId xmlns:p14="http://schemas.microsoft.com/office/powerpoint/2010/main" val="271835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Dewey</a:t>
            </a:r>
            <a:r>
              <a:rPr lang="cs-CZ" dirty="0" smtClean="0"/>
              <a:t> – zkušenost já vede k individuaci,</a:t>
            </a:r>
            <a:r>
              <a:rPr lang="cs-CZ" baseline="0" dirty="0" smtClean="0"/>
              <a:t> filosof, </a:t>
            </a:r>
            <a:r>
              <a:rPr lang="cs-CZ" baseline="0" dirty="0" err="1" smtClean="0"/>
              <a:t>Cooley</a:t>
            </a:r>
            <a:r>
              <a:rPr lang="cs-CZ" baseline="0" dirty="0" smtClean="0"/>
              <a:t> – já je zrcadlo, které mi nastavují druzí, </a:t>
            </a:r>
            <a:r>
              <a:rPr lang="cs-CZ" baseline="0" dirty="0" err="1" smtClean="0"/>
              <a:t>mead</a:t>
            </a:r>
            <a:r>
              <a:rPr lang="cs-CZ" baseline="0" dirty="0" smtClean="0"/>
              <a:t> – </a:t>
            </a:r>
            <a:r>
              <a:rPr lang="cs-CZ" baseline="0" dirty="0" err="1" smtClean="0"/>
              <a:t>sebeobraz</a:t>
            </a:r>
            <a:r>
              <a:rPr lang="cs-CZ" baseline="0" dirty="0" smtClean="0"/>
              <a:t> vzniká v interakcích</a:t>
            </a:r>
          </a:p>
          <a:p>
            <a:r>
              <a:rPr lang="en-US" dirty="0" smtClean="0"/>
              <a:t>Object relations theorists stress the importance of early family interactions, primarily the mother-infant relationship, in </a:t>
            </a:r>
            <a:r>
              <a:rPr lang="en-US" dirty="0" smtClean="0">
                <a:hlinkClick r:id="rId3"/>
              </a:rPr>
              <a:t>personality</a:t>
            </a:r>
            <a:r>
              <a:rPr lang="en-US" dirty="0" smtClean="0"/>
              <a:t> development. It is believed that infants form mental representations of themselves in relation to others and that these internal images significantly influence interpersonal relationships later in life. Since relationships are at the center of object relations theory, the person-therapist alliance is important to the success of therapy.</a:t>
            </a:r>
          </a:p>
          <a:p>
            <a:r>
              <a:rPr lang="en-US" dirty="0" smtClean="0"/>
              <a:t>The term “object relations” refers to the dynamic internalized relationships between the self and significant others (objects). An object relation involves mental representations of:</a:t>
            </a:r>
          </a:p>
          <a:p>
            <a:r>
              <a:rPr lang="en-US" dirty="0" smtClean="0"/>
              <a:t>The object as perceived by the self </a:t>
            </a:r>
          </a:p>
          <a:p>
            <a:r>
              <a:rPr lang="en-US" dirty="0" smtClean="0"/>
              <a:t>The self in relation to the object</a:t>
            </a:r>
          </a:p>
          <a:p>
            <a:r>
              <a:rPr lang="en-US" dirty="0" smtClean="0"/>
              <a:t>The relationship between self and object</a:t>
            </a:r>
          </a:p>
          <a:p>
            <a:r>
              <a:rPr lang="en-US" dirty="0" smtClean="0"/>
              <a:t>For example, an infant might think:</a:t>
            </a:r>
          </a:p>
          <a:p>
            <a:r>
              <a:rPr lang="en-US" dirty="0" smtClean="0"/>
              <a:t>"My mother is good because she feeds me when I am hungry" (representation of the object).</a:t>
            </a:r>
          </a:p>
          <a:p>
            <a:r>
              <a:rPr lang="en-US" dirty="0" smtClean="0"/>
              <a:t>"The fact that she takes care of me must mean that I am good" (representation of the self in relation to the object).</a:t>
            </a:r>
          </a:p>
          <a:p>
            <a:r>
              <a:rPr lang="en-US" dirty="0" smtClean="0"/>
              <a:t>"I love my mother" (representation of the relationship).</a:t>
            </a:r>
          </a:p>
          <a:p>
            <a:r>
              <a:rPr lang="en-US" dirty="0" smtClean="0"/>
              <a:t>Internal objects are formed during infancy through repeated experiences with one's caregiver. The images do not necessarily reflect reality but are subjectively constructed by an infant’s limited cognitive abilities. In healthy development, these mental representations evolve over time; in unhealthy development, they remain at an immature level. The internal images have enduring qualities and serve as templates for future </a:t>
            </a:r>
            <a:r>
              <a:rPr lang="en-US" dirty="0" smtClean="0">
                <a:hlinkClick r:id="rId4"/>
              </a:rPr>
              <a:t>relationships</a:t>
            </a:r>
            <a:r>
              <a:rPr lang="en-US" dirty="0" smtClean="0"/>
              <a:t>.</a:t>
            </a:r>
            <a:endParaRPr lang="cs-CZ" dirty="0" smtClean="0"/>
          </a:p>
          <a:p>
            <a:r>
              <a:rPr lang="cs-CZ" dirty="0" err="1" smtClean="0"/>
              <a:t>Rogers</a:t>
            </a:r>
            <a:r>
              <a:rPr lang="cs-CZ" dirty="0" smtClean="0"/>
              <a:t>:</a:t>
            </a:r>
            <a:endParaRPr lang="en-US" dirty="0" smtClean="0"/>
          </a:p>
          <a:p>
            <a:r>
              <a:rPr lang="en-US" dirty="0" smtClean="0"/>
              <a:t>Humanistic psychology begins with the existential assumptions that people have free will and are motivated to achieve their potential and self-actualize.</a:t>
            </a:r>
            <a:endParaRPr lang="cs-CZ" dirty="0" smtClean="0"/>
          </a:p>
          <a:p>
            <a:r>
              <a:rPr lang="cs-CZ" dirty="0" smtClean="0"/>
              <a:t>Kognitivní hnutí – </a:t>
            </a:r>
            <a:r>
              <a:rPr lang="cs-CZ" b="0" dirty="0" smtClean="0"/>
              <a:t>sebepojetí</a:t>
            </a:r>
            <a:r>
              <a:rPr lang="cs-CZ" b="0" baseline="0" dirty="0" smtClean="0"/>
              <a:t> – kognitivní struktura sestávající z m</a:t>
            </a:r>
            <a:r>
              <a:rPr lang="en-US" b="0" dirty="0" err="1" smtClean="0"/>
              <a:t>ent</a:t>
            </a:r>
            <a:r>
              <a:rPr lang="cs-CZ" b="0" dirty="0" err="1" smtClean="0"/>
              <a:t>álních</a:t>
            </a:r>
            <a:r>
              <a:rPr lang="en-US" b="0" dirty="0" smtClean="0"/>
              <a:t> </a:t>
            </a:r>
            <a:r>
              <a:rPr lang="en-US" b="0" dirty="0" err="1" smtClean="0"/>
              <a:t>repre</a:t>
            </a:r>
            <a:r>
              <a:rPr lang="cs-CZ" b="0" dirty="0" smtClean="0"/>
              <a:t>z</a:t>
            </a:r>
            <a:r>
              <a:rPr lang="en-US" b="0" dirty="0" err="1" smtClean="0"/>
              <a:t>enta</a:t>
            </a:r>
            <a:r>
              <a:rPr lang="cs-CZ" b="0" dirty="0" err="1" smtClean="0"/>
              <a:t>cí</a:t>
            </a:r>
            <a:r>
              <a:rPr lang="cs-CZ" b="0" dirty="0" smtClean="0"/>
              <a:t> sebe a zodpovědná za</a:t>
            </a:r>
            <a:r>
              <a:rPr lang="en-US" b="0" dirty="0" smtClean="0"/>
              <a:t> </a:t>
            </a:r>
            <a:r>
              <a:rPr lang="en-US" b="0" dirty="0" err="1" smtClean="0"/>
              <a:t>integra</a:t>
            </a:r>
            <a:r>
              <a:rPr lang="cs-CZ" b="0" dirty="0" err="1" smtClean="0"/>
              <a:t>ci</a:t>
            </a:r>
            <a:r>
              <a:rPr lang="cs-CZ" b="0" baseline="0" dirty="0" smtClean="0"/>
              <a:t> a zpracování</a:t>
            </a:r>
            <a:endParaRPr lang="cs-CZ" b="0"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4</a:t>
            </a:fld>
            <a:endParaRPr lang="cs-CZ" dirty="0"/>
          </a:p>
        </p:txBody>
      </p:sp>
    </p:spTree>
    <p:extLst>
      <p:ext uri="{BB962C8B-B14F-4D97-AF65-F5344CB8AC3E}">
        <p14:creationId xmlns:p14="http://schemas.microsoft.com/office/powerpoint/2010/main" val="132819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Dewey</a:t>
            </a:r>
            <a:r>
              <a:rPr lang="cs-CZ" dirty="0" smtClean="0"/>
              <a:t> – zkušenost já vede k individuaci,</a:t>
            </a:r>
            <a:r>
              <a:rPr lang="cs-CZ" baseline="0" dirty="0" smtClean="0"/>
              <a:t> filosof, </a:t>
            </a:r>
            <a:r>
              <a:rPr lang="cs-CZ" baseline="0" dirty="0" err="1" smtClean="0"/>
              <a:t>Cooley</a:t>
            </a:r>
            <a:r>
              <a:rPr lang="cs-CZ" baseline="0" dirty="0" smtClean="0"/>
              <a:t> – já je zrcadlo, které mi nastavují druzí, </a:t>
            </a:r>
            <a:r>
              <a:rPr lang="cs-CZ" baseline="0" dirty="0" err="1" smtClean="0"/>
              <a:t>mead</a:t>
            </a:r>
            <a:r>
              <a:rPr lang="cs-CZ" baseline="0" dirty="0" smtClean="0"/>
              <a:t> – </a:t>
            </a:r>
            <a:r>
              <a:rPr lang="cs-CZ" baseline="0" dirty="0" err="1" smtClean="0"/>
              <a:t>sebeobraz</a:t>
            </a:r>
            <a:r>
              <a:rPr lang="cs-CZ" baseline="0" dirty="0" smtClean="0"/>
              <a:t> vzniká v interakcích</a:t>
            </a:r>
          </a:p>
          <a:p>
            <a:r>
              <a:rPr lang="en-US" dirty="0" smtClean="0"/>
              <a:t>Object relations theorists stress the importance of early family interactions, primarily the mother-infant relationship, in </a:t>
            </a:r>
            <a:r>
              <a:rPr lang="en-US" dirty="0" smtClean="0">
                <a:hlinkClick r:id="rId3"/>
              </a:rPr>
              <a:t>personality</a:t>
            </a:r>
            <a:r>
              <a:rPr lang="en-US" dirty="0" smtClean="0"/>
              <a:t> development. It is believed that infants form mental representations of themselves in relation to others and that these internal images significantly influence interpersonal relationships later in life. Since relationships are at the center of object relations theory, the person-therapist alliance is important to the success of therapy.</a:t>
            </a:r>
          </a:p>
          <a:p>
            <a:r>
              <a:rPr lang="en-US" dirty="0" smtClean="0"/>
              <a:t>The term “object relations” refers to the dynamic internalized relationships between the self and significant others (objects). An object relation involves mental representations of:</a:t>
            </a:r>
          </a:p>
          <a:p>
            <a:r>
              <a:rPr lang="en-US" dirty="0" smtClean="0"/>
              <a:t>The object as perceived by the self </a:t>
            </a:r>
          </a:p>
          <a:p>
            <a:r>
              <a:rPr lang="en-US" dirty="0" smtClean="0"/>
              <a:t>The self in relation to the object</a:t>
            </a:r>
          </a:p>
          <a:p>
            <a:r>
              <a:rPr lang="en-US" dirty="0" smtClean="0"/>
              <a:t>The relationship between self and object</a:t>
            </a:r>
          </a:p>
          <a:p>
            <a:r>
              <a:rPr lang="en-US" dirty="0" smtClean="0"/>
              <a:t>For example, an infant might think:</a:t>
            </a:r>
          </a:p>
          <a:p>
            <a:r>
              <a:rPr lang="en-US" dirty="0" smtClean="0"/>
              <a:t>"My mother is good because she feeds me when I am hungry" (representation of the object).</a:t>
            </a:r>
          </a:p>
          <a:p>
            <a:r>
              <a:rPr lang="en-US" dirty="0" smtClean="0"/>
              <a:t>"The fact that she takes care of me must mean that I am good" (representation of the self in relation to the object).</a:t>
            </a:r>
          </a:p>
          <a:p>
            <a:r>
              <a:rPr lang="en-US" dirty="0" smtClean="0"/>
              <a:t>"I love my mother" (representation of the relationship).</a:t>
            </a:r>
          </a:p>
          <a:p>
            <a:r>
              <a:rPr lang="en-US" dirty="0" smtClean="0"/>
              <a:t>Internal objects are formed during infancy through repeated experiences with one's caregiver. The images do not necessarily reflect reality but are subjectively constructed by an infant’s limited cognitive abilities. In healthy development, these mental representations evolve over time; in unhealthy development, they remain at an immature level. The internal images have enduring qualities and serve as templates for future </a:t>
            </a:r>
            <a:r>
              <a:rPr lang="en-US" dirty="0" smtClean="0">
                <a:hlinkClick r:id="rId4"/>
              </a:rPr>
              <a:t>relationships</a:t>
            </a:r>
            <a:r>
              <a:rPr lang="en-US" dirty="0" smtClean="0"/>
              <a:t>.</a:t>
            </a:r>
            <a:endParaRPr lang="cs-CZ" dirty="0" smtClean="0"/>
          </a:p>
          <a:p>
            <a:r>
              <a:rPr lang="cs-CZ" dirty="0" err="1" smtClean="0"/>
              <a:t>Rogers</a:t>
            </a:r>
            <a:r>
              <a:rPr lang="cs-CZ" dirty="0" smtClean="0"/>
              <a:t>:</a:t>
            </a:r>
            <a:endParaRPr lang="en-US" dirty="0" smtClean="0"/>
          </a:p>
          <a:p>
            <a:r>
              <a:rPr lang="en-US" dirty="0" smtClean="0"/>
              <a:t>Humanistic psychology begins with the existential assumptions that people have free will and are motivated to achieve their potential and self-actualize.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5</a:t>
            </a:fld>
            <a:endParaRPr lang="cs-CZ" dirty="0"/>
          </a:p>
        </p:txBody>
      </p:sp>
    </p:spTree>
    <p:extLst>
      <p:ext uri="{BB962C8B-B14F-4D97-AF65-F5344CB8AC3E}">
        <p14:creationId xmlns:p14="http://schemas.microsoft.com/office/powerpoint/2010/main" val="425919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Handbook </a:t>
            </a:r>
            <a:r>
              <a:rPr lang="cs-CZ" dirty="0" err="1" smtClean="0"/>
              <a:t>of</a:t>
            </a:r>
            <a:r>
              <a:rPr lang="cs-CZ" dirty="0" smtClean="0"/>
              <a:t> </a:t>
            </a:r>
            <a:r>
              <a:rPr lang="cs-CZ" dirty="0" err="1" smtClean="0"/>
              <a:t>Self</a:t>
            </a:r>
            <a:r>
              <a:rPr lang="cs-CZ" dirty="0" smtClean="0"/>
              <a:t> and Identity, Leary a </a:t>
            </a:r>
            <a:r>
              <a:rPr lang="cs-CZ" dirty="0" err="1" smtClean="0"/>
              <a:t>Tangney</a:t>
            </a:r>
            <a:r>
              <a:rPr lang="cs-CZ" dirty="0" smtClean="0"/>
              <a:t> 2012. </a:t>
            </a:r>
            <a:r>
              <a:rPr lang="cs-CZ" dirty="0" err="1" smtClean="0"/>
              <a:t>The</a:t>
            </a:r>
            <a:r>
              <a:rPr lang="cs-CZ" dirty="0" smtClean="0"/>
              <a:t> </a:t>
            </a:r>
            <a:r>
              <a:rPr lang="cs-CZ" dirty="0" err="1" smtClean="0"/>
              <a:t>Guilford</a:t>
            </a:r>
            <a:r>
              <a:rPr lang="cs-CZ" baseline="0" dirty="0" smtClean="0"/>
              <a:t> </a:t>
            </a:r>
            <a:r>
              <a:rPr lang="cs-CZ" baseline="0" dirty="0" err="1" smtClean="0"/>
              <a:t>Press</a:t>
            </a:r>
            <a:r>
              <a:rPr lang="cs-CZ" baseline="0" dirty="0" smtClean="0"/>
              <a:t>, NY, London</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6</a:t>
            </a:fld>
            <a:endParaRPr lang="cs-CZ" dirty="0"/>
          </a:p>
        </p:txBody>
      </p:sp>
    </p:spTree>
    <p:extLst>
      <p:ext uri="{BB962C8B-B14F-4D97-AF65-F5344CB8AC3E}">
        <p14:creationId xmlns:p14="http://schemas.microsoft.com/office/powerpoint/2010/main" val="208094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Self-evaluation refers to </a:t>
            </a:r>
            <a:r>
              <a:rPr lang="en-US" b="0" dirty="0" smtClean="0"/>
              <a:t>the self-perceived social ranking one has</a:t>
            </a:r>
            <a:r>
              <a:rPr lang="cs-CZ" b="0" dirty="0" smtClean="0"/>
              <a:t> </a:t>
            </a:r>
            <a:r>
              <a:rPr lang="en-US" b="0" dirty="0" smtClean="0"/>
              <a:t>towards themselves</a:t>
            </a:r>
            <a:endParaRPr lang="cs-CZ" b="0" dirty="0" smtClean="0"/>
          </a:p>
          <a:p>
            <a:pPr marL="171450" indent="-171450">
              <a:buFontTx/>
              <a:buChar char="-"/>
            </a:pPr>
            <a:r>
              <a:rPr lang="en-US" dirty="0" smtClean="0"/>
              <a:t>continuous process of determining personal growth and progress</a:t>
            </a:r>
            <a:endParaRPr lang="cs-CZ" dirty="0" smtClean="0"/>
          </a:p>
          <a:p>
            <a:pPr marL="171450" indent="-171450">
              <a:buFontTx/>
              <a:buChar char="-"/>
            </a:pPr>
            <a:r>
              <a:rPr lang="cs-CZ" b="0" dirty="0" err="1" smtClean="0"/>
              <a:t>Self-esteem</a:t>
            </a:r>
            <a:r>
              <a:rPr lang="cs-CZ" b="0" dirty="0" smtClean="0"/>
              <a:t> je vlastní hodnota</a:t>
            </a:r>
          </a:p>
          <a:p>
            <a:pPr marL="171450" indent="-171450">
              <a:buFontTx/>
              <a:buChar char="-"/>
            </a:pPr>
            <a:r>
              <a:rPr lang="cs-CZ" b="0" dirty="0" err="1" smtClean="0"/>
              <a:t>Self-verification</a:t>
            </a:r>
            <a:r>
              <a:rPr lang="cs-CZ" b="0" baseline="0" dirty="0" smtClean="0"/>
              <a:t> – chci, aby mě ostatní viděli, jak se vidím sám</a:t>
            </a:r>
            <a:endParaRPr lang="cs-CZ" b="0"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8</a:t>
            </a:fld>
            <a:endParaRPr lang="cs-CZ" dirty="0"/>
          </a:p>
        </p:txBody>
      </p:sp>
    </p:spTree>
    <p:extLst>
      <p:ext uri="{BB962C8B-B14F-4D97-AF65-F5344CB8AC3E}">
        <p14:creationId xmlns:p14="http://schemas.microsoft.com/office/powerpoint/2010/main" val="340897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Reflexivní vědomí</a:t>
            </a:r>
            <a:r>
              <a:rPr lang="cs-CZ" dirty="0" smtClean="0"/>
              <a:t>: schopnost jednotlivce vnímat a porozumět svému vlastnímu vědomí, myšlenkám, emocím a zkušenostem. Je to proces, ve kterém se jedinec stává vědomým svých vlastních myšlenek a procesů mysli.</a:t>
            </a:r>
          </a:p>
          <a:p>
            <a:r>
              <a:rPr lang="cs-CZ" b="1" dirty="0" smtClean="0"/>
              <a:t>Interpersonální složka</a:t>
            </a:r>
            <a:r>
              <a:rPr lang="cs-CZ" dirty="0" smtClean="0"/>
              <a:t>: se týká vztahů -interakce, komunikaci a vztahy mezi lidmi. -schopnost porozumět a reagovat na ostatní, empatii, sociální dovednosti a schopnost navazovat a udržovat vztahy.</a:t>
            </a:r>
          </a:p>
          <a:p>
            <a:r>
              <a:rPr lang="cs-CZ" b="1" dirty="0" smtClean="0"/>
              <a:t>Exekutivní funkce</a:t>
            </a:r>
            <a:r>
              <a:rPr lang="cs-CZ" dirty="0" smtClean="0"/>
              <a:t>: - vyšší kognitivní procesy mozku, které řídí a kontrolují další mentální operace, jako je plánování, organizace, rozhodování, řešení problémů, flexibilita myšlení a sebekontrola. fungování v každodenním životě, adaptovat se na různé situace a cíleně řídit své chování.</a:t>
            </a:r>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9</a:t>
            </a:fld>
            <a:endParaRPr lang="cs-CZ" dirty="0"/>
          </a:p>
        </p:txBody>
      </p:sp>
    </p:spTree>
    <p:extLst>
      <p:ext uri="{BB962C8B-B14F-4D97-AF65-F5344CB8AC3E}">
        <p14:creationId xmlns:p14="http://schemas.microsoft.com/office/powerpoint/2010/main" val="193811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Handbook </a:t>
            </a:r>
            <a:r>
              <a:rPr lang="cs-CZ" dirty="0" err="1" smtClean="0"/>
              <a:t>of</a:t>
            </a:r>
            <a:r>
              <a:rPr lang="cs-CZ" dirty="0" smtClean="0"/>
              <a:t> </a:t>
            </a:r>
            <a:r>
              <a:rPr lang="cs-CZ" dirty="0" err="1" smtClean="0"/>
              <a:t>Self</a:t>
            </a:r>
            <a:r>
              <a:rPr lang="cs-CZ" dirty="0" smtClean="0"/>
              <a:t> and Identity, Leary a </a:t>
            </a:r>
            <a:r>
              <a:rPr lang="cs-CZ" dirty="0" err="1" smtClean="0"/>
              <a:t>Tangney</a:t>
            </a:r>
            <a:r>
              <a:rPr lang="cs-CZ" dirty="0" smtClean="0"/>
              <a:t> 2012. </a:t>
            </a:r>
            <a:r>
              <a:rPr lang="cs-CZ" dirty="0" err="1" smtClean="0"/>
              <a:t>The</a:t>
            </a:r>
            <a:r>
              <a:rPr lang="cs-CZ" dirty="0" smtClean="0"/>
              <a:t> </a:t>
            </a:r>
            <a:r>
              <a:rPr lang="cs-CZ" dirty="0" err="1" smtClean="0"/>
              <a:t>Guilford</a:t>
            </a:r>
            <a:r>
              <a:rPr lang="cs-CZ" baseline="0" dirty="0" smtClean="0"/>
              <a:t> </a:t>
            </a:r>
            <a:r>
              <a:rPr lang="cs-CZ" baseline="0" dirty="0" err="1" smtClean="0"/>
              <a:t>Press</a:t>
            </a:r>
            <a:r>
              <a:rPr lang="cs-CZ" baseline="0" dirty="0" smtClean="0"/>
              <a:t>, NY, London</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15</a:t>
            </a:fld>
            <a:endParaRPr lang="cs-CZ" dirty="0"/>
          </a:p>
        </p:txBody>
      </p:sp>
    </p:spTree>
    <p:extLst>
      <p:ext uri="{BB962C8B-B14F-4D97-AF65-F5344CB8AC3E}">
        <p14:creationId xmlns:p14="http://schemas.microsoft.com/office/powerpoint/2010/main" val="129131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Mary </a:t>
            </a:r>
            <a:r>
              <a:rPr lang="cs-CZ" dirty="0" err="1" smtClean="0"/>
              <a:t>Rothbartová</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18</a:t>
            </a:fld>
            <a:endParaRPr lang="cs-CZ" dirty="0"/>
          </a:p>
        </p:txBody>
      </p:sp>
    </p:spTree>
    <p:extLst>
      <p:ext uri="{BB962C8B-B14F-4D97-AF65-F5344CB8AC3E}">
        <p14:creationId xmlns:p14="http://schemas.microsoft.com/office/powerpoint/2010/main" val="191740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9" name="Zástupný symbol obrázku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tx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ě obsahové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tex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5129800" y="1511250"/>
            <a:ext cx="4500000" cy="468000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CD4FE60C-ACE5-4516-8CB6-EEDD96DB7358}"/>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1" name="Zástupný symbol pro tex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sloupc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noProof="0"/>
              <a:t>Kliknutím můžete upravit nadpis stránky</a:t>
            </a:r>
          </a:p>
        </p:txBody>
      </p:sp>
      <p:sp>
        <p:nvSpPr>
          <p:cNvPr id="10" name="Podnadpis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noProof="0"/>
              <a:t>Podnadpis</a:t>
            </a:r>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sz="1300">
                <a:solidFill>
                  <a:schemeClr val="tx1">
                    <a:lumMod val="75000"/>
                    <a:lumOff val="25000"/>
                  </a:schemeClr>
                </a:solidFill>
              </a:defRPr>
            </a:lvl2pPr>
            <a:lvl3pPr>
              <a:defRPr sz="1100">
                <a:solidFill>
                  <a:schemeClr val="tx1">
                    <a:lumMod val="75000"/>
                    <a:lumOff val="25000"/>
                  </a:schemeClr>
                </a:solidFill>
              </a:defRPr>
            </a:lvl3pPr>
            <a:lvl4pPr>
              <a:defRPr sz="1100">
                <a:solidFill>
                  <a:schemeClr val="tx1">
                    <a:lumMod val="75000"/>
                    <a:lumOff val="25000"/>
                  </a:schemeClr>
                </a:solidFill>
              </a:defRPr>
            </a:lvl4pPr>
            <a:lvl5pPr>
              <a:defRPr sz="1100">
                <a:solidFill>
                  <a:schemeClr val="tx1">
                    <a:lumMod val="75000"/>
                    <a:lumOff val="25000"/>
                  </a:schemeClr>
                </a:solidFill>
              </a:defRPr>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tex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3" name="Zástupný symbol pro tex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5" name="Zástupný symbol pro tex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17" name="Zástupný symbol pro tex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lvl2pPr>
              <a:defRPr sz="1300"/>
            </a:lvl2pPr>
            <a:lvl3pPr>
              <a:defRPr sz="1100"/>
            </a:lvl3pPr>
            <a:lvl4pPr>
              <a:defRPr sz="1100"/>
            </a:lvl4pPr>
            <a:lvl5pPr>
              <a:defRPr sz="1100"/>
            </a:lvl5pPr>
          </a:lstStyle>
          <a:p>
            <a:pPr lvl="0" rtl="0"/>
            <a:r>
              <a:rPr lang="cs-CZ" noProof="0" dirty="0"/>
              <a:t>Upravit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zápatí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cs-CZ" noProof="0"/>
              <a:t>Přidejte zápatí</a:t>
            </a:r>
          </a:p>
        </p:txBody>
      </p:sp>
      <p:sp>
        <p:nvSpPr>
          <p:cNvPr id="6" name="Zástupný symbol pro číslo snímku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cs-CZ" noProof="0" smtClean="0"/>
              <a:pPr rtl="0"/>
              <a:t>‹#›</a:t>
            </a:fld>
            <a:endParaRPr lang="cs-CZ" noProof="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cs-CZ"/>
              <a:t>Kliknutím můžete upravit nadpis stránky</a:t>
            </a:r>
            <a:endParaRPr lang="cs-CZ" dirty="0"/>
          </a:p>
        </p:txBody>
      </p:sp>
      <p:sp>
        <p:nvSpPr>
          <p:cNvPr id="5" name="Podnadpis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zápatí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cs-CZ"/>
              <a:t>Přidejte zápatí</a:t>
            </a:r>
            <a:endParaRPr lang="cs-CZ" dirty="0"/>
          </a:p>
        </p:txBody>
      </p:sp>
      <p:sp>
        <p:nvSpPr>
          <p:cNvPr id="4" name="Zástupný symbol pro číslo snímku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cs-CZ"/>
              <a:t>Přidejte zápatí</a:t>
            </a:r>
            <a:endParaRPr lang="cs-CZ" dirty="0"/>
          </a:p>
        </p:txBody>
      </p:sp>
      <p:sp>
        <p:nvSpPr>
          <p:cNvPr id="3" name="Zástupný symbol pro číslo snímku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2">
    <p:bg>
      <p:bgPr>
        <a:solidFill>
          <a:schemeClr val="bg1"/>
        </a:solidFill>
        <a:effectLst/>
      </p:bgPr>
    </p:bg>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bg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5" name="Zástupný symbol pro číslo snímku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vodní snímek 3">
    <p:bg>
      <p:bgPr>
        <a:solidFill>
          <a:schemeClr val="bg1"/>
        </a:solidFill>
        <a:effectLst/>
      </p:bgPr>
    </p:bg>
    <p:spTree>
      <p:nvGrpSpPr>
        <p:cNvPr id="1" name=""/>
        <p:cNvGrpSpPr/>
        <p:nvPr/>
      </p:nvGrpSpPr>
      <p:grpSpPr>
        <a:xfrm>
          <a:off x="0" y="0"/>
          <a:ext cx="0" cy="0"/>
          <a:chOff x="0" y="0"/>
          <a:chExt cx="0" cy="0"/>
        </a:xfrm>
      </p:grpSpPr>
      <p:sp>
        <p:nvSpPr>
          <p:cNvPr id="9" name="Zástupný symbol obrázku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5500" b="1" cap="all" spc="-300" baseline="0">
                <a:solidFill>
                  <a:schemeClr val="bg1"/>
                </a:solidFill>
                <a:latin typeface="+mj-lt"/>
              </a:defRPr>
            </a:lvl1pPr>
          </a:lstStyle>
          <a:p>
            <a:pPr rtl="0"/>
            <a:r>
              <a:rPr lang="cs-CZ" dirty="0"/>
              <a:t>NÁZEV PREZENTACE</a:t>
            </a:r>
          </a:p>
        </p:txBody>
      </p:sp>
      <p:sp>
        <p:nvSpPr>
          <p:cNvPr id="3" name="Podnadpis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5" name="Zástupný symbol pro číslo snímku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 fotka 1">
    <p:spTree>
      <p:nvGrpSpPr>
        <p:cNvPr id="1" name=""/>
        <p:cNvGrpSpPr/>
        <p:nvPr/>
      </p:nvGrpSpPr>
      <p:grpSpPr>
        <a:xfrm>
          <a:off x="0" y="0"/>
          <a:ext cx="0" cy="0"/>
          <a:chOff x="0" y="0"/>
          <a:chExt cx="0" cy="0"/>
        </a:xfrm>
      </p:grpSpPr>
      <p:sp>
        <p:nvSpPr>
          <p:cNvPr id="8" name="Zástupný symbol obrázku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302818"/>
            <a:ext cx="5184913" cy="937132"/>
          </a:xfrm>
        </p:spPr>
        <p:txBody>
          <a:bodyPr rtlCol="0"/>
          <a:lstStyle>
            <a:lvl1pPr algn="r">
              <a:defRPr>
                <a:solidFill>
                  <a:schemeClr val="tx1"/>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fotka 2">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cs-CZ" smtClean="0"/>
              <a:pPr rtl="0"/>
              <a:t>‹#›</a:t>
            </a:fld>
            <a:endParaRPr lang="cs-CZ" dirty="0"/>
          </a:p>
        </p:txBody>
      </p:sp>
      <p:sp>
        <p:nvSpPr>
          <p:cNvPr id="9" name="Zástupný symbol obrázku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6" name="Nadpis 5">
            <a:extLst>
              <a:ext uri="{FF2B5EF4-FFF2-40B4-BE49-F238E27FC236}">
                <a16:creationId xmlns:a16="http://schemas.microsoft.com/office/drawing/2014/main" id="{7F4F1543-153D-4F77-A4A9-C9BBA1C2052E}"/>
              </a:ext>
            </a:extLst>
          </p:cNvPr>
          <p:cNvSpPr>
            <a:spLocks noGrp="1"/>
          </p:cNvSpPr>
          <p:nvPr>
            <p:ph type="title" hasCustomPrompt="1"/>
          </p:nvPr>
        </p:nvSpPr>
        <p:spPr>
          <a:xfrm>
            <a:off x="432000" y="432000"/>
            <a:ext cx="9131100" cy="432000"/>
          </a:xfrm>
        </p:spPr>
        <p:txBody>
          <a:bodyPr rtlCol="0"/>
          <a:lstStyle/>
          <a:p>
            <a:pPr rtl="0"/>
            <a:r>
              <a:rPr lang="cs-CZ" dirty="0"/>
              <a:t>Kliknutím můžete upravit styl předlohy nadpisů.</a:t>
            </a:r>
          </a:p>
        </p:txBody>
      </p:sp>
      <p:sp>
        <p:nvSpPr>
          <p:cNvPr id="11" name="Podnadpis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Porovnání – zástupný symbol vlev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Upravit styly předlohy textu</a:t>
            </a:r>
            <a:endParaRPr lang="cs-CZ" dirty="0"/>
          </a:p>
        </p:txBody>
      </p:sp>
      <p:sp>
        <p:nvSpPr>
          <p:cNvPr id="4" name="Zástupný symbol pro obsah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2" name="Porovnání – zástupný symbol vlev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cs-CZ"/>
              <a:t>Upravit styly předlohy textu</a:t>
            </a:r>
            <a:endParaRPr lang="cs-CZ" dirty="0"/>
          </a:p>
        </p:txBody>
      </p:sp>
      <p:sp>
        <p:nvSpPr>
          <p:cNvPr id="8" name="Zástupný symbol pro tex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fotka">
    <p:spTree>
      <p:nvGrpSpPr>
        <p:cNvPr id="1" name=""/>
        <p:cNvGrpSpPr/>
        <p:nvPr/>
      </p:nvGrpSpPr>
      <p:grpSpPr>
        <a:xfrm>
          <a:off x="0" y="0"/>
          <a:ext cx="0" cy="0"/>
          <a:chOff x="0" y="0"/>
          <a:chExt cx="0" cy="0"/>
        </a:xfrm>
      </p:grpSpPr>
      <p:sp>
        <p:nvSpPr>
          <p:cNvPr id="7" name="Zástupný symbol obrázku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3" name="Zástupný symbol pro obsah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Zadejte titulek</a:t>
            </a:r>
            <a:endParaRPr lang="cs-CZ" dirty="0"/>
          </a:p>
        </p:txBody>
      </p:sp>
      <p:sp>
        <p:nvSpPr>
          <p:cNvPr id="4" name="Zástupný symbol pro zápatí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2" name="Zástupný symbol pro číslo snímku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nímek s poděkování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cs-CZ"/>
              <a:t>Děkujeme!</a:t>
            </a:r>
            <a:endParaRPr lang="cs-CZ" dirty="0"/>
          </a:p>
        </p:txBody>
      </p:sp>
      <p:sp>
        <p:nvSpPr>
          <p:cNvPr id="7" name="Obdélní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8" name="Obdélní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0" name="Zástupný symbol pro text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cs-CZ"/>
              <a:t>Jméno a příjmení</a:t>
            </a:r>
            <a:endParaRPr lang="cs-CZ" dirty="0"/>
          </a:p>
        </p:txBody>
      </p:sp>
      <p:sp>
        <p:nvSpPr>
          <p:cNvPr id="12" name="Zástupný symbol pro text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Telefonní číslo</a:t>
            </a:r>
            <a:endParaRPr lang="cs-CZ" dirty="0"/>
          </a:p>
        </p:txBody>
      </p:sp>
      <p:sp>
        <p:nvSpPr>
          <p:cNvPr id="13" name="Zástupný symbol pro text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E-mail nebo uživatelské jméno ze sociální sítě</a:t>
            </a:r>
            <a:endParaRPr lang="cs-CZ" dirty="0"/>
          </a:p>
        </p:txBody>
      </p:sp>
      <p:sp>
        <p:nvSpPr>
          <p:cNvPr id="14" name="Zástupný symbol pro text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cs-CZ"/>
              <a:t>Web společnosti</a:t>
            </a:r>
            <a:endParaRPr lang="cs-CZ" dirty="0"/>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7" name="Obdélník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Zástupný symbol pro nadpis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cs-CZ"/>
              <a:t>Kliknutím můžete upravit nadpis stránky</a:t>
            </a:r>
            <a:endParaRPr lang="cs-CZ" dirty="0"/>
          </a:p>
        </p:txBody>
      </p:sp>
      <p:sp>
        <p:nvSpPr>
          <p:cNvPr id="3" name="Zástupný symbol pro tex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cs-CZ" smtClean="0"/>
              <a:pPr rtl="0"/>
              <a:t>‹#›</a:t>
            </a:fld>
            <a:endParaRPr lang="cs-CZ" dirty="0"/>
          </a:p>
        </p:txBody>
      </p:sp>
      <p:sp>
        <p:nvSpPr>
          <p:cNvPr id="4" name="Textové pole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cs-CZ" sz="1600" b="1" spc="-100">
                <a:solidFill>
                  <a:schemeClr val="tx1">
                    <a:lumMod val="50000"/>
                    <a:lumOff val="50000"/>
                  </a:schemeClr>
                </a:solidFill>
                <a:latin typeface="Corbel" panose="020B0503020204020204" pitchFamily="34" charset="0"/>
              </a:rPr>
              <a:t>FIRST UP</a:t>
            </a:r>
            <a:r>
              <a:rPr lang="cs-CZ" sz="1600" b="1" spc="-100" baseline="0">
                <a:solidFill>
                  <a:schemeClr val="tx1">
                    <a:lumMod val="50000"/>
                    <a:lumOff val="50000"/>
                  </a:schemeClr>
                </a:solidFill>
                <a:latin typeface="Corbel" panose="020B0503020204020204" pitchFamily="34" charset="0"/>
              </a:rPr>
              <a:t/>
            </a:r>
            <a:br>
              <a:rPr lang="cs-CZ" sz="1600" b="1" spc="-100" baseline="0">
                <a:solidFill>
                  <a:schemeClr val="tx1">
                    <a:lumMod val="50000"/>
                    <a:lumOff val="50000"/>
                  </a:schemeClr>
                </a:solidFill>
                <a:latin typeface="Corbel" panose="020B0503020204020204" pitchFamily="34" charset="0"/>
              </a:rPr>
            </a:br>
            <a:r>
              <a:rPr lang="cs-CZ" sz="1600" b="1" spc="-100">
                <a:solidFill>
                  <a:schemeClr val="accent1"/>
                </a:solidFill>
                <a:latin typeface="Corbel" panose="020B0503020204020204" pitchFamily="34" charset="0"/>
              </a:rPr>
              <a:t> </a:t>
            </a:r>
            <a:r>
              <a:rPr lang="cs-CZ" sz="1600" b="1" spc="-100">
                <a:solidFill>
                  <a:schemeClr val="tx1"/>
                </a:solidFill>
                <a:latin typeface="Corbel" panose="020B0503020204020204" pitchFamily="34" charset="0"/>
              </a:rPr>
              <a:t>CONSULTANTS</a:t>
            </a:r>
            <a:endParaRPr lang="cs-CZ" sz="1600" b="1" spc="-100" dirty="0">
              <a:solidFill>
                <a:schemeClr val="tx1"/>
              </a:solidFill>
              <a:latin typeface="Corbel" panose="020B0503020204020204" pitchFamily="34" charset="0"/>
            </a:endParaRPr>
          </a:p>
        </p:txBody>
      </p:sp>
      <p:sp>
        <p:nvSpPr>
          <p:cNvPr id="8" name="Obdélník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0" name="Obdélník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jp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jp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cs-CZ" sz="4400" dirty="0" smtClean="0">
                <a:solidFill>
                  <a:srgbClr val="646464"/>
                </a:solidFill>
              </a:rPr>
              <a:t>Sebepojetí a „já“</a:t>
            </a:r>
            <a:endParaRPr lang="cs-CZ" sz="4000" dirty="0">
              <a:solidFill>
                <a:srgbClr val="646464"/>
              </a:solidFill>
            </a:endParaRPr>
          </a:p>
        </p:txBody>
      </p:sp>
      <p:sp>
        <p:nvSpPr>
          <p:cNvPr id="4" name="Podnadpis 3">
            <a:extLst>
              <a:ext uri="{FF2B5EF4-FFF2-40B4-BE49-F238E27FC236}">
                <a16:creationId xmlns:a16="http://schemas.microsoft.com/office/drawing/2014/main" id="{4772945D-CA91-4CFE-8EB7-941C7618C994}"/>
              </a:ext>
            </a:extLst>
          </p:cNvPr>
          <p:cNvSpPr>
            <a:spLocks noGrp="1"/>
          </p:cNvSpPr>
          <p:nvPr>
            <p:ph type="subTitle" idx="1"/>
          </p:nvPr>
        </p:nvSpPr>
        <p:spPr>
          <a:solidFill>
            <a:srgbClr val="A58B5B"/>
          </a:solidFill>
        </p:spPr>
        <p:txBody>
          <a:bodyPr/>
          <a:lstStyle/>
          <a:p>
            <a:r>
              <a:rPr lang="cs-CZ" smtClean="0"/>
              <a:t>Jitka Lindová</a:t>
            </a:r>
            <a:endParaRPr lang="cs-CZ" dirty="0"/>
          </a:p>
        </p:txBody>
      </p:sp>
      <p:pic>
        <p:nvPicPr>
          <p:cNvPr id="5" name="Zástupný symbol pro obrázek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262" r="39262"/>
          <a:stretch>
            <a:fillRect/>
          </a:stretch>
        </p:blipFill>
        <p:spPr/>
      </p:pic>
      <p:pic>
        <p:nvPicPr>
          <p:cNvPr id="7" name="Obrázek 6"/>
          <p:cNvPicPr>
            <a:picLocks noChangeAspect="1"/>
          </p:cNvPicPr>
          <p:nvPr/>
        </p:nvPicPr>
        <p:blipFill rotWithShape="1">
          <a:blip r:embed="rId4">
            <a:extLst>
              <a:ext uri="{28A0092B-C50C-407E-A947-70E740481C1C}">
                <a14:useLocalDpi xmlns:a14="http://schemas.microsoft.com/office/drawing/2010/main" val="0"/>
              </a:ext>
            </a:extLst>
          </a:blip>
          <a:srcRect l="28061" r="49842"/>
          <a:stretch/>
        </p:blipFill>
        <p:spPr>
          <a:xfrm>
            <a:off x="9949070" y="0"/>
            <a:ext cx="2286000" cy="6879771"/>
          </a:xfrm>
          <a:prstGeom prst="rect">
            <a:avLst/>
          </a:prstGeom>
        </p:spPr>
      </p:pic>
      <p:pic>
        <p:nvPicPr>
          <p:cNvPr id="6" name="Obrázek 5"/>
          <p:cNvPicPr>
            <a:picLocks noChangeAspect="1"/>
          </p:cNvPicPr>
          <p:nvPr/>
        </p:nvPicPr>
        <p:blipFill rotWithShape="1">
          <a:blip r:embed="rId5"/>
          <a:srcRect l="30107" r="24187"/>
          <a:stretch/>
        </p:blipFill>
        <p:spPr>
          <a:xfrm>
            <a:off x="9942786" y="0"/>
            <a:ext cx="2291255" cy="6879771"/>
          </a:xfrm>
          <a:prstGeom prst="rect">
            <a:avLst/>
          </a:prstGeom>
        </p:spPr>
      </p:pic>
      <p:pic>
        <p:nvPicPr>
          <p:cNvPr id="11" name="Obrázek 10"/>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Lst>
          </a:blip>
          <a:srcRect l="2074" r="1899"/>
          <a:stretch/>
        </p:blipFill>
        <p:spPr>
          <a:xfrm>
            <a:off x="9940281" y="0"/>
            <a:ext cx="2301073" cy="6858000"/>
          </a:xfrm>
          <a:prstGeom prst="rect">
            <a:avLst/>
          </a:prstGeom>
        </p:spPr>
      </p:pic>
      <p:pic>
        <p:nvPicPr>
          <p:cNvPr id="8" name="Obrázek 7"/>
          <p:cNvPicPr>
            <a:picLocks noChangeAspect="1"/>
          </p:cNvPicPr>
          <p:nvPr/>
        </p:nvPicPr>
        <p:blipFill rotWithShape="1">
          <a:blip r:embed="rId3">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944546" y="1343906"/>
            <a:ext cx="6615648" cy="3933645"/>
          </a:xfrm>
        </p:spPr>
        <p:txBody>
          <a:bodyPr/>
          <a:lstStyle/>
          <a:p>
            <a:r>
              <a:rPr lang="cs-CZ" dirty="0" smtClean="0"/>
              <a:t>Multidimenzionální, </a:t>
            </a:r>
            <a:r>
              <a:rPr lang="cs-CZ" dirty="0" err="1" smtClean="0"/>
              <a:t>multifacetová</a:t>
            </a:r>
            <a:r>
              <a:rPr lang="cs-CZ" dirty="0" smtClean="0"/>
              <a:t>, </a:t>
            </a:r>
            <a:r>
              <a:rPr lang="cs-CZ" dirty="0"/>
              <a:t>d</a:t>
            </a:r>
            <a:r>
              <a:rPr lang="cs-CZ" dirty="0" smtClean="0"/>
              <a:t>ynamická struktura </a:t>
            </a:r>
            <a:r>
              <a:rPr lang="cs-CZ" dirty="0" err="1" smtClean="0"/>
              <a:t>Oyserman</a:t>
            </a:r>
            <a:r>
              <a:rPr lang="cs-CZ" dirty="0" smtClean="0"/>
              <a:t> et al. 2012)</a:t>
            </a:r>
          </a:p>
          <a:p>
            <a:r>
              <a:rPr lang="cs-CZ" dirty="0" smtClean="0"/>
              <a:t>Kognitivní struktury, včetně obsahu, postojů, hodnocení, které dávají smysl světu, zaměřují pozornost na vlastní cíle, hájí vlastní hodnotu (</a:t>
            </a:r>
            <a:r>
              <a:rPr lang="cs-CZ" dirty="0" err="1" smtClean="0"/>
              <a:t>Oyserman</a:t>
            </a:r>
            <a:r>
              <a:rPr lang="cs-CZ" dirty="0" smtClean="0"/>
              <a:t> a Markus 1998)</a:t>
            </a:r>
          </a:p>
          <a:p>
            <a:pPr lvl="1"/>
            <a:r>
              <a:rPr lang="cs-CZ" dirty="0" smtClean="0"/>
              <a:t>Reflektivní vědomí + obsah kognitivní složky Já – kdo jsem byl, jsem, budu</a:t>
            </a:r>
          </a:p>
          <a:p>
            <a:pPr lvl="1"/>
            <a:r>
              <a:rPr lang="cs-CZ" dirty="0" smtClean="0"/>
              <a:t>Důraz na obsah</a:t>
            </a:r>
          </a:p>
          <a:p>
            <a:pPr lvl="2"/>
            <a:r>
              <a:rPr lang="cs-CZ" dirty="0" smtClean="0"/>
              <a:t>Individualistické x kolektivní pojetí, budoucí x současné x minulé</a:t>
            </a:r>
          </a:p>
          <a:p>
            <a:pPr lvl="1"/>
            <a:r>
              <a:rPr lang="cs-CZ" dirty="0" smtClean="0"/>
              <a:t>Důraz na hodnocení</a:t>
            </a:r>
          </a:p>
          <a:p>
            <a:pPr lvl="2"/>
            <a:r>
              <a:rPr lang="cs-CZ" dirty="0" smtClean="0"/>
              <a:t>Ideální x nežádoucí</a:t>
            </a:r>
          </a:p>
          <a:p>
            <a:pPr lvl="2"/>
            <a:r>
              <a:rPr lang="cs-CZ" dirty="0" smtClean="0"/>
              <a:t>Sebeúcta (</a:t>
            </a:r>
            <a:r>
              <a:rPr lang="cs-CZ" dirty="0" err="1" smtClean="0"/>
              <a:t>self-esteem</a:t>
            </a:r>
            <a:r>
              <a:rPr lang="cs-CZ" dirty="0" smtClean="0"/>
              <a:t>) – vlastní hodnocení hodnoty jedince a schopností</a:t>
            </a:r>
          </a:p>
          <a:p>
            <a:pPr lvl="2"/>
            <a:r>
              <a:rPr lang="cs-CZ" dirty="0" smtClean="0"/>
              <a:t>Schémata (rasová, genderová, věková, fyzické konstituce) – tendence schématické chování si lépe pamatovat, mít tendenci naplňovat schéma</a:t>
            </a:r>
          </a:p>
          <a:p>
            <a:pPr lvl="2"/>
            <a:endParaRPr lang="cs-CZ" dirty="0" smtClean="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10</a:t>
            </a:fld>
            <a:endParaRPr lang="cs-CZ" dirty="0"/>
          </a:p>
        </p:txBody>
      </p:sp>
      <p:sp>
        <p:nvSpPr>
          <p:cNvPr id="5" name="Nadpis 4"/>
          <p:cNvSpPr>
            <a:spLocks noGrp="1"/>
          </p:cNvSpPr>
          <p:nvPr>
            <p:ph type="title"/>
          </p:nvPr>
        </p:nvSpPr>
        <p:spPr/>
        <p:txBody>
          <a:bodyPr/>
          <a:lstStyle/>
          <a:p>
            <a:r>
              <a:rPr lang="cs-CZ" dirty="0" smtClean="0">
                <a:solidFill>
                  <a:srgbClr val="646464"/>
                </a:solidFill>
              </a:rPr>
              <a:t>sebepojetí</a:t>
            </a:r>
            <a:endParaRPr lang="cs-CZ" dirty="0">
              <a:solidFill>
                <a:srgbClr val="646464"/>
              </a:solidFill>
            </a:endParaRPr>
          </a:p>
        </p:txBody>
      </p:sp>
      <p:sp>
        <p:nvSpPr>
          <p:cNvPr id="6" name="Zástupný symbol pro text 5"/>
          <p:cNvSpPr>
            <a:spLocks noGrp="1"/>
          </p:cNvSpPr>
          <p:nvPr>
            <p:ph type="body" sz="quarter" idx="32"/>
          </p:nvPr>
        </p:nvSpPr>
        <p:spPr/>
        <p:txBody>
          <a:bodyPr/>
          <a:lstStyle/>
          <a:p>
            <a:endParaRPr lang="cs-CZ" dirty="0"/>
          </a:p>
        </p:txBody>
      </p:sp>
      <p:pic>
        <p:nvPicPr>
          <p:cNvPr id="8" name="Obrázek 7"/>
          <p:cNvPicPr>
            <a:picLocks noChangeAspect="1"/>
          </p:cNvPicPr>
          <p:nvPr/>
        </p:nvPicPr>
        <p:blipFill rotWithShape="1">
          <a:blip r:embed="rId2">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317366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733530" y="1343906"/>
            <a:ext cx="6826663" cy="3933645"/>
          </a:xfrm>
        </p:spPr>
        <p:txBody>
          <a:bodyPr/>
          <a:lstStyle/>
          <a:p>
            <a:pPr lvl="0"/>
            <a:r>
              <a:rPr lang="cs-CZ" dirty="0"/>
              <a:t>Usměrňuje pozornost</a:t>
            </a:r>
          </a:p>
          <a:p>
            <a:pPr lvl="0"/>
            <a:r>
              <a:rPr lang="cs-CZ" dirty="0"/>
              <a:t>Identity společně tvoří sebepojetí (ale </a:t>
            </a:r>
            <a:r>
              <a:rPr lang="cs-CZ" dirty="0" err="1"/>
              <a:t>Erickson</a:t>
            </a:r>
            <a:r>
              <a:rPr lang="cs-CZ" dirty="0"/>
              <a:t> používá víceméně jako synonymum)</a:t>
            </a:r>
          </a:p>
          <a:p>
            <a:pPr lvl="0"/>
            <a:r>
              <a:rPr lang="cs-CZ" dirty="0"/>
              <a:t>X přiřazení smyslu části nebo složky sebepojetí</a:t>
            </a:r>
          </a:p>
          <a:p>
            <a:pPr lvl="1"/>
            <a:r>
              <a:rPr lang="cs-CZ" dirty="0"/>
              <a:t>Např. náboženská identita</a:t>
            </a:r>
          </a:p>
          <a:p>
            <a:pPr lvl="0"/>
            <a:endParaRPr lang="cs-CZ" dirty="0" smtClean="0"/>
          </a:p>
          <a:p>
            <a:pPr lvl="0"/>
            <a:endParaRPr lang="cs-CZ" sz="1400" dirty="0"/>
          </a:p>
          <a:p>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11</a:t>
            </a:fld>
            <a:endParaRPr lang="cs-CZ" dirty="0"/>
          </a:p>
        </p:txBody>
      </p:sp>
      <p:sp>
        <p:nvSpPr>
          <p:cNvPr id="5" name="Nadpis 4"/>
          <p:cNvSpPr>
            <a:spLocks noGrp="1"/>
          </p:cNvSpPr>
          <p:nvPr>
            <p:ph type="title"/>
          </p:nvPr>
        </p:nvSpPr>
        <p:spPr/>
        <p:txBody>
          <a:bodyPr/>
          <a:lstStyle/>
          <a:p>
            <a:r>
              <a:rPr lang="cs-CZ" dirty="0" smtClean="0">
                <a:solidFill>
                  <a:srgbClr val="646464"/>
                </a:solidFill>
              </a:rPr>
              <a:t>identita</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8494508" cy="360000"/>
          </a:xfrm>
        </p:spPr>
        <p:txBody>
          <a:bodyPr/>
          <a:lstStyle/>
          <a:p>
            <a:r>
              <a:rPr lang="cs-CZ" dirty="0" smtClean="0"/>
              <a:t>= Vlastnost, charakteristika, role, vztah, členství ve skupině, které charakterizuje jedince</a:t>
            </a:r>
            <a:endParaRPr lang="cs-CZ" dirty="0"/>
          </a:p>
        </p:txBody>
      </p: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150494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733530" y="1343906"/>
            <a:ext cx="6826663" cy="3933645"/>
          </a:xfrm>
        </p:spPr>
        <p:txBody>
          <a:bodyPr/>
          <a:lstStyle/>
          <a:p>
            <a:pPr lvl="0"/>
            <a:r>
              <a:rPr lang="cs-CZ" dirty="0" smtClean="0"/>
              <a:t>Typy identity</a:t>
            </a:r>
            <a:endParaRPr lang="cs-CZ" dirty="0"/>
          </a:p>
          <a:p>
            <a:pPr lvl="1"/>
            <a:r>
              <a:rPr lang="cs-CZ" dirty="0" smtClean="0"/>
              <a:t>Minulá, současná, budoucí (ideální, žádoucí)</a:t>
            </a:r>
          </a:p>
          <a:p>
            <a:pPr lvl="1"/>
            <a:r>
              <a:rPr lang="cs-CZ" dirty="0" smtClean="0"/>
              <a:t>Osobní x kolektivní, sociální</a:t>
            </a:r>
          </a:p>
          <a:p>
            <a:pPr lvl="1"/>
            <a:r>
              <a:rPr lang="cs-CZ" dirty="0"/>
              <a:t>Identita role – vyžaduje k určení další osobu x identita osobní – odpovídá více sebepojetí, ale identita víc určuje, jak se liším od ostatních</a:t>
            </a:r>
          </a:p>
          <a:p>
            <a:pPr lvl="0"/>
            <a:r>
              <a:rPr lang="cs-CZ" dirty="0" err="1" smtClean="0"/>
              <a:t>Erickson</a:t>
            </a:r>
            <a:r>
              <a:rPr lang="cs-CZ" dirty="0" smtClean="0"/>
              <a:t> (1951, 1968) – model vývoje identity (5. stadium adolescence) explorací (zjisti, co umíš) a závazkem (ke kariéře, skupině, osobním stylu)</a:t>
            </a:r>
          </a:p>
          <a:p>
            <a:pPr lvl="1"/>
            <a:r>
              <a:rPr lang="cs-CZ" dirty="0" smtClean="0"/>
              <a:t>Zajišťuje pocit kontinuity, jedinečnosti, mentálního a fyzického zdraví</a:t>
            </a:r>
          </a:p>
          <a:p>
            <a:pPr lvl="0"/>
            <a:endParaRPr lang="cs-CZ" dirty="0" smtClean="0"/>
          </a:p>
          <a:p>
            <a:pPr lvl="0"/>
            <a:endParaRPr lang="cs-CZ" sz="1400" dirty="0"/>
          </a:p>
          <a:p>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12</a:t>
            </a:fld>
            <a:endParaRPr lang="cs-CZ" dirty="0"/>
          </a:p>
        </p:txBody>
      </p:sp>
      <p:sp>
        <p:nvSpPr>
          <p:cNvPr id="5" name="Nadpis 4"/>
          <p:cNvSpPr>
            <a:spLocks noGrp="1"/>
          </p:cNvSpPr>
          <p:nvPr>
            <p:ph type="title"/>
          </p:nvPr>
        </p:nvSpPr>
        <p:spPr/>
        <p:txBody>
          <a:bodyPr/>
          <a:lstStyle/>
          <a:p>
            <a:r>
              <a:rPr lang="cs-CZ" dirty="0" smtClean="0">
                <a:solidFill>
                  <a:srgbClr val="646464"/>
                </a:solidFill>
              </a:rPr>
              <a:t>identita</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8494508" cy="360000"/>
          </a:xfrm>
        </p:spPr>
        <p:txBody>
          <a:bodyPr/>
          <a:lstStyle/>
          <a:p>
            <a:r>
              <a:rPr lang="cs-CZ" dirty="0" smtClean="0"/>
              <a:t>Vlastnost, charakteristika, role, vztah, členství ve skupině, které charakterizuje jedince</a:t>
            </a:r>
            <a:endParaRPr lang="cs-CZ" dirty="0"/>
          </a:p>
        </p:txBody>
      </p: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120464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3145134" y="1343906"/>
            <a:ext cx="4415059" cy="3933645"/>
          </a:xfrm>
        </p:spPr>
        <p:txBody>
          <a:bodyPr/>
          <a:lstStyle/>
          <a:p>
            <a:r>
              <a:rPr lang="cs-CZ" dirty="0" err="1" smtClean="0"/>
              <a:t>Tajfel</a:t>
            </a:r>
            <a:r>
              <a:rPr lang="cs-CZ" dirty="0" smtClean="0"/>
              <a:t> (1981) sociální identita zahrnuje </a:t>
            </a:r>
          </a:p>
          <a:p>
            <a:pPr lvl="1"/>
            <a:r>
              <a:rPr lang="cs-CZ" dirty="0" smtClean="0"/>
              <a:t>vědomí, že jsem člen skupiny, </a:t>
            </a:r>
          </a:p>
          <a:p>
            <a:pPr lvl="1"/>
            <a:r>
              <a:rPr lang="cs-CZ" dirty="0" smtClean="0"/>
              <a:t>pocity spojené s členstvím, </a:t>
            </a:r>
          </a:p>
          <a:p>
            <a:pPr lvl="1"/>
            <a:r>
              <a:rPr lang="cs-CZ" dirty="0" smtClean="0"/>
              <a:t>pocity spojené s postavením skupiny vůči jiným skupinám</a:t>
            </a:r>
          </a:p>
          <a:p>
            <a:r>
              <a:rPr lang="cs-CZ" dirty="0" smtClean="0"/>
              <a:t>Odlišná identita v každé situaci</a:t>
            </a:r>
          </a:p>
          <a:p>
            <a:pPr lvl="1"/>
            <a:r>
              <a:rPr lang="cs-CZ" dirty="0" smtClean="0"/>
              <a:t>X jiný přístup - existujete </a:t>
            </a:r>
            <a:r>
              <a:rPr lang="cs-CZ" dirty="0" err="1" smtClean="0"/>
              <a:t>mezisituační</a:t>
            </a:r>
            <a:r>
              <a:rPr lang="cs-CZ" dirty="0" smtClean="0"/>
              <a:t> kontinuita identity</a:t>
            </a:r>
          </a:p>
          <a:p>
            <a:r>
              <a:rPr lang="cs-CZ" dirty="0" smtClean="0"/>
              <a:t>Spojení a podobnost s dalšími členy skupiny, odlišení od nečlenů</a:t>
            </a:r>
          </a:p>
          <a:p>
            <a:r>
              <a:rPr lang="cs-CZ" dirty="0" smtClean="0"/>
              <a:t>Skupiny – gender, národnost, etnicita, náboženství, …</a:t>
            </a:r>
            <a:endParaRPr lang="cs-CZ" dirty="0"/>
          </a:p>
          <a:p>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13</a:t>
            </a:fld>
            <a:endParaRPr lang="cs-CZ" dirty="0"/>
          </a:p>
        </p:txBody>
      </p:sp>
      <p:sp>
        <p:nvSpPr>
          <p:cNvPr id="5" name="Nadpis 4"/>
          <p:cNvSpPr>
            <a:spLocks noGrp="1"/>
          </p:cNvSpPr>
          <p:nvPr>
            <p:ph type="title"/>
          </p:nvPr>
        </p:nvSpPr>
        <p:spPr/>
        <p:txBody>
          <a:bodyPr/>
          <a:lstStyle/>
          <a:p>
            <a:r>
              <a:rPr lang="cs-CZ" dirty="0" smtClean="0">
                <a:solidFill>
                  <a:srgbClr val="646464"/>
                </a:solidFill>
              </a:rPr>
              <a:t>Sociální identita</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8494508" cy="360000"/>
          </a:xfrm>
        </p:spPr>
        <p:txBody>
          <a:bodyPr/>
          <a:lstStyle/>
          <a:p>
            <a:endParaRPr lang="cs-CZ" dirty="0"/>
          </a:p>
        </p:txBody>
      </p: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53134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2039816" y="1343906"/>
            <a:ext cx="5520378" cy="3933645"/>
          </a:xfrm>
        </p:spPr>
        <p:txBody>
          <a:bodyPr/>
          <a:lstStyle/>
          <a:p>
            <a:pPr lvl="0"/>
            <a:r>
              <a:rPr lang="cs-CZ" dirty="0" smtClean="0"/>
              <a:t>Konstrukt, který reprezentuje stupeň, do jakého si sami sebe vážíme</a:t>
            </a:r>
          </a:p>
          <a:p>
            <a:pPr lvl="0"/>
            <a:r>
              <a:rPr lang="cs-CZ" dirty="0" smtClean="0"/>
              <a:t>Faktor odrážející stabilní vnitřní složku sebehodnocení</a:t>
            </a:r>
            <a:endParaRPr lang="cs-CZ" dirty="0"/>
          </a:p>
          <a:p>
            <a:r>
              <a:rPr lang="cs-CZ" dirty="0" smtClean="0"/>
              <a:t>Negativní souvislost s depresí a osamělostí </a:t>
            </a:r>
          </a:p>
          <a:p>
            <a:r>
              <a:rPr lang="cs-CZ" dirty="0" smtClean="0"/>
              <a:t>Pozitivní spojitost s extraverzí a svědomitostí, negativní s </a:t>
            </a:r>
            <a:r>
              <a:rPr lang="cs-CZ" dirty="0" err="1" smtClean="0"/>
              <a:t>neuroticismem</a:t>
            </a:r>
            <a:r>
              <a:rPr lang="cs-CZ" dirty="0" smtClean="0"/>
              <a:t> </a:t>
            </a:r>
          </a:p>
          <a:p>
            <a:r>
              <a:rPr lang="cs-CZ" dirty="0" smtClean="0"/>
              <a:t>Pozitivní souvislost s jasností sebepojetí</a:t>
            </a:r>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14</a:t>
            </a:fld>
            <a:endParaRPr lang="cs-CZ" dirty="0"/>
          </a:p>
        </p:txBody>
      </p:sp>
      <p:sp>
        <p:nvSpPr>
          <p:cNvPr id="5" name="Nadpis 4"/>
          <p:cNvSpPr>
            <a:spLocks noGrp="1"/>
          </p:cNvSpPr>
          <p:nvPr>
            <p:ph type="title"/>
          </p:nvPr>
        </p:nvSpPr>
        <p:spPr/>
        <p:txBody>
          <a:bodyPr/>
          <a:lstStyle/>
          <a:p>
            <a:r>
              <a:rPr lang="cs-CZ" dirty="0" smtClean="0">
                <a:solidFill>
                  <a:srgbClr val="646464"/>
                </a:solidFill>
              </a:rPr>
              <a:t>sebeúcta</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err="1" smtClean="0"/>
              <a:t>Baumeister</a:t>
            </a:r>
            <a:r>
              <a:rPr lang="cs-CZ" dirty="0" smtClean="0"/>
              <a:t> et al. (2003)</a:t>
            </a:r>
            <a:endParaRPr lang="cs-CZ" dirty="0"/>
          </a:p>
        </p:txBody>
      </p: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314507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431800" y="1343906"/>
            <a:ext cx="7128393" cy="3933645"/>
          </a:xfrm>
        </p:spPr>
        <p:txBody>
          <a:bodyPr/>
          <a:lstStyle/>
          <a:p>
            <a:r>
              <a:rPr lang="cs-CZ" dirty="0" smtClean="0"/>
              <a:t>Rysový přístup</a:t>
            </a:r>
          </a:p>
          <a:p>
            <a:pPr lvl="1"/>
            <a:r>
              <a:rPr lang="cs-CZ" dirty="0" smtClean="0"/>
              <a:t>Osoba jako aktér</a:t>
            </a:r>
          </a:p>
          <a:p>
            <a:pPr lvl="1"/>
            <a:r>
              <a:rPr lang="cs-CZ" dirty="0" smtClean="0"/>
              <a:t>Dispozice, které tvoří základ osobnosti individuality</a:t>
            </a:r>
          </a:p>
          <a:p>
            <a:pPr lvl="1"/>
            <a:r>
              <a:rPr lang="cs-CZ" dirty="0" smtClean="0"/>
              <a:t>Např. </a:t>
            </a:r>
            <a:r>
              <a:rPr lang="cs-CZ" dirty="0" err="1" smtClean="0"/>
              <a:t>temperamentové</a:t>
            </a:r>
            <a:r>
              <a:rPr lang="cs-CZ" dirty="0" smtClean="0"/>
              <a:t> dimenze v raném věku</a:t>
            </a:r>
          </a:p>
          <a:p>
            <a:r>
              <a:rPr lang="cs-CZ" dirty="0" err="1" smtClean="0"/>
              <a:t>Adaptacionistický</a:t>
            </a:r>
            <a:r>
              <a:rPr lang="cs-CZ" dirty="0" smtClean="0"/>
              <a:t> přístup</a:t>
            </a:r>
          </a:p>
          <a:p>
            <a:pPr lvl="1"/>
            <a:r>
              <a:rPr lang="cs-CZ" dirty="0" smtClean="0"/>
              <a:t>Osoba jako agent</a:t>
            </a:r>
          </a:p>
          <a:p>
            <a:pPr lvl="1"/>
            <a:r>
              <a:rPr lang="cs-CZ" dirty="0" smtClean="0"/>
              <a:t>Motivační a </a:t>
            </a:r>
            <a:r>
              <a:rPr lang="cs-CZ" dirty="0" err="1" smtClean="0"/>
              <a:t>sociokognitivní</a:t>
            </a:r>
            <a:r>
              <a:rPr lang="cs-CZ" dirty="0" smtClean="0"/>
              <a:t> obsah osobnosti</a:t>
            </a:r>
          </a:p>
          <a:p>
            <a:r>
              <a:rPr lang="cs-CZ" dirty="0" err="1" smtClean="0"/>
              <a:t>Integrativní</a:t>
            </a:r>
            <a:r>
              <a:rPr lang="cs-CZ" dirty="0" smtClean="0"/>
              <a:t> přístup </a:t>
            </a:r>
          </a:p>
          <a:p>
            <a:pPr lvl="1"/>
            <a:r>
              <a:rPr lang="cs-CZ" dirty="0" err="1" smtClean="0"/>
              <a:t>Integrativní</a:t>
            </a:r>
            <a:r>
              <a:rPr lang="cs-CZ" dirty="0" smtClean="0"/>
              <a:t> životní </a:t>
            </a:r>
            <a:r>
              <a:rPr lang="cs-CZ" dirty="0" err="1" smtClean="0"/>
              <a:t>narativy</a:t>
            </a:r>
            <a:r>
              <a:rPr lang="cs-CZ" dirty="0" smtClean="0"/>
              <a:t> – osoba jako autor</a:t>
            </a:r>
          </a:p>
          <a:p>
            <a:pPr lvl="1"/>
            <a:r>
              <a:rPr lang="cs-CZ" dirty="0" err="1" smtClean="0"/>
              <a:t>Narativy</a:t>
            </a:r>
            <a:r>
              <a:rPr lang="cs-CZ" dirty="0" smtClean="0"/>
              <a:t> konstruované ve stáří, dodávají smysl uplynulému životu</a:t>
            </a:r>
            <a:endParaRPr lang="cs-CZ" dirty="0"/>
          </a:p>
          <a:p>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15</a:t>
            </a:fld>
            <a:endParaRPr lang="cs-CZ" dirty="0"/>
          </a:p>
        </p:txBody>
      </p:sp>
      <p:sp>
        <p:nvSpPr>
          <p:cNvPr id="5" name="Nadpis 4"/>
          <p:cNvSpPr>
            <a:spLocks noGrp="1"/>
          </p:cNvSpPr>
          <p:nvPr>
            <p:ph type="title"/>
          </p:nvPr>
        </p:nvSpPr>
        <p:spPr/>
        <p:txBody>
          <a:bodyPr/>
          <a:lstStyle/>
          <a:p>
            <a:r>
              <a:rPr lang="cs-CZ" dirty="0" smtClean="0">
                <a:solidFill>
                  <a:srgbClr val="646464"/>
                </a:solidFill>
              </a:rPr>
              <a:t>Celoživotní vývoj osobnosti</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8641862" cy="360000"/>
          </a:xfrm>
        </p:spPr>
        <p:txBody>
          <a:bodyPr/>
          <a:lstStyle/>
          <a:p>
            <a:r>
              <a:rPr lang="cs-CZ" dirty="0"/>
              <a:t>Tři přístupy k osobnosti, relevantní z ontogenetického hlediska</a:t>
            </a:r>
          </a:p>
          <a:p>
            <a:endParaRPr lang="cs-CZ" dirty="0"/>
          </a:p>
        </p:txBody>
      </p:sp>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pic>
        <p:nvPicPr>
          <p:cNvPr id="7" name="Zástupný symbol pro obrázek 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8353" r="18353"/>
          <a:stretch>
            <a:fillRect/>
          </a:stretch>
        </p:blipFill>
        <p:spPr/>
      </p:pic>
    </p:spTree>
    <p:extLst>
      <p:ext uri="{BB962C8B-B14F-4D97-AF65-F5344CB8AC3E}">
        <p14:creationId xmlns:p14="http://schemas.microsoft.com/office/powerpoint/2010/main" val="126759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592853" y="1343906"/>
            <a:ext cx="8970247" cy="4403751"/>
          </a:xfrm>
        </p:spPr>
        <p:txBody>
          <a:bodyPr/>
          <a:lstStyle/>
          <a:p>
            <a:pPr marL="0" indent="0">
              <a:buNone/>
            </a:pPr>
            <a:r>
              <a:rPr lang="cs-CZ" dirty="0" smtClean="0"/>
              <a:t>      Rysový přístup		     </a:t>
            </a:r>
            <a:r>
              <a:rPr lang="cs-CZ" dirty="0" err="1" smtClean="0"/>
              <a:t>Adaptacionistický</a:t>
            </a:r>
            <a:r>
              <a:rPr lang="cs-CZ" dirty="0" smtClean="0"/>
              <a:t> přístup		Narativní osobnost</a:t>
            </a:r>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16</a:t>
            </a:fld>
            <a:endParaRPr lang="cs-CZ" dirty="0"/>
          </a:p>
        </p:txBody>
      </p:sp>
      <p:sp>
        <p:nvSpPr>
          <p:cNvPr id="5" name="Nadpis 4"/>
          <p:cNvSpPr>
            <a:spLocks noGrp="1"/>
          </p:cNvSpPr>
          <p:nvPr>
            <p:ph type="title"/>
          </p:nvPr>
        </p:nvSpPr>
        <p:spPr/>
        <p:txBody>
          <a:bodyPr/>
          <a:lstStyle/>
          <a:p>
            <a:r>
              <a:rPr lang="cs-CZ" dirty="0" smtClean="0">
                <a:solidFill>
                  <a:srgbClr val="646464"/>
                </a:solidFill>
              </a:rPr>
              <a:t>3 přístupy k ontogenezi osobnosti</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a:t>Tři přístupy k osobnosti, relevantní z ontogenetického hlediska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5083" t="1982" r="21977" b="8265"/>
          <a:stretch/>
        </p:blipFill>
        <p:spPr>
          <a:xfrm>
            <a:off x="6611815" y="2100105"/>
            <a:ext cx="2964264" cy="3647552"/>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54" y="2203707"/>
            <a:ext cx="2781038" cy="3201678"/>
          </a:xfrm>
          <a:prstGeom prst="rect">
            <a:avLst/>
          </a:prstGeom>
        </p:spPr>
      </p:pic>
      <p:pic>
        <p:nvPicPr>
          <p:cNvPr id="8" name="Obrázek 7"/>
          <p:cNvPicPr>
            <a:picLocks noChangeAspect="1"/>
          </p:cNvPicPr>
          <p:nvPr/>
        </p:nvPicPr>
        <p:blipFill rotWithShape="1">
          <a:blip r:embed="rId4">
            <a:extLst>
              <a:ext uri="{28A0092B-C50C-407E-A947-70E740481C1C}">
                <a14:useLocalDpi xmlns:a14="http://schemas.microsoft.com/office/drawing/2010/main" val="0"/>
              </a:ext>
            </a:extLst>
          </a:blip>
          <a:srcRect l="13633" t="8383" r="5394"/>
          <a:stretch/>
        </p:blipFill>
        <p:spPr>
          <a:xfrm>
            <a:off x="3585094" y="2100105"/>
            <a:ext cx="3026722" cy="3710144"/>
          </a:xfrm>
          <a:prstGeom prst="rect">
            <a:avLst/>
          </a:prstGeom>
        </p:spPr>
      </p:pic>
      <p:pic>
        <p:nvPicPr>
          <p:cNvPr id="16" name="Obrázek 15"/>
          <p:cNvPicPr>
            <a:picLocks noChangeAspect="1"/>
          </p:cNvPicPr>
          <p:nvPr/>
        </p:nvPicPr>
        <p:blipFill rotWithShape="1">
          <a:blip r:embed="rId5">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spTree>
    <p:extLst>
      <p:ext uri="{BB962C8B-B14F-4D97-AF65-F5344CB8AC3E}">
        <p14:creationId xmlns:p14="http://schemas.microsoft.com/office/powerpoint/2010/main" val="102715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592853" y="1343906"/>
            <a:ext cx="6994071" cy="4624815"/>
          </a:xfrm>
        </p:spPr>
        <p:txBody>
          <a:bodyPr/>
          <a:lstStyle/>
          <a:p>
            <a:r>
              <a:rPr lang="cs-CZ" dirty="0" smtClean="0"/>
              <a:t>Široké, vnitřní, fylogeneticky původní charakteristiky psychické jedinečnosti, které jsou zodpovědné za kontinuitu chování a prožívání napříč situacemi a časem</a:t>
            </a:r>
          </a:p>
          <a:p>
            <a:r>
              <a:rPr lang="cs-CZ" dirty="0" smtClean="0"/>
              <a:t>Měřené pomocí vlastní výpovědi nebo pozorování</a:t>
            </a:r>
          </a:p>
          <a:p>
            <a:pPr lvl="1"/>
            <a:r>
              <a:rPr lang="cs-CZ" dirty="0" smtClean="0"/>
              <a:t>Pozice jedince na sadě jednodimenzionálních bipolárních škál</a:t>
            </a:r>
          </a:p>
          <a:p>
            <a:pPr lvl="1"/>
            <a:r>
              <a:rPr lang="cs-CZ" dirty="0" smtClean="0"/>
              <a:t>Získaných faktorovou analýzou z celé variability vlastností</a:t>
            </a:r>
          </a:p>
          <a:p>
            <a:pPr lvl="1"/>
            <a:r>
              <a:rPr lang="cs-CZ" dirty="0" smtClean="0"/>
              <a:t>Nejpopulárnější Velká pětka</a:t>
            </a:r>
          </a:p>
          <a:p>
            <a:pPr lvl="1"/>
            <a:r>
              <a:rPr lang="cs-CZ" dirty="0" smtClean="0"/>
              <a:t>Nejmodernější Velká trojka (</a:t>
            </a:r>
            <a:r>
              <a:rPr lang="cs-CZ" i="1" dirty="0" smtClean="0"/>
              <a:t>Big </a:t>
            </a:r>
            <a:r>
              <a:rPr lang="cs-CZ" i="1" dirty="0" err="1" smtClean="0"/>
              <a:t>Three</a:t>
            </a:r>
            <a:r>
              <a:rPr lang="cs-CZ" dirty="0" smtClean="0"/>
              <a:t>; </a:t>
            </a:r>
            <a:r>
              <a:rPr lang="cs-CZ" dirty="0" err="1" smtClean="0"/>
              <a:t>Clark</a:t>
            </a:r>
            <a:r>
              <a:rPr lang="cs-CZ" dirty="0" smtClean="0"/>
              <a:t> a Watson 2008) – pozitivní emocionalita, negativní emocionalita, zábrany (</a:t>
            </a:r>
            <a:r>
              <a:rPr lang="cs-CZ" i="1" dirty="0" err="1" smtClean="0"/>
              <a:t>constraints</a:t>
            </a:r>
            <a:r>
              <a:rPr lang="cs-CZ" dirty="0" smtClean="0"/>
              <a:t> vs. nespoutanost-</a:t>
            </a:r>
            <a:r>
              <a:rPr lang="cs-CZ" i="1" dirty="0" err="1" smtClean="0"/>
              <a:t>disinhibition</a:t>
            </a:r>
            <a:r>
              <a:rPr lang="cs-CZ" dirty="0" smtClean="0"/>
              <a:t>)</a:t>
            </a:r>
          </a:p>
          <a:p>
            <a:pPr lvl="1"/>
            <a:r>
              <a:rPr lang="cs-CZ" dirty="0" smtClean="0"/>
              <a:t>Podobné dimenze osobnosti i u zvířat</a:t>
            </a:r>
          </a:p>
          <a:p>
            <a:pPr lvl="1"/>
            <a:r>
              <a:rPr lang="cs-CZ" dirty="0" smtClean="0"/>
              <a:t>Projevují se od raného dětství, od počátků sociálního chování – nálada, motivace odměnou x inhibice</a:t>
            </a:r>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17</a:t>
            </a:fld>
            <a:endParaRPr lang="cs-CZ" dirty="0"/>
          </a:p>
        </p:txBody>
      </p:sp>
      <p:sp>
        <p:nvSpPr>
          <p:cNvPr id="5" name="Nadpis 4"/>
          <p:cNvSpPr>
            <a:spLocks noGrp="1"/>
          </p:cNvSpPr>
          <p:nvPr>
            <p:ph type="title"/>
          </p:nvPr>
        </p:nvSpPr>
        <p:spPr/>
        <p:txBody>
          <a:bodyPr/>
          <a:lstStyle/>
          <a:p>
            <a:r>
              <a:rPr lang="cs-CZ" dirty="0" smtClean="0">
                <a:solidFill>
                  <a:srgbClr val="646464"/>
                </a:solidFill>
              </a:rPr>
              <a:t>Rysový přístup</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Osobnostní dispozice </a:t>
            </a:r>
            <a:endParaRPr lang="cs-CZ" dirty="0"/>
          </a:p>
        </p:txBody>
      </p:sp>
      <p:pic>
        <p:nvPicPr>
          <p:cNvPr id="11" name="Obrázek 10"/>
          <p:cNvPicPr>
            <a:picLocks noChangeAspect="1"/>
          </p:cNvPicPr>
          <p:nvPr/>
        </p:nvPicPr>
        <p:blipFill rotWithShape="1">
          <a:blip r:embed="rId2">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pic>
        <p:nvPicPr>
          <p:cNvPr id="14" name="Zástupný symbol pro obrázek 1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4715" r="4715"/>
          <a:stretch>
            <a:fillRect/>
          </a:stretch>
        </p:blipFill>
        <p:spPr>
          <a:prstGeom prst="rect">
            <a:avLst/>
          </a:prstGeom>
        </p:spPr>
      </p:pic>
    </p:spTree>
    <p:extLst>
      <p:ext uri="{BB962C8B-B14F-4D97-AF65-F5344CB8AC3E}">
        <p14:creationId xmlns:p14="http://schemas.microsoft.com/office/powerpoint/2010/main" val="239969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sp>
        <p:nvSpPr>
          <p:cNvPr id="2" name="Zástupný symbol pro obsah 1"/>
          <p:cNvSpPr>
            <a:spLocks noGrp="1"/>
          </p:cNvSpPr>
          <p:nvPr>
            <p:ph sz="half" idx="1"/>
          </p:nvPr>
        </p:nvSpPr>
        <p:spPr>
          <a:xfrm>
            <a:off x="592853" y="1343906"/>
            <a:ext cx="10704866" cy="4624815"/>
          </a:xfrm>
        </p:spPr>
        <p:txBody>
          <a:bodyPr/>
          <a:lstStyle/>
          <a:p>
            <a:r>
              <a:rPr lang="cs-CZ" dirty="0" smtClean="0"/>
              <a:t>Raný rámec, ze kterého se vyvíjí osobnost (</a:t>
            </a:r>
            <a:r>
              <a:rPr lang="cs-CZ" dirty="0" err="1" smtClean="0"/>
              <a:t>Saucier</a:t>
            </a:r>
            <a:r>
              <a:rPr lang="cs-CZ" dirty="0" smtClean="0"/>
              <a:t> a </a:t>
            </a:r>
            <a:r>
              <a:rPr lang="cs-CZ" dirty="0" err="1" smtClean="0"/>
              <a:t>Simonds</a:t>
            </a:r>
            <a:r>
              <a:rPr lang="cs-CZ" dirty="0" smtClean="0"/>
              <a:t> 2006)</a:t>
            </a:r>
          </a:p>
          <a:p>
            <a:r>
              <a:rPr lang="cs-CZ" dirty="0" smtClean="0"/>
              <a:t>Měřené pomocí výpovědi matek nebo pozorování v laboratoři</a:t>
            </a:r>
          </a:p>
          <a:p>
            <a:r>
              <a:rPr lang="cs-CZ" dirty="0" smtClean="0"/>
              <a:t>Např. </a:t>
            </a:r>
            <a:r>
              <a:rPr lang="cs-CZ" dirty="0" err="1" smtClean="0"/>
              <a:t>Evans</a:t>
            </a:r>
            <a:r>
              <a:rPr lang="cs-CZ" dirty="0" smtClean="0"/>
              <a:t> a </a:t>
            </a:r>
            <a:r>
              <a:rPr lang="cs-CZ" dirty="0" err="1" smtClean="0"/>
              <a:t>Rothbart</a:t>
            </a:r>
            <a:r>
              <a:rPr lang="cs-CZ" dirty="0" smtClean="0"/>
              <a:t> (2007)</a:t>
            </a:r>
          </a:p>
          <a:p>
            <a:pPr lvl="1"/>
            <a:r>
              <a:rPr lang="cs-CZ" dirty="0" smtClean="0"/>
              <a:t>Citlivost zaměření (</a:t>
            </a:r>
            <a:r>
              <a:rPr lang="cs-CZ" i="1" dirty="0" err="1" smtClean="0"/>
              <a:t>orienting</a:t>
            </a:r>
            <a:r>
              <a:rPr lang="cs-CZ" i="1" dirty="0" smtClean="0"/>
              <a:t> sensitivity</a:t>
            </a:r>
            <a:r>
              <a:rPr lang="cs-CZ" dirty="0" smtClean="0"/>
              <a:t>)</a:t>
            </a:r>
          </a:p>
          <a:p>
            <a:pPr lvl="1"/>
            <a:r>
              <a:rPr lang="cs-CZ" dirty="0" smtClean="0"/>
              <a:t>Cílená sebekontrola (</a:t>
            </a:r>
            <a:r>
              <a:rPr lang="en-US" i="1" dirty="0" smtClean="0"/>
              <a:t>effortful control</a:t>
            </a:r>
            <a:r>
              <a:rPr lang="cs-CZ" dirty="0" smtClean="0"/>
              <a:t>)</a:t>
            </a:r>
            <a:r>
              <a:rPr lang="en-US" dirty="0" smtClean="0"/>
              <a:t> </a:t>
            </a:r>
            <a:endParaRPr lang="cs-CZ" dirty="0" smtClean="0"/>
          </a:p>
          <a:p>
            <a:pPr lvl="1"/>
            <a:r>
              <a:rPr lang="cs-CZ" dirty="0" err="1" smtClean="0"/>
              <a:t>afiliativita</a:t>
            </a:r>
            <a:endParaRPr lang="cs-CZ" dirty="0" smtClean="0"/>
          </a:p>
          <a:p>
            <a:pPr lvl="1"/>
            <a:r>
              <a:rPr lang="en-US" dirty="0" err="1" smtClean="0"/>
              <a:t>extraver</a:t>
            </a:r>
            <a:r>
              <a:rPr lang="cs-CZ" dirty="0" smtClean="0"/>
              <a:t>ze</a:t>
            </a:r>
            <a:r>
              <a:rPr lang="en-US" dirty="0" smtClean="0"/>
              <a:t>/</a:t>
            </a:r>
            <a:r>
              <a:rPr lang="en-US" dirty="0" err="1" smtClean="0"/>
              <a:t>po</a:t>
            </a:r>
            <a:r>
              <a:rPr lang="cs-CZ" dirty="0" err="1" smtClean="0"/>
              <a:t>zitivní</a:t>
            </a:r>
            <a:r>
              <a:rPr lang="en-US" dirty="0" smtClean="0"/>
              <a:t> </a:t>
            </a:r>
            <a:r>
              <a:rPr lang="cs-CZ" dirty="0" smtClean="0"/>
              <a:t>emocionalita</a:t>
            </a:r>
          </a:p>
          <a:p>
            <a:pPr lvl="1"/>
            <a:r>
              <a:rPr lang="en-US" dirty="0" err="1" smtClean="0"/>
              <a:t>negativ</a:t>
            </a:r>
            <a:r>
              <a:rPr lang="cs-CZ" dirty="0" smtClean="0"/>
              <a:t>ní</a:t>
            </a:r>
            <a:r>
              <a:rPr lang="en-US" dirty="0" smtClean="0"/>
              <a:t> </a:t>
            </a:r>
            <a:r>
              <a:rPr lang="en-US" dirty="0" err="1" smtClean="0"/>
              <a:t>afe</a:t>
            </a:r>
            <a:r>
              <a:rPr lang="cs-CZ" dirty="0" smtClean="0"/>
              <a:t>k</a:t>
            </a:r>
            <a:r>
              <a:rPr lang="en-US" dirty="0" smtClean="0"/>
              <a:t>t</a:t>
            </a:r>
            <a:endParaRPr lang="cs-CZ" dirty="0" smtClean="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18</a:t>
            </a:fld>
            <a:endParaRPr lang="cs-CZ" dirty="0"/>
          </a:p>
        </p:txBody>
      </p:sp>
      <p:sp>
        <p:nvSpPr>
          <p:cNvPr id="5" name="Nadpis 4"/>
          <p:cNvSpPr>
            <a:spLocks noGrp="1"/>
          </p:cNvSpPr>
          <p:nvPr>
            <p:ph type="title"/>
          </p:nvPr>
        </p:nvSpPr>
        <p:spPr>
          <a:xfrm>
            <a:off x="432000" y="421952"/>
            <a:ext cx="9131100" cy="432000"/>
          </a:xfrm>
        </p:spPr>
        <p:txBody>
          <a:bodyPr/>
          <a:lstStyle/>
          <a:p>
            <a:r>
              <a:rPr lang="cs-CZ" dirty="0" smtClean="0">
                <a:solidFill>
                  <a:srgbClr val="646464"/>
                </a:solidFill>
              </a:rPr>
              <a:t>temperament</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Osobnostní dispozice </a:t>
            </a:r>
            <a:endParaRPr lang="cs-CZ" dirty="0"/>
          </a:p>
        </p:txBody>
      </p:sp>
    </p:spTree>
    <p:extLst>
      <p:ext uri="{BB962C8B-B14F-4D97-AF65-F5344CB8AC3E}">
        <p14:creationId xmlns:p14="http://schemas.microsoft.com/office/powerpoint/2010/main" val="177001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sp>
        <p:nvSpPr>
          <p:cNvPr id="2" name="Zástupný symbol pro obsah 1"/>
          <p:cNvSpPr>
            <a:spLocks noGrp="1"/>
          </p:cNvSpPr>
          <p:nvPr>
            <p:ph sz="half" idx="1"/>
          </p:nvPr>
        </p:nvSpPr>
        <p:spPr>
          <a:xfrm>
            <a:off x="592853" y="1343906"/>
            <a:ext cx="9407063" cy="4624815"/>
          </a:xfrm>
        </p:spPr>
        <p:txBody>
          <a:bodyPr/>
          <a:lstStyle/>
          <a:p>
            <a:r>
              <a:rPr lang="cs-CZ" dirty="0" smtClean="0"/>
              <a:t>Podle </a:t>
            </a:r>
            <a:r>
              <a:rPr lang="cs-CZ" dirty="0" err="1" smtClean="0"/>
              <a:t>review</a:t>
            </a:r>
            <a:r>
              <a:rPr lang="cs-CZ" dirty="0" smtClean="0"/>
              <a:t> </a:t>
            </a:r>
            <a:r>
              <a:rPr lang="cs-CZ" dirty="0" err="1" smtClean="0"/>
              <a:t>Caspi</a:t>
            </a:r>
            <a:r>
              <a:rPr lang="cs-CZ" dirty="0" smtClean="0"/>
              <a:t> et al. (2005) </a:t>
            </a:r>
          </a:p>
          <a:p>
            <a:pPr lvl="1"/>
            <a:r>
              <a:rPr lang="cs-CZ" dirty="0" smtClean="0"/>
              <a:t>faktor </a:t>
            </a:r>
            <a:r>
              <a:rPr lang="cs-CZ" dirty="0" err="1" smtClean="0"/>
              <a:t>surgence</a:t>
            </a:r>
            <a:r>
              <a:rPr lang="cs-CZ" dirty="0" smtClean="0"/>
              <a:t> dětského temperamentu (pozitivní afektivita a pozitivní přístup) je základem extraverze / pozitivní emocionality</a:t>
            </a:r>
          </a:p>
          <a:p>
            <a:pPr lvl="1"/>
            <a:r>
              <a:rPr lang="cs-CZ" dirty="0" smtClean="0"/>
              <a:t>Úzkost, strach a iritabilita z </a:t>
            </a:r>
            <a:r>
              <a:rPr lang="cs-CZ" dirty="0" err="1" smtClean="0"/>
              <a:t>temperamentových</a:t>
            </a:r>
            <a:r>
              <a:rPr lang="cs-CZ" dirty="0" smtClean="0"/>
              <a:t> modelů je základem </a:t>
            </a:r>
            <a:r>
              <a:rPr lang="cs-CZ" dirty="0" err="1" smtClean="0"/>
              <a:t>neuroticismu</a:t>
            </a:r>
            <a:r>
              <a:rPr lang="cs-CZ" dirty="0" smtClean="0"/>
              <a:t> nebo negativní emocionality v dospělosti </a:t>
            </a:r>
            <a:r>
              <a:rPr lang="cs-CZ" dirty="0"/>
              <a:t>a část přívětivosti</a:t>
            </a:r>
            <a:endParaRPr lang="cs-CZ" dirty="0" smtClean="0"/>
          </a:p>
          <a:p>
            <a:pPr lvl="1"/>
            <a:r>
              <a:rPr lang="cs-CZ" dirty="0" smtClean="0"/>
              <a:t>Schopnosti zaměření pozornosti, kontroly a inhibice chování dítěte předurčují svědomitost a část přívětivosti</a:t>
            </a:r>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19</a:t>
            </a:fld>
            <a:endParaRPr lang="cs-CZ" dirty="0"/>
          </a:p>
        </p:txBody>
      </p:sp>
      <p:sp>
        <p:nvSpPr>
          <p:cNvPr id="5" name="Nadpis 4"/>
          <p:cNvSpPr>
            <a:spLocks noGrp="1"/>
          </p:cNvSpPr>
          <p:nvPr>
            <p:ph type="title"/>
          </p:nvPr>
        </p:nvSpPr>
        <p:spPr>
          <a:xfrm>
            <a:off x="432000" y="421952"/>
            <a:ext cx="9131100" cy="432000"/>
          </a:xfrm>
        </p:spPr>
        <p:txBody>
          <a:bodyPr/>
          <a:lstStyle/>
          <a:p>
            <a:r>
              <a:rPr lang="cs-CZ" dirty="0" smtClean="0">
                <a:solidFill>
                  <a:srgbClr val="646464"/>
                </a:solidFill>
              </a:rPr>
              <a:t>Temperament jako prediktor osobnosti v dospělosti</a:t>
            </a:r>
            <a:endParaRPr lang="cs-CZ" dirty="0">
              <a:solidFill>
                <a:srgbClr val="646464"/>
              </a:solidFill>
            </a:endParaRPr>
          </a:p>
        </p:txBody>
      </p:sp>
      <p:sp>
        <p:nvSpPr>
          <p:cNvPr id="6" name="Zástupný symbol pro text 5"/>
          <p:cNvSpPr>
            <a:spLocks noGrp="1"/>
          </p:cNvSpPr>
          <p:nvPr>
            <p:ph type="body" sz="quarter" idx="32"/>
          </p:nvPr>
        </p:nvSpPr>
        <p:spPr/>
        <p:txBody>
          <a:bodyPr/>
          <a:lstStyle/>
          <a:p>
            <a:endParaRPr lang="cs-CZ" dirty="0"/>
          </a:p>
        </p:txBody>
      </p:sp>
    </p:spTree>
    <p:extLst>
      <p:ext uri="{BB962C8B-B14F-4D97-AF65-F5344CB8AC3E}">
        <p14:creationId xmlns:p14="http://schemas.microsoft.com/office/powerpoint/2010/main" val="288714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431800" y="1343906"/>
            <a:ext cx="7128393" cy="3933645"/>
          </a:xfrm>
        </p:spPr>
        <p:txBody>
          <a:bodyPr/>
          <a:lstStyle/>
          <a:p>
            <a:r>
              <a:rPr lang="cs-CZ" dirty="0" smtClean="0"/>
              <a:t>V linii uvažování o osobnosti jako celku x rysový přístup</a:t>
            </a:r>
          </a:p>
          <a:p>
            <a:pPr lvl="1"/>
            <a:r>
              <a:rPr lang="cs-CZ" dirty="0" smtClean="0"/>
              <a:t>Osobnost jedinečná kombinace vnitřních charakteristik</a:t>
            </a:r>
          </a:p>
          <a:p>
            <a:pPr lvl="1"/>
            <a:r>
              <a:rPr lang="cs-CZ" dirty="0" smtClean="0"/>
              <a:t>Stabilita – trvalost, konzistence</a:t>
            </a:r>
          </a:p>
          <a:p>
            <a:pPr lvl="1"/>
            <a:r>
              <a:rPr lang="cs-CZ" dirty="0" smtClean="0"/>
              <a:t>Ale možnost změny, zrání</a:t>
            </a:r>
            <a:endParaRPr lang="cs-CZ" dirty="0"/>
          </a:p>
          <a:p>
            <a:r>
              <a:rPr lang="cs-CZ" dirty="0" smtClean="0"/>
              <a:t>Vědomý, reflektující jedinec jako celek</a:t>
            </a:r>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a:t>
            </a:fld>
            <a:endParaRPr lang="cs-CZ" dirty="0"/>
          </a:p>
        </p:txBody>
      </p:sp>
      <p:sp>
        <p:nvSpPr>
          <p:cNvPr id="5" name="Nadpis 4"/>
          <p:cNvSpPr>
            <a:spLocks noGrp="1"/>
          </p:cNvSpPr>
          <p:nvPr>
            <p:ph type="title"/>
          </p:nvPr>
        </p:nvSpPr>
        <p:spPr/>
        <p:txBody>
          <a:bodyPr/>
          <a:lstStyle/>
          <a:p>
            <a:r>
              <a:rPr lang="cs-CZ" dirty="0" smtClean="0">
                <a:solidFill>
                  <a:srgbClr val="646464"/>
                </a:solidFill>
              </a:rPr>
              <a:t>Sebepojetí, já, identita v psychologii osobnosti</a:t>
            </a:r>
            <a:endParaRPr lang="cs-CZ" dirty="0">
              <a:solidFill>
                <a:srgbClr val="646464"/>
              </a:solidFill>
            </a:endParaRPr>
          </a:p>
        </p:txBody>
      </p:sp>
      <p:sp>
        <p:nvSpPr>
          <p:cNvPr id="6" name="Zástupný symbol pro text 5"/>
          <p:cNvSpPr>
            <a:spLocks noGrp="1"/>
          </p:cNvSpPr>
          <p:nvPr>
            <p:ph type="body" sz="quarter" idx="32"/>
          </p:nvPr>
        </p:nvSpPr>
        <p:spPr/>
        <p:txBody>
          <a:bodyPr/>
          <a:lstStyle/>
          <a:p>
            <a:endParaRPr lang="cs-CZ" dirty="0"/>
          </a:p>
        </p:txBody>
      </p:sp>
      <p:pic>
        <p:nvPicPr>
          <p:cNvPr id="9" name="Obrázek 8"/>
          <p:cNvPicPr>
            <a:picLocks noChangeAspect="1"/>
          </p:cNvPicPr>
          <p:nvPr/>
        </p:nvPicPr>
        <p:blipFill rotWithShape="1">
          <a:blip r:embed="rId2">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2358136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sp>
        <p:nvSpPr>
          <p:cNvPr id="2" name="Zástupný symbol pro obsah 1"/>
          <p:cNvSpPr>
            <a:spLocks noGrp="1"/>
          </p:cNvSpPr>
          <p:nvPr>
            <p:ph sz="half" idx="1"/>
          </p:nvPr>
        </p:nvSpPr>
        <p:spPr>
          <a:xfrm>
            <a:off x="592853" y="1343906"/>
            <a:ext cx="9407063" cy="4624815"/>
          </a:xfrm>
        </p:spPr>
        <p:txBody>
          <a:bodyPr/>
          <a:lstStyle/>
          <a:p>
            <a:r>
              <a:rPr lang="cs-CZ" dirty="0" smtClean="0"/>
              <a:t>Dědičnost asi 50% (není jasné díky jakým genům)</a:t>
            </a:r>
          </a:p>
          <a:p>
            <a:r>
              <a:rPr lang="cs-CZ" dirty="0" smtClean="0"/>
              <a:t>Výchovné styly, status rodiny a další faktory výchovy hrají malou roli / nezjištěno?</a:t>
            </a:r>
          </a:p>
          <a:p>
            <a:r>
              <a:rPr lang="cs-CZ" dirty="0" smtClean="0"/>
              <a:t>Další vlivy (nesdílených faktorů) prostředí – zbylých 50%, mechanismus není znám</a:t>
            </a:r>
          </a:p>
          <a:p>
            <a:r>
              <a:rPr lang="cs-CZ" dirty="0" smtClean="0"/>
              <a:t>Interakce </a:t>
            </a:r>
          </a:p>
          <a:p>
            <a:pPr lvl="1"/>
            <a:r>
              <a:rPr lang="cs-CZ" dirty="0" smtClean="0"/>
              <a:t>genetické dispozice určují vliv okolí (viz </a:t>
            </a:r>
            <a:r>
              <a:rPr lang="cs-CZ" dirty="0" err="1" smtClean="0"/>
              <a:t>Roberts</a:t>
            </a:r>
            <a:r>
              <a:rPr lang="cs-CZ" dirty="0" smtClean="0"/>
              <a:t> et al., 2008 – dále) </a:t>
            </a:r>
          </a:p>
          <a:p>
            <a:pPr lvl="1"/>
            <a:r>
              <a:rPr lang="cs-CZ" dirty="0" smtClean="0"/>
              <a:t>geny a faktory prostředí </a:t>
            </a:r>
            <a:r>
              <a:rPr lang="cs-CZ" dirty="0" err="1" smtClean="0"/>
              <a:t>spolupodmiňují</a:t>
            </a:r>
            <a:r>
              <a:rPr lang="cs-CZ" dirty="0" smtClean="0"/>
              <a:t> určité stavy a chování (např. depresi, sebevražednost, </a:t>
            </a:r>
            <a:r>
              <a:rPr lang="cs-CZ" dirty="0"/>
              <a:t>serotonin </a:t>
            </a:r>
            <a:r>
              <a:rPr lang="cs-CZ" dirty="0" err="1" smtClean="0"/>
              <a:t>transporter</a:t>
            </a:r>
            <a:r>
              <a:rPr lang="cs-CZ" dirty="0" smtClean="0"/>
              <a:t> </a:t>
            </a:r>
            <a:r>
              <a:rPr lang="cs-CZ" dirty="0"/>
              <a:t>(5-HTT) </a:t>
            </a:r>
            <a:r>
              <a:rPr lang="cs-CZ" dirty="0" smtClean="0"/>
              <a:t>gene + </a:t>
            </a:r>
            <a:r>
              <a:rPr lang="cs-CZ" dirty="0" err="1" smtClean="0"/>
              <a:t>stresogenní</a:t>
            </a:r>
            <a:r>
              <a:rPr lang="cs-CZ" dirty="0" smtClean="0"/>
              <a:t> faktory, viz </a:t>
            </a:r>
            <a:r>
              <a:rPr lang="cs-CZ" dirty="0" err="1" smtClean="0"/>
              <a:t>Caspi</a:t>
            </a:r>
            <a:r>
              <a:rPr lang="cs-CZ" dirty="0" smtClean="0"/>
              <a:t> et al., 2003, Kaufman 2004)</a:t>
            </a:r>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20</a:t>
            </a:fld>
            <a:endParaRPr lang="cs-CZ" dirty="0"/>
          </a:p>
        </p:txBody>
      </p:sp>
      <p:sp>
        <p:nvSpPr>
          <p:cNvPr id="5" name="Nadpis 4"/>
          <p:cNvSpPr>
            <a:spLocks noGrp="1"/>
          </p:cNvSpPr>
          <p:nvPr>
            <p:ph type="title"/>
          </p:nvPr>
        </p:nvSpPr>
        <p:spPr>
          <a:xfrm>
            <a:off x="432000" y="421952"/>
            <a:ext cx="9131100" cy="432000"/>
          </a:xfrm>
        </p:spPr>
        <p:txBody>
          <a:bodyPr/>
          <a:lstStyle/>
          <a:p>
            <a:r>
              <a:rPr lang="cs-CZ" dirty="0" smtClean="0">
                <a:solidFill>
                  <a:srgbClr val="646464"/>
                </a:solidFill>
              </a:rPr>
              <a:t>Vrozenost osobnosti</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Studie na jednovaječných dvojčatech</a:t>
            </a:r>
            <a:endParaRPr lang="cs-CZ" dirty="0"/>
          </a:p>
        </p:txBody>
      </p:sp>
    </p:spTree>
    <p:extLst>
      <p:ext uri="{BB962C8B-B14F-4D97-AF65-F5344CB8AC3E}">
        <p14:creationId xmlns:p14="http://schemas.microsoft.com/office/powerpoint/2010/main" val="405225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sp>
        <p:nvSpPr>
          <p:cNvPr id="2" name="Zástupný symbol pro obsah 1"/>
          <p:cNvSpPr>
            <a:spLocks noGrp="1"/>
          </p:cNvSpPr>
          <p:nvPr>
            <p:ph sz="half" idx="1"/>
          </p:nvPr>
        </p:nvSpPr>
        <p:spPr>
          <a:xfrm>
            <a:off x="592853" y="1343906"/>
            <a:ext cx="9407063" cy="4835830"/>
          </a:xfrm>
        </p:spPr>
        <p:txBody>
          <a:bodyPr/>
          <a:lstStyle/>
          <a:p>
            <a:r>
              <a:rPr lang="cs-CZ" dirty="0" smtClean="0"/>
              <a:t>Princip zrání</a:t>
            </a:r>
          </a:p>
          <a:p>
            <a:pPr lvl="1"/>
            <a:r>
              <a:rPr lang="cs-CZ" dirty="0" smtClean="0"/>
              <a:t>lidé jsou s věkem více dominantní, přátelští, svědomití, emočně stabilní (</a:t>
            </a:r>
            <a:r>
              <a:rPr lang="cs-CZ" dirty="0" err="1" smtClean="0"/>
              <a:t>Caspi</a:t>
            </a:r>
            <a:r>
              <a:rPr lang="cs-CZ" dirty="0" smtClean="0"/>
              <a:t> et al., 2005)</a:t>
            </a:r>
          </a:p>
          <a:p>
            <a:r>
              <a:rPr lang="cs-CZ" dirty="0" smtClean="0"/>
              <a:t>Další trendy směrem do střední dospělosti </a:t>
            </a:r>
          </a:p>
          <a:p>
            <a:pPr lvl="1"/>
            <a:r>
              <a:rPr lang="cs-CZ" dirty="0" smtClean="0"/>
              <a:t>Spokojenost se sebou, méně náladovost a negativita</a:t>
            </a:r>
          </a:p>
          <a:p>
            <a:pPr lvl="1"/>
            <a:r>
              <a:rPr lang="cs-CZ" dirty="0" smtClean="0"/>
              <a:t>zodpovědní, pečující, více cílevědomí, méně riskují a jsou méně impulzivní </a:t>
            </a:r>
          </a:p>
          <a:p>
            <a:pPr lvl="1"/>
            <a:r>
              <a:rPr lang="cs-CZ" dirty="0" smtClean="0"/>
              <a:t>Zvyšování svědomitosti a přívětivosti a snižování </a:t>
            </a:r>
            <a:r>
              <a:rPr lang="cs-CZ" dirty="0" err="1" smtClean="0"/>
              <a:t>neuroticismu</a:t>
            </a:r>
            <a:r>
              <a:rPr lang="cs-CZ" dirty="0" smtClean="0"/>
              <a:t> odráží investice do normativních sociálních rolí spojených s rodinou, prací a občanstvím (</a:t>
            </a:r>
            <a:r>
              <a:rPr lang="cs-CZ" dirty="0" err="1" smtClean="0"/>
              <a:t>Roberts</a:t>
            </a:r>
            <a:r>
              <a:rPr lang="cs-CZ" dirty="0" smtClean="0"/>
              <a:t> et al., 2006 x ale </a:t>
            </a:r>
            <a:r>
              <a:rPr lang="cs-CZ" dirty="0" err="1" smtClean="0"/>
              <a:t>Costa</a:t>
            </a:r>
            <a:r>
              <a:rPr lang="cs-CZ" dirty="0" smtClean="0"/>
              <a:t> a </a:t>
            </a:r>
            <a:r>
              <a:rPr lang="cs-CZ" dirty="0" err="1" smtClean="0"/>
              <a:t>McCrae</a:t>
            </a:r>
            <a:r>
              <a:rPr lang="cs-CZ" dirty="0" smtClean="0"/>
              <a:t> 2006 to přičítají biologickému zrání – aktivuje se vrozený pečující systém)</a:t>
            </a:r>
          </a:p>
          <a:p>
            <a:pPr lvl="1"/>
            <a:r>
              <a:rPr lang="cs-CZ" dirty="0" smtClean="0"/>
              <a:t>ALE – </a:t>
            </a:r>
            <a:r>
              <a:rPr lang="en-US" dirty="0" err="1" smtClean="0"/>
              <a:t>interindividu</a:t>
            </a:r>
            <a:r>
              <a:rPr lang="cs-CZ" dirty="0" err="1" smtClean="0"/>
              <a:t>ální</a:t>
            </a:r>
            <a:r>
              <a:rPr lang="cs-CZ" dirty="0" smtClean="0"/>
              <a:t> rozdíly v </a:t>
            </a:r>
            <a:r>
              <a:rPr lang="en-US" dirty="0" err="1" smtClean="0"/>
              <a:t>intraindividu</a:t>
            </a:r>
            <a:r>
              <a:rPr lang="cs-CZ" dirty="0" err="1" smtClean="0"/>
              <a:t>álních</a:t>
            </a:r>
            <a:r>
              <a:rPr lang="cs-CZ" dirty="0" smtClean="0"/>
              <a:t> změnách</a:t>
            </a:r>
            <a:r>
              <a:rPr lang="en-US" dirty="0" smtClean="0"/>
              <a:t> </a:t>
            </a:r>
            <a:r>
              <a:rPr lang="cs-CZ" dirty="0" smtClean="0"/>
              <a:t>– méně se mění ti, kteří již v dětství mají vzorec odpovídající zralosti; naopak větší změna např. u brzy vdaných/ženatých, s dětmi atd. </a:t>
            </a:r>
          </a:p>
          <a:p>
            <a:r>
              <a:rPr lang="cs-CZ" dirty="0" smtClean="0"/>
              <a:t>Princip kumulativní kontinuity – lidé zůstávají relativně odlišní od ostatních, spíše se rozdíly prohlubují, lidé mají tendenci si potvrzovat vlastní osobnost, konstantní role v prostředí</a:t>
            </a:r>
          </a:p>
          <a:p>
            <a:r>
              <a:rPr lang="cs-CZ" dirty="0" smtClean="0"/>
              <a:t>Princip formování identity – vytváření identity, oddanost vlastní identitě, udržování identity, vede k větší konzistenci chování</a:t>
            </a:r>
          </a:p>
          <a:p>
            <a:r>
              <a:rPr lang="cs-CZ" dirty="0" smtClean="0"/>
              <a:t>Princip sociálních investic – zvyšující se investice do sociálních institucí, tj. např. sociálních rolí spojených se statutem</a:t>
            </a:r>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21</a:t>
            </a:fld>
            <a:endParaRPr lang="cs-CZ" dirty="0"/>
          </a:p>
        </p:txBody>
      </p:sp>
      <p:sp>
        <p:nvSpPr>
          <p:cNvPr id="5" name="Nadpis 4"/>
          <p:cNvSpPr>
            <a:spLocks noGrp="1"/>
          </p:cNvSpPr>
          <p:nvPr>
            <p:ph type="title"/>
          </p:nvPr>
        </p:nvSpPr>
        <p:spPr>
          <a:xfrm>
            <a:off x="432000" y="411904"/>
            <a:ext cx="9131100" cy="432000"/>
          </a:xfrm>
        </p:spPr>
        <p:txBody>
          <a:bodyPr/>
          <a:lstStyle/>
          <a:p>
            <a:r>
              <a:rPr lang="cs-CZ" dirty="0" smtClean="0">
                <a:solidFill>
                  <a:srgbClr val="646464"/>
                </a:solidFill>
              </a:rPr>
              <a:t>Vývojové trendy</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7174802" cy="360000"/>
          </a:xfrm>
        </p:spPr>
        <p:txBody>
          <a:bodyPr/>
          <a:lstStyle/>
          <a:p>
            <a:endParaRPr lang="cs-CZ" dirty="0"/>
          </a:p>
        </p:txBody>
      </p:sp>
    </p:spTree>
    <p:extLst>
      <p:ext uri="{BB962C8B-B14F-4D97-AF65-F5344CB8AC3E}">
        <p14:creationId xmlns:p14="http://schemas.microsoft.com/office/powerpoint/2010/main" val="281288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sp>
        <p:nvSpPr>
          <p:cNvPr id="2" name="Zástupný symbol pro obsah 1"/>
          <p:cNvSpPr>
            <a:spLocks noGrp="1"/>
          </p:cNvSpPr>
          <p:nvPr>
            <p:ph sz="half" idx="1"/>
          </p:nvPr>
        </p:nvSpPr>
        <p:spPr>
          <a:xfrm>
            <a:off x="592853" y="1343906"/>
            <a:ext cx="9407063" cy="4835830"/>
          </a:xfrm>
        </p:spPr>
        <p:txBody>
          <a:bodyPr/>
          <a:lstStyle/>
          <a:p>
            <a:r>
              <a:rPr lang="cs-CZ" sz="2400" dirty="0" smtClean="0"/>
              <a:t>Zdroje konzistence osobnosti</a:t>
            </a:r>
          </a:p>
          <a:p>
            <a:pPr lvl="1"/>
            <a:r>
              <a:rPr lang="cs-CZ" sz="2000" dirty="0" smtClean="0"/>
              <a:t>Genetika</a:t>
            </a:r>
          </a:p>
          <a:p>
            <a:pPr lvl="1"/>
            <a:r>
              <a:rPr lang="cs-CZ" sz="2000" dirty="0" smtClean="0"/>
              <a:t>Role</a:t>
            </a:r>
          </a:p>
          <a:p>
            <a:pPr lvl="1"/>
            <a:r>
              <a:rPr lang="cs-CZ" sz="2000" dirty="0" smtClean="0"/>
              <a:t>Interakce člověka s prostředím</a:t>
            </a:r>
          </a:p>
          <a:p>
            <a:pPr lvl="2"/>
            <a:r>
              <a:rPr lang="cs-CZ" sz="1800" dirty="0" smtClean="0"/>
              <a:t>Atrakce vůči prostředí konzistentnímu s osobností</a:t>
            </a:r>
          </a:p>
          <a:p>
            <a:pPr lvl="2"/>
            <a:r>
              <a:rPr lang="cs-CZ" sz="1800" dirty="0" smtClean="0"/>
              <a:t>Selekce do rolí konzistentních s osobností</a:t>
            </a:r>
          </a:p>
          <a:p>
            <a:pPr lvl="2"/>
            <a:r>
              <a:rPr lang="cs-CZ" sz="1800" dirty="0" smtClean="0"/>
              <a:t>Selektivní reaktivita vůči aspektům prostředí konzistentním s osobností</a:t>
            </a:r>
          </a:p>
          <a:p>
            <a:pPr lvl="2"/>
            <a:r>
              <a:rPr lang="cs-CZ" sz="1800" dirty="0" smtClean="0"/>
              <a:t>Evokace reakcí ostatních konzistentních s osobností</a:t>
            </a:r>
          </a:p>
          <a:p>
            <a:pPr lvl="2"/>
            <a:r>
              <a:rPr lang="cs-CZ" sz="1800" dirty="0" smtClean="0"/>
              <a:t>Manipulace prostředím, aby vyhovovalo osobnosti</a:t>
            </a:r>
          </a:p>
          <a:p>
            <a:pPr lvl="2"/>
            <a:r>
              <a:rPr lang="cs-CZ" sz="1800" dirty="0" smtClean="0"/>
              <a:t>Opouštění prostředí, které nevyhovují osobnosti</a:t>
            </a:r>
          </a:p>
          <a:p>
            <a:pPr lvl="2"/>
            <a:r>
              <a:rPr lang="cs-CZ" sz="1800" dirty="0" smtClean="0"/>
              <a:t>Jednoznačnost identity podporuje selekci, evokaci a reakci</a:t>
            </a:r>
          </a:p>
          <a:p>
            <a:pPr lvl="2"/>
            <a:endParaRPr lang="cs-CZ" dirty="0" smtClean="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22</a:t>
            </a:fld>
            <a:endParaRPr lang="cs-CZ" dirty="0"/>
          </a:p>
        </p:txBody>
      </p:sp>
      <p:sp>
        <p:nvSpPr>
          <p:cNvPr id="5" name="Nadpis 4"/>
          <p:cNvSpPr>
            <a:spLocks noGrp="1"/>
          </p:cNvSpPr>
          <p:nvPr>
            <p:ph type="title"/>
          </p:nvPr>
        </p:nvSpPr>
        <p:spPr>
          <a:xfrm>
            <a:off x="432000" y="411904"/>
            <a:ext cx="9131100" cy="432000"/>
          </a:xfrm>
        </p:spPr>
        <p:txBody>
          <a:bodyPr/>
          <a:lstStyle/>
          <a:p>
            <a:r>
              <a:rPr lang="cs-CZ" dirty="0" smtClean="0">
                <a:solidFill>
                  <a:srgbClr val="646464"/>
                </a:solidFill>
              </a:rPr>
              <a:t>Vztah osobnosti s prostředím</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7174802" cy="360000"/>
          </a:xfrm>
        </p:spPr>
        <p:txBody>
          <a:bodyPr/>
          <a:lstStyle/>
          <a:p>
            <a:r>
              <a:rPr lang="cs-CZ" dirty="0" smtClean="0"/>
              <a:t>Konzistentní </a:t>
            </a:r>
            <a:endParaRPr lang="cs-CZ" dirty="0"/>
          </a:p>
        </p:txBody>
      </p:sp>
    </p:spTree>
    <p:extLst>
      <p:ext uri="{BB962C8B-B14F-4D97-AF65-F5344CB8AC3E}">
        <p14:creationId xmlns:p14="http://schemas.microsoft.com/office/powerpoint/2010/main" val="38240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sp>
        <p:nvSpPr>
          <p:cNvPr id="2" name="Zástupný symbol pro obsah 1"/>
          <p:cNvSpPr>
            <a:spLocks noGrp="1"/>
          </p:cNvSpPr>
          <p:nvPr>
            <p:ph sz="half" idx="1"/>
          </p:nvPr>
        </p:nvSpPr>
        <p:spPr>
          <a:xfrm>
            <a:off x="592853" y="1343906"/>
            <a:ext cx="9407063" cy="4835830"/>
          </a:xfrm>
        </p:spPr>
        <p:txBody>
          <a:bodyPr/>
          <a:lstStyle/>
          <a:p>
            <a:r>
              <a:rPr lang="cs-CZ" sz="2400" dirty="0" smtClean="0"/>
              <a:t>Podpora změny</a:t>
            </a:r>
          </a:p>
          <a:p>
            <a:pPr lvl="1"/>
            <a:r>
              <a:rPr lang="cs-CZ" sz="2000" dirty="0" smtClean="0"/>
              <a:t>Jiné chování spojené s novými rolemi, očekávané od nových rolí</a:t>
            </a:r>
          </a:p>
          <a:p>
            <a:pPr lvl="1"/>
            <a:r>
              <a:rPr lang="cs-CZ" sz="2000" dirty="0" smtClean="0"/>
              <a:t>Odezva na změnu mění motivaci, sebevědomí atd.</a:t>
            </a:r>
          </a:p>
          <a:p>
            <a:pPr lvl="1"/>
            <a:r>
              <a:rPr lang="cs-CZ" sz="2000" dirty="0" smtClean="0"/>
              <a:t>Napodobování ostatních</a:t>
            </a:r>
          </a:p>
          <a:p>
            <a:pPr lvl="1"/>
            <a:r>
              <a:rPr lang="cs-CZ" sz="2000" dirty="0" smtClean="0"/>
              <a:t>Zpětná vazba ostatních</a:t>
            </a:r>
          </a:p>
          <a:p>
            <a:r>
              <a:rPr lang="cs-CZ" sz="2400" dirty="0" smtClean="0"/>
              <a:t>Brzdy změn</a:t>
            </a:r>
          </a:p>
          <a:p>
            <a:pPr lvl="1"/>
            <a:r>
              <a:rPr lang="cs-CZ" sz="2000" dirty="0" smtClean="0"/>
              <a:t>Obstrukce – vyčkávání, jestli tlak na změnu nezmizí</a:t>
            </a:r>
          </a:p>
          <a:p>
            <a:pPr lvl="1"/>
            <a:r>
              <a:rPr lang="cs-CZ" sz="2000" dirty="0" smtClean="0"/>
              <a:t>Struktura identity – pufr proti změnám</a:t>
            </a:r>
          </a:p>
          <a:p>
            <a:pPr lvl="1"/>
            <a:r>
              <a:rPr lang="cs-CZ" sz="2000" dirty="0" smtClean="0"/>
              <a:t>Dispozice – některé dispozice zvyšují odolnost vůči změnám</a:t>
            </a:r>
          </a:p>
          <a:p>
            <a:pPr lvl="1"/>
            <a:r>
              <a:rPr lang="cs-CZ" sz="2000" dirty="0" smtClean="0"/>
              <a:t>Akomodace, </a:t>
            </a:r>
            <a:r>
              <a:rPr lang="cs-CZ" sz="2000" dirty="0" err="1" smtClean="0"/>
              <a:t>optimizace</a:t>
            </a:r>
            <a:r>
              <a:rPr lang="cs-CZ" sz="2000" dirty="0" smtClean="0"/>
              <a:t>, selekce, imunizace, obranné mechanismy přetvářejí informaci tak, aby netlačila osobnost ke změně</a:t>
            </a:r>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23</a:t>
            </a:fld>
            <a:endParaRPr lang="cs-CZ" dirty="0"/>
          </a:p>
        </p:txBody>
      </p:sp>
      <p:sp>
        <p:nvSpPr>
          <p:cNvPr id="5" name="Nadpis 4"/>
          <p:cNvSpPr>
            <a:spLocks noGrp="1"/>
          </p:cNvSpPr>
          <p:nvPr>
            <p:ph type="title"/>
          </p:nvPr>
        </p:nvSpPr>
        <p:spPr>
          <a:xfrm>
            <a:off x="431999" y="411904"/>
            <a:ext cx="9887657" cy="432000"/>
          </a:xfrm>
        </p:spPr>
        <p:txBody>
          <a:bodyPr/>
          <a:lstStyle/>
          <a:p>
            <a:r>
              <a:rPr lang="cs-CZ" dirty="0" smtClean="0">
                <a:solidFill>
                  <a:srgbClr val="646464"/>
                </a:solidFill>
              </a:rPr>
              <a:t>Jevy podporující a brzdící osobnostní změnu</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7174802" cy="360000"/>
          </a:xfrm>
        </p:spPr>
        <p:txBody>
          <a:bodyPr/>
          <a:lstStyle/>
          <a:p>
            <a:endParaRPr lang="cs-CZ" dirty="0"/>
          </a:p>
        </p:txBody>
      </p:sp>
    </p:spTree>
    <p:extLst>
      <p:ext uri="{BB962C8B-B14F-4D97-AF65-F5344CB8AC3E}">
        <p14:creationId xmlns:p14="http://schemas.microsoft.com/office/powerpoint/2010/main" val="422682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359853" y="1343906"/>
            <a:ext cx="7200341" cy="5157378"/>
          </a:xfrm>
        </p:spPr>
        <p:txBody>
          <a:bodyPr/>
          <a:lstStyle/>
          <a:p>
            <a:r>
              <a:rPr lang="cs-CZ" dirty="0" smtClean="0"/>
              <a:t>Murray (1938) – klasik – potřeby / motivy, alternativa rysů osobnosti</a:t>
            </a:r>
          </a:p>
          <a:p>
            <a:endParaRPr lang="cs-CZ" dirty="0" smtClean="0"/>
          </a:p>
          <a:p>
            <a:r>
              <a:rPr lang="en-US" dirty="0" err="1" smtClean="0"/>
              <a:t>motiv</a:t>
            </a:r>
            <a:r>
              <a:rPr lang="cs-CZ" dirty="0" smtClean="0"/>
              <a:t>y</a:t>
            </a:r>
            <a:r>
              <a:rPr lang="en-US" dirty="0" smtClean="0"/>
              <a:t>, </a:t>
            </a:r>
            <a:r>
              <a:rPr lang="cs-CZ" dirty="0" smtClean="0"/>
              <a:t>cíle</a:t>
            </a:r>
            <a:r>
              <a:rPr lang="en-US" dirty="0" smtClean="0"/>
              <a:t>, </a:t>
            </a:r>
            <a:r>
              <a:rPr lang="en-US" dirty="0" err="1" smtClean="0"/>
              <a:t>pl</a:t>
            </a:r>
            <a:r>
              <a:rPr lang="cs-CZ" dirty="0" err="1" smtClean="0"/>
              <a:t>ány</a:t>
            </a:r>
            <a:r>
              <a:rPr lang="en-US" dirty="0" smtClean="0"/>
              <a:t>, </a:t>
            </a:r>
            <a:r>
              <a:rPr lang="cs-CZ" dirty="0" smtClean="0"/>
              <a:t>snahy</a:t>
            </a:r>
            <a:r>
              <a:rPr lang="en-US" dirty="0" smtClean="0"/>
              <a:t>, </a:t>
            </a:r>
            <a:r>
              <a:rPr lang="en-US" dirty="0" err="1" smtClean="0"/>
              <a:t>strategie</a:t>
            </a:r>
            <a:r>
              <a:rPr lang="en-US" dirty="0" smtClean="0"/>
              <a:t>, </a:t>
            </a:r>
            <a:r>
              <a:rPr lang="cs-CZ" dirty="0" smtClean="0"/>
              <a:t>hodnoty</a:t>
            </a:r>
            <a:r>
              <a:rPr lang="en-US" dirty="0" smtClean="0"/>
              <a:t>, </a:t>
            </a:r>
            <a:r>
              <a:rPr lang="cs-CZ" dirty="0" smtClean="0"/>
              <a:t>ctnosti</a:t>
            </a:r>
            <a:r>
              <a:rPr lang="en-US" dirty="0" smtClean="0"/>
              <a:t>, </a:t>
            </a:r>
            <a:r>
              <a:rPr lang="en-US" dirty="0" err="1" smtClean="0"/>
              <a:t>sch</a:t>
            </a:r>
            <a:r>
              <a:rPr lang="cs-CZ" dirty="0" smtClean="0"/>
              <a:t>é</a:t>
            </a:r>
            <a:r>
              <a:rPr lang="en-US" dirty="0" smtClean="0"/>
              <a:t>ma</a:t>
            </a:r>
            <a:r>
              <a:rPr lang="cs-CZ" dirty="0" smtClean="0"/>
              <a:t>ta</a:t>
            </a:r>
            <a:r>
              <a:rPr lang="en-US" dirty="0" smtClean="0"/>
              <a:t> </a:t>
            </a:r>
            <a:r>
              <a:rPr lang="en-US" dirty="0"/>
              <a:t>a </a:t>
            </a:r>
            <a:r>
              <a:rPr lang="cs-CZ" dirty="0" smtClean="0"/>
              <a:t>řada jiných osobnostních</a:t>
            </a:r>
            <a:r>
              <a:rPr lang="en-US" dirty="0" smtClean="0"/>
              <a:t> </a:t>
            </a:r>
            <a:r>
              <a:rPr lang="cs-CZ" dirty="0" smtClean="0"/>
              <a:t>k</a:t>
            </a:r>
            <a:r>
              <a:rPr lang="en-US" dirty="0" err="1" smtClean="0"/>
              <a:t>onstru</a:t>
            </a:r>
            <a:r>
              <a:rPr lang="cs-CZ" dirty="0" err="1" smtClean="0"/>
              <a:t>ktů</a:t>
            </a:r>
            <a:r>
              <a:rPr lang="en-US" dirty="0" smtClean="0"/>
              <a:t> </a:t>
            </a:r>
            <a:endParaRPr lang="cs-CZ" dirty="0" smtClean="0"/>
          </a:p>
          <a:p>
            <a:pPr lvl="1"/>
            <a:r>
              <a:rPr lang="cs-CZ" dirty="0" smtClean="0"/>
              <a:t>Odpovídají na otázku co lidé chtějí, čeho si váží, co vyhledávají, čemu se vyhýbají, čeho se bojí, jak tvoří plány, cíle, plány pro život, jak se vypořádávají s konflikty a výzvami, jaké úkoly je čekají na určitých stupních života</a:t>
            </a:r>
            <a:r>
              <a:rPr lang="en-US" dirty="0" smtClean="0"/>
              <a:t> </a:t>
            </a:r>
            <a:endParaRPr lang="cs-CZ" dirty="0"/>
          </a:p>
          <a:p>
            <a:pPr lvl="1"/>
            <a:r>
              <a:rPr lang="cs-CZ" dirty="0" smtClean="0"/>
              <a:t>Člověk jako aktivní činitel</a:t>
            </a:r>
          </a:p>
          <a:p>
            <a:r>
              <a:rPr lang="cs-CZ" dirty="0" smtClean="0"/>
              <a:t>Člověk </a:t>
            </a:r>
            <a:r>
              <a:rPr lang="cs-CZ" dirty="0"/>
              <a:t>je </a:t>
            </a:r>
            <a:r>
              <a:rPr lang="cs-CZ" dirty="0" err="1"/>
              <a:t>sebedeterminující</a:t>
            </a:r>
            <a:r>
              <a:rPr lang="cs-CZ" dirty="0"/>
              <a:t> a </a:t>
            </a:r>
            <a:r>
              <a:rPr lang="cs-CZ" dirty="0" err="1"/>
              <a:t>seberegulující</a:t>
            </a:r>
            <a:r>
              <a:rPr lang="cs-CZ" dirty="0"/>
              <a:t> činitel, který si organizuje život za účelem cílů </a:t>
            </a:r>
            <a:r>
              <a:rPr lang="de-DE" dirty="0"/>
              <a:t>(</a:t>
            </a:r>
            <a:r>
              <a:rPr lang="de-DE" dirty="0" err="1"/>
              <a:t>Deci</a:t>
            </a:r>
            <a:r>
              <a:rPr lang="de-DE" dirty="0"/>
              <a:t> &amp; Ryan 1991, Freund &amp;</a:t>
            </a:r>
            <a:r>
              <a:rPr lang="cs-CZ" dirty="0"/>
              <a:t> </a:t>
            </a:r>
            <a:r>
              <a:rPr lang="de-DE" dirty="0" err="1"/>
              <a:t>Riediger</a:t>
            </a:r>
            <a:r>
              <a:rPr lang="de-DE" dirty="0"/>
              <a:t> 2006)</a:t>
            </a:r>
            <a:endParaRPr lang="cs-CZ" dirty="0"/>
          </a:p>
          <a:p>
            <a:pPr lvl="1"/>
            <a:endParaRPr lang="cs-CZ" dirty="0" smtClean="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24</a:t>
            </a:fld>
            <a:endParaRPr lang="cs-CZ" dirty="0"/>
          </a:p>
        </p:txBody>
      </p:sp>
      <p:sp>
        <p:nvSpPr>
          <p:cNvPr id="5" name="Nadpis 4"/>
          <p:cNvSpPr>
            <a:spLocks noGrp="1"/>
          </p:cNvSpPr>
          <p:nvPr>
            <p:ph type="title"/>
          </p:nvPr>
        </p:nvSpPr>
        <p:spPr>
          <a:xfrm>
            <a:off x="432000" y="421952"/>
            <a:ext cx="9131100" cy="432000"/>
          </a:xfrm>
        </p:spPr>
        <p:txBody>
          <a:bodyPr/>
          <a:lstStyle/>
          <a:p>
            <a:r>
              <a:rPr lang="cs-CZ" dirty="0" smtClean="0">
                <a:solidFill>
                  <a:srgbClr val="646464"/>
                </a:solidFill>
              </a:rPr>
              <a:t>Osobní cíle – motivační perspektiva</a:t>
            </a:r>
            <a:endParaRPr lang="cs-CZ" dirty="0">
              <a:solidFill>
                <a:srgbClr val="646464"/>
              </a:solidFill>
            </a:endParaRPr>
          </a:p>
        </p:txBody>
      </p:sp>
      <p:sp>
        <p:nvSpPr>
          <p:cNvPr id="6" name="Zástupný symbol pro text 5"/>
          <p:cNvSpPr>
            <a:spLocks noGrp="1"/>
          </p:cNvSpPr>
          <p:nvPr>
            <p:ph type="body" sz="quarter" idx="32"/>
          </p:nvPr>
        </p:nvSpPr>
        <p:spPr>
          <a:xfrm>
            <a:off x="431999" y="864000"/>
            <a:ext cx="9495771" cy="507478"/>
          </a:xfrm>
        </p:spPr>
        <p:txBody>
          <a:bodyPr/>
          <a:lstStyle/>
          <a:p>
            <a:r>
              <a:rPr lang="cs-CZ" dirty="0" smtClean="0"/>
              <a:t>Člověk je </a:t>
            </a:r>
            <a:r>
              <a:rPr lang="cs-CZ" dirty="0" err="1" smtClean="0"/>
              <a:t>sebedeterminující</a:t>
            </a:r>
            <a:r>
              <a:rPr lang="cs-CZ" dirty="0" smtClean="0"/>
              <a:t> a </a:t>
            </a:r>
            <a:r>
              <a:rPr lang="cs-CZ" dirty="0" err="1" smtClean="0"/>
              <a:t>seberegulující</a:t>
            </a:r>
            <a:r>
              <a:rPr lang="cs-CZ" dirty="0" smtClean="0"/>
              <a:t> činitel, který si organizuje život za účelem cílů </a:t>
            </a:r>
            <a:r>
              <a:rPr lang="de-DE" dirty="0"/>
              <a:t>(</a:t>
            </a:r>
            <a:r>
              <a:rPr lang="de-DE" dirty="0" err="1"/>
              <a:t>Deci</a:t>
            </a:r>
            <a:r>
              <a:rPr lang="de-DE" dirty="0"/>
              <a:t> &amp; Ryan 1991, Freund </a:t>
            </a:r>
            <a:r>
              <a:rPr lang="de-DE" dirty="0" smtClean="0"/>
              <a:t>&amp;</a:t>
            </a:r>
            <a:r>
              <a:rPr lang="cs-CZ" dirty="0" smtClean="0"/>
              <a:t> </a:t>
            </a:r>
            <a:r>
              <a:rPr lang="de-DE" dirty="0" err="1" smtClean="0"/>
              <a:t>Riediger</a:t>
            </a:r>
            <a:r>
              <a:rPr lang="de-DE" dirty="0" smtClean="0"/>
              <a:t> </a:t>
            </a:r>
            <a:r>
              <a:rPr lang="de-DE" dirty="0"/>
              <a:t>2006)</a:t>
            </a:r>
            <a:endParaRPr lang="cs-CZ" dirty="0"/>
          </a:p>
        </p:txBody>
      </p:sp>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pic>
        <p:nvPicPr>
          <p:cNvPr id="7" name="Zástupný symbol pro obrázek 6"/>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482" r="2482"/>
          <a:stretch>
            <a:fillRect/>
          </a:stretch>
        </p:blipFill>
        <p:spPr/>
      </p:pic>
    </p:spTree>
    <p:extLst>
      <p:ext uri="{BB962C8B-B14F-4D97-AF65-F5344CB8AC3E}">
        <p14:creationId xmlns:p14="http://schemas.microsoft.com/office/powerpoint/2010/main" val="655399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432000" y="1858946"/>
            <a:ext cx="7057856" cy="4044176"/>
          </a:xfrm>
        </p:spPr>
        <p:txBody>
          <a:bodyPr/>
          <a:lstStyle/>
          <a:p>
            <a:r>
              <a:rPr lang="cs-CZ" dirty="0" smtClean="0"/>
              <a:t>Cíle relevantní pro psychologii osobnosti jsou dlouhodobé a stabilní</a:t>
            </a:r>
          </a:p>
          <a:p>
            <a:pPr lvl="1"/>
            <a:r>
              <a:rPr lang="cs-CZ" i="1" dirty="0" smtClean="0"/>
              <a:t>Osobní cíle, životní záměry…</a:t>
            </a:r>
            <a:endParaRPr lang="cs-CZ" dirty="0" smtClean="0"/>
          </a:p>
          <a:p>
            <a:r>
              <a:rPr lang="cs-CZ" dirty="0" smtClean="0"/>
              <a:t>Postupně realističtější</a:t>
            </a:r>
            <a:endParaRPr lang="cs-CZ" dirty="0"/>
          </a:p>
          <a:p>
            <a:r>
              <a:rPr lang="cs-CZ" dirty="0" smtClean="0"/>
              <a:t>Základní potřeby podle</a:t>
            </a:r>
            <a:r>
              <a:rPr lang="en-US" dirty="0" smtClean="0"/>
              <a:t> McClelland</a:t>
            </a:r>
            <a:r>
              <a:rPr lang="cs-CZ" dirty="0" smtClean="0"/>
              <a:t>a</a:t>
            </a:r>
            <a:r>
              <a:rPr lang="en-US" dirty="0" smtClean="0"/>
              <a:t> </a:t>
            </a:r>
            <a:r>
              <a:rPr lang="en-US" dirty="0"/>
              <a:t>(1985</a:t>
            </a:r>
            <a:r>
              <a:rPr lang="en-US" dirty="0" smtClean="0"/>
              <a:t>)</a:t>
            </a:r>
            <a:endParaRPr lang="cs-CZ" dirty="0" smtClean="0"/>
          </a:p>
          <a:p>
            <a:pPr lvl="1"/>
            <a:r>
              <a:rPr lang="cs-CZ" dirty="0" smtClean="0"/>
              <a:t>dosahování (</a:t>
            </a:r>
            <a:r>
              <a:rPr lang="en-US" i="1" dirty="0" smtClean="0"/>
              <a:t>achievement</a:t>
            </a:r>
            <a:r>
              <a:rPr lang="cs-CZ" dirty="0" smtClean="0"/>
              <a:t>)</a:t>
            </a:r>
            <a:r>
              <a:rPr lang="en-US" dirty="0" smtClean="0"/>
              <a:t>, </a:t>
            </a:r>
            <a:endParaRPr lang="cs-CZ" dirty="0" smtClean="0"/>
          </a:p>
          <a:p>
            <a:pPr lvl="1"/>
            <a:r>
              <a:rPr lang="cs-CZ" dirty="0" smtClean="0"/>
              <a:t>moc (</a:t>
            </a:r>
            <a:r>
              <a:rPr lang="en-US" i="1" dirty="0" smtClean="0"/>
              <a:t>power</a:t>
            </a:r>
            <a:r>
              <a:rPr lang="cs-CZ" dirty="0" smtClean="0"/>
              <a:t>)</a:t>
            </a:r>
            <a:r>
              <a:rPr lang="en-US" dirty="0" smtClean="0"/>
              <a:t>, </a:t>
            </a:r>
            <a:endParaRPr lang="cs-CZ" dirty="0" smtClean="0"/>
          </a:p>
          <a:p>
            <a:pPr lvl="1"/>
            <a:r>
              <a:rPr lang="en-US" dirty="0" err="1" smtClean="0"/>
              <a:t>intim</a:t>
            </a:r>
            <a:r>
              <a:rPr lang="cs-CZ" dirty="0" err="1" smtClean="0"/>
              <a:t>ita</a:t>
            </a:r>
            <a:r>
              <a:rPr lang="en-US" dirty="0" smtClean="0"/>
              <a:t>/</a:t>
            </a:r>
            <a:r>
              <a:rPr lang="en-US" dirty="0" err="1" smtClean="0"/>
              <a:t>afilia</a:t>
            </a:r>
            <a:r>
              <a:rPr lang="cs-CZ" dirty="0" err="1" smtClean="0"/>
              <a:t>ce</a:t>
            </a:r>
            <a:endParaRPr lang="cs-CZ" dirty="0" smtClean="0"/>
          </a:p>
          <a:p>
            <a:r>
              <a:rPr lang="cs-CZ" dirty="0" smtClean="0"/>
              <a:t>Základní </a:t>
            </a:r>
            <a:r>
              <a:rPr lang="cs-CZ" dirty="0" err="1" smtClean="0"/>
              <a:t>sebedeterminující</a:t>
            </a:r>
            <a:r>
              <a:rPr lang="cs-CZ" dirty="0" smtClean="0"/>
              <a:t> potřeby </a:t>
            </a:r>
            <a:r>
              <a:rPr lang="en-US" dirty="0"/>
              <a:t>(Sheldon et al. 2001)</a:t>
            </a:r>
          </a:p>
          <a:p>
            <a:pPr lvl="1"/>
            <a:r>
              <a:rPr lang="en-US" dirty="0" err="1" smtClean="0"/>
              <a:t>autonom</a:t>
            </a:r>
            <a:r>
              <a:rPr lang="cs-CZ" dirty="0" err="1" smtClean="0"/>
              <a:t>ie</a:t>
            </a:r>
            <a:r>
              <a:rPr lang="en-US" dirty="0" smtClean="0"/>
              <a:t>, </a:t>
            </a:r>
            <a:endParaRPr lang="cs-CZ" dirty="0" smtClean="0"/>
          </a:p>
          <a:p>
            <a:pPr lvl="1"/>
            <a:r>
              <a:rPr lang="cs-CZ" dirty="0" smtClean="0"/>
              <a:t>k</a:t>
            </a:r>
            <a:r>
              <a:rPr lang="en-US" dirty="0" err="1" smtClean="0"/>
              <a:t>ompetence</a:t>
            </a:r>
            <a:r>
              <a:rPr lang="en-US" dirty="0"/>
              <a:t>, </a:t>
            </a:r>
            <a:endParaRPr lang="cs-CZ" dirty="0" smtClean="0"/>
          </a:p>
          <a:p>
            <a:pPr lvl="1"/>
            <a:r>
              <a:rPr lang="cs-CZ" dirty="0" smtClean="0"/>
              <a:t>sounáležitost (</a:t>
            </a:r>
            <a:r>
              <a:rPr lang="cs-CZ" i="1" dirty="0" err="1" smtClean="0"/>
              <a:t>relatedness</a:t>
            </a:r>
            <a:r>
              <a:rPr lang="cs-CZ" dirty="0" smtClean="0"/>
              <a:t>)</a:t>
            </a:r>
            <a:endParaRPr lang="en-US"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25</a:t>
            </a:fld>
            <a:endParaRPr lang="cs-CZ" dirty="0"/>
          </a:p>
        </p:txBody>
      </p:sp>
      <p:sp>
        <p:nvSpPr>
          <p:cNvPr id="5" name="Nadpis 4"/>
          <p:cNvSpPr>
            <a:spLocks noGrp="1"/>
          </p:cNvSpPr>
          <p:nvPr>
            <p:ph type="title"/>
          </p:nvPr>
        </p:nvSpPr>
        <p:spPr>
          <a:xfrm>
            <a:off x="432000" y="421952"/>
            <a:ext cx="9131100" cy="432000"/>
          </a:xfrm>
        </p:spPr>
        <p:txBody>
          <a:bodyPr/>
          <a:lstStyle/>
          <a:p>
            <a:r>
              <a:rPr lang="cs-CZ" dirty="0" smtClean="0">
                <a:solidFill>
                  <a:srgbClr val="646464"/>
                </a:solidFill>
              </a:rPr>
              <a:t>Motivační perspektiva</a:t>
            </a:r>
            <a:endParaRPr lang="cs-CZ" dirty="0">
              <a:solidFill>
                <a:srgbClr val="646464"/>
              </a:solidFill>
            </a:endParaRPr>
          </a:p>
        </p:txBody>
      </p:sp>
      <p:sp>
        <p:nvSpPr>
          <p:cNvPr id="6" name="Zástupný symbol pro text 5"/>
          <p:cNvSpPr>
            <a:spLocks noGrp="1"/>
          </p:cNvSpPr>
          <p:nvPr>
            <p:ph type="body" sz="quarter" idx="32"/>
          </p:nvPr>
        </p:nvSpPr>
        <p:spPr>
          <a:xfrm>
            <a:off x="432000" y="957891"/>
            <a:ext cx="9495771" cy="507478"/>
          </a:xfrm>
        </p:spPr>
        <p:txBody>
          <a:bodyPr/>
          <a:lstStyle/>
          <a:p>
            <a:endParaRPr lang="cs-CZ" dirty="0"/>
          </a:p>
        </p:txBody>
      </p:sp>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pic>
        <p:nvPicPr>
          <p:cNvPr id="7" name="Zástupný symbol pro obrázek 6"/>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482" r="2482"/>
          <a:stretch>
            <a:fillRect/>
          </a:stretch>
        </p:blipFill>
        <p:spPr>
          <a:xfrm>
            <a:off x="7384836" y="1858946"/>
            <a:ext cx="3842545" cy="4044175"/>
          </a:xfrm>
        </p:spPr>
      </p:pic>
    </p:spTree>
    <p:extLst>
      <p:ext uri="{BB962C8B-B14F-4D97-AF65-F5344CB8AC3E}">
        <p14:creationId xmlns:p14="http://schemas.microsoft.com/office/powerpoint/2010/main" val="1705929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2652765" y="1343906"/>
            <a:ext cx="4907428" cy="3934542"/>
          </a:xfrm>
        </p:spPr>
        <p:txBody>
          <a:bodyPr/>
          <a:lstStyle/>
          <a:p>
            <a:r>
              <a:rPr lang="cs-CZ" dirty="0" smtClean="0"/>
              <a:t>Rané dětství</a:t>
            </a:r>
          </a:p>
          <a:p>
            <a:pPr lvl="1"/>
            <a:r>
              <a:rPr lang="cs-CZ" dirty="0" smtClean="0"/>
              <a:t>Počátky intencionality (</a:t>
            </a:r>
            <a:r>
              <a:rPr lang="cs-CZ" dirty="0" err="1" smtClean="0"/>
              <a:t>Tomasello</a:t>
            </a:r>
            <a:r>
              <a:rPr lang="cs-CZ" dirty="0" smtClean="0"/>
              <a:t> 1999) – cca 1 rok porozumění akcím druhých, záměru</a:t>
            </a:r>
          </a:p>
          <a:p>
            <a:pPr lvl="1"/>
            <a:r>
              <a:rPr lang="cs-CZ" dirty="0" smtClean="0"/>
              <a:t>Teorie mysli – cca 4 roky, chování lidí motivováno jejich domněnkami a zájmy (</a:t>
            </a:r>
            <a:r>
              <a:rPr lang="cs-CZ" dirty="0" err="1"/>
              <a:t>Wellman</a:t>
            </a:r>
            <a:r>
              <a:rPr lang="cs-CZ" dirty="0"/>
              <a:t> et al. 2001</a:t>
            </a:r>
            <a:r>
              <a:rPr lang="cs-CZ" dirty="0" smtClean="0"/>
              <a:t>)</a:t>
            </a:r>
          </a:p>
          <a:p>
            <a:r>
              <a:rPr lang="cs-CZ" dirty="0" smtClean="0"/>
              <a:t>Školní věk – formulují a hodnotí vlastní záměry, očekávání, plány</a:t>
            </a:r>
          </a:p>
          <a:p>
            <a:pPr lvl="1"/>
            <a:r>
              <a:rPr lang="cs-CZ" dirty="0" smtClean="0"/>
              <a:t>7-8 let – děti se vidí jako sebeurčující, </a:t>
            </a:r>
            <a:r>
              <a:rPr lang="cs-CZ" dirty="0" err="1" smtClean="0"/>
              <a:t>cílesměrní</a:t>
            </a:r>
            <a:r>
              <a:rPr lang="cs-CZ" dirty="0" smtClean="0"/>
              <a:t> činitelé </a:t>
            </a:r>
            <a:r>
              <a:rPr lang="cs-CZ" dirty="0"/>
              <a:t>(</a:t>
            </a:r>
            <a:r>
              <a:rPr lang="cs-CZ" dirty="0" err="1"/>
              <a:t>Walls</a:t>
            </a:r>
            <a:r>
              <a:rPr lang="cs-CZ" dirty="0"/>
              <a:t> </a:t>
            </a:r>
            <a:r>
              <a:rPr lang="cs-CZ" dirty="0" smtClean="0"/>
              <a:t>&amp; </a:t>
            </a:r>
            <a:r>
              <a:rPr lang="cs-CZ" dirty="0" err="1" smtClean="0"/>
              <a:t>Kollat</a:t>
            </a:r>
            <a:r>
              <a:rPr lang="cs-CZ" dirty="0" smtClean="0"/>
              <a:t> </a:t>
            </a:r>
            <a:r>
              <a:rPr lang="cs-CZ" dirty="0"/>
              <a:t>2006</a:t>
            </a:r>
            <a:r>
              <a:rPr lang="cs-CZ" dirty="0" smtClean="0"/>
              <a:t>)</a:t>
            </a:r>
          </a:p>
          <a:p>
            <a:pPr lvl="1"/>
            <a:r>
              <a:rPr lang="cs-CZ" dirty="0" smtClean="0"/>
              <a:t>Výskyt a povaha cílů koreluje s temperamentem</a:t>
            </a:r>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26</a:t>
            </a:fld>
            <a:endParaRPr lang="cs-CZ" dirty="0"/>
          </a:p>
        </p:txBody>
      </p:sp>
      <p:sp>
        <p:nvSpPr>
          <p:cNvPr id="5" name="Nadpis 4"/>
          <p:cNvSpPr>
            <a:spLocks noGrp="1"/>
          </p:cNvSpPr>
          <p:nvPr>
            <p:ph type="title"/>
          </p:nvPr>
        </p:nvSpPr>
        <p:spPr>
          <a:xfrm>
            <a:off x="432000" y="421952"/>
            <a:ext cx="9131100" cy="432000"/>
          </a:xfrm>
        </p:spPr>
        <p:txBody>
          <a:bodyPr/>
          <a:lstStyle/>
          <a:p>
            <a:r>
              <a:rPr lang="cs-CZ" dirty="0" smtClean="0">
                <a:solidFill>
                  <a:srgbClr val="646464"/>
                </a:solidFill>
              </a:rPr>
              <a:t>Motivační perspektiva</a:t>
            </a:r>
            <a:endParaRPr lang="cs-CZ" dirty="0">
              <a:solidFill>
                <a:srgbClr val="646464"/>
              </a:solidFill>
            </a:endParaRPr>
          </a:p>
        </p:txBody>
      </p:sp>
      <p:sp>
        <p:nvSpPr>
          <p:cNvPr id="6" name="Zástupný symbol pro text 5"/>
          <p:cNvSpPr>
            <a:spLocks noGrp="1"/>
          </p:cNvSpPr>
          <p:nvPr>
            <p:ph type="body" sz="quarter" idx="32"/>
          </p:nvPr>
        </p:nvSpPr>
        <p:spPr>
          <a:xfrm>
            <a:off x="431999" y="954592"/>
            <a:ext cx="9131101" cy="416885"/>
          </a:xfrm>
        </p:spPr>
        <p:txBody>
          <a:bodyPr/>
          <a:lstStyle/>
          <a:p>
            <a:r>
              <a:rPr lang="cs-CZ" dirty="0" smtClean="0"/>
              <a:t>Vynořování </a:t>
            </a:r>
            <a:endParaRPr lang="cs-CZ" dirty="0"/>
          </a:p>
        </p:txBody>
      </p:sp>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pic>
        <p:nvPicPr>
          <p:cNvPr id="7" name="Zástupný symbol pro obrázek 6"/>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482" r="2482"/>
          <a:stretch>
            <a:fillRect/>
          </a:stretch>
        </p:blipFill>
        <p:spPr/>
      </p:pic>
    </p:spTree>
    <p:extLst>
      <p:ext uri="{BB962C8B-B14F-4D97-AF65-F5344CB8AC3E}">
        <p14:creationId xmlns:p14="http://schemas.microsoft.com/office/powerpoint/2010/main" val="355119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1286190" y="1344803"/>
            <a:ext cx="6274004" cy="3933645"/>
          </a:xfrm>
        </p:spPr>
        <p:txBody>
          <a:bodyPr/>
          <a:lstStyle/>
          <a:p>
            <a:r>
              <a:rPr lang="cs-CZ" dirty="0" smtClean="0"/>
              <a:t>Mladí dospělí </a:t>
            </a:r>
          </a:p>
          <a:p>
            <a:pPr lvl="1"/>
            <a:r>
              <a:rPr lang="cs-CZ" dirty="0" smtClean="0"/>
              <a:t>cíle související se vzděláním, intimitou, přátelstvím, kariérou; </a:t>
            </a:r>
          </a:p>
          <a:p>
            <a:pPr lvl="1"/>
            <a:r>
              <a:rPr lang="cs-CZ" dirty="0" smtClean="0"/>
              <a:t>expanze já (znalosti, dovednosti), i konfliktní cíle; </a:t>
            </a:r>
          </a:p>
          <a:p>
            <a:pPr lvl="1"/>
            <a:r>
              <a:rPr lang="cs-CZ" u="sng" dirty="0" smtClean="0"/>
              <a:t>strategie primární kontroly</a:t>
            </a:r>
            <a:r>
              <a:rPr lang="cs-CZ" dirty="0" smtClean="0"/>
              <a:t> – snaha změnit svět (</a:t>
            </a:r>
            <a:r>
              <a:rPr lang="cs-CZ" dirty="0" err="1" smtClean="0"/>
              <a:t>Wrosch</a:t>
            </a:r>
            <a:r>
              <a:rPr lang="cs-CZ" dirty="0" smtClean="0"/>
              <a:t> et al., 2006)	</a:t>
            </a:r>
          </a:p>
          <a:p>
            <a:r>
              <a:rPr lang="cs-CZ" dirty="0" smtClean="0"/>
              <a:t>Střední věk</a:t>
            </a:r>
            <a:r>
              <a:rPr lang="en-US" dirty="0" smtClean="0"/>
              <a:t> </a:t>
            </a:r>
            <a:endParaRPr lang="cs-CZ" dirty="0" smtClean="0"/>
          </a:p>
          <a:p>
            <a:pPr lvl="1"/>
            <a:r>
              <a:rPr lang="cs-CZ" dirty="0" smtClean="0"/>
              <a:t>cíle spojené s budoucností dětí, zajištění, vlastnictví; </a:t>
            </a:r>
          </a:p>
          <a:p>
            <a:pPr lvl="1"/>
            <a:r>
              <a:rPr lang="cs-CZ" dirty="0" smtClean="0"/>
              <a:t>také p</a:t>
            </a:r>
            <a:r>
              <a:rPr lang="en-US" dirty="0" err="1" smtClean="0"/>
              <a:t>rosoci</a:t>
            </a:r>
            <a:r>
              <a:rPr lang="cs-CZ" dirty="0" err="1" smtClean="0"/>
              <a:t>ální</a:t>
            </a:r>
            <a:r>
              <a:rPr lang="cs-CZ" dirty="0" smtClean="0"/>
              <a:t> společenské zájmy</a:t>
            </a:r>
            <a:r>
              <a:rPr lang="en-US" dirty="0" smtClean="0"/>
              <a:t>—</a:t>
            </a:r>
            <a:r>
              <a:rPr lang="en-US" dirty="0" err="1" smtClean="0"/>
              <a:t>generativit</a:t>
            </a:r>
            <a:r>
              <a:rPr lang="cs-CZ" dirty="0" smtClean="0"/>
              <a:t>a</a:t>
            </a:r>
            <a:r>
              <a:rPr lang="en-US" dirty="0" smtClean="0"/>
              <a:t>, </a:t>
            </a:r>
            <a:r>
              <a:rPr lang="cs-CZ" dirty="0" smtClean="0"/>
              <a:t>občanská angažovanost</a:t>
            </a:r>
            <a:r>
              <a:rPr lang="en-US" dirty="0" smtClean="0"/>
              <a:t>,</a:t>
            </a:r>
            <a:r>
              <a:rPr lang="cs-CZ" dirty="0" smtClean="0"/>
              <a:t> zlepšování komunity; </a:t>
            </a:r>
          </a:p>
          <a:p>
            <a:pPr lvl="1"/>
            <a:r>
              <a:rPr lang="cs-CZ" dirty="0" smtClean="0"/>
              <a:t>vztahy; </a:t>
            </a:r>
            <a:r>
              <a:rPr lang="cs-CZ" u="sng" dirty="0" smtClean="0"/>
              <a:t>strategie sekundární kontroly</a:t>
            </a:r>
            <a:r>
              <a:rPr lang="cs-CZ" dirty="0" smtClean="0"/>
              <a:t> – snaha přizpůsobit se</a:t>
            </a:r>
          </a:p>
          <a:p>
            <a:r>
              <a:rPr lang="cs-CZ" dirty="0" smtClean="0"/>
              <a:t>Starší dospělí </a:t>
            </a:r>
          </a:p>
          <a:p>
            <a:pPr lvl="1"/>
            <a:r>
              <a:rPr lang="cs-CZ" dirty="0" smtClean="0"/>
              <a:t>cíle spojené se zdravím, odchodem do penze, trávením času, porozumění současnému světu </a:t>
            </a:r>
            <a:r>
              <a:rPr lang="en-US" sz="1400" dirty="0" smtClean="0"/>
              <a:t>(</a:t>
            </a:r>
            <a:r>
              <a:rPr lang="en-US" sz="1400" dirty="0"/>
              <a:t>Freund &amp; </a:t>
            </a:r>
            <a:r>
              <a:rPr lang="en-US" sz="1400" dirty="0" err="1" smtClean="0"/>
              <a:t>Riediger</a:t>
            </a:r>
            <a:r>
              <a:rPr lang="cs-CZ" sz="1400" dirty="0" smtClean="0"/>
              <a:t> </a:t>
            </a:r>
            <a:r>
              <a:rPr lang="en-US" sz="1400" dirty="0" smtClean="0"/>
              <a:t>2006</a:t>
            </a:r>
            <a:r>
              <a:rPr lang="cs-CZ" sz="1400" dirty="0" smtClean="0"/>
              <a:t>)</a:t>
            </a:r>
            <a:endParaRPr lang="en-US" sz="1800"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27</a:t>
            </a:fld>
            <a:endParaRPr lang="cs-CZ" dirty="0"/>
          </a:p>
        </p:txBody>
      </p:sp>
      <p:sp>
        <p:nvSpPr>
          <p:cNvPr id="5" name="Nadpis 4"/>
          <p:cNvSpPr>
            <a:spLocks noGrp="1"/>
          </p:cNvSpPr>
          <p:nvPr>
            <p:ph type="title"/>
          </p:nvPr>
        </p:nvSpPr>
        <p:spPr>
          <a:xfrm>
            <a:off x="432000" y="421952"/>
            <a:ext cx="9131100" cy="432000"/>
          </a:xfrm>
        </p:spPr>
        <p:txBody>
          <a:bodyPr/>
          <a:lstStyle/>
          <a:p>
            <a:r>
              <a:rPr lang="cs-CZ" dirty="0" smtClean="0">
                <a:solidFill>
                  <a:srgbClr val="646464"/>
                </a:solidFill>
              </a:rPr>
              <a:t>Motivační perspektiva</a:t>
            </a:r>
            <a:endParaRPr lang="cs-CZ" dirty="0">
              <a:solidFill>
                <a:srgbClr val="646464"/>
              </a:solidFill>
            </a:endParaRPr>
          </a:p>
        </p:txBody>
      </p:sp>
      <p:sp>
        <p:nvSpPr>
          <p:cNvPr id="6" name="Zástupný symbol pro text 5"/>
          <p:cNvSpPr>
            <a:spLocks noGrp="1"/>
          </p:cNvSpPr>
          <p:nvPr>
            <p:ph type="body" sz="quarter" idx="32"/>
          </p:nvPr>
        </p:nvSpPr>
        <p:spPr>
          <a:xfrm>
            <a:off x="431999" y="954592"/>
            <a:ext cx="9131101" cy="416885"/>
          </a:xfrm>
        </p:spPr>
        <p:txBody>
          <a:bodyPr/>
          <a:lstStyle/>
          <a:p>
            <a:r>
              <a:rPr lang="cs-CZ" dirty="0" smtClean="0"/>
              <a:t>Cíle v dospělosti</a:t>
            </a:r>
            <a:endParaRPr lang="cs-CZ" dirty="0"/>
          </a:p>
        </p:txBody>
      </p:sp>
      <p:pic>
        <p:nvPicPr>
          <p:cNvPr id="11" name="Obrázek 10"/>
          <p:cNvPicPr>
            <a:picLocks noChangeAspect="1"/>
          </p:cNvPicPr>
          <p:nvPr/>
        </p:nvPicPr>
        <p:blipFill rotWithShape="1">
          <a:blip r:embed="rId3">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pic>
        <p:nvPicPr>
          <p:cNvPr id="7" name="Zástupný symbol pro obrázek 6"/>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482" r="2482"/>
          <a:stretch>
            <a:fillRect/>
          </a:stretch>
        </p:blipFill>
        <p:spPr/>
      </p:pic>
    </p:spTree>
    <p:extLst>
      <p:ext uri="{BB962C8B-B14F-4D97-AF65-F5344CB8AC3E}">
        <p14:creationId xmlns:p14="http://schemas.microsoft.com/office/powerpoint/2010/main" val="249467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592853" y="1343906"/>
            <a:ext cx="6994071" cy="4624815"/>
          </a:xfrm>
        </p:spPr>
        <p:txBody>
          <a:bodyPr/>
          <a:lstStyle/>
          <a:p>
            <a:r>
              <a:rPr lang="cs-CZ" dirty="0" smtClean="0"/>
              <a:t>Vysvětlení, jak se osobnost utvářela a kam směřuje</a:t>
            </a:r>
          </a:p>
          <a:p>
            <a:pPr lvl="1"/>
            <a:r>
              <a:rPr lang="cs-CZ" dirty="0" smtClean="0"/>
              <a:t>Autobiografická minulost a očekávání do budoucna</a:t>
            </a:r>
          </a:p>
          <a:p>
            <a:pPr lvl="1"/>
            <a:r>
              <a:rPr lang="cs-CZ" dirty="0" smtClean="0"/>
              <a:t>Hlavní scény, postavy, zlomové body </a:t>
            </a:r>
            <a:r>
              <a:rPr lang="en-US" dirty="0"/>
              <a:t>(Conway &amp; </a:t>
            </a:r>
            <a:r>
              <a:rPr lang="en-US" dirty="0" err="1"/>
              <a:t>Pleydell</a:t>
            </a:r>
            <a:r>
              <a:rPr lang="en-US" dirty="0"/>
              <a:t>-Pearce 2000,</a:t>
            </a:r>
            <a:br>
              <a:rPr lang="en-US" dirty="0"/>
            </a:br>
            <a:r>
              <a:rPr lang="en-US" dirty="0"/>
              <a:t>McAdams 1985</a:t>
            </a:r>
            <a:r>
              <a:rPr lang="en-US" dirty="0" smtClean="0"/>
              <a:t>)</a:t>
            </a:r>
            <a:endParaRPr lang="cs-CZ" dirty="0" smtClean="0"/>
          </a:p>
          <a:p>
            <a:r>
              <a:rPr lang="cs-CZ" dirty="0" smtClean="0"/>
              <a:t>Vývoj</a:t>
            </a:r>
          </a:p>
          <a:p>
            <a:pPr lvl="1"/>
            <a:r>
              <a:rPr lang="cs-CZ" dirty="0" smtClean="0"/>
              <a:t>Vznik v pozdní adolescenci a mladší dospělosti – zastávání rolí, oddanost určité psychosociální nice a vytvoření jedinečného Já</a:t>
            </a:r>
          </a:p>
          <a:p>
            <a:pPr lvl="1"/>
            <a:r>
              <a:rPr lang="cs-CZ" dirty="0" smtClean="0"/>
              <a:t>Dodává dispozičním rysům a charakteristickým adaptacím smysl</a:t>
            </a:r>
          </a:p>
          <a:p>
            <a:pPr lvl="1"/>
            <a:r>
              <a:rPr lang="cs-CZ" dirty="0" smtClean="0"/>
              <a:t>Konstruováno pomocí kulturních schémat i osobních zkušeností; vývojové požadavky podle </a:t>
            </a:r>
            <a:r>
              <a:rPr lang="cs-CZ" dirty="0" err="1" smtClean="0"/>
              <a:t>Habermase</a:t>
            </a:r>
            <a:r>
              <a:rPr lang="cs-CZ" dirty="0" smtClean="0"/>
              <a:t> a </a:t>
            </a:r>
            <a:r>
              <a:rPr lang="cs-CZ" dirty="0" err="1" smtClean="0"/>
              <a:t>Blucka</a:t>
            </a:r>
            <a:r>
              <a:rPr lang="cs-CZ" dirty="0" smtClean="0"/>
              <a:t> (2000)</a:t>
            </a:r>
          </a:p>
          <a:p>
            <a:pPr lvl="2"/>
            <a:r>
              <a:rPr lang="cs-CZ" dirty="0" smtClean="0"/>
              <a:t>komplexní znalost životních rolí (</a:t>
            </a:r>
            <a:r>
              <a:rPr lang="en-US" dirty="0" smtClean="0"/>
              <a:t>“</a:t>
            </a:r>
            <a:r>
              <a:rPr lang="en-US" i="1" dirty="0"/>
              <a:t>cultural concept of </a:t>
            </a:r>
            <a:r>
              <a:rPr lang="en-US" i="1" dirty="0" smtClean="0"/>
              <a:t>biography</a:t>
            </a:r>
            <a:r>
              <a:rPr lang="en-US" dirty="0" smtClean="0"/>
              <a:t>”</a:t>
            </a:r>
            <a:r>
              <a:rPr lang="cs-CZ" dirty="0" smtClean="0"/>
              <a:t>)</a:t>
            </a:r>
          </a:p>
          <a:p>
            <a:pPr lvl="2"/>
            <a:r>
              <a:rPr lang="cs-CZ" dirty="0" smtClean="0"/>
              <a:t>schopnost kauzální koherence - vyvodit z jedné životní události jako následek další atd., včetně monitorování zpětné vazby okolí, jestli kauzalita dává smysl, </a:t>
            </a:r>
          </a:p>
          <a:p>
            <a:pPr lvl="2"/>
            <a:r>
              <a:rPr lang="cs-CZ" dirty="0" smtClean="0"/>
              <a:t>identifikace obecného tématu, hodnoty, principu, který odvodí napříč situacemi, který tvoří jádro osobnosti – tematická koherence</a:t>
            </a:r>
          </a:p>
          <a:p>
            <a:pPr lvl="1"/>
            <a:r>
              <a:rPr lang="cs-CZ" dirty="0" smtClean="0"/>
              <a:t>Stabilita nižší, spíš ve vyznění, než například hlavních scénách a postavách</a:t>
            </a:r>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28</a:t>
            </a:fld>
            <a:endParaRPr lang="cs-CZ" dirty="0"/>
          </a:p>
        </p:txBody>
      </p:sp>
      <p:sp>
        <p:nvSpPr>
          <p:cNvPr id="5" name="Nadpis 4"/>
          <p:cNvSpPr>
            <a:spLocks noGrp="1"/>
          </p:cNvSpPr>
          <p:nvPr>
            <p:ph type="title"/>
          </p:nvPr>
        </p:nvSpPr>
        <p:spPr/>
        <p:txBody>
          <a:bodyPr/>
          <a:lstStyle/>
          <a:p>
            <a:r>
              <a:rPr lang="cs-CZ" dirty="0" smtClean="0">
                <a:solidFill>
                  <a:srgbClr val="646464"/>
                </a:solidFill>
              </a:rPr>
              <a:t>Narativní perspektiva</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Narativní identita - Jednota, smysl, význam osobnosti</a:t>
            </a:r>
            <a:endParaRPr lang="cs-CZ" dirty="0"/>
          </a:p>
        </p:txBody>
      </p:sp>
      <p:pic>
        <p:nvPicPr>
          <p:cNvPr id="12" name="Obrázek 11"/>
          <p:cNvPicPr>
            <a:picLocks noChangeAspect="1"/>
          </p:cNvPicPr>
          <p:nvPr/>
        </p:nvPicPr>
        <p:blipFill rotWithShape="1">
          <a:blip r:embed="rId2">
            <a:extLst>
              <a:ext uri="{28A0092B-C50C-407E-A947-70E740481C1C}">
                <a14:useLocalDpi xmlns:a14="http://schemas.microsoft.com/office/drawing/2010/main" val="0"/>
              </a:ext>
            </a:extLst>
          </a:blip>
          <a:srcRect l="27699" r="54454"/>
          <a:stretch/>
        </p:blipFill>
        <p:spPr>
          <a:xfrm>
            <a:off x="9999916" y="0"/>
            <a:ext cx="2192084" cy="6858000"/>
          </a:xfrm>
          <a:prstGeom prst="rect">
            <a:avLst/>
          </a:prstGeom>
        </p:spPr>
      </p:pic>
      <p:pic>
        <p:nvPicPr>
          <p:cNvPr id="11" name="Zástupný symbol pro obrázek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482" r="2482"/>
          <a:stretch/>
        </p:blipFill>
        <p:spPr>
          <a:prstGeom prst="rect">
            <a:avLst/>
          </a:prstGeom>
        </p:spPr>
      </p:pic>
    </p:spTree>
    <p:extLst>
      <p:ext uri="{BB962C8B-B14F-4D97-AF65-F5344CB8AC3E}">
        <p14:creationId xmlns:p14="http://schemas.microsoft.com/office/powerpoint/2010/main" val="348998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431800" y="1343906"/>
            <a:ext cx="7128393" cy="3933645"/>
          </a:xfrm>
        </p:spPr>
        <p:txBody>
          <a:bodyPr/>
          <a:lstStyle/>
          <a:p>
            <a:r>
              <a:rPr lang="cs-CZ" dirty="0" smtClean="0"/>
              <a:t>Poprvé William James (1890) – já (</a:t>
            </a:r>
            <a:r>
              <a:rPr lang="cs-CZ" i="1" dirty="0" err="1" smtClean="0"/>
              <a:t>self</a:t>
            </a:r>
            <a:r>
              <a:rPr lang="cs-CZ" dirty="0" smtClean="0"/>
              <a:t>)</a:t>
            </a:r>
          </a:p>
          <a:p>
            <a:pPr lvl="1"/>
            <a:r>
              <a:rPr lang="cs-CZ" dirty="0" smtClean="0"/>
              <a:t>Proud vědomí, souvisí s kontinuitou myšlení, zvyk, selektivita vědomí, pozornost</a:t>
            </a:r>
            <a:endParaRPr lang="cs-CZ" dirty="0"/>
          </a:p>
          <a:p>
            <a:r>
              <a:rPr lang="cs-CZ" dirty="0" smtClean="0"/>
              <a:t>Já jako subjekt zkušenosti</a:t>
            </a:r>
          </a:p>
          <a:p>
            <a:pPr lvl="1"/>
            <a:r>
              <a:rPr lang="cs-CZ" dirty="0" smtClean="0"/>
              <a:t>Metafyzické já, subjektivita zkušenosti</a:t>
            </a:r>
          </a:p>
          <a:p>
            <a:pPr lvl="1"/>
            <a:r>
              <a:rPr lang="cs-CZ" dirty="0" smtClean="0"/>
              <a:t>Já jako ten, kdo myslí</a:t>
            </a:r>
          </a:p>
          <a:p>
            <a:r>
              <a:rPr lang="cs-CZ" dirty="0" smtClean="0"/>
              <a:t>Já jako objekt zkušenosti</a:t>
            </a:r>
          </a:p>
          <a:p>
            <a:pPr lvl="1"/>
            <a:r>
              <a:rPr lang="cs-CZ" dirty="0" smtClean="0"/>
              <a:t>Fenomenální já, vědomí sebe sama, jáství</a:t>
            </a:r>
          </a:p>
          <a:p>
            <a:pPr lvl="1"/>
            <a:r>
              <a:rPr lang="cs-CZ" dirty="0" smtClean="0"/>
              <a:t>Já jako obraz v zrcadle</a:t>
            </a:r>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3</a:t>
            </a:fld>
            <a:endParaRPr lang="cs-CZ" dirty="0"/>
          </a:p>
        </p:txBody>
      </p:sp>
      <p:sp>
        <p:nvSpPr>
          <p:cNvPr id="5" name="Nadpis 4"/>
          <p:cNvSpPr>
            <a:spLocks noGrp="1"/>
          </p:cNvSpPr>
          <p:nvPr>
            <p:ph type="title"/>
          </p:nvPr>
        </p:nvSpPr>
        <p:spPr/>
        <p:txBody>
          <a:bodyPr/>
          <a:lstStyle/>
          <a:p>
            <a:r>
              <a:rPr lang="cs-CZ" dirty="0" smtClean="0">
                <a:solidFill>
                  <a:srgbClr val="646464"/>
                </a:solidFill>
              </a:rPr>
              <a:t>Historie zkoumání sebepojetí</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Já – subjektivní zkušenost x osobnost – objektivní zkušenost</a:t>
            </a:r>
            <a:endParaRPr lang="cs-CZ" dirty="0"/>
          </a:p>
        </p:txBody>
      </p:sp>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182183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431800" y="1343906"/>
            <a:ext cx="7128393" cy="3933645"/>
          </a:xfrm>
        </p:spPr>
        <p:txBody>
          <a:bodyPr/>
          <a:lstStyle/>
          <a:p>
            <a:r>
              <a:rPr lang="cs-CZ" dirty="0" err="1" smtClean="0"/>
              <a:t>Dewey</a:t>
            </a:r>
            <a:r>
              <a:rPr lang="cs-CZ" dirty="0" smtClean="0"/>
              <a:t>, </a:t>
            </a:r>
            <a:r>
              <a:rPr lang="cs-CZ" dirty="0" err="1" smtClean="0"/>
              <a:t>Cooley</a:t>
            </a:r>
            <a:r>
              <a:rPr lang="cs-CZ" dirty="0" smtClean="0"/>
              <a:t>, G. H. </a:t>
            </a:r>
            <a:r>
              <a:rPr lang="cs-CZ" dirty="0" err="1" smtClean="0"/>
              <a:t>Mead</a:t>
            </a:r>
            <a:r>
              <a:rPr lang="cs-CZ" dirty="0" smtClean="0"/>
              <a:t> – symboličtí </a:t>
            </a:r>
            <a:r>
              <a:rPr lang="cs-CZ" dirty="0" err="1" smtClean="0"/>
              <a:t>interakcionisti</a:t>
            </a:r>
            <a:endParaRPr lang="cs-CZ" dirty="0" smtClean="0"/>
          </a:p>
          <a:p>
            <a:pPr lvl="1"/>
            <a:r>
              <a:rPr lang="cs-CZ" dirty="0" err="1"/>
              <a:t>Cooley</a:t>
            </a:r>
            <a:r>
              <a:rPr lang="cs-CZ" dirty="0"/>
              <a:t> (1902) – zrcadlové Já (</a:t>
            </a:r>
            <a:r>
              <a:rPr lang="cs-CZ" i="1" dirty="0" err="1"/>
              <a:t>looking</a:t>
            </a:r>
            <a:r>
              <a:rPr lang="cs-CZ" i="1" dirty="0"/>
              <a:t> </a:t>
            </a:r>
            <a:r>
              <a:rPr lang="cs-CZ" i="1" dirty="0" err="1"/>
              <a:t>glass</a:t>
            </a:r>
            <a:r>
              <a:rPr lang="cs-CZ" i="1" dirty="0"/>
              <a:t> </a:t>
            </a:r>
            <a:r>
              <a:rPr lang="cs-CZ" i="1" dirty="0" err="1"/>
              <a:t>self</a:t>
            </a:r>
            <a:r>
              <a:rPr lang="cs-CZ" i="1" dirty="0"/>
              <a:t>) </a:t>
            </a:r>
            <a:r>
              <a:rPr lang="cs-CZ" dirty="0"/>
              <a:t>– </a:t>
            </a:r>
            <a:r>
              <a:rPr lang="cs-CZ" dirty="0" err="1"/>
              <a:t>sebeobraz</a:t>
            </a:r>
            <a:r>
              <a:rPr lang="cs-CZ" dirty="0"/>
              <a:t> je konstruován na základě toho, jak mě vidí druzí</a:t>
            </a:r>
          </a:p>
          <a:p>
            <a:r>
              <a:rPr lang="cs-CZ" dirty="0" smtClean="0"/>
              <a:t>Ego psychologové – Adler, </a:t>
            </a:r>
            <a:r>
              <a:rPr lang="cs-CZ" dirty="0" err="1" smtClean="0"/>
              <a:t>Freudová</a:t>
            </a:r>
            <a:r>
              <a:rPr lang="cs-CZ" dirty="0" smtClean="0"/>
              <a:t>, Jung – exekutivní funkce, regulace</a:t>
            </a:r>
          </a:p>
          <a:p>
            <a:r>
              <a:rPr lang="cs-CZ" dirty="0" smtClean="0"/>
              <a:t>Psychologie </a:t>
            </a:r>
            <a:r>
              <a:rPr lang="cs-CZ" dirty="0" err="1" smtClean="0"/>
              <a:t>objektních</a:t>
            </a:r>
            <a:r>
              <a:rPr lang="cs-CZ" dirty="0" smtClean="0"/>
              <a:t> vztahů – Kleinová, Kohut, </a:t>
            </a:r>
            <a:r>
              <a:rPr lang="cs-CZ" dirty="0" err="1" smtClean="0"/>
              <a:t>Kernberg</a:t>
            </a:r>
            <a:r>
              <a:rPr lang="cs-CZ" dirty="0" smtClean="0"/>
              <a:t> – sebehodnocení, identita</a:t>
            </a:r>
          </a:p>
          <a:p>
            <a:r>
              <a:rPr lang="cs-CZ" dirty="0" err="1" smtClean="0"/>
              <a:t>Rogers</a:t>
            </a:r>
            <a:r>
              <a:rPr lang="cs-CZ" dirty="0" smtClean="0"/>
              <a:t> – humanistická psychologie, </a:t>
            </a:r>
            <a:r>
              <a:rPr lang="cs-CZ" dirty="0" err="1" smtClean="0"/>
              <a:t>cílesměrnost</a:t>
            </a:r>
            <a:r>
              <a:rPr lang="cs-CZ" dirty="0" smtClean="0"/>
              <a:t>, aktualizace, naplnění, ideální já, reálné já</a:t>
            </a:r>
          </a:p>
          <a:p>
            <a:r>
              <a:rPr lang="cs-CZ" dirty="0" smtClean="0"/>
              <a:t>Kognitivní hnutí – kognitivní struktura sebepojetí, seberegulace, sledování cílů, kybernetika, systémy; odmyšlení homunkula</a:t>
            </a:r>
          </a:p>
          <a:p>
            <a:pPr lvl="1"/>
            <a:r>
              <a:rPr lang="cs-CZ" dirty="0" smtClean="0"/>
              <a:t>Já není jeden systém, ale sada provázaných, funkčně nezávislých systémů</a:t>
            </a:r>
            <a:endParaRPr lang="cs-CZ" dirty="0"/>
          </a:p>
          <a:p>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4</a:t>
            </a:fld>
            <a:endParaRPr lang="cs-CZ" dirty="0"/>
          </a:p>
        </p:txBody>
      </p:sp>
      <p:sp>
        <p:nvSpPr>
          <p:cNvPr id="5" name="Nadpis 4"/>
          <p:cNvSpPr>
            <a:spLocks noGrp="1"/>
          </p:cNvSpPr>
          <p:nvPr>
            <p:ph type="title"/>
          </p:nvPr>
        </p:nvSpPr>
        <p:spPr/>
        <p:txBody>
          <a:bodyPr/>
          <a:lstStyle/>
          <a:p>
            <a:r>
              <a:rPr lang="cs-CZ" dirty="0" smtClean="0">
                <a:solidFill>
                  <a:srgbClr val="646464"/>
                </a:solidFill>
              </a:rPr>
              <a:t>Historie zkoumání sebepojetí</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Já – subjektivní zkušenost x osobnost – objektivní zkušenost</a:t>
            </a:r>
            <a:endParaRPr lang="cs-CZ" dirty="0"/>
          </a:p>
        </p:txBody>
      </p:sp>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196583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431800" y="1343906"/>
            <a:ext cx="7128393" cy="3933645"/>
          </a:xfrm>
        </p:spPr>
        <p:txBody>
          <a:bodyPr/>
          <a:lstStyle/>
          <a:p>
            <a:r>
              <a:rPr lang="cs-CZ" sz="2000" dirty="0" err="1" smtClean="0"/>
              <a:t>Sebeobraz</a:t>
            </a:r>
            <a:r>
              <a:rPr lang="cs-CZ" sz="2000" dirty="0" smtClean="0"/>
              <a:t> </a:t>
            </a:r>
            <a:endParaRPr lang="cs-CZ" sz="2000" dirty="0"/>
          </a:p>
          <a:p>
            <a:r>
              <a:rPr lang="cs-CZ" sz="2000" dirty="0" err="1" smtClean="0"/>
              <a:t>Sebehodnota</a:t>
            </a:r>
            <a:r>
              <a:rPr lang="cs-CZ" sz="2000" dirty="0" smtClean="0"/>
              <a:t> </a:t>
            </a:r>
          </a:p>
          <a:p>
            <a:r>
              <a:rPr lang="cs-CZ" sz="2000" dirty="0" smtClean="0"/>
              <a:t>Ideální já</a:t>
            </a:r>
          </a:p>
          <a:p>
            <a:pPr lvl="1"/>
            <a:r>
              <a:rPr lang="cs-CZ" sz="1800" dirty="0" smtClean="0"/>
              <a:t>Vytoužené cíle, hodnoty, rysy</a:t>
            </a:r>
          </a:p>
          <a:p>
            <a:pPr lvl="1"/>
            <a:r>
              <a:rPr lang="cs-CZ" sz="1800" dirty="0" err="1" smtClean="0"/>
              <a:t>Kongruence</a:t>
            </a:r>
            <a:r>
              <a:rPr lang="cs-CZ" sz="1800" dirty="0" smtClean="0"/>
              <a:t> ideálního já a </a:t>
            </a:r>
            <a:r>
              <a:rPr lang="cs-CZ" sz="1800" dirty="0" err="1" smtClean="0"/>
              <a:t>sebeobrazu</a:t>
            </a:r>
            <a:r>
              <a:rPr lang="cs-CZ" sz="1800" dirty="0" smtClean="0"/>
              <a:t> je základem mentálního zdraví</a:t>
            </a:r>
          </a:p>
          <a:p>
            <a:r>
              <a:rPr lang="cs-CZ" sz="2000" dirty="0" smtClean="0"/>
              <a:t>Reálné já </a:t>
            </a:r>
          </a:p>
          <a:p>
            <a:pPr lvl="1"/>
            <a:r>
              <a:rPr lang="cs-CZ" sz="1800" dirty="0" smtClean="0"/>
              <a:t>Nemůže být (na rozdíl od </a:t>
            </a:r>
            <a:r>
              <a:rPr lang="cs-CZ" sz="1800" dirty="0" err="1" smtClean="0"/>
              <a:t>sebeobrazu</a:t>
            </a:r>
            <a:r>
              <a:rPr lang="cs-CZ" sz="1800" dirty="0" smtClean="0"/>
              <a:t>) založené na sebeklamu</a:t>
            </a:r>
            <a:endParaRPr lang="cs-CZ" sz="1800" dirty="0"/>
          </a:p>
          <a:p>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5</a:t>
            </a:fld>
            <a:endParaRPr lang="cs-CZ" dirty="0"/>
          </a:p>
        </p:txBody>
      </p:sp>
      <p:sp>
        <p:nvSpPr>
          <p:cNvPr id="5" name="Nadpis 4"/>
          <p:cNvSpPr>
            <a:spLocks noGrp="1"/>
          </p:cNvSpPr>
          <p:nvPr>
            <p:ph type="title"/>
          </p:nvPr>
        </p:nvSpPr>
        <p:spPr/>
        <p:txBody>
          <a:bodyPr/>
          <a:lstStyle/>
          <a:p>
            <a:r>
              <a:rPr lang="cs-CZ" dirty="0" err="1" smtClean="0">
                <a:solidFill>
                  <a:srgbClr val="646464"/>
                </a:solidFill>
              </a:rPr>
              <a:t>rogers</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sebepojetí</a:t>
            </a:r>
            <a:endParaRPr lang="cs-CZ" dirty="0"/>
          </a:p>
        </p:txBody>
      </p:sp>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281229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431800" y="1343906"/>
            <a:ext cx="7128393" cy="3933645"/>
          </a:xfrm>
        </p:spPr>
        <p:txBody>
          <a:bodyPr/>
          <a:lstStyle/>
          <a:p>
            <a:r>
              <a:rPr lang="cs-CZ" dirty="0" smtClean="0"/>
              <a:t>Já (</a:t>
            </a:r>
            <a:r>
              <a:rPr lang="cs-CZ" i="1" dirty="0" err="1" smtClean="0"/>
              <a:t>self</a:t>
            </a:r>
            <a:r>
              <a:rPr lang="cs-CZ" dirty="0" smtClean="0"/>
              <a:t>)</a:t>
            </a:r>
          </a:p>
          <a:p>
            <a:pPr lvl="1"/>
            <a:r>
              <a:rPr lang="cs-CZ" dirty="0"/>
              <a:t>= sada psychických mechanismů nebo procesů, které umožňují jedinci vědomě přemýšlet o něm samém</a:t>
            </a:r>
          </a:p>
          <a:p>
            <a:pPr lvl="1"/>
            <a:r>
              <a:rPr lang="cs-CZ" dirty="0"/>
              <a:t>Schopnost zacházet se sebou jako s objektem pozornosti a přemýšlet o sobě</a:t>
            </a:r>
          </a:p>
          <a:p>
            <a:pPr lvl="1"/>
            <a:r>
              <a:rPr lang="cs-CZ" dirty="0" smtClean="0"/>
              <a:t>Lepší jiné pojmy, ale někdy také zaměňováno s já</a:t>
            </a:r>
          </a:p>
          <a:p>
            <a:pPr marL="609600" lvl="1" indent="-342900">
              <a:buFont typeface="+mj-lt"/>
              <a:buAutoNum type="arabicPeriod"/>
            </a:pPr>
            <a:r>
              <a:rPr lang="cs-CZ" dirty="0" smtClean="0"/>
              <a:t>Ve smyslu osoba – mimo psychologii, př. </a:t>
            </a:r>
            <a:r>
              <a:rPr lang="cs-CZ" dirty="0" err="1" smtClean="0"/>
              <a:t>self</a:t>
            </a:r>
            <a:r>
              <a:rPr lang="cs-CZ" dirty="0" smtClean="0"/>
              <a:t>-monitoring</a:t>
            </a:r>
          </a:p>
          <a:p>
            <a:pPr marL="609600" lvl="1" indent="-342900">
              <a:buFont typeface="+mj-lt"/>
              <a:buAutoNum type="arabicPeriod"/>
            </a:pPr>
            <a:r>
              <a:rPr lang="cs-CZ" dirty="0" smtClean="0"/>
              <a:t>Ve smyslu celá osobnost – př. sebeaktualizace</a:t>
            </a:r>
          </a:p>
          <a:p>
            <a:pPr marL="266700" lvl="1" indent="0">
              <a:buNone/>
            </a:pPr>
            <a:r>
              <a:rPr lang="cs-CZ" dirty="0" smtClean="0"/>
              <a:t>3 významy Já, vzájemně se doplňující</a:t>
            </a:r>
          </a:p>
          <a:p>
            <a:pPr marL="609600" lvl="1" indent="-342900">
              <a:buFont typeface="+mj-lt"/>
              <a:buAutoNum type="arabicPeriod"/>
            </a:pPr>
            <a:r>
              <a:rPr lang="cs-CZ" dirty="0" smtClean="0"/>
              <a:t>Ve smyslu subjekt zkušenosti – já (I) – sebe-uvědomění (</a:t>
            </a:r>
            <a:r>
              <a:rPr lang="cs-CZ" i="1" dirty="0" err="1" smtClean="0"/>
              <a:t>self-awareness</a:t>
            </a:r>
            <a:r>
              <a:rPr lang="cs-CZ" dirty="0" smtClean="0"/>
              <a:t>)</a:t>
            </a:r>
          </a:p>
          <a:p>
            <a:pPr marL="609600" lvl="1" indent="-342900">
              <a:buFont typeface="+mj-lt"/>
              <a:buAutoNum type="arabicPeriod"/>
            </a:pPr>
            <a:r>
              <a:rPr lang="cs-CZ" dirty="0" smtClean="0"/>
              <a:t>Ve smyslu vjem, domněnka, pocit o vlastní osobě – používá se sebepojetí (</a:t>
            </a:r>
            <a:r>
              <a:rPr lang="cs-CZ" i="1" dirty="0" err="1" smtClean="0"/>
              <a:t>self-concept</a:t>
            </a:r>
            <a:r>
              <a:rPr lang="cs-CZ" dirty="0" smtClean="0"/>
              <a:t>), </a:t>
            </a:r>
            <a:r>
              <a:rPr lang="cs-CZ" dirty="0" err="1" smtClean="0"/>
              <a:t>sebeobraz</a:t>
            </a:r>
            <a:r>
              <a:rPr lang="cs-CZ" dirty="0" smtClean="0"/>
              <a:t> (</a:t>
            </a:r>
            <a:r>
              <a:rPr lang="cs-CZ" i="1" dirty="0" err="1" smtClean="0"/>
              <a:t>self</a:t>
            </a:r>
            <a:r>
              <a:rPr lang="cs-CZ" i="1" dirty="0" smtClean="0"/>
              <a:t>-image</a:t>
            </a:r>
            <a:r>
              <a:rPr lang="cs-CZ" dirty="0" smtClean="0"/>
              <a:t>), </a:t>
            </a:r>
            <a:r>
              <a:rPr lang="cs-CZ" dirty="0" err="1" smtClean="0"/>
              <a:t>sebeschéma</a:t>
            </a:r>
            <a:r>
              <a:rPr lang="cs-CZ" dirty="0" smtClean="0"/>
              <a:t> (</a:t>
            </a:r>
            <a:r>
              <a:rPr lang="cs-CZ" i="1" dirty="0" err="1" smtClean="0"/>
              <a:t>self-schema</a:t>
            </a:r>
            <a:r>
              <a:rPr lang="cs-CZ" dirty="0" smtClean="0"/>
              <a:t>) </a:t>
            </a:r>
          </a:p>
          <a:p>
            <a:pPr marL="609600" lvl="1" indent="-342900">
              <a:buFont typeface="+mj-lt"/>
              <a:buAutoNum type="arabicPeriod"/>
            </a:pPr>
            <a:r>
              <a:rPr lang="cs-CZ" dirty="0" smtClean="0"/>
              <a:t>Ve smyslu exekutivní agent – jádro rozhodování, plánování a obrany – příkladem sebekontrola, seberegulace</a:t>
            </a:r>
            <a:endParaRPr lang="cs-CZ" dirty="0"/>
          </a:p>
          <a:p>
            <a:endParaRPr lang="cs-CZ" dirty="0"/>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6</a:t>
            </a:fld>
            <a:endParaRPr lang="cs-CZ" dirty="0"/>
          </a:p>
        </p:txBody>
      </p:sp>
      <p:sp>
        <p:nvSpPr>
          <p:cNvPr id="5" name="Nadpis 4"/>
          <p:cNvSpPr>
            <a:spLocks noGrp="1"/>
          </p:cNvSpPr>
          <p:nvPr>
            <p:ph type="title"/>
          </p:nvPr>
        </p:nvSpPr>
        <p:spPr/>
        <p:txBody>
          <a:bodyPr/>
          <a:lstStyle/>
          <a:p>
            <a:r>
              <a:rPr lang="cs-CZ" dirty="0" smtClean="0">
                <a:solidFill>
                  <a:srgbClr val="646464"/>
                </a:solidFill>
              </a:rPr>
              <a:t>Definice pojmů - já</a:t>
            </a:r>
            <a:endParaRPr lang="cs-CZ" dirty="0">
              <a:solidFill>
                <a:srgbClr val="646464"/>
              </a:solidFill>
            </a:endParaRPr>
          </a:p>
        </p:txBody>
      </p:sp>
      <p:sp>
        <p:nvSpPr>
          <p:cNvPr id="6" name="Zástupný symbol pro text 5"/>
          <p:cNvSpPr>
            <a:spLocks noGrp="1"/>
          </p:cNvSpPr>
          <p:nvPr>
            <p:ph type="body" sz="quarter" idx="32"/>
          </p:nvPr>
        </p:nvSpPr>
        <p:spPr>
          <a:xfrm>
            <a:off x="431800" y="1008000"/>
            <a:ext cx="8641862" cy="360000"/>
          </a:xfrm>
        </p:spPr>
        <p:txBody>
          <a:bodyPr/>
          <a:lstStyle/>
          <a:p>
            <a:r>
              <a:rPr lang="cs-CZ" dirty="0" smtClean="0"/>
              <a:t>Reflexivní vědomí – základní kvalita všech pojetí já; M.R. Leary a J.P. </a:t>
            </a:r>
            <a:r>
              <a:rPr lang="cs-CZ" dirty="0" err="1" smtClean="0"/>
              <a:t>Tangney</a:t>
            </a:r>
            <a:r>
              <a:rPr lang="cs-CZ" dirty="0" smtClean="0"/>
              <a:t> 2012 </a:t>
            </a:r>
            <a:endParaRPr lang="cs-CZ" dirty="0"/>
          </a:p>
        </p:txBody>
      </p:sp>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0" name="Zástupný symbol pro obrázek 9"/>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3271" r="23271"/>
          <a:stretch>
            <a:fillRect/>
          </a:stretch>
        </p:blipFill>
        <p:spPr/>
      </p:pic>
    </p:spTree>
    <p:extLst>
      <p:ext uri="{BB962C8B-B14F-4D97-AF65-F5344CB8AC3E}">
        <p14:creationId xmlns:p14="http://schemas.microsoft.com/office/powerpoint/2010/main" val="367721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592853" y="1343906"/>
            <a:ext cx="8970247" cy="4403751"/>
          </a:xfrm>
        </p:spPr>
        <p:txBody>
          <a:bodyPr/>
          <a:lstStyle/>
          <a:p>
            <a:r>
              <a:rPr lang="cs-CZ" dirty="0" smtClean="0"/>
              <a:t>Pozornostní složka 		Kognitivní složka		Konativní složka</a:t>
            </a:r>
          </a:p>
        </p:txBody>
      </p:sp>
      <p:pic>
        <p:nvPicPr>
          <p:cNvPr id="17" name="Obrázek 16"/>
          <p:cNvPicPr>
            <a:picLocks noChangeAspect="1"/>
          </p:cNvPicPr>
          <p:nvPr/>
        </p:nvPicPr>
        <p:blipFill rotWithShape="1">
          <a:blip r:embed="rId2">
            <a:extLst>
              <a:ext uri="{28A0092B-C50C-407E-A947-70E740481C1C}">
                <a14:useLocalDpi xmlns:a14="http://schemas.microsoft.com/office/drawing/2010/main" val="0"/>
              </a:ext>
            </a:extLst>
          </a:blip>
          <a:srcRect l="25141" r="12037"/>
          <a:stretch/>
        </p:blipFill>
        <p:spPr>
          <a:xfrm>
            <a:off x="3378960" y="2100105"/>
            <a:ext cx="3237179" cy="3647552"/>
          </a:xfrm>
          <a:prstGeom prst="rect">
            <a:avLst/>
          </a:prstGeom>
        </p:spPr>
      </p:pic>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7</a:t>
            </a:fld>
            <a:endParaRPr lang="cs-CZ" dirty="0"/>
          </a:p>
        </p:txBody>
      </p:sp>
      <p:sp>
        <p:nvSpPr>
          <p:cNvPr id="5" name="Nadpis 4"/>
          <p:cNvSpPr>
            <a:spLocks noGrp="1"/>
          </p:cNvSpPr>
          <p:nvPr>
            <p:ph type="title"/>
          </p:nvPr>
        </p:nvSpPr>
        <p:spPr/>
        <p:txBody>
          <a:bodyPr/>
          <a:lstStyle/>
          <a:p>
            <a:r>
              <a:rPr lang="cs-CZ" dirty="0" smtClean="0">
                <a:solidFill>
                  <a:srgbClr val="646464"/>
                </a:solidFill>
              </a:rPr>
              <a:t>Složky já</a:t>
            </a:r>
            <a:endParaRPr lang="cs-CZ" dirty="0">
              <a:solidFill>
                <a:srgbClr val="646464"/>
              </a:solidFill>
            </a:endParaRPr>
          </a:p>
        </p:txBody>
      </p:sp>
      <p:sp>
        <p:nvSpPr>
          <p:cNvPr id="6" name="Zástupný symbol pro text 5"/>
          <p:cNvSpPr>
            <a:spLocks noGrp="1"/>
          </p:cNvSpPr>
          <p:nvPr>
            <p:ph type="body" sz="quarter" idx="32"/>
          </p:nvPr>
        </p:nvSpPr>
        <p:spPr/>
        <p:txBody>
          <a:bodyPr/>
          <a:lstStyle/>
          <a:p>
            <a:endParaRPr lang="cs-CZ" dirty="0"/>
          </a:p>
        </p:txBody>
      </p:sp>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pic>
        <p:nvPicPr>
          <p:cNvPr id="13" name="Obrázek 12"/>
          <p:cNvPicPr>
            <a:picLocks noChangeAspect="1"/>
          </p:cNvPicPr>
          <p:nvPr/>
        </p:nvPicPr>
        <p:blipFill rotWithShape="1">
          <a:blip r:embed="rId4">
            <a:extLst>
              <a:ext uri="{28A0092B-C50C-407E-A947-70E740481C1C}">
                <a14:useLocalDpi xmlns:a14="http://schemas.microsoft.com/office/drawing/2010/main" val="0"/>
              </a:ext>
            </a:extLst>
          </a:blip>
          <a:srcRect l="50225"/>
          <a:stretch/>
        </p:blipFill>
        <p:spPr>
          <a:xfrm>
            <a:off x="6508880" y="2100106"/>
            <a:ext cx="3031731" cy="3647551"/>
          </a:xfrm>
          <a:prstGeom prst="rect">
            <a:avLst/>
          </a:prstGeom>
        </p:spPr>
      </p:pic>
      <p:pic>
        <p:nvPicPr>
          <p:cNvPr id="14" name="Zástupný symbol pro obrázek 9"/>
          <p:cNvPicPr>
            <a:picLocks noChangeAspect="1"/>
          </p:cNvPicPr>
          <p:nvPr/>
        </p:nvPicPr>
        <p:blipFill>
          <a:blip r:embed="rId5">
            <a:extLst>
              <a:ext uri="{28A0092B-C50C-407E-A947-70E740481C1C}">
                <a14:useLocalDpi xmlns:a14="http://schemas.microsoft.com/office/drawing/2010/main" val="0"/>
              </a:ext>
            </a:extLst>
          </a:blip>
          <a:srcRect l="23271" r="23271"/>
          <a:stretch>
            <a:fillRect/>
          </a:stretch>
        </p:blipFill>
        <p:spPr>
          <a:xfrm>
            <a:off x="592853" y="2100106"/>
            <a:ext cx="2864993" cy="3647552"/>
          </a:xfrm>
          <a:prstGeom prst="rect">
            <a:avLst/>
          </a:prstGeom>
          <a:solidFill>
            <a:schemeClr val="tx1">
              <a:lumMod val="75000"/>
              <a:lumOff val="25000"/>
            </a:schemeClr>
          </a:solidFill>
        </p:spPr>
      </p:pic>
    </p:spTree>
    <p:extLst>
      <p:ext uri="{BB962C8B-B14F-4D97-AF65-F5344CB8AC3E}">
        <p14:creationId xmlns:p14="http://schemas.microsoft.com/office/powerpoint/2010/main" val="290882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592853" y="1343906"/>
            <a:ext cx="6994071" cy="4624815"/>
          </a:xfrm>
        </p:spPr>
        <p:txBody>
          <a:bodyPr/>
          <a:lstStyle/>
          <a:p>
            <a:r>
              <a:rPr lang="cs-CZ" dirty="0" smtClean="0"/>
              <a:t>Pozornost na sebe – sebeuvědomění (</a:t>
            </a:r>
            <a:r>
              <a:rPr lang="cs-CZ" i="1" dirty="0" err="1" smtClean="0"/>
              <a:t>self-awareness</a:t>
            </a:r>
            <a:r>
              <a:rPr lang="cs-CZ" dirty="0" smtClean="0"/>
              <a:t>)</a:t>
            </a:r>
          </a:p>
          <a:p>
            <a:pPr lvl="1"/>
            <a:r>
              <a:rPr lang="cs-CZ" dirty="0" smtClean="0"/>
              <a:t>Podmínkou dalších složek Já</a:t>
            </a:r>
          </a:p>
          <a:p>
            <a:r>
              <a:rPr lang="cs-CZ" dirty="0" smtClean="0"/>
              <a:t>Vědomé uvažování o sobě</a:t>
            </a:r>
          </a:p>
          <a:p>
            <a:pPr lvl="1"/>
            <a:r>
              <a:rPr lang="cs-CZ" dirty="0" smtClean="0"/>
              <a:t>Kognitivní složka</a:t>
            </a:r>
          </a:p>
          <a:p>
            <a:pPr lvl="1"/>
            <a:r>
              <a:rPr lang="cs-CZ" dirty="0" smtClean="0"/>
              <a:t>Sebepojetí (</a:t>
            </a:r>
            <a:r>
              <a:rPr lang="cs-CZ" i="1" dirty="0" err="1" smtClean="0"/>
              <a:t>self-concept</a:t>
            </a:r>
            <a:r>
              <a:rPr lang="cs-CZ" dirty="0" smtClean="0"/>
              <a:t>), identita, ideální já atd.</a:t>
            </a:r>
          </a:p>
          <a:p>
            <a:r>
              <a:rPr lang="cs-CZ" dirty="0" smtClean="0"/>
              <a:t>Konativní složka</a:t>
            </a:r>
          </a:p>
          <a:p>
            <a:pPr lvl="1"/>
            <a:r>
              <a:rPr lang="cs-CZ" dirty="0" smtClean="0"/>
              <a:t>Blízko konceptu vůle, svobodného rozhodování…</a:t>
            </a:r>
          </a:p>
          <a:p>
            <a:r>
              <a:rPr lang="cs-CZ" dirty="0" smtClean="0"/>
              <a:t>Volně motivační složka a emoce relevantní pro Já (hrdost, vina, stud, trapnost)</a:t>
            </a:r>
          </a:p>
          <a:p>
            <a:pPr lvl="1"/>
            <a:r>
              <a:rPr lang="cs-CZ" dirty="0" smtClean="0"/>
              <a:t>Vytváření emocí vybavováním pro já relevantních událostí</a:t>
            </a:r>
          </a:p>
          <a:p>
            <a:pPr lvl="1"/>
            <a:r>
              <a:rPr lang="cs-CZ" dirty="0" smtClean="0"/>
              <a:t>Přemýšlení o vlastních emocích a jejich regulace; sebehodnocení (</a:t>
            </a:r>
            <a:r>
              <a:rPr lang="cs-CZ" i="1" dirty="0" err="1" smtClean="0"/>
              <a:t>self-evaluation</a:t>
            </a:r>
            <a:r>
              <a:rPr lang="cs-CZ" dirty="0" smtClean="0"/>
              <a:t>)</a:t>
            </a:r>
            <a:endParaRPr lang="cs-CZ" dirty="0"/>
          </a:p>
          <a:p>
            <a:pPr lvl="1"/>
            <a:r>
              <a:rPr lang="cs-CZ" dirty="0" smtClean="0"/>
              <a:t>Srovnávání s ideálem a minulým Já</a:t>
            </a:r>
          </a:p>
          <a:p>
            <a:pPr lvl="1"/>
            <a:r>
              <a:rPr lang="cs-CZ" dirty="0" smtClean="0"/>
              <a:t>Motivy vztažené k já – sebeúcta (</a:t>
            </a:r>
            <a:r>
              <a:rPr lang="cs-CZ" i="1" dirty="0" err="1" smtClean="0"/>
              <a:t>self-esteem</a:t>
            </a:r>
            <a:r>
              <a:rPr lang="cs-CZ" dirty="0" smtClean="0"/>
              <a:t>), sebepotvrzení </a:t>
            </a:r>
            <a:r>
              <a:rPr lang="cs-CZ" dirty="0"/>
              <a:t>(</a:t>
            </a:r>
            <a:r>
              <a:rPr lang="cs-CZ" i="1" dirty="0" err="1"/>
              <a:t>self-verification</a:t>
            </a:r>
            <a:r>
              <a:rPr lang="cs-CZ" i="1" dirty="0"/>
              <a:t>, </a:t>
            </a:r>
            <a:r>
              <a:rPr lang="cs-CZ" i="1" dirty="0" err="1"/>
              <a:t>self-affirmation</a:t>
            </a:r>
            <a:r>
              <a:rPr lang="cs-CZ" dirty="0" smtClean="0"/>
              <a:t>), uvažování o Já mění emoční/motivační stav</a:t>
            </a:r>
            <a:endParaRPr lang="cs-CZ" dirty="0"/>
          </a:p>
          <a:p>
            <a:pPr lvl="1"/>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8</a:t>
            </a:fld>
            <a:endParaRPr lang="cs-CZ" dirty="0"/>
          </a:p>
        </p:txBody>
      </p:sp>
      <p:sp>
        <p:nvSpPr>
          <p:cNvPr id="5" name="Nadpis 4"/>
          <p:cNvSpPr>
            <a:spLocks noGrp="1"/>
          </p:cNvSpPr>
          <p:nvPr>
            <p:ph type="title"/>
          </p:nvPr>
        </p:nvSpPr>
        <p:spPr/>
        <p:txBody>
          <a:bodyPr/>
          <a:lstStyle/>
          <a:p>
            <a:r>
              <a:rPr lang="cs-CZ" dirty="0" smtClean="0">
                <a:solidFill>
                  <a:srgbClr val="646464"/>
                </a:solidFill>
              </a:rPr>
              <a:t>Složky já</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smtClean="0"/>
              <a:t>Pozornost, kognice, regulace</a:t>
            </a:r>
            <a:endParaRPr lang="cs-CZ" dirty="0"/>
          </a:p>
        </p:txBody>
      </p:sp>
      <p:pic>
        <p:nvPicPr>
          <p:cNvPr id="9" name="Obrázek 8"/>
          <p:cNvPicPr>
            <a:picLocks noChangeAspect="1"/>
          </p:cNvPicPr>
          <p:nvPr/>
        </p:nvPicPr>
        <p:blipFill rotWithShape="1">
          <a:blip r:embed="rId4">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graphicFrame>
        <p:nvGraphicFramePr>
          <p:cNvPr id="10" name="Zástupný symbol pro obrázek 9"/>
          <p:cNvGraphicFramePr>
            <a:graphicFrameLocks noGrp="1" noChangeAspect="1"/>
          </p:cNvGraphicFramePr>
          <p:nvPr>
            <p:ph type="pic" sz="quarter" idx="14"/>
          </p:nvPr>
        </p:nvGraphicFramePr>
        <p:xfrm>
          <a:off x="7559675" y="3041650"/>
          <a:ext cx="3738563" cy="538163"/>
        </p:xfrm>
        <a:graphic>
          <a:graphicData uri="http://schemas.openxmlformats.org/presentationml/2006/ole">
            <mc:AlternateContent xmlns:mc="http://schemas.openxmlformats.org/markup-compatibility/2006">
              <mc:Choice xmlns:v="urn:schemas-microsoft-com:vml" Requires="v">
                <p:oleObj spid="_x0000_s2062" name="Objekt prostředí balíčkovače" showAsIcon="1" r:id="rId5" imgW="3051000" imgH="439560" progId="Package">
                  <p:embed/>
                </p:oleObj>
              </mc:Choice>
              <mc:Fallback>
                <p:oleObj name="Objekt prostředí balíčkovače" showAsIcon="1" r:id="rId5" imgW="3051000" imgH="439560" progId="Package">
                  <p:embed/>
                  <p:pic>
                    <p:nvPicPr>
                      <p:cNvPr id="10" name="Zástupný symbol pro obrázek 9"/>
                      <p:cNvPicPr/>
                      <p:nvPr/>
                    </p:nvPicPr>
                    <p:blipFill>
                      <a:blip r:embed="rId6"/>
                      <a:stretch>
                        <a:fillRect/>
                      </a:stretch>
                    </p:blipFill>
                    <p:spPr>
                      <a:xfrm>
                        <a:off x="7559675" y="3041650"/>
                        <a:ext cx="3738563" cy="538163"/>
                      </a:xfrm>
                      <a:prstGeom prst="rect">
                        <a:avLst/>
                      </a:prstGeom>
                    </p:spPr>
                  </p:pic>
                </p:oleObj>
              </mc:Fallback>
            </mc:AlternateContent>
          </a:graphicData>
        </a:graphic>
      </p:graphicFrame>
      <p:pic>
        <p:nvPicPr>
          <p:cNvPr id="13" name="Obrázek 12"/>
          <p:cNvPicPr>
            <a:picLocks noChangeAspect="1"/>
          </p:cNvPicPr>
          <p:nvPr/>
        </p:nvPicPr>
        <p:blipFill rotWithShape="1">
          <a:blip r:embed="rId7">
            <a:extLst>
              <a:ext uri="{28A0092B-C50C-407E-A947-70E740481C1C}">
                <a14:useLocalDpi xmlns:a14="http://schemas.microsoft.com/office/drawing/2010/main" val="0"/>
              </a:ext>
            </a:extLst>
          </a:blip>
          <a:srcRect l="50225"/>
          <a:stretch/>
        </p:blipFill>
        <p:spPr>
          <a:xfrm>
            <a:off x="7586924" y="1367999"/>
            <a:ext cx="3456214" cy="4600722"/>
          </a:xfrm>
          <a:prstGeom prst="rect">
            <a:avLst/>
          </a:prstGeom>
        </p:spPr>
      </p:pic>
    </p:spTree>
    <p:extLst>
      <p:ext uri="{BB962C8B-B14F-4D97-AF65-F5344CB8AC3E}">
        <p14:creationId xmlns:p14="http://schemas.microsoft.com/office/powerpoint/2010/main" val="328213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half" idx="1"/>
          </p:nvPr>
        </p:nvSpPr>
        <p:spPr>
          <a:xfrm>
            <a:off x="592853" y="1343906"/>
            <a:ext cx="6994071" cy="1392093"/>
          </a:xfrm>
        </p:spPr>
        <p:txBody>
          <a:bodyPr/>
          <a:lstStyle/>
          <a:p>
            <a:r>
              <a:rPr lang="cs-CZ" dirty="0" smtClean="0"/>
              <a:t>Reflexivní vědomí</a:t>
            </a:r>
          </a:p>
          <a:p>
            <a:r>
              <a:rPr lang="cs-CZ" dirty="0" smtClean="0"/>
              <a:t>Interpersonální složka</a:t>
            </a:r>
          </a:p>
          <a:p>
            <a:r>
              <a:rPr lang="cs-CZ" dirty="0" smtClean="0"/>
              <a:t>Exekutivní funkce</a:t>
            </a:r>
          </a:p>
          <a:p>
            <a:endParaRPr lang="cs-CZ" dirty="0"/>
          </a:p>
        </p:txBody>
      </p:sp>
      <p:sp>
        <p:nvSpPr>
          <p:cNvPr id="3" name="Zástupný symbol pro číslo snímku 2"/>
          <p:cNvSpPr>
            <a:spLocks noGrp="1"/>
          </p:cNvSpPr>
          <p:nvPr>
            <p:ph type="sldNum" sz="quarter" idx="34"/>
          </p:nvPr>
        </p:nvSpPr>
        <p:spPr/>
        <p:txBody>
          <a:bodyPr/>
          <a:lstStyle/>
          <a:p>
            <a:pPr rtl="0"/>
            <a:fld id="{19B51A1E-902D-48AF-9020-955120F399B6}" type="slidenum">
              <a:rPr lang="cs-CZ" smtClean="0"/>
              <a:pPr rtl="0"/>
              <a:t>9</a:t>
            </a:fld>
            <a:endParaRPr lang="cs-CZ" dirty="0"/>
          </a:p>
        </p:txBody>
      </p:sp>
      <p:sp>
        <p:nvSpPr>
          <p:cNvPr id="5" name="Nadpis 4"/>
          <p:cNvSpPr>
            <a:spLocks noGrp="1"/>
          </p:cNvSpPr>
          <p:nvPr>
            <p:ph type="title"/>
          </p:nvPr>
        </p:nvSpPr>
        <p:spPr/>
        <p:txBody>
          <a:bodyPr/>
          <a:lstStyle/>
          <a:p>
            <a:r>
              <a:rPr lang="cs-CZ" dirty="0" smtClean="0">
                <a:solidFill>
                  <a:srgbClr val="646464"/>
                </a:solidFill>
              </a:rPr>
              <a:t>Složky já</a:t>
            </a:r>
            <a:endParaRPr lang="cs-CZ" dirty="0">
              <a:solidFill>
                <a:srgbClr val="646464"/>
              </a:solidFill>
            </a:endParaRPr>
          </a:p>
        </p:txBody>
      </p:sp>
      <p:sp>
        <p:nvSpPr>
          <p:cNvPr id="6" name="Zástupný symbol pro text 5"/>
          <p:cNvSpPr>
            <a:spLocks noGrp="1"/>
          </p:cNvSpPr>
          <p:nvPr>
            <p:ph type="body" sz="quarter" idx="32"/>
          </p:nvPr>
        </p:nvSpPr>
        <p:spPr/>
        <p:txBody>
          <a:bodyPr/>
          <a:lstStyle/>
          <a:p>
            <a:r>
              <a:rPr lang="cs-CZ" dirty="0" err="1" smtClean="0"/>
              <a:t>Baumeister</a:t>
            </a:r>
            <a:r>
              <a:rPr lang="cs-CZ" dirty="0" smtClean="0"/>
              <a:t> 1998 – 3 zdroje Já</a:t>
            </a:r>
            <a:endParaRPr lang="cs-CZ" dirty="0"/>
          </a:p>
        </p:txBody>
      </p:sp>
      <p:pic>
        <p:nvPicPr>
          <p:cNvPr id="9" name="Obrázek 8"/>
          <p:cNvPicPr>
            <a:picLocks noChangeAspect="1"/>
          </p:cNvPicPr>
          <p:nvPr/>
        </p:nvPicPr>
        <p:blipFill rotWithShape="1">
          <a:blip r:embed="rId4">
            <a:extLst>
              <a:ext uri="{28A0092B-C50C-407E-A947-70E740481C1C}">
                <a14:useLocalDpi xmlns:a14="http://schemas.microsoft.com/office/drawing/2010/main" val="0"/>
              </a:ext>
            </a:extLst>
          </a:blip>
          <a:srcRect l="59337" r="14730"/>
          <a:stretch/>
        </p:blipFill>
        <p:spPr>
          <a:xfrm>
            <a:off x="9907675" y="0"/>
            <a:ext cx="2371411" cy="6858000"/>
          </a:xfrm>
          <a:prstGeom prst="rect">
            <a:avLst/>
          </a:prstGeom>
        </p:spPr>
      </p:pic>
      <p:graphicFrame>
        <p:nvGraphicFramePr>
          <p:cNvPr id="10" name="Zástupný symbol pro obrázek 9"/>
          <p:cNvGraphicFramePr>
            <a:graphicFrameLocks noGrp="1" noChangeAspect="1"/>
          </p:cNvGraphicFramePr>
          <p:nvPr>
            <p:ph type="pic" sz="quarter" idx="14"/>
          </p:nvPr>
        </p:nvGraphicFramePr>
        <p:xfrm>
          <a:off x="7559675" y="3041650"/>
          <a:ext cx="3738563" cy="538163"/>
        </p:xfrm>
        <a:graphic>
          <a:graphicData uri="http://schemas.openxmlformats.org/presentationml/2006/ole">
            <mc:AlternateContent xmlns:mc="http://schemas.openxmlformats.org/markup-compatibility/2006">
              <mc:Choice xmlns:v="urn:schemas-microsoft-com:vml" Requires="v">
                <p:oleObj spid="_x0000_s3086" name="Objekt prostředí balíčkovače" showAsIcon="1" r:id="rId5" imgW="3051000" imgH="439560" progId="Package">
                  <p:embed/>
                </p:oleObj>
              </mc:Choice>
              <mc:Fallback>
                <p:oleObj name="Objekt prostředí balíčkovače" showAsIcon="1" r:id="rId5" imgW="3051000" imgH="439560" progId="Package">
                  <p:embed/>
                  <p:pic>
                    <p:nvPicPr>
                      <p:cNvPr id="10" name="Zástupný symbol pro obrázek 9"/>
                      <p:cNvPicPr/>
                      <p:nvPr/>
                    </p:nvPicPr>
                    <p:blipFill>
                      <a:blip r:embed="rId6"/>
                      <a:stretch>
                        <a:fillRect/>
                      </a:stretch>
                    </p:blipFill>
                    <p:spPr>
                      <a:xfrm>
                        <a:off x="7559675" y="3041650"/>
                        <a:ext cx="3738563" cy="538163"/>
                      </a:xfrm>
                      <a:prstGeom prst="rect">
                        <a:avLst/>
                      </a:prstGeom>
                    </p:spPr>
                  </p:pic>
                </p:oleObj>
              </mc:Fallback>
            </mc:AlternateContent>
          </a:graphicData>
        </a:graphic>
      </p:graphicFrame>
      <p:pic>
        <p:nvPicPr>
          <p:cNvPr id="13" name="Obrázek 12"/>
          <p:cNvPicPr>
            <a:picLocks noChangeAspect="1"/>
          </p:cNvPicPr>
          <p:nvPr/>
        </p:nvPicPr>
        <p:blipFill rotWithShape="1">
          <a:blip r:embed="rId7">
            <a:extLst>
              <a:ext uri="{28A0092B-C50C-407E-A947-70E740481C1C}">
                <a14:useLocalDpi xmlns:a14="http://schemas.microsoft.com/office/drawing/2010/main" val="0"/>
              </a:ext>
            </a:extLst>
          </a:blip>
          <a:srcRect l="50225"/>
          <a:stretch/>
        </p:blipFill>
        <p:spPr>
          <a:xfrm>
            <a:off x="7586924" y="1367999"/>
            <a:ext cx="3456214" cy="4600722"/>
          </a:xfrm>
          <a:prstGeom prst="rect">
            <a:avLst/>
          </a:prstGeom>
        </p:spPr>
      </p:pic>
      <p:sp>
        <p:nvSpPr>
          <p:cNvPr id="11" name="Zástupný symbol pro obsah 1"/>
          <p:cNvSpPr txBox="1">
            <a:spLocks/>
          </p:cNvSpPr>
          <p:nvPr/>
        </p:nvSpPr>
        <p:spPr>
          <a:xfrm>
            <a:off x="565604" y="3016252"/>
            <a:ext cx="6994071" cy="3125037"/>
          </a:xfrm>
          <a:prstGeom prst="rect">
            <a:avLst/>
          </a:prstGeom>
          <a:solidFill>
            <a:schemeClr val="bg1"/>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t>Mentální konstrukt</a:t>
            </a:r>
          </a:p>
          <a:p>
            <a:pPr lvl="1"/>
            <a:r>
              <a:rPr lang="cs-CZ" dirty="0" smtClean="0"/>
              <a:t>Reprezentován v paměti</a:t>
            </a:r>
          </a:p>
          <a:p>
            <a:pPr lvl="1"/>
            <a:r>
              <a:rPr lang="cs-CZ" dirty="0" smtClean="0"/>
              <a:t>Ontogeneze - 18-24 měsíců </a:t>
            </a:r>
            <a:r>
              <a:rPr lang="cs-CZ" dirty="0" err="1" smtClean="0"/>
              <a:t>seberozpoznání</a:t>
            </a:r>
            <a:r>
              <a:rPr lang="cs-CZ" dirty="0" smtClean="0"/>
              <a:t> v zrcadle; reprezentace já jako aktéra motorických činností (nevizuální); sémantické sebepojetí díky autobiografickým vzpomínkám zachyceným jazykem + sociální normy –školní děti se jsou schopné popsat a ohodnotit, adolescenti chápou, že se chovají a cítí jinak v různých situacích</a:t>
            </a:r>
          </a:p>
          <a:p>
            <a:r>
              <a:rPr lang="cs-CZ" dirty="0" smtClean="0"/>
              <a:t>Sociální produkt</a:t>
            </a:r>
          </a:p>
          <a:p>
            <a:pPr lvl="1"/>
            <a:r>
              <a:rPr lang="cs-CZ" dirty="0" err="1" smtClean="0"/>
              <a:t>Proximátní</a:t>
            </a:r>
            <a:r>
              <a:rPr lang="cs-CZ" dirty="0" smtClean="0"/>
              <a:t> (situační) vlivy + distální vlivy (výchova, škola, kultura, historický kontext, rané zkušenosti)</a:t>
            </a:r>
          </a:p>
          <a:p>
            <a:r>
              <a:rPr lang="cs-CZ" dirty="0" smtClean="0"/>
              <a:t>Energie k akci</a:t>
            </a:r>
          </a:p>
          <a:p>
            <a:endParaRPr lang="cs-CZ" dirty="0"/>
          </a:p>
        </p:txBody>
      </p:sp>
      <p:sp>
        <p:nvSpPr>
          <p:cNvPr id="12" name="Zástupný symbol pro text 5"/>
          <p:cNvSpPr txBox="1">
            <a:spLocks/>
          </p:cNvSpPr>
          <p:nvPr/>
        </p:nvSpPr>
        <p:spPr>
          <a:xfrm>
            <a:off x="412544" y="2735999"/>
            <a:ext cx="6895900"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i="1" kern="1200">
                <a:solidFill>
                  <a:schemeClr val="tx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err="1"/>
              <a:t>Oyserman</a:t>
            </a:r>
            <a:r>
              <a:rPr lang="cs-CZ" dirty="0"/>
              <a:t> et al., </a:t>
            </a:r>
            <a:r>
              <a:rPr lang="cs-CZ" dirty="0" smtClean="0"/>
              <a:t>2012 – složky já, sebepojetí, identity</a:t>
            </a:r>
            <a:endParaRPr lang="cs-CZ" dirty="0"/>
          </a:p>
        </p:txBody>
      </p:sp>
    </p:spTree>
    <p:extLst>
      <p:ext uri="{BB962C8B-B14F-4D97-AF65-F5344CB8AC3E}">
        <p14:creationId xmlns:p14="http://schemas.microsoft.com/office/powerpoint/2010/main" val="3751099181"/>
      </p:ext>
    </p:extLst>
  </p:cSld>
  <p:clrMapOvr>
    <a:masterClrMapping/>
  </p:clrMapOvr>
</p:sld>
</file>

<file path=ppt/theme/theme1.xml><?xml version="1.0" encoding="utf-8"?>
<a:theme xmlns:a="http://schemas.openxmlformats.org/drawingml/2006/main" name="Motiv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5601_TF16411245.potx" id="{8F2666A2-E20D-48E6-809D-C74651785132}" vid="{1CC1227C-285E-41A4-B44B-A8271FF5461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61CFE-D4DA-4753-A9A5-D482B9609A35}">
  <ds:schemaRefs>
    <ds:schemaRef ds:uri="6dc4bcd6-49db-4c07-9060-8acfc67cef9f"/>
    <ds:schemaRef ds:uri="http://purl.org/dc/term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fb0879af-3eba-417a-a55a-ffe6dcd6ca7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Minimalistická barevná prezentace</Template>
  <TotalTime>0</TotalTime>
  <Words>3423</Words>
  <Application>Microsoft Office PowerPoint</Application>
  <PresentationFormat>Širokoúhlá obrazovka</PresentationFormat>
  <Paragraphs>347</Paragraphs>
  <Slides>28</Slides>
  <Notes>18</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28</vt:i4>
      </vt:variant>
    </vt:vector>
  </HeadingPairs>
  <TitlesOfParts>
    <vt:vector size="34" baseType="lpstr">
      <vt:lpstr>Arial</vt:lpstr>
      <vt:lpstr>Calibri</vt:lpstr>
      <vt:lpstr>Corbel</vt:lpstr>
      <vt:lpstr>Times New Roman</vt:lpstr>
      <vt:lpstr>Motiv Office</vt:lpstr>
      <vt:lpstr>Objekt prostředí balíčkovače</vt:lpstr>
      <vt:lpstr>Sebepojetí a „já“</vt:lpstr>
      <vt:lpstr>Sebepojetí, já, identita v psychologii osobnosti</vt:lpstr>
      <vt:lpstr>Historie zkoumání sebepojetí</vt:lpstr>
      <vt:lpstr>Historie zkoumání sebepojetí</vt:lpstr>
      <vt:lpstr>rogers</vt:lpstr>
      <vt:lpstr>Definice pojmů - já</vt:lpstr>
      <vt:lpstr>Složky já</vt:lpstr>
      <vt:lpstr>Složky já</vt:lpstr>
      <vt:lpstr>Složky já</vt:lpstr>
      <vt:lpstr>sebepojetí</vt:lpstr>
      <vt:lpstr>identita</vt:lpstr>
      <vt:lpstr>identita</vt:lpstr>
      <vt:lpstr>Sociální identita</vt:lpstr>
      <vt:lpstr>sebeúcta</vt:lpstr>
      <vt:lpstr>Celoživotní vývoj osobnosti</vt:lpstr>
      <vt:lpstr>3 přístupy k ontogenezi osobnosti</vt:lpstr>
      <vt:lpstr>Rysový přístup</vt:lpstr>
      <vt:lpstr>temperament</vt:lpstr>
      <vt:lpstr>Temperament jako prediktor osobnosti v dospělosti</vt:lpstr>
      <vt:lpstr>Vrozenost osobnosti</vt:lpstr>
      <vt:lpstr>Vývojové trendy</vt:lpstr>
      <vt:lpstr>Vztah osobnosti s prostředím</vt:lpstr>
      <vt:lpstr>Jevy podporující a brzdící osobnostní změnu</vt:lpstr>
      <vt:lpstr>Osobní cíle – motivační perspektiva</vt:lpstr>
      <vt:lpstr>Motivační perspektiva</vt:lpstr>
      <vt:lpstr>Motivační perspektiva</vt:lpstr>
      <vt:lpstr>Motivační perspektiva</vt:lpstr>
      <vt:lpstr>Narativní perspektiva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2020-05-13T15:22:42Z</dcterms:created>
  <dcterms:modified xsi:type="dcterms:W3CDTF">2024-05-27T16:02:57Z</dcterms:modified>
</cp:coreProperties>
</file>