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EA7CA-DA00-4D7A-9CB7-F9465666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4AE07F-CF62-42E0-B365-F34C2A324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B6F6C9-F408-4394-A356-FADFEFD8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0F78A-158E-40EC-B3FE-9A66C821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08A42B-F74F-4FF1-9DAC-B253CD39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B3BA0-F39C-410A-8566-D773EA7F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3E7537-5933-413E-9942-B4482B8D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140EC1-2A7E-414B-95B8-A780E686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5633FE-5323-45A4-B8D3-132B105C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B0251-C8B7-4950-BEA7-C0A6EF4B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42D856-672D-48FC-83C6-AF74901DC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3DFF03-8EE4-410F-9730-26F244362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69C748-8B43-4ED2-9EB2-1ED851FF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49AB02-94B5-43A5-968D-12602E59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72B3A-905F-4573-B40C-33B2BF57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F8765-6A1D-4A97-9D2D-CF3EB66D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623B7-AF74-482B-8090-F85DED69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E7ADBB-10D7-4634-837E-0DD9523E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BC6BA-7C03-4AD2-B45F-344000D2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73AE62-FAA5-48F0-824A-9B4F98C8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3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09017-2030-4399-A2E8-10C7C50A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5CF771-58C5-4C3C-A807-0A5851E7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BC612-DD65-4077-B3A7-2213F934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09075-D509-4C2C-A20A-F82768F7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CE9D3-D98F-4D3F-A945-9537ACB1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4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37BAB-5ECB-4AAC-B68E-5469B6C3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37B6D-989C-4008-B454-78A200983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415F1D-152B-46C6-8A10-11B4EB58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B40CCF-204C-45D5-B890-B86774A1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06312A-0178-4193-BA8C-474F5355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A8B1E6-0F81-4FAA-861C-FCA77A14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3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367FD-46B0-42B2-9658-F2972F81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D7FBD1-4994-4747-9153-2EC5E3E0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F69361-2B6B-4630-A42D-FBA22947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8187FD-C9AB-4CAE-94B4-B095F867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86ADB4-8FE2-4AEA-A0C0-9BA6EDC66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6B1C83-CDCF-4795-A6BF-F69ADF1B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A5D7AC-713A-4851-B45C-906F53B0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D78DE1-F9E9-4694-8CAA-AA18E9F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F2A20-57CC-49EE-A590-AE771EAA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F125DA-34C6-4BC0-95D3-F4B8E5BC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AE1DD8-0A87-490C-8C1E-E15340FC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500617-A572-4367-8441-F88DC2EC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6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45B198-8C3C-4C10-8804-EFF71247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5AA3D4-D683-46ED-A096-20A042EB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FABD94-188E-49A2-9786-4BE6DC28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9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942EE-63F3-4548-BDA5-F9AC49ED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19132-4684-423C-B99A-797A9AAB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2667E7-68A0-4E11-8D6B-1BF5CE765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6B1773-0C50-4358-B6C5-B98C43E3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2794F0-28E4-4FC0-A278-652AB55F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58079E-64AF-4FAC-84AB-B17D3AEC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0D3F8-19D6-49FF-9DD1-6DB23D1E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4346A2-0647-4D36-9150-8F08552E0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B59803-DFC7-4514-A254-880725C1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6E6113-C860-4628-A711-80FAA127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1005B3-648E-4061-8F14-D49D92DF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A2C9FD-49FA-4AD0-A7C6-D714FA42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2097F-2E90-4D59-8ECF-DD31AE7B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67E4C-EDDC-4157-AA3A-2A662103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92E2C-0791-4A70-892F-598BB67F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2B87-43C8-49D3-9CA8-37A8390E56A4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C18C9D-9975-47FB-B5B0-D8F115C10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6BC25A-42D2-4FED-A1C3-BCA36E014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4439-84C7-47E1-9F32-550FC02C2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vání | 63. PS SOSNA">
            <a:extLst>
              <a:ext uri="{FF2B5EF4-FFF2-40B4-BE49-F238E27FC236}">
                <a16:creationId xmlns:a16="http://schemas.microsoft.com/office/drawing/2014/main" id="{F0A97EF3-C62E-410E-B359-3C87F7B3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4096"/>
          <a:stretch/>
        </p:blipFill>
        <p:spPr bwMode="auto">
          <a:xfrm>
            <a:off x="20" y="-205474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1DF39A-8069-4E9E-BC8B-B0356FA6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1" y="3231931"/>
            <a:ext cx="4330261" cy="183405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Věková specifika v praxi - TRÉNINKOVÉ JEDNOTKY  - PLAVÁNÍ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6DF501-43D4-40A8-BE4A-853E7975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dirty="0"/>
              <a:t>Zpracovala: Bc. Lucie Dvořáková (2.ročník N TV – VZ)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2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7AF04-4B46-40DC-A1A0-3DD01E7F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část – rozpis výukových aktivit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8FE8F-AD3F-47BE-A48B-19C88901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1115675" cy="5319713"/>
          </a:xfrm>
        </p:spPr>
        <p:txBody>
          <a:bodyPr>
            <a:normAutofit fontScale="47500" lnSpcReduction="20000"/>
          </a:bodyPr>
          <a:lstStyle/>
          <a:p>
            <a:r>
              <a:rPr lang="cs-CZ" sz="2900" u="sng" dirty="0"/>
              <a:t>Celková doba trvání: </a:t>
            </a:r>
            <a:r>
              <a:rPr lang="cs-CZ" sz="2900" dirty="0"/>
              <a:t>cca 35 minut </a:t>
            </a:r>
          </a:p>
          <a:p>
            <a:r>
              <a:rPr lang="cs-CZ" sz="2900" u="sng" dirty="0"/>
              <a:t>Činnosti:</a:t>
            </a:r>
          </a:p>
          <a:p>
            <a:pPr marL="0" indent="0">
              <a:buNone/>
            </a:pPr>
            <a:r>
              <a:rPr lang="cs-CZ" sz="2900" dirty="0"/>
              <a:t>1) Libovolný skok do vody (po nohou, šipka,….) a rozplavba na 50  metrů, libovolným způsobem</a:t>
            </a:r>
          </a:p>
          <a:p>
            <a:pPr marL="0" indent="0">
              <a:buNone/>
            </a:pPr>
            <a:r>
              <a:rPr lang="cs-CZ" sz="2900" dirty="0"/>
              <a:t>2) 10 hlubokých výdechů do vody </a:t>
            </a:r>
          </a:p>
          <a:p>
            <a:pPr marL="0" lvl="0" indent="0">
              <a:buNone/>
            </a:pPr>
            <a:r>
              <a:rPr lang="cs-CZ" sz="2900" dirty="0"/>
              <a:t>3) Kraulové nohy s destičkou tam a zpět (50m) s dýcháním nad hladinou </a:t>
            </a:r>
          </a:p>
          <a:p>
            <a:pPr marL="0" lvl="0" indent="0">
              <a:buNone/>
            </a:pPr>
            <a:r>
              <a:rPr lang="cs-CZ" sz="2900" dirty="0"/>
              <a:t>4) Kraulové nohy na rychlost, jenom tam </a:t>
            </a:r>
          </a:p>
          <a:p>
            <a:pPr marL="0" lvl="0" indent="0">
              <a:buNone/>
            </a:pPr>
            <a:r>
              <a:rPr lang="cs-CZ" sz="2900" dirty="0"/>
              <a:t>5) 5 hlubokých nádechů a výdechů do vody </a:t>
            </a:r>
          </a:p>
          <a:p>
            <a:pPr marL="0" lvl="0" indent="0">
              <a:buNone/>
            </a:pPr>
            <a:r>
              <a:rPr lang="cs-CZ" sz="2900" dirty="0"/>
              <a:t>6) Vysvětlení kraulových rukou </a:t>
            </a:r>
          </a:p>
          <a:p>
            <a:pPr marL="0" lvl="0" indent="0">
              <a:buNone/>
            </a:pPr>
            <a:r>
              <a:rPr lang="cs-CZ" sz="2900" dirty="0"/>
              <a:t>7) Nácvik kraulové rukou s destičkou </a:t>
            </a:r>
          </a:p>
          <a:p>
            <a:pPr marL="0" lvl="0" indent="0">
              <a:buNone/>
            </a:pPr>
            <a:r>
              <a:rPr lang="cs-CZ" sz="2900" dirty="0"/>
              <a:t>8) Skok do vody, znakové nohy se žížalou tam a zpět</a:t>
            </a:r>
          </a:p>
          <a:p>
            <a:pPr marL="0" lvl="0" indent="0">
              <a:buNone/>
            </a:pPr>
            <a:r>
              <a:rPr lang="cs-CZ" sz="2900" dirty="0"/>
              <a:t>9) 5 hlubokých výdechů do vody </a:t>
            </a:r>
          </a:p>
          <a:p>
            <a:pPr marL="0" lvl="0" indent="0">
              <a:buNone/>
            </a:pPr>
            <a:r>
              <a:rPr lang="cs-CZ" sz="2900" dirty="0"/>
              <a:t>10) Skok do vody ve dvojici se vozit na velkých deskách – 2krát</a:t>
            </a:r>
          </a:p>
          <a:p>
            <a:pPr marL="0" lvl="0" indent="0">
              <a:buNone/>
            </a:pPr>
            <a:r>
              <a:rPr lang="cs-CZ" sz="2900" dirty="0"/>
              <a:t>11) Vysvětlení dýchání při kraulu</a:t>
            </a:r>
          </a:p>
          <a:p>
            <a:pPr marL="0" lvl="0" indent="0">
              <a:buNone/>
            </a:pPr>
            <a:r>
              <a:rPr lang="cs-CZ" sz="2900" dirty="0"/>
              <a:t>12) Nácvik kraulového dýchání do vody s destičkou </a:t>
            </a:r>
          </a:p>
          <a:p>
            <a:pPr marL="0" lvl="0" indent="0">
              <a:buNone/>
            </a:pPr>
            <a:r>
              <a:rPr lang="cs-CZ" sz="2900" dirty="0"/>
              <a:t>13) Skok do vody – 25m plavat kraulové ruce a kraulové nohy s destičkou a dýcháním </a:t>
            </a:r>
          </a:p>
          <a:p>
            <a:pPr marL="0" lvl="0" indent="0">
              <a:buNone/>
            </a:pPr>
            <a:r>
              <a:rPr lang="cs-CZ" sz="2900" dirty="0"/>
              <a:t>14) 5 hlubokých výdechů do vody</a:t>
            </a:r>
          </a:p>
          <a:p>
            <a:pPr marL="0" lvl="0" indent="0">
              <a:buNone/>
            </a:pPr>
            <a:r>
              <a:rPr lang="cs-CZ" sz="2900" dirty="0"/>
              <a:t>15) Libovolně 50 m. </a:t>
            </a:r>
          </a:p>
          <a:p>
            <a:pPr marL="0" lvl="0" indent="0">
              <a:buNone/>
            </a:pPr>
            <a:r>
              <a:rPr lang="cs-CZ" sz="2900" dirty="0"/>
              <a:t>15) Skok do vody a co nejrychleji uplavat 50 m kraulovými nohami s destičkou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85C4B-3349-4C5A-96D8-EC817A74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Závěrečná část – rozpis výukových aktivit s časovou dotací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D6CEB-3419-4658-BF1A-ACD64B98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Celková délka trvání: cca 15 minut</a:t>
            </a:r>
          </a:p>
          <a:p>
            <a:r>
              <a:rPr lang="cs-CZ" dirty="0"/>
              <a:t>Činnosti:</a:t>
            </a:r>
          </a:p>
          <a:p>
            <a:pPr marL="0" indent="0">
              <a:buNone/>
            </a:pPr>
            <a:r>
              <a:rPr lang="cs-CZ" dirty="0"/>
              <a:t>1) </a:t>
            </a:r>
            <a:r>
              <a:rPr lang="cs-CZ" b="1" dirty="0"/>
              <a:t>Volná zábava </a:t>
            </a:r>
            <a:r>
              <a:rPr lang="cs-CZ" dirty="0"/>
              <a:t>(cca 5 min)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b="1" dirty="0"/>
              <a:t>Nástup</a:t>
            </a:r>
            <a:r>
              <a:rPr lang="cs-CZ" dirty="0"/>
              <a:t> (cca 30 sekund) </a:t>
            </a:r>
          </a:p>
          <a:p>
            <a:pPr marL="0" indent="0">
              <a:buNone/>
            </a:pPr>
            <a:r>
              <a:rPr lang="cs-CZ" dirty="0"/>
              <a:t>3) </a:t>
            </a:r>
            <a:r>
              <a:rPr lang="cs-CZ" b="1" dirty="0"/>
              <a:t>Shrnutí dnešní hodiny </a:t>
            </a:r>
            <a:r>
              <a:rPr lang="cs-CZ" dirty="0"/>
              <a:t>- otázka k žákům aby shrnuli, co dělali dnešní hodinu (cca 1 min)</a:t>
            </a:r>
          </a:p>
          <a:p>
            <a:pPr marL="0" indent="0">
              <a:buNone/>
            </a:pPr>
            <a:r>
              <a:rPr lang="cs-CZ" dirty="0"/>
              <a:t>4) </a:t>
            </a:r>
            <a:r>
              <a:rPr lang="cs-CZ" b="1" dirty="0"/>
              <a:t>Zhodnocení tréninkové jednotky </a:t>
            </a:r>
            <a:r>
              <a:rPr lang="cs-CZ" dirty="0"/>
              <a:t>(cca 1 min) </a:t>
            </a:r>
          </a:p>
          <a:p>
            <a:pPr marL="0" indent="0">
              <a:buNone/>
            </a:pPr>
            <a:r>
              <a:rPr lang="cs-CZ" dirty="0"/>
              <a:t>5) </a:t>
            </a:r>
            <a:r>
              <a:rPr lang="cs-CZ" b="1" dirty="0"/>
              <a:t>Oznámení náplně příští hodiny </a:t>
            </a:r>
            <a:r>
              <a:rPr lang="cs-CZ" dirty="0"/>
              <a:t>(cca 30 sekund) </a:t>
            </a:r>
          </a:p>
          <a:p>
            <a:pPr marL="0" indent="0">
              <a:buNone/>
            </a:pPr>
            <a:r>
              <a:rPr lang="cs-CZ" dirty="0"/>
              <a:t>6) </a:t>
            </a:r>
            <a:r>
              <a:rPr lang="cs-CZ" b="1" dirty="0"/>
              <a:t>Pozdrav, rozloučení a odchod žáků do sprch </a:t>
            </a:r>
            <a:r>
              <a:rPr lang="cs-CZ" dirty="0"/>
              <a:t>(cca 1min)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21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BF2D6A6-F777-4861-9368-5C3CD97C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3. Tréninková jednotka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E5C10-24FA-4A5D-BBCC-6CFA0EF7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480261"/>
            <a:ext cx="5756946" cy="4377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Základní informace: </a:t>
            </a:r>
          </a:p>
          <a:p>
            <a:r>
              <a:rPr lang="cs-CZ" sz="2000" b="1" dirty="0"/>
              <a:t>Určeno pro děti: </a:t>
            </a:r>
            <a:r>
              <a:rPr lang="cs-CZ" sz="2000" dirty="0"/>
              <a:t>dorostenecký věk </a:t>
            </a:r>
            <a:endParaRPr lang="cs-CZ" sz="2000" b="1" dirty="0"/>
          </a:p>
          <a:p>
            <a:r>
              <a:rPr lang="cs-CZ" sz="2000" b="1" dirty="0"/>
              <a:t>Věk dětí: </a:t>
            </a:r>
            <a:r>
              <a:rPr lang="cs-CZ" sz="2000" dirty="0"/>
              <a:t>16 let </a:t>
            </a:r>
          </a:p>
          <a:p>
            <a:r>
              <a:rPr lang="cs-CZ" sz="2000" b="1" dirty="0"/>
              <a:t>Počet dětí: </a:t>
            </a:r>
            <a:r>
              <a:rPr lang="cs-CZ" sz="2000" dirty="0"/>
              <a:t>1O </a:t>
            </a:r>
          </a:p>
          <a:p>
            <a:r>
              <a:rPr lang="cs-CZ" sz="2000" b="1" dirty="0"/>
              <a:t>Skupina: </a:t>
            </a:r>
            <a:r>
              <a:rPr lang="cs-CZ" sz="2000" dirty="0"/>
              <a:t>plavci </a:t>
            </a:r>
            <a:endParaRPr lang="cs-CZ" sz="2000" b="1" dirty="0"/>
          </a:p>
          <a:p>
            <a:r>
              <a:rPr lang="cs-CZ" sz="2000" b="1" dirty="0"/>
              <a:t>Časová dotace: </a:t>
            </a:r>
            <a:r>
              <a:rPr lang="cs-CZ" sz="2000" dirty="0"/>
              <a:t>60 minut</a:t>
            </a:r>
          </a:p>
          <a:p>
            <a:r>
              <a:rPr lang="cs-CZ" sz="2000" b="1" dirty="0"/>
              <a:t>Pomůcky: </a:t>
            </a:r>
            <a:r>
              <a:rPr lang="cs-CZ" sz="2000" dirty="0"/>
              <a:t>plavecké desky, piškoty </a:t>
            </a:r>
          </a:p>
        </p:txBody>
      </p:sp>
      <p:pic>
        <p:nvPicPr>
          <p:cNvPr id="4" name="Picture 2" descr="Novojičínský deník | Chomutov se stal dějištěm zimního Mistrovství ČR v plavání  dorostu. | fotogalerie">
            <a:extLst>
              <a:ext uri="{FF2B5EF4-FFF2-40B4-BE49-F238E27FC236}">
                <a16:creationId xmlns:a16="http://schemas.microsoft.com/office/drawing/2014/main" id="{0F26E9FD-C70E-49B8-B501-1AADDE340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/>
          <a:stretch/>
        </p:blipFill>
        <p:spPr bwMode="auto">
          <a:xfrm>
            <a:off x="6749411" y="2543175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0E7CE-38AA-49C3-8D47-B1AEBC19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03C38-E5B5-4F0A-8326-BDF875B95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Téma hodiny: </a:t>
            </a:r>
            <a:r>
              <a:rPr lang="cs-CZ" dirty="0"/>
              <a:t>Zopakování plaveckých způsobů: prsa, znak, kraul </a:t>
            </a:r>
            <a:endParaRPr lang="cs-CZ" b="1" dirty="0"/>
          </a:p>
          <a:p>
            <a:r>
              <a:rPr lang="cs-CZ" b="1" dirty="0"/>
              <a:t>Cíl hodiny: </a:t>
            </a:r>
            <a:r>
              <a:rPr lang="cs-CZ" dirty="0"/>
              <a:t>- rozvoj rychlostních a silových schopností </a:t>
            </a:r>
            <a:endParaRPr lang="cs-CZ" b="1" dirty="0"/>
          </a:p>
          <a:p>
            <a:r>
              <a:rPr lang="cs-CZ" b="1" dirty="0"/>
              <a:t>Prekoncept hodiny: </a:t>
            </a:r>
            <a:r>
              <a:rPr lang="cs-CZ" dirty="0"/>
              <a:t>Žáci z předchozí vyučovací jednotky umí tři základní plavecké způsoby </a:t>
            </a:r>
          </a:p>
          <a:p>
            <a:r>
              <a:rPr lang="cs-CZ" b="1" dirty="0"/>
              <a:t>Části hodiny:</a:t>
            </a:r>
          </a:p>
          <a:p>
            <a:pPr marL="0" indent="0">
              <a:buNone/>
            </a:pPr>
            <a:r>
              <a:rPr lang="cs-CZ" dirty="0"/>
              <a:t>- úvodní</a:t>
            </a:r>
          </a:p>
          <a:p>
            <a:pPr>
              <a:buFontTx/>
              <a:buChar char="-"/>
            </a:pPr>
            <a:r>
              <a:rPr lang="cs-CZ" dirty="0"/>
              <a:t>hlavní </a:t>
            </a:r>
          </a:p>
          <a:p>
            <a:pPr marL="0" indent="0">
              <a:buNone/>
            </a:pPr>
            <a:r>
              <a:rPr lang="cs-CZ" dirty="0"/>
              <a:t>- závěrečná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6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BA17-B623-454A-9D31-AF84F968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Úvodní část – rozpis výukových aktivit s časovou dotací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55620-A55E-4D8A-962D-F5356F1B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Celková doba trvání</a:t>
            </a:r>
            <a:r>
              <a:rPr lang="cs-CZ" dirty="0"/>
              <a:t>: cca 10 minut </a:t>
            </a:r>
          </a:p>
          <a:p>
            <a:r>
              <a:rPr lang="cs-CZ" b="1" dirty="0"/>
              <a:t>Nástup </a:t>
            </a:r>
            <a:r>
              <a:rPr lang="cs-CZ" dirty="0"/>
              <a:t>(cca 30 sekund)</a:t>
            </a:r>
          </a:p>
          <a:p>
            <a:r>
              <a:rPr lang="cs-CZ" b="1" dirty="0"/>
              <a:t>Docházka </a:t>
            </a:r>
            <a:r>
              <a:rPr lang="cs-CZ" dirty="0"/>
              <a:t>(cca 1 minuty) </a:t>
            </a:r>
          </a:p>
          <a:p>
            <a:r>
              <a:rPr lang="cs-CZ" b="1" dirty="0"/>
              <a:t>Kontrola zdravotního stavu, vhodného plaveckého vybavení </a:t>
            </a:r>
            <a:r>
              <a:rPr lang="cs-CZ" dirty="0"/>
              <a:t>(plavky, čepice, brýle) (cca 30 sekund) </a:t>
            </a:r>
          </a:p>
          <a:p>
            <a:r>
              <a:rPr lang="cs-CZ" b="1" dirty="0"/>
              <a:t>Pozdrav </a:t>
            </a:r>
            <a:r>
              <a:rPr lang="cs-CZ" dirty="0"/>
              <a:t>(cca 15 sekund) </a:t>
            </a:r>
          </a:p>
          <a:p>
            <a:r>
              <a:rPr lang="cs-CZ" b="1" dirty="0"/>
              <a:t>Oznámení náplně tréninkové jednotky </a:t>
            </a:r>
            <a:r>
              <a:rPr lang="cs-CZ" dirty="0"/>
              <a:t>(cca 1 minuta)</a:t>
            </a:r>
          </a:p>
          <a:p>
            <a:r>
              <a:rPr lang="cs-CZ" b="1" dirty="0"/>
              <a:t>Rozcvičení na souši </a:t>
            </a:r>
            <a:r>
              <a:rPr lang="cs-CZ" dirty="0"/>
              <a:t>– zahřátí a prokrvení organismu, protažení hlavních svalových skupin (cca 5 minut) </a:t>
            </a:r>
          </a:p>
        </p:txBody>
      </p:sp>
    </p:spTree>
    <p:extLst>
      <p:ext uri="{BB962C8B-B14F-4D97-AF65-F5344CB8AC3E}">
        <p14:creationId xmlns:p14="http://schemas.microsoft.com/office/powerpoint/2010/main" val="316017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06940-A08F-473D-AAB6-96577A13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6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Hlavní část – rozpis výukových aktivit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83C85-5D74-4452-BC8C-45D8B175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" y="1190624"/>
            <a:ext cx="11391901" cy="566737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u="sng" dirty="0"/>
              <a:t>Celková doba trvání:  </a:t>
            </a:r>
            <a:r>
              <a:rPr lang="cs-CZ" dirty="0"/>
              <a:t>cca 50 minut </a:t>
            </a:r>
          </a:p>
          <a:p>
            <a:pPr marL="0" lvl="0" indent="0">
              <a:buNone/>
            </a:pPr>
            <a:r>
              <a:rPr lang="cs-CZ" u="sng" dirty="0"/>
              <a:t>Činnosti: </a:t>
            </a:r>
          </a:p>
          <a:p>
            <a:pPr marL="0" lvl="0" indent="0">
              <a:buNone/>
            </a:pPr>
            <a:r>
              <a:rPr lang="cs-CZ" dirty="0"/>
              <a:t>1) Skok do vody šipkou, rozplavba na 200 m libovolným způsobem</a:t>
            </a:r>
          </a:p>
          <a:p>
            <a:pPr marL="0" lvl="0" indent="0">
              <a:buNone/>
            </a:pPr>
            <a:r>
              <a:rPr lang="cs-CZ" dirty="0"/>
              <a:t>2) 10 hlubokých výdechů do vody </a:t>
            </a:r>
          </a:p>
          <a:p>
            <a:pPr marL="0" lvl="0" indent="0">
              <a:buNone/>
            </a:pPr>
            <a:r>
              <a:rPr lang="cs-CZ" dirty="0"/>
              <a:t>3) 50 m znakem</a:t>
            </a:r>
          </a:p>
          <a:p>
            <a:pPr marL="0" lvl="0" indent="0">
              <a:buNone/>
            </a:pPr>
            <a:r>
              <a:rPr lang="cs-CZ" dirty="0"/>
              <a:t>4) 10 krát 25m na čas kraulem (metoda přerušovaného zatížení – interval 1 minuta) – do 1 minuty, než plavec vydrží by měl plavec se pořádně </a:t>
            </a:r>
          </a:p>
          <a:p>
            <a:pPr marL="0" lvl="0" indent="0">
              <a:buNone/>
            </a:pPr>
            <a:r>
              <a:rPr lang="cs-CZ" dirty="0"/>
              <a:t>5) 100m libovolně vyplavat </a:t>
            </a:r>
          </a:p>
          <a:p>
            <a:pPr marL="0" lvl="0" indent="0">
              <a:buNone/>
            </a:pPr>
            <a:r>
              <a:rPr lang="cs-CZ" dirty="0"/>
              <a:t>6) 5 krát 25m na čas kraulovými nohy s destičkou (interval 1 minuta, 30 sekund) </a:t>
            </a:r>
          </a:p>
          <a:p>
            <a:pPr marL="0" lvl="0" indent="0">
              <a:buNone/>
            </a:pPr>
            <a:r>
              <a:rPr lang="cs-CZ" dirty="0"/>
              <a:t>7) 100 m libovolně vyplavat </a:t>
            </a:r>
          </a:p>
          <a:p>
            <a:pPr marL="0" lvl="0" indent="0">
              <a:buNone/>
            </a:pPr>
            <a:r>
              <a:rPr lang="cs-CZ" dirty="0"/>
              <a:t>8) 5 krát 25 m kraulové ruce, mezi nohami mají piškot a těmi nedělají nic (interval 1 minuta, 30 sekund).</a:t>
            </a:r>
          </a:p>
          <a:p>
            <a:pPr marL="0" lvl="0" indent="0">
              <a:buNone/>
            </a:pPr>
            <a:r>
              <a:rPr lang="cs-CZ" dirty="0"/>
              <a:t>9) 100 m libovolně vyplavat </a:t>
            </a:r>
          </a:p>
          <a:p>
            <a:pPr marL="0" lvl="0" indent="0">
              <a:buNone/>
            </a:pPr>
            <a:r>
              <a:rPr lang="cs-CZ" dirty="0"/>
              <a:t>10) 100 m prsové nohy</a:t>
            </a:r>
          </a:p>
          <a:p>
            <a:pPr marL="0" lvl="0" indent="0">
              <a:buNone/>
            </a:pPr>
            <a:r>
              <a:rPr lang="cs-CZ" dirty="0"/>
              <a:t>11) 100 m prsové ruce, piškot mezi nohami </a:t>
            </a:r>
          </a:p>
          <a:p>
            <a:pPr marL="0" lvl="0" indent="0">
              <a:buNone/>
            </a:pPr>
            <a:r>
              <a:rPr lang="cs-CZ" dirty="0"/>
              <a:t>12) 50 m celé prsa</a:t>
            </a:r>
          </a:p>
          <a:p>
            <a:pPr marL="0" lvl="0" indent="0">
              <a:buNone/>
            </a:pPr>
            <a:r>
              <a:rPr lang="cs-CZ" dirty="0"/>
              <a:t>13) 10krát výdechy do vody </a:t>
            </a:r>
          </a:p>
          <a:p>
            <a:pPr marL="0" lvl="0" indent="0">
              <a:buNone/>
            </a:pPr>
            <a:r>
              <a:rPr lang="cs-CZ" dirty="0"/>
              <a:t>14) 100 m libovolně vyplavat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45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AD29A-22FD-4805-ABAB-DFACC2B2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Závěrečná část – rozpis výukových aktivit s časovou dotací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9F5F24-853E-4187-B0BD-7B210018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Celková doba trvání</a:t>
            </a:r>
            <a:r>
              <a:rPr lang="cs-CZ" dirty="0"/>
              <a:t>: cca 5 minut</a:t>
            </a:r>
          </a:p>
          <a:p>
            <a:r>
              <a:rPr lang="cs-CZ" u="sng" dirty="0"/>
              <a:t>Činnosti:</a:t>
            </a:r>
          </a:p>
          <a:p>
            <a:pPr marL="0" indent="0">
              <a:buNone/>
            </a:pPr>
            <a:r>
              <a:rPr lang="cs-CZ" dirty="0"/>
              <a:t>1) </a:t>
            </a:r>
            <a:r>
              <a:rPr lang="cs-CZ" b="1" dirty="0"/>
              <a:t>Nástup</a:t>
            </a:r>
            <a:r>
              <a:rPr lang="cs-CZ" dirty="0"/>
              <a:t> (cca 30 sekund) </a:t>
            </a:r>
          </a:p>
          <a:p>
            <a:pPr marL="0" indent="0">
              <a:buNone/>
            </a:pPr>
            <a:r>
              <a:rPr lang="cs-CZ" dirty="0"/>
              <a:t>3) </a:t>
            </a:r>
            <a:r>
              <a:rPr lang="cs-CZ" b="1" dirty="0"/>
              <a:t>Shrnutí dnešní hodiny </a:t>
            </a:r>
            <a:r>
              <a:rPr lang="cs-CZ" dirty="0"/>
              <a:t>- otázka k dětem aby shrnuli, co dělali dnešní hodinu (cca 1 min)</a:t>
            </a:r>
          </a:p>
          <a:p>
            <a:pPr marL="0" indent="0">
              <a:buNone/>
            </a:pPr>
            <a:r>
              <a:rPr lang="cs-CZ" dirty="0"/>
              <a:t>4) </a:t>
            </a:r>
            <a:r>
              <a:rPr lang="cs-CZ" b="1" dirty="0"/>
              <a:t>Zhodnocení tréninkové jednotky </a:t>
            </a:r>
            <a:r>
              <a:rPr lang="cs-CZ" dirty="0"/>
              <a:t>(cca 1 min) </a:t>
            </a:r>
          </a:p>
          <a:p>
            <a:pPr marL="0" indent="0">
              <a:buNone/>
            </a:pPr>
            <a:r>
              <a:rPr lang="cs-CZ" dirty="0"/>
              <a:t>5) </a:t>
            </a:r>
            <a:r>
              <a:rPr lang="cs-CZ" b="1" dirty="0"/>
              <a:t>Oznámení náplně příští hodiny </a:t>
            </a:r>
            <a:r>
              <a:rPr lang="cs-CZ" dirty="0"/>
              <a:t>(cca 30 sekund) </a:t>
            </a:r>
          </a:p>
          <a:p>
            <a:pPr marL="0" indent="0">
              <a:buNone/>
            </a:pPr>
            <a:r>
              <a:rPr lang="cs-CZ" dirty="0"/>
              <a:t>6) </a:t>
            </a:r>
            <a:r>
              <a:rPr lang="cs-CZ" b="1" dirty="0"/>
              <a:t>Pozdrav, rozloučení a odchod žáků do sprch </a:t>
            </a:r>
            <a:r>
              <a:rPr lang="cs-CZ" dirty="0"/>
              <a:t>(cca 1min)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35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avání v MŠ | zstelnice.cz">
            <a:extLst>
              <a:ext uri="{FF2B5EF4-FFF2-40B4-BE49-F238E27FC236}">
                <a16:creationId xmlns:a16="http://schemas.microsoft.com/office/drawing/2014/main" id="{B1E16402-ABCE-4FA9-904D-79139DD87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120AC8-1180-4522-9886-9FF43B34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A to je vše!!! Děkuji za pozornost.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90F8EA-1BB8-44F5-841B-6A11A07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3700" b="1" dirty="0">
                <a:solidFill>
                  <a:srgbClr val="00B0F0"/>
                </a:solidFill>
              </a:rPr>
              <a:t>1. Tréninková jednotka </a:t>
            </a:r>
          </a:p>
        </p:txBody>
      </p:sp>
      <p:grpSp>
        <p:nvGrpSpPr>
          <p:cNvPr id="3080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165226-7777-4933-A38C-581E150E5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53" y="2224322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Základní informace: </a:t>
            </a:r>
          </a:p>
          <a:p>
            <a:r>
              <a:rPr lang="cs-CZ" sz="2000" b="1" dirty="0"/>
              <a:t>Určeno pro děti: </a:t>
            </a:r>
            <a:r>
              <a:rPr lang="cs-CZ" sz="2000" dirty="0"/>
              <a:t>mladší školní věk </a:t>
            </a:r>
          </a:p>
          <a:p>
            <a:r>
              <a:rPr lang="cs-CZ" sz="2000" b="1" dirty="0"/>
              <a:t>Věk dětí: </a:t>
            </a:r>
            <a:r>
              <a:rPr lang="cs-CZ" sz="2000" dirty="0"/>
              <a:t>9 let </a:t>
            </a:r>
          </a:p>
          <a:p>
            <a:r>
              <a:rPr lang="cs-CZ" sz="2000" b="1" dirty="0"/>
              <a:t>Třída: </a:t>
            </a:r>
            <a:r>
              <a:rPr lang="cs-CZ" sz="2000" dirty="0"/>
              <a:t>3 třída </a:t>
            </a:r>
          </a:p>
          <a:p>
            <a:r>
              <a:rPr lang="cs-CZ" sz="2000" b="1" dirty="0"/>
              <a:t>Počet dětí: </a:t>
            </a:r>
            <a:r>
              <a:rPr lang="cs-CZ" sz="2000" dirty="0"/>
              <a:t>6</a:t>
            </a:r>
          </a:p>
          <a:p>
            <a:r>
              <a:rPr lang="cs-CZ" sz="2000" b="1" dirty="0"/>
              <a:t>Skupina: </a:t>
            </a:r>
            <a:r>
              <a:rPr lang="cs-CZ" sz="2000" dirty="0"/>
              <a:t>neplavci</a:t>
            </a:r>
          </a:p>
          <a:p>
            <a:r>
              <a:rPr lang="cs-CZ" sz="2000" b="1" dirty="0"/>
              <a:t>Časová dotace: </a:t>
            </a:r>
            <a:r>
              <a:rPr lang="cs-CZ" sz="2000" dirty="0"/>
              <a:t>45 minut</a:t>
            </a:r>
          </a:p>
          <a:p>
            <a:r>
              <a:rPr lang="cs-CZ" sz="2000" b="1" dirty="0"/>
              <a:t>Pomůcky: </a:t>
            </a:r>
            <a:r>
              <a:rPr lang="cs-CZ" sz="2000" dirty="0"/>
              <a:t>plavecké desky (malé, velké), žížaly, </a:t>
            </a:r>
            <a:r>
              <a:rPr lang="cs-CZ" sz="2000" dirty="0" err="1"/>
              <a:t>denalepky</a:t>
            </a:r>
            <a:r>
              <a:rPr lang="cs-CZ" sz="2000" dirty="0"/>
              <a:t>, obruče, puky</a:t>
            </a:r>
          </a:p>
          <a:p>
            <a:r>
              <a:rPr lang="cs-CZ" sz="2000" dirty="0"/>
              <a:t>Plavání na mělčině, na šířku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ejte děti na plavání - Naše Frýdecko Místecko">
            <a:extLst>
              <a:ext uri="{FF2B5EF4-FFF2-40B4-BE49-F238E27FC236}">
                <a16:creationId xmlns:a16="http://schemas.microsoft.com/office/drawing/2014/main" id="{A31B2762-2CF1-4881-9362-EFBC57ADB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24427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2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1BA-8A37-4242-9C47-4BF9FAB4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FAB60-C7E9-4D29-B701-7E3CFDE6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Téma hodiny: </a:t>
            </a:r>
            <a:r>
              <a:rPr lang="cs-CZ" dirty="0"/>
              <a:t>Kraulové nohy </a:t>
            </a:r>
          </a:p>
          <a:p>
            <a:r>
              <a:rPr lang="cs-CZ" b="1" dirty="0"/>
              <a:t>Cíl hodiny: </a:t>
            </a:r>
            <a:r>
              <a:rPr lang="cs-CZ" dirty="0"/>
              <a:t>- Žáci slovy popíší kraulové nohy</a:t>
            </a:r>
          </a:p>
          <a:p>
            <a:pPr marL="0" indent="0">
              <a:buNone/>
            </a:pPr>
            <a:r>
              <a:rPr lang="cs-CZ" dirty="0"/>
              <a:t>                       - Žáci ve vodě za pomoci pomůcek umí předvést kraulové nohy </a:t>
            </a:r>
          </a:p>
          <a:p>
            <a:r>
              <a:rPr lang="cs-CZ" b="1" dirty="0"/>
              <a:t>Prekoncept hodiny: </a:t>
            </a:r>
            <a:r>
              <a:rPr lang="cs-CZ" dirty="0"/>
              <a:t>Žáci z předchozí vyučovací jednotky umí znakové nohy </a:t>
            </a:r>
          </a:p>
          <a:p>
            <a:r>
              <a:rPr lang="cs-CZ" b="1" dirty="0"/>
              <a:t>Části hodiny:</a:t>
            </a:r>
          </a:p>
          <a:p>
            <a:pPr marL="0" indent="0">
              <a:buNone/>
            </a:pPr>
            <a:r>
              <a:rPr lang="cs-CZ" dirty="0"/>
              <a:t>- úvodní</a:t>
            </a:r>
          </a:p>
          <a:p>
            <a:pPr>
              <a:buFontTx/>
              <a:buChar char="-"/>
            </a:pPr>
            <a:r>
              <a:rPr lang="cs-CZ" dirty="0"/>
              <a:t>hlavní </a:t>
            </a:r>
          </a:p>
          <a:p>
            <a:pPr marL="0" indent="0">
              <a:buNone/>
            </a:pPr>
            <a:r>
              <a:rPr lang="cs-CZ" dirty="0"/>
              <a:t>- závěrečná </a:t>
            </a:r>
          </a:p>
        </p:txBody>
      </p:sp>
      <p:pic>
        <p:nvPicPr>
          <p:cNvPr id="4098" name="Picture 2" descr="Pohyby dolních končetin">
            <a:extLst>
              <a:ext uri="{FF2B5EF4-FFF2-40B4-BE49-F238E27FC236}">
                <a16:creationId xmlns:a16="http://schemas.microsoft.com/office/drawing/2014/main" id="{AA3C2E0A-E01C-46AA-91E3-30BAF229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79" y="3888279"/>
            <a:ext cx="3741719" cy="27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85910-48D2-4A82-A2AB-95865088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Úvodní část – rozpis výukových aktivit s časovou dotací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B1DE2-96CF-4A50-8809-E5310BD0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Celková doba trvání</a:t>
            </a:r>
            <a:r>
              <a:rPr lang="cs-CZ" dirty="0"/>
              <a:t>: cca 10 – 15 minut </a:t>
            </a:r>
          </a:p>
          <a:p>
            <a:r>
              <a:rPr lang="cs-CZ" b="1" dirty="0"/>
              <a:t>Nástup </a:t>
            </a:r>
            <a:r>
              <a:rPr lang="cs-CZ" dirty="0"/>
              <a:t>(cca 30 sekund)</a:t>
            </a:r>
          </a:p>
          <a:p>
            <a:r>
              <a:rPr lang="cs-CZ" b="1" dirty="0"/>
              <a:t>Docházka </a:t>
            </a:r>
            <a:r>
              <a:rPr lang="cs-CZ" dirty="0"/>
              <a:t>(cca 2 minuty) </a:t>
            </a:r>
          </a:p>
          <a:p>
            <a:r>
              <a:rPr lang="cs-CZ" b="1" dirty="0"/>
              <a:t>Kontrola zdravotního stavu, vhodného plaveckého vybavení </a:t>
            </a:r>
            <a:r>
              <a:rPr lang="cs-CZ" dirty="0"/>
              <a:t>(plavky, čepice, brýle) (cca 30 sekund) </a:t>
            </a:r>
          </a:p>
          <a:p>
            <a:r>
              <a:rPr lang="cs-CZ" b="1" dirty="0"/>
              <a:t>Pozdrav </a:t>
            </a:r>
            <a:r>
              <a:rPr lang="cs-CZ" dirty="0"/>
              <a:t>(cca 15 sekund) </a:t>
            </a:r>
          </a:p>
          <a:p>
            <a:r>
              <a:rPr lang="cs-CZ" b="1" dirty="0"/>
              <a:t>Oznámení náplně tréninkové jednotky </a:t>
            </a:r>
            <a:r>
              <a:rPr lang="cs-CZ" dirty="0"/>
              <a:t>(cca 1 minuta) </a:t>
            </a:r>
          </a:p>
          <a:p>
            <a:r>
              <a:rPr lang="cs-CZ" b="1" dirty="0"/>
              <a:t>Rozcvičení na souši </a:t>
            </a:r>
            <a:r>
              <a:rPr lang="cs-CZ" dirty="0"/>
              <a:t>– zahřátí a prokrvení organismu, protažení hlavních svalových skupin – vše probíhá s plaveckými destičkami (cca  5 – 10 minut) </a:t>
            </a:r>
          </a:p>
        </p:txBody>
      </p:sp>
      <p:pic>
        <p:nvPicPr>
          <p:cNvPr id="7170" name="Picture 2" descr="Plávanie">
            <a:extLst>
              <a:ext uri="{FF2B5EF4-FFF2-40B4-BE49-F238E27FC236}">
                <a16:creationId xmlns:a16="http://schemas.microsoft.com/office/drawing/2014/main" id="{CBB485EC-0D91-454F-A85B-B52A34FE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06" y="1225193"/>
            <a:ext cx="3369924" cy="189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147C2-BC30-4478-AF51-B72F27B1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-82550"/>
            <a:ext cx="8863013" cy="763587"/>
          </a:xfrm>
        </p:spPr>
        <p:txBody>
          <a:bodyPr/>
          <a:lstStyle/>
          <a:p>
            <a:r>
              <a:rPr lang="cs-CZ" b="1" dirty="0"/>
              <a:t>Hlavní část – rozpis výukových aktivit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5C86A-050B-42A6-B16A-F4DF9D97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609601"/>
            <a:ext cx="11915776" cy="6248400"/>
          </a:xfrm>
        </p:spPr>
        <p:txBody>
          <a:bodyPr>
            <a:normAutofit fontScale="47500" lnSpcReduction="20000"/>
          </a:bodyPr>
          <a:lstStyle/>
          <a:p>
            <a:r>
              <a:rPr lang="cs-CZ" sz="4000" u="sng" dirty="0"/>
              <a:t>Celková doba trvání: </a:t>
            </a:r>
            <a:r>
              <a:rPr lang="cs-CZ" sz="4000" dirty="0"/>
              <a:t>cca 20 - 25 minut </a:t>
            </a:r>
          </a:p>
          <a:p>
            <a:r>
              <a:rPr lang="cs-CZ" sz="4000" u="sng" dirty="0"/>
              <a:t>Činnosti:</a:t>
            </a:r>
          </a:p>
          <a:p>
            <a:pPr marL="514350" indent="-514350">
              <a:buAutoNum type="arabicParenR"/>
            </a:pPr>
            <a:r>
              <a:rPr lang="cs-CZ" sz="4000" dirty="0"/>
              <a:t>Libovolný skok do vody, osmělení </a:t>
            </a:r>
          </a:p>
          <a:p>
            <a:pPr marL="514350" indent="-514350">
              <a:buAutoNum type="arabicParenR"/>
            </a:pPr>
            <a:r>
              <a:rPr lang="cs-CZ" sz="4000" dirty="0"/>
              <a:t>Libovolným způsobem bez pomůcek se dopravit tam a zpět </a:t>
            </a:r>
          </a:p>
          <a:p>
            <a:pPr marL="514350" indent="-514350">
              <a:buAutoNum type="arabicParenR"/>
            </a:pPr>
            <a:r>
              <a:rPr lang="cs-CZ" sz="4000" dirty="0"/>
              <a:t>5 hlubokých výdechů do vody</a:t>
            </a:r>
          </a:p>
          <a:p>
            <a:pPr marL="514350" indent="-514350">
              <a:buAutoNum type="arabicParenR"/>
            </a:pPr>
            <a:r>
              <a:rPr lang="cs-CZ" sz="4000" dirty="0"/>
              <a:t>Chůze po nohou tam a zpět</a:t>
            </a:r>
          </a:p>
          <a:p>
            <a:pPr marL="514350" indent="-514350">
              <a:buAutoNum type="arabicParenR"/>
            </a:pPr>
            <a:r>
              <a:rPr lang="cs-CZ" sz="4000" dirty="0"/>
              <a:t>Koníček na žížale tam po předu</a:t>
            </a:r>
          </a:p>
          <a:p>
            <a:pPr marL="514350" indent="-514350">
              <a:buAutoNum type="arabicParenR"/>
            </a:pPr>
            <a:r>
              <a:rPr lang="cs-CZ" sz="4000" dirty="0"/>
              <a:t>Koníček na žížale zpět po </a:t>
            </a:r>
            <a:r>
              <a:rPr lang="cs-CZ" sz="4000" dirty="0" err="1"/>
              <a:t>zadu</a:t>
            </a:r>
            <a:r>
              <a:rPr lang="cs-CZ" sz="4000" dirty="0"/>
              <a:t> </a:t>
            </a:r>
          </a:p>
          <a:p>
            <a:pPr marL="514350" indent="-514350">
              <a:buAutoNum type="arabicParenR"/>
            </a:pPr>
            <a:r>
              <a:rPr lang="cs-CZ" sz="4000" dirty="0"/>
              <a:t>5 hlubokých výdechů do vody </a:t>
            </a:r>
          </a:p>
          <a:p>
            <a:pPr marL="514350" indent="-514350">
              <a:buAutoNum type="arabicParenR"/>
            </a:pPr>
            <a:r>
              <a:rPr lang="cs-CZ" sz="4000" dirty="0"/>
              <a:t>Skok do vody, chytit si žížalu a tam a zpět znakové nohy </a:t>
            </a:r>
          </a:p>
          <a:p>
            <a:pPr marL="514350" indent="-514350">
              <a:buAutoNum type="arabicParenR"/>
            </a:pPr>
            <a:r>
              <a:rPr lang="cs-CZ" sz="4000" dirty="0"/>
              <a:t>Vysvětlení kraulových nohou </a:t>
            </a:r>
          </a:p>
          <a:p>
            <a:pPr marL="514350" indent="-514350">
              <a:buAutoNum type="arabicParenR"/>
            </a:pPr>
            <a:r>
              <a:rPr lang="cs-CZ" sz="4000" dirty="0"/>
              <a:t>Kraulové nohy – na břehu v sedě </a:t>
            </a:r>
          </a:p>
          <a:p>
            <a:pPr marL="514350" indent="-514350">
              <a:buAutoNum type="arabicParenR"/>
            </a:pPr>
            <a:r>
              <a:rPr lang="cs-CZ" sz="4000" dirty="0"/>
              <a:t>Kraulové nohy – ve vodě s držením se břehu </a:t>
            </a:r>
          </a:p>
          <a:p>
            <a:pPr marL="514350" indent="-514350">
              <a:buAutoNum type="arabicParenR"/>
            </a:pPr>
            <a:r>
              <a:rPr lang="cs-CZ" sz="4000" dirty="0"/>
              <a:t>Hra na záchranku </a:t>
            </a:r>
          </a:p>
          <a:p>
            <a:pPr marL="514350" indent="-514350">
              <a:buAutoNum type="arabicParenR"/>
            </a:pPr>
            <a:r>
              <a:rPr lang="cs-CZ" sz="4000" dirty="0"/>
              <a:t>3krát se ve dvojici potopit, pod vodou si na prstech ukázat čísla a pak při vynoření si čísla povědět </a:t>
            </a:r>
          </a:p>
          <a:p>
            <a:pPr marL="514350" indent="-514350">
              <a:buAutoNum type="arabicParenR"/>
            </a:pPr>
            <a:r>
              <a:rPr lang="cs-CZ" sz="4000" dirty="0"/>
              <a:t>Kraulové nohy se žížalou </a:t>
            </a:r>
          </a:p>
          <a:p>
            <a:pPr marL="514350" indent="-514350">
              <a:buAutoNum type="arabicParenR"/>
            </a:pPr>
            <a:r>
              <a:rPr lang="cs-CZ" sz="4000" dirty="0"/>
              <a:t>Skok do vody, lovení puků </a:t>
            </a:r>
          </a:p>
          <a:p>
            <a:pPr marL="514350" indent="-514350">
              <a:buAutoNum type="arabicParenR"/>
            </a:pPr>
            <a:r>
              <a:rPr lang="cs-CZ" sz="4000" dirty="0"/>
              <a:t>Kraulové nohy s destičkou </a:t>
            </a:r>
          </a:p>
          <a:p>
            <a:pPr marL="514350" indent="-514350">
              <a:buAutoNum type="arabicParenR"/>
            </a:pPr>
            <a:r>
              <a:rPr lang="cs-CZ" sz="4000" dirty="0"/>
              <a:t>2krát skok do vody a podplavávání dvou obručí 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21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5BDE0-B763-4423-B97C-CF13D521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Závěrečná část – rozpis výukových aktivit s časovou dotací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E7979-9A4F-497A-8716-E34F35EB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Celková doba trvání: </a:t>
            </a:r>
            <a:r>
              <a:rPr lang="cs-CZ" dirty="0"/>
              <a:t>cca 10 – 15 minut</a:t>
            </a:r>
          </a:p>
          <a:p>
            <a:r>
              <a:rPr lang="cs-CZ" u="sng" dirty="0"/>
              <a:t>Činnosti:</a:t>
            </a:r>
          </a:p>
          <a:p>
            <a:pPr marL="0" indent="0">
              <a:buNone/>
            </a:pPr>
            <a:r>
              <a:rPr lang="cs-CZ" dirty="0"/>
              <a:t>1) </a:t>
            </a:r>
            <a:r>
              <a:rPr lang="cs-CZ" b="1" dirty="0"/>
              <a:t>Volná zábava </a:t>
            </a:r>
            <a:r>
              <a:rPr lang="cs-CZ" dirty="0"/>
              <a:t>(cca 5 min)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b="1" dirty="0"/>
              <a:t>Nástup</a:t>
            </a:r>
            <a:r>
              <a:rPr lang="cs-CZ" dirty="0"/>
              <a:t> (cca 30 sekund) </a:t>
            </a:r>
          </a:p>
          <a:p>
            <a:pPr marL="0" indent="0">
              <a:buNone/>
            </a:pPr>
            <a:r>
              <a:rPr lang="cs-CZ" dirty="0"/>
              <a:t>3) </a:t>
            </a:r>
            <a:r>
              <a:rPr lang="cs-CZ" b="1" dirty="0"/>
              <a:t>Shrnutí dnešní hodiny </a:t>
            </a:r>
            <a:r>
              <a:rPr lang="cs-CZ" dirty="0"/>
              <a:t>- otázka k žákům aby shrnuli, co dělali dnešní hodinu (cca 1 min)</a:t>
            </a:r>
          </a:p>
          <a:p>
            <a:pPr marL="0" indent="0">
              <a:buNone/>
            </a:pPr>
            <a:r>
              <a:rPr lang="cs-CZ" dirty="0"/>
              <a:t>4) </a:t>
            </a:r>
            <a:r>
              <a:rPr lang="cs-CZ" b="1" dirty="0"/>
              <a:t>Zhodnocení tréninkové jednotky </a:t>
            </a:r>
            <a:r>
              <a:rPr lang="cs-CZ" dirty="0"/>
              <a:t>(cca 1 min) </a:t>
            </a:r>
          </a:p>
          <a:p>
            <a:pPr marL="0" indent="0">
              <a:buNone/>
            </a:pPr>
            <a:r>
              <a:rPr lang="cs-CZ" dirty="0"/>
              <a:t>5) </a:t>
            </a:r>
            <a:r>
              <a:rPr lang="cs-CZ" b="1" dirty="0"/>
              <a:t>Oznámení náplně příští hodiny </a:t>
            </a:r>
            <a:r>
              <a:rPr lang="cs-CZ" dirty="0"/>
              <a:t>(cca 30 sekund) </a:t>
            </a:r>
          </a:p>
          <a:p>
            <a:pPr marL="0" indent="0">
              <a:buNone/>
            </a:pPr>
            <a:r>
              <a:rPr lang="cs-CZ" dirty="0"/>
              <a:t>6) </a:t>
            </a:r>
            <a:r>
              <a:rPr lang="cs-CZ" b="1" dirty="0"/>
              <a:t>Pozdrav, rozloučení a odchod žáků do sprch </a:t>
            </a:r>
            <a:r>
              <a:rPr lang="cs-CZ" dirty="0"/>
              <a:t>(cca 1min) </a:t>
            </a:r>
          </a:p>
        </p:txBody>
      </p:sp>
    </p:spTree>
    <p:extLst>
      <p:ext uri="{BB962C8B-B14F-4D97-AF65-F5344CB8AC3E}">
        <p14:creationId xmlns:p14="http://schemas.microsoft.com/office/powerpoint/2010/main" val="62877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arvinský a havířovský deník | Krajský přebor v plavání žáků | fotogalerie">
            <a:extLst>
              <a:ext uri="{FF2B5EF4-FFF2-40B4-BE49-F238E27FC236}">
                <a16:creationId xmlns:a16="http://schemas.microsoft.com/office/drawing/2014/main" id="{83B38430-A155-4DB0-B466-B944A0296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31006" b="-1"/>
          <a:stretch/>
        </p:blipFill>
        <p:spPr bwMode="auto">
          <a:xfrm>
            <a:off x="5941382" y="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ED97FE-E10D-4BE9-9109-675F27E5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91" y="324572"/>
            <a:ext cx="5893753" cy="13116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2. Tréninková jednotka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FC6D8-7520-4ADC-BD92-F333E8F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777430"/>
            <a:ext cx="5801286" cy="428354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Základní informace: </a:t>
            </a:r>
          </a:p>
          <a:p>
            <a:r>
              <a:rPr lang="cs-CZ" b="1" dirty="0">
                <a:solidFill>
                  <a:srgbClr val="000000"/>
                </a:solidFill>
              </a:rPr>
              <a:t>Určeno pro děti: </a:t>
            </a:r>
            <a:r>
              <a:rPr lang="cs-CZ" dirty="0">
                <a:solidFill>
                  <a:srgbClr val="000000"/>
                </a:solidFill>
              </a:rPr>
              <a:t>starší školní věk </a:t>
            </a:r>
          </a:p>
          <a:p>
            <a:r>
              <a:rPr lang="cs-CZ" b="1" dirty="0">
                <a:solidFill>
                  <a:srgbClr val="000000"/>
                </a:solidFill>
              </a:rPr>
              <a:t>Věk dětí: </a:t>
            </a:r>
            <a:r>
              <a:rPr lang="cs-CZ" dirty="0">
                <a:solidFill>
                  <a:srgbClr val="000000"/>
                </a:solidFill>
              </a:rPr>
              <a:t>11 let </a:t>
            </a:r>
          </a:p>
          <a:p>
            <a:r>
              <a:rPr lang="cs-CZ" b="1" dirty="0">
                <a:solidFill>
                  <a:srgbClr val="000000"/>
                </a:solidFill>
              </a:rPr>
              <a:t>Počet dětí: </a:t>
            </a:r>
            <a:r>
              <a:rPr lang="cs-CZ" dirty="0">
                <a:solidFill>
                  <a:srgbClr val="000000"/>
                </a:solidFill>
              </a:rPr>
              <a:t>1O</a:t>
            </a:r>
          </a:p>
          <a:p>
            <a:r>
              <a:rPr lang="cs-CZ" b="1" dirty="0">
                <a:solidFill>
                  <a:srgbClr val="000000"/>
                </a:solidFill>
              </a:rPr>
              <a:t>Skupina: </a:t>
            </a:r>
            <a:r>
              <a:rPr lang="cs-CZ" dirty="0">
                <a:solidFill>
                  <a:srgbClr val="000000"/>
                </a:solidFill>
              </a:rPr>
              <a:t>plavci </a:t>
            </a:r>
          </a:p>
          <a:p>
            <a:r>
              <a:rPr lang="cs-CZ" b="1" dirty="0">
                <a:solidFill>
                  <a:srgbClr val="000000"/>
                </a:solidFill>
              </a:rPr>
              <a:t>Časová dotace: </a:t>
            </a:r>
            <a:r>
              <a:rPr lang="cs-CZ" dirty="0">
                <a:solidFill>
                  <a:srgbClr val="000000"/>
                </a:solidFill>
              </a:rPr>
              <a:t>6O minut</a:t>
            </a:r>
          </a:p>
          <a:p>
            <a:r>
              <a:rPr lang="cs-CZ" b="1" dirty="0">
                <a:solidFill>
                  <a:srgbClr val="000000"/>
                </a:solidFill>
              </a:rPr>
              <a:t>Pomůcky: </a:t>
            </a:r>
            <a:r>
              <a:rPr lang="cs-CZ" dirty="0">
                <a:solidFill>
                  <a:srgbClr val="000000"/>
                </a:solidFill>
              </a:rPr>
              <a:t>plavecké desky (malé, velké), žížaly</a:t>
            </a:r>
          </a:p>
          <a:p>
            <a:r>
              <a:rPr lang="cs-CZ" dirty="0">
                <a:solidFill>
                  <a:srgbClr val="000000"/>
                </a:solidFill>
              </a:rPr>
              <a:t>Plavání na délku </a:t>
            </a:r>
          </a:p>
        </p:txBody>
      </p:sp>
    </p:spTree>
    <p:extLst>
      <p:ext uri="{BB962C8B-B14F-4D97-AF65-F5344CB8AC3E}">
        <p14:creationId xmlns:p14="http://schemas.microsoft.com/office/powerpoint/2010/main" val="161361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elcome to my nightmare. Jak jsem se naučila plavat kraul a vy to dáte taky">
            <a:extLst>
              <a:ext uri="{FF2B5EF4-FFF2-40B4-BE49-F238E27FC236}">
                <a16:creationId xmlns:a16="http://schemas.microsoft.com/office/drawing/2014/main" id="{419ED23D-098F-402E-B8FC-0FA47A8C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36110" b="1"/>
          <a:stretch/>
        </p:blipFill>
        <p:spPr bwMode="auto">
          <a:xfrm>
            <a:off x="5833976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74BAA25-5A38-46A7-890F-0934EBA9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anchor="b">
            <a:normAutofit/>
          </a:bodyPr>
          <a:lstStyle/>
          <a:p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A38DD-72F4-4697-90FA-48742EE5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5" y="1333500"/>
            <a:ext cx="6729229" cy="5153025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Téma hodiny: </a:t>
            </a:r>
            <a:r>
              <a:rPr lang="cs-CZ" sz="2000" dirty="0"/>
              <a:t>Kraulové ruce a správné dýchání při kraulu </a:t>
            </a:r>
          </a:p>
          <a:p>
            <a:r>
              <a:rPr lang="cs-CZ" sz="2000" b="1" dirty="0"/>
              <a:t>Cíl hodiny: </a:t>
            </a:r>
            <a:r>
              <a:rPr lang="cs-CZ" sz="2000" dirty="0"/>
              <a:t>- Žáci slovy popíší kraulové ruce</a:t>
            </a:r>
          </a:p>
          <a:p>
            <a:pPr marL="0" indent="0">
              <a:buNone/>
            </a:pPr>
            <a:r>
              <a:rPr lang="cs-CZ" sz="2000" dirty="0"/>
              <a:t>                         - Žáci ve vodě za pomoci plaveckých pomůcek umí předvést kraulové ruce s dýcháním </a:t>
            </a:r>
          </a:p>
          <a:p>
            <a:r>
              <a:rPr lang="cs-CZ" sz="2000" b="1" dirty="0"/>
              <a:t>Prekoncept hodiny: </a:t>
            </a:r>
            <a:r>
              <a:rPr lang="cs-CZ" sz="2000" dirty="0"/>
              <a:t>Žáci z předchozí tréninkových jednotek se už s pohyby rukou při kraulu setkali </a:t>
            </a:r>
          </a:p>
          <a:p>
            <a:r>
              <a:rPr lang="cs-CZ" sz="2000" b="1" dirty="0"/>
              <a:t>Části hodiny:</a:t>
            </a:r>
          </a:p>
          <a:p>
            <a:pPr marL="0" indent="0">
              <a:buNone/>
            </a:pPr>
            <a:r>
              <a:rPr lang="cs-CZ" sz="2000" dirty="0"/>
              <a:t>- úvodní</a:t>
            </a:r>
          </a:p>
          <a:p>
            <a:pPr marL="0" indent="0">
              <a:buNone/>
            </a:pPr>
            <a:r>
              <a:rPr lang="cs-CZ" sz="2000" dirty="0"/>
              <a:t>- hlavní </a:t>
            </a:r>
          </a:p>
          <a:p>
            <a:pPr marL="0" indent="0">
              <a:buNone/>
            </a:pPr>
            <a:r>
              <a:rPr lang="cs-CZ" sz="2000" dirty="0"/>
              <a:t>- závěrečná </a:t>
            </a:r>
          </a:p>
          <a:p>
            <a:endParaRPr lang="cs-CZ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9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9ED70-DF96-48C7-9541-38F18507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sz="3700" b="1" dirty="0"/>
              <a:t>Úvodní část – rozpis výukových aktivit s časovou dotací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D53B7-715F-4CBA-A99A-CCE4A21C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/>
              <a:t>- Celková délka trvání: cca 10 – 15 minut </a:t>
            </a:r>
          </a:p>
          <a:p>
            <a:r>
              <a:rPr lang="cs-CZ" sz="1700" b="1" dirty="0"/>
              <a:t>Nástup </a:t>
            </a:r>
            <a:r>
              <a:rPr lang="cs-CZ" sz="1700" dirty="0"/>
              <a:t>(cca 30 sekund)</a:t>
            </a:r>
          </a:p>
          <a:p>
            <a:r>
              <a:rPr lang="cs-CZ" sz="1700" b="1" dirty="0"/>
              <a:t>Docházka </a:t>
            </a:r>
            <a:r>
              <a:rPr lang="cs-CZ" sz="1700" dirty="0"/>
              <a:t>(cca 2 minuty) </a:t>
            </a:r>
          </a:p>
          <a:p>
            <a:r>
              <a:rPr lang="cs-CZ" sz="1700" b="1" dirty="0"/>
              <a:t>Kontrola zdravotního stavu, vhodného plaveckého vybavení </a:t>
            </a:r>
            <a:r>
              <a:rPr lang="cs-CZ" sz="1700" dirty="0"/>
              <a:t>(plavky, čepice, brýle) (cca 30 sekund) </a:t>
            </a:r>
          </a:p>
          <a:p>
            <a:r>
              <a:rPr lang="cs-CZ" sz="1700" b="1" dirty="0"/>
              <a:t>Pozdrav </a:t>
            </a:r>
            <a:r>
              <a:rPr lang="cs-CZ" sz="1700" dirty="0"/>
              <a:t>(cca 15 sekund) </a:t>
            </a:r>
          </a:p>
          <a:p>
            <a:r>
              <a:rPr lang="cs-CZ" sz="1700" b="1" dirty="0"/>
              <a:t>Oznámení náplně tréninkové jednotky </a:t>
            </a:r>
            <a:r>
              <a:rPr lang="cs-CZ" sz="1700" dirty="0"/>
              <a:t>(cca 1 minuta) </a:t>
            </a:r>
          </a:p>
          <a:p>
            <a:r>
              <a:rPr lang="cs-CZ" sz="1700" b="1" dirty="0"/>
              <a:t>Rozcvičení na souši </a:t>
            </a:r>
            <a:r>
              <a:rPr lang="cs-CZ" sz="1700" dirty="0"/>
              <a:t>– zahřátí a prokrvení organismu, protažení hlavních svalových skupin – vše probíhá s plaveckými destičkami (cca  5 – 10 minut) </a:t>
            </a:r>
          </a:p>
          <a:p>
            <a:endParaRPr lang="cs-CZ" sz="1700" dirty="0"/>
          </a:p>
        </p:txBody>
      </p:sp>
      <p:pic>
        <p:nvPicPr>
          <p:cNvPr id="2050" name="Picture 2" descr="Jak se rozcvičit před plaváním? | Swimaholic.cz">
            <a:extLst>
              <a:ext uri="{FF2B5EF4-FFF2-40B4-BE49-F238E27FC236}">
                <a16:creationId xmlns:a16="http://schemas.microsoft.com/office/drawing/2014/main" id="{81835D59-BCBB-4E34-B922-4366F59C0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20506" b="-1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67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1328</Words>
  <Application>Microsoft Office PowerPoint</Application>
  <PresentationFormat>Širokoúhlá obrazovka</PresentationFormat>
  <Paragraphs>161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Věková specifika v praxi - TRÉNINKOVÉ JEDNOTKY  - PLAVÁNÍ </vt:lpstr>
      <vt:lpstr>1. Tréninková jednotka </vt:lpstr>
      <vt:lpstr>Prezentace aplikace PowerPoint</vt:lpstr>
      <vt:lpstr>Úvodní část – rozpis výukových aktivit s časovou dotací </vt:lpstr>
      <vt:lpstr>Hlavní část – rozpis výukových aktivit </vt:lpstr>
      <vt:lpstr>Závěrečná část – rozpis výukových aktivit s časovou dotací </vt:lpstr>
      <vt:lpstr>2. Tréninková jednotka </vt:lpstr>
      <vt:lpstr>Prezentace aplikace PowerPoint</vt:lpstr>
      <vt:lpstr>Úvodní část – rozpis výukových aktivit s časovou dotací </vt:lpstr>
      <vt:lpstr>Hlavní část – rozpis výukových aktivit </vt:lpstr>
      <vt:lpstr>Závěrečná část – rozpis výukových aktivit s časovou dotací </vt:lpstr>
      <vt:lpstr>3. Tréninková jednotka </vt:lpstr>
      <vt:lpstr>Prezentace aplikace PowerPoint</vt:lpstr>
      <vt:lpstr>Úvodní část – rozpis výukových aktivit s časovou dotací </vt:lpstr>
      <vt:lpstr>Hlavní část – rozpis výukových aktivit </vt:lpstr>
      <vt:lpstr>Závěrečná část – rozpis výukových aktivit s časovou dotací </vt:lpstr>
      <vt:lpstr>A to je vše!!! Děkuji za pozornost.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TRÉNINKOVÉ JEDNOTKY  - PLAVÁNÍ </dc:title>
  <dc:creator>Lucie</dc:creator>
  <cp:lastModifiedBy>Lucie</cp:lastModifiedBy>
  <cp:revision>4</cp:revision>
  <dcterms:created xsi:type="dcterms:W3CDTF">2020-12-06T17:15:41Z</dcterms:created>
  <dcterms:modified xsi:type="dcterms:W3CDTF">2020-12-08T20:37:38Z</dcterms:modified>
</cp:coreProperties>
</file>