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5" autoAdjust="0"/>
    <p:restoredTop sz="94660"/>
  </p:normalViewPr>
  <p:slideViewPr>
    <p:cSldViewPr snapToGrid="0">
      <p:cViewPr varScale="1">
        <p:scale>
          <a:sx n="80" d="100"/>
          <a:sy n="80" d="100"/>
        </p:scale>
        <p:origin x="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5EA7CA-DA00-4D7A-9CB7-F9465666D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04AE07F-CF62-42E0-B365-F34C2A324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B6F6C9-F408-4394-A356-FADFEFD8A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30F78A-158E-40EC-B3FE-9A66C821B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08A42B-F74F-4FF1-9DAC-B253CD39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19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2B3BA0-F39C-410A-8566-D773EA7F1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03E7537-5933-413E-9942-B4482B8D2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140EC1-2A7E-414B-95B8-A780E686A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5633FE-5323-45A4-B8D3-132B105CE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BDB0251-C8B7-4950-BEA7-C0A6EF4B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857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C42D856-672D-48FC-83C6-AF74901DCA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C3DFF03-8EE4-410F-9730-26F244362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69C748-8B43-4ED2-9EB2-1ED851FF7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49AB02-94B5-43A5-968D-12602E593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C72B3A-905F-4573-B40C-33B2BF575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3780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4F8765-6A1D-4A97-9D2D-CF3EB66D2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F623B7-AF74-482B-8090-F85DED69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E7ADBB-10D7-4634-837E-0DD9523EB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ABC6BA-7C03-4AD2-B45F-344000D2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73AE62-FAA5-48F0-824A-9B4F98C86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3238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09017-2030-4399-A2E8-10C7C50AF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5CF771-58C5-4C3C-A807-0A5851E79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EBC612-DD65-4077-B3A7-2213F934E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409075-D509-4C2C-A20A-F82768F7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DCE9D3-D98F-4D3F-A945-9537ACB16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4646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D37BAB-5ECB-4AAC-B68E-5469B6C33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737B6D-989C-4008-B454-78A2009833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2415F1D-152B-46C6-8A10-11B4EB580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CB40CCF-204C-45D5-B890-B86774A1E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F06312A-0178-4193-BA8C-474F53559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9A8B1E6-0F81-4FAA-861C-FCA77A140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8138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3367FD-46B0-42B2-9658-F2972F812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D7FBD1-4994-4747-9153-2EC5E3E04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3F69361-2B6B-4630-A42D-FBA2294767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8187FD-C9AB-4CAE-94B4-B095F867FA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586ADB4-8FE2-4AEA-A0C0-9BA6EDC667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26B1C83-CDCF-4795-A6BF-F69ADF1B9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5A5D7AC-713A-4851-B45C-906F53B0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6D78DE1-F9E9-4694-8CAA-AA18E9FD6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6766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0F2A20-57CC-49EE-A590-AE771EAA7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1F125DA-34C6-4BC0-95D3-F4B8E5BC6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4AE1DD8-0A87-490C-8C1E-E15340FC2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0500617-A572-4367-8441-F88DC2EC6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465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C45B198-8C3C-4C10-8804-EFF712479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F5AA3D4-D683-46ED-A096-20A042EB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FABD94-188E-49A2-9786-4BE6DC288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19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7942EE-63F3-4548-BDA5-F9AC49ED4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119132-4684-423C-B99A-797A9AABB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D2667E7-68A0-4E11-8D6B-1BF5CE765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56B1773-0C50-4358-B6C5-B98C43E3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D2794F0-28E4-4FC0-A278-652AB55F0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C58079E-64AF-4FAC-84AB-B17D3AEC6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935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00D3F8-19D6-49FF-9DD1-6DB23D1E2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54346A2-0647-4D36-9150-8F08552E09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3B59803-DFC7-4514-A254-880725C15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6E6113-C860-4628-A711-80FAA127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B1005B3-648E-4061-8F14-D49D92DFD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A2C9FD-49FA-4AD0-A7C6-D714FA428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40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782097F-2E90-4D59-8ECF-DD31AE7B1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D67E4C-EDDC-4157-AA3A-2A662103F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A92E2C-0791-4A70-892F-598BB67F0B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F2B87-43C8-49D3-9CA8-37A8390E56A4}" type="datetimeFigureOut">
              <a:rPr lang="cs-CZ" smtClean="0"/>
              <a:t>08.12.2020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C18C9D-9975-47FB-B5B0-D8F115C10A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6BC25A-42D2-4FED-A1C3-BCA36E0142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F4439-84C7-47E1-9F32-550FC02C24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967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vání | 63. PS SOSNA">
            <a:extLst>
              <a:ext uri="{FF2B5EF4-FFF2-40B4-BE49-F238E27FC236}">
                <a16:creationId xmlns:a16="http://schemas.microsoft.com/office/drawing/2014/main" id="{F0A97EF3-C62E-410E-B359-3C87F7B318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1" b="4096"/>
          <a:stretch/>
        </p:blipFill>
        <p:spPr bwMode="auto">
          <a:xfrm>
            <a:off x="20" y="-205474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91DF39A-8069-4E9E-BC8B-B0356FA69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43801" y="3231931"/>
            <a:ext cx="4330261" cy="1834056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Věková specifika v praxi - TRÉNINKOVÉ JEDNOTKY  - PLAVÁNÍ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26DF501-43D4-40A8-BE4A-853E7975D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cs-CZ" sz="2000" dirty="0"/>
              <a:t>Zpracovala: Bc. Lucie Dvořáková (2.ročník N TV – VZ) 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821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D7AF04-4B46-40DC-A1A0-3DD01E7F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Hlavní část – rozpis výukových aktivit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28FE8F-AD3F-47BE-A48B-19C88901B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5400"/>
            <a:ext cx="11115675" cy="5319713"/>
          </a:xfrm>
        </p:spPr>
        <p:txBody>
          <a:bodyPr>
            <a:normAutofit fontScale="47500" lnSpcReduction="20000"/>
          </a:bodyPr>
          <a:lstStyle/>
          <a:p>
            <a:r>
              <a:rPr lang="cs-CZ" sz="2900" u="sng" dirty="0"/>
              <a:t>Celková doba trvání: </a:t>
            </a:r>
            <a:r>
              <a:rPr lang="cs-CZ" sz="2900" dirty="0"/>
              <a:t>cca 35 minut </a:t>
            </a:r>
          </a:p>
          <a:p>
            <a:r>
              <a:rPr lang="cs-CZ" sz="2900" u="sng" dirty="0"/>
              <a:t>Činnosti:</a:t>
            </a:r>
          </a:p>
          <a:p>
            <a:pPr marL="0" indent="0">
              <a:buNone/>
            </a:pPr>
            <a:r>
              <a:rPr lang="cs-CZ" sz="2900" dirty="0"/>
              <a:t>1) Libovolný skok do vody (po nohou, šipka,….) a rozplavba na 50  metrů, libovolným způsobem</a:t>
            </a:r>
          </a:p>
          <a:p>
            <a:pPr marL="0" indent="0">
              <a:buNone/>
            </a:pPr>
            <a:r>
              <a:rPr lang="cs-CZ" sz="2900" dirty="0"/>
              <a:t>2) 10 hlubokých výdechů do vody </a:t>
            </a:r>
          </a:p>
          <a:p>
            <a:pPr marL="0" lvl="0" indent="0">
              <a:buNone/>
            </a:pPr>
            <a:r>
              <a:rPr lang="cs-CZ" sz="2900" dirty="0"/>
              <a:t>3) Kraulové nohy s destičkou tam a zpět (50m) s dýcháním nad hladinou </a:t>
            </a:r>
          </a:p>
          <a:p>
            <a:pPr marL="0" lvl="0" indent="0">
              <a:buNone/>
            </a:pPr>
            <a:r>
              <a:rPr lang="cs-CZ" sz="2900" dirty="0"/>
              <a:t>4) Kraulové nohy na rychlost, jenom tam </a:t>
            </a:r>
          </a:p>
          <a:p>
            <a:pPr marL="0" lvl="0" indent="0">
              <a:buNone/>
            </a:pPr>
            <a:r>
              <a:rPr lang="cs-CZ" sz="2900" dirty="0"/>
              <a:t>5) 5 hlubokých nádechů a výdechů do vody </a:t>
            </a:r>
          </a:p>
          <a:p>
            <a:pPr marL="0" lvl="0" indent="0">
              <a:buNone/>
            </a:pPr>
            <a:r>
              <a:rPr lang="cs-CZ" sz="2900" dirty="0"/>
              <a:t>6) Vysvětlení kraulových rukou </a:t>
            </a:r>
          </a:p>
          <a:p>
            <a:pPr marL="0" lvl="0" indent="0">
              <a:buNone/>
            </a:pPr>
            <a:r>
              <a:rPr lang="cs-CZ" sz="2900" dirty="0"/>
              <a:t>7) Nácvik kraulové rukou s destičkou </a:t>
            </a:r>
          </a:p>
          <a:p>
            <a:pPr marL="0" lvl="0" indent="0">
              <a:buNone/>
            </a:pPr>
            <a:r>
              <a:rPr lang="cs-CZ" sz="2900" dirty="0"/>
              <a:t>8) Skok do vody, znakové nohy se žížalou tam a zpět</a:t>
            </a:r>
          </a:p>
          <a:p>
            <a:pPr marL="0" lvl="0" indent="0">
              <a:buNone/>
            </a:pPr>
            <a:r>
              <a:rPr lang="cs-CZ" sz="2900" dirty="0"/>
              <a:t>9) 5 hlubokých výdechů do vody </a:t>
            </a:r>
          </a:p>
          <a:p>
            <a:pPr marL="0" lvl="0" indent="0">
              <a:buNone/>
            </a:pPr>
            <a:r>
              <a:rPr lang="cs-CZ" sz="2900" dirty="0"/>
              <a:t>10) Skok do vody ve dvojici se vozit na velkých deskách – 2krát</a:t>
            </a:r>
          </a:p>
          <a:p>
            <a:pPr marL="0" lvl="0" indent="0">
              <a:buNone/>
            </a:pPr>
            <a:r>
              <a:rPr lang="cs-CZ" sz="2900" dirty="0"/>
              <a:t>11) Vysvětlení dýchání při kraulu</a:t>
            </a:r>
          </a:p>
          <a:p>
            <a:pPr marL="0" lvl="0" indent="0">
              <a:buNone/>
            </a:pPr>
            <a:r>
              <a:rPr lang="cs-CZ" sz="2900" dirty="0"/>
              <a:t>12) Nácvik kraulového dýchání do vody s destičkou </a:t>
            </a:r>
          </a:p>
          <a:p>
            <a:pPr marL="0" lvl="0" indent="0">
              <a:buNone/>
            </a:pPr>
            <a:r>
              <a:rPr lang="cs-CZ" sz="2900" dirty="0"/>
              <a:t>13) Skok do vody – 25m plavat kraulové ruce a kraulové nohy s destičkou a dýcháním </a:t>
            </a:r>
          </a:p>
          <a:p>
            <a:pPr marL="0" lvl="0" indent="0">
              <a:buNone/>
            </a:pPr>
            <a:r>
              <a:rPr lang="cs-CZ" sz="2900" dirty="0"/>
              <a:t>14) 5 hlubokých výdechů do vody</a:t>
            </a:r>
          </a:p>
          <a:p>
            <a:pPr marL="0" lvl="0" indent="0">
              <a:buNone/>
            </a:pPr>
            <a:r>
              <a:rPr lang="cs-CZ" sz="2900" dirty="0"/>
              <a:t>15) Libovolně 50 m. </a:t>
            </a:r>
          </a:p>
          <a:p>
            <a:pPr marL="0" lvl="0" indent="0">
              <a:buNone/>
            </a:pPr>
            <a:r>
              <a:rPr lang="cs-CZ" sz="2900" dirty="0"/>
              <a:t>15) Skok do vody a co nejrychleji uplavat 50 m kraulovými nohami s destičkou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6284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685C4B-3349-4C5A-96D8-EC817A74C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Závěrečná část – rozpis výukových aktivit s časovou dotací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5D6CEB-3419-4658-BF1A-ACD64B98C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Celková délka trvání: cca 15 minut</a:t>
            </a:r>
          </a:p>
          <a:p>
            <a:r>
              <a:rPr lang="cs-CZ" dirty="0"/>
              <a:t>Činnosti:</a:t>
            </a:r>
          </a:p>
          <a:p>
            <a:pPr marL="0" indent="0">
              <a:buNone/>
            </a:pPr>
            <a:r>
              <a:rPr lang="cs-CZ" dirty="0"/>
              <a:t>1) </a:t>
            </a:r>
            <a:r>
              <a:rPr lang="cs-CZ" b="1" dirty="0"/>
              <a:t>Volná zábava </a:t>
            </a:r>
            <a:r>
              <a:rPr lang="cs-CZ" dirty="0"/>
              <a:t>(cca 5 min)</a:t>
            </a:r>
          </a:p>
          <a:p>
            <a:pPr marL="0" indent="0">
              <a:buNone/>
            </a:pPr>
            <a:r>
              <a:rPr lang="cs-CZ" dirty="0"/>
              <a:t>2) </a:t>
            </a:r>
            <a:r>
              <a:rPr lang="cs-CZ" b="1" dirty="0"/>
              <a:t>Nástup</a:t>
            </a:r>
            <a:r>
              <a:rPr lang="cs-CZ" dirty="0"/>
              <a:t> (cca 30 sekund) </a:t>
            </a:r>
          </a:p>
          <a:p>
            <a:pPr marL="0" indent="0">
              <a:buNone/>
            </a:pPr>
            <a:r>
              <a:rPr lang="cs-CZ" dirty="0"/>
              <a:t>3) </a:t>
            </a:r>
            <a:r>
              <a:rPr lang="cs-CZ" b="1" dirty="0"/>
              <a:t>Shrnutí dnešní hodiny </a:t>
            </a:r>
            <a:r>
              <a:rPr lang="cs-CZ" dirty="0"/>
              <a:t>- otázka k žákům aby shrnuli, co dělali dnešní hodinu (cca 1 min)</a:t>
            </a:r>
          </a:p>
          <a:p>
            <a:pPr marL="0" indent="0">
              <a:buNone/>
            </a:pPr>
            <a:r>
              <a:rPr lang="cs-CZ" dirty="0"/>
              <a:t>4) </a:t>
            </a:r>
            <a:r>
              <a:rPr lang="cs-CZ" b="1" dirty="0"/>
              <a:t>Zhodnocení tréninkové jednotky </a:t>
            </a:r>
            <a:r>
              <a:rPr lang="cs-CZ" dirty="0"/>
              <a:t>(cca 1 min) </a:t>
            </a:r>
          </a:p>
          <a:p>
            <a:pPr marL="0" indent="0">
              <a:buNone/>
            </a:pPr>
            <a:r>
              <a:rPr lang="cs-CZ" dirty="0"/>
              <a:t>5) </a:t>
            </a:r>
            <a:r>
              <a:rPr lang="cs-CZ" b="1" dirty="0"/>
              <a:t>Oznámení náplně příští hodiny </a:t>
            </a:r>
            <a:r>
              <a:rPr lang="cs-CZ" dirty="0"/>
              <a:t>(cca 30 sekund) </a:t>
            </a:r>
          </a:p>
          <a:p>
            <a:pPr marL="0" indent="0">
              <a:buNone/>
            </a:pPr>
            <a:r>
              <a:rPr lang="cs-CZ" dirty="0"/>
              <a:t>6) </a:t>
            </a:r>
            <a:r>
              <a:rPr lang="cs-CZ" b="1" dirty="0"/>
              <a:t>Pozdrav, rozloučení a odchod žáků do sprch </a:t>
            </a:r>
            <a:r>
              <a:rPr lang="cs-CZ" dirty="0"/>
              <a:t>(cca 1min)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0217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2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BF2D6A6-F777-4861-9368-5C3CD97C4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3. Tréninková jednotka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9E5C10-24FA-4A5D-BBCC-6CFA0EF74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645" y="2480261"/>
            <a:ext cx="5756946" cy="43777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Základní informace: </a:t>
            </a:r>
          </a:p>
          <a:p>
            <a:r>
              <a:rPr lang="cs-CZ" sz="2000" b="1" dirty="0"/>
              <a:t>Určeno pro děti: </a:t>
            </a:r>
            <a:r>
              <a:rPr lang="cs-CZ" sz="2000" dirty="0"/>
              <a:t>dorostenecký věk </a:t>
            </a:r>
            <a:endParaRPr lang="cs-CZ" sz="2000" b="1" dirty="0"/>
          </a:p>
          <a:p>
            <a:r>
              <a:rPr lang="cs-CZ" sz="2000" b="1" dirty="0"/>
              <a:t>Věk dětí: </a:t>
            </a:r>
            <a:r>
              <a:rPr lang="cs-CZ" sz="2000" dirty="0"/>
              <a:t>16 let </a:t>
            </a:r>
          </a:p>
          <a:p>
            <a:r>
              <a:rPr lang="cs-CZ" sz="2000" b="1" dirty="0"/>
              <a:t>Počet dětí: </a:t>
            </a:r>
            <a:r>
              <a:rPr lang="cs-CZ" sz="2000" dirty="0"/>
              <a:t>1O </a:t>
            </a:r>
          </a:p>
          <a:p>
            <a:r>
              <a:rPr lang="cs-CZ" sz="2000" b="1" dirty="0"/>
              <a:t>Skupina: </a:t>
            </a:r>
            <a:r>
              <a:rPr lang="cs-CZ" sz="2000" dirty="0"/>
              <a:t>plavci </a:t>
            </a:r>
            <a:endParaRPr lang="cs-CZ" sz="2000" b="1" dirty="0"/>
          </a:p>
          <a:p>
            <a:r>
              <a:rPr lang="cs-CZ" sz="2000" b="1" dirty="0"/>
              <a:t>Časová dotace: </a:t>
            </a:r>
            <a:r>
              <a:rPr lang="cs-CZ" sz="2000" dirty="0"/>
              <a:t>60 minut</a:t>
            </a:r>
          </a:p>
          <a:p>
            <a:r>
              <a:rPr lang="cs-CZ" sz="2000" b="1" dirty="0"/>
              <a:t>Pomůcky: </a:t>
            </a:r>
            <a:r>
              <a:rPr lang="cs-CZ" sz="2000" dirty="0"/>
              <a:t>plavecké desky, piškoty </a:t>
            </a:r>
          </a:p>
        </p:txBody>
      </p:sp>
      <p:pic>
        <p:nvPicPr>
          <p:cNvPr id="4" name="Picture 2" descr="Novojičínský deník | Chomutov se stal dějištěm zimního Mistrovství ČR v plavání  dorostu. | fotogalerie">
            <a:extLst>
              <a:ext uri="{FF2B5EF4-FFF2-40B4-BE49-F238E27FC236}">
                <a16:creationId xmlns:a16="http://schemas.microsoft.com/office/drawing/2014/main" id="{0F26E9FD-C70E-49B8-B501-1AADDE3403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/>
          <a:stretch/>
        </p:blipFill>
        <p:spPr bwMode="auto">
          <a:xfrm>
            <a:off x="6749411" y="2543175"/>
            <a:ext cx="4802404" cy="35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714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00E7CE-38AA-49C3-8D47-B1AEBC19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E03C38-E5B5-4F0A-8326-BDF875B95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Téma hodiny: </a:t>
            </a:r>
            <a:r>
              <a:rPr lang="cs-CZ" dirty="0"/>
              <a:t>Zopakování plaveckých způsobů: prsa, znak, kraul </a:t>
            </a:r>
            <a:endParaRPr lang="cs-CZ" b="1" dirty="0"/>
          </a:p>
          <a:p>
            <a:r>
              <a:rPr lang="cs-CZ" b="1" dirty="0"/>
              <a:t>Cíl hodiny: </a:t>
            </a:r>
            <a:r>
              <a:rPr lang="cs-CZ" dirty="0"/>
              <a:t>- rozvoj rychlostních a silových schopností </a:t>
            </a:r>
            <a:endParaRPr lang="cs-CZ" b="1" dirty="0"/>
          </a:p>
          <a:p>
            <a:r>
              <a:rPr lang="cs-CZ" b="1" dirty="0"/>
              <a:t>Prekoncept hodiny: </a:t>
            </a:r>
            <a:r>
              <a:rPr lang="cs-CZ" dirty="0"/>
              <a:t>Žáci z předchozí vyučovací jednotky umí tři základní plavecké způsoby </a:t>
            </a:r>
          </a:p>
          <a:p>
            <a:r>
              <a:rPr lang="cs-CZ" b="1" dirty="0"/>
              <a:t>Části hodiny:</a:t>
            </a:r>
          </a:p>
          <a:p>
            <a:pPr marL="0" indent="0">
              <a:buNone/>
            </a:pPr>
            <a:r>
              <a:rPr lang="cs-CZ" dirty="0"/>
              <a:t>- úvodní</a:t>
            </a:r>
          </a:p>
          <a:p>
            <a:pPr>
              <a:buFontTx/>
              <a:buChar char="-"/>
            </a:pPr>
            <a:r>
              <a:rPr lang="cs-CZ" dirty="0"/>
              <a:t>hlavní </a:t>
            </a:r>
          </a:p>
          <a:p>
            <a:pPr marL="0" indent="0">
              <a:buNone/>
            </a:pPr>
            <a:r>
              <a:rPr lang="cs-CZ" dirty="0"/>
              <a:t>- závěrečná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867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13BA17-B623-454A-9D31-AF84F9683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Úvodní část – rozpis výukových aktivit s časovou dotací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355620-A55E-4D8A-962D-F5356F1B7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/>
              <a:t>Celková doba trvání</a:t>
            </a:r>
            <a:r>
              <a:rPr lang="cs-CZ" dirty="0"/>
              <a:t>: cca 10 minut </a:t>
            </a:r>
          </a:p>
          <a:p>
            <a:r>
              <a:rPr lang="cs-CZ" b="1" dirty="0"/>
              <a:t>Nástup </a:t>
            </a:r>
            <a:r>
              <a:rPr lang="cs-CZ" dirty="0"/>
              <a:t>(cca 30 sekund)</a:t>
            </a:r>
          </a:p>
          <a:p>
            <a:r>
              <a:rPr lang="cs-CZ" b="1" dirty="0"/>
              <a:t>Docházka </a:t>
            </a:r>
            <a:r>
              <a:rPr lang="cs-CZ" dirty="0"/>
              <a:t>(cca 1 minuty) </a:t>
            </a:r>
          </a:p>
          <a:p>
            <a:r>
              <a:rPr lang="cs-CZ" b="1" dirty="0"/>
              <a:t>Kontrola zdravotního stavu, vhodného plaveckého vybavení </a:t>
            </a:r>
            <a:r>
              <a:rPr lang="cs-CZ" dirty="0"/>
              <a:t>(plavky, čepice, brýle) (cca 30 sekund) </a:t>
            </a:r>
          </a:p>
          <a:p>
            <a:r>
              <a:rPr lang="cs-CZ" b="1" dirty="0"/>
              <a:t>Pozdrav </a:t>
            </a:r>
            <a:r>
              <a:rPr lang="cs-CZ" dirty="0"/>
              <a:t>(cca 15 sekund) </a:t>
            </a:r>
          </a:p>
          <a:p>
            <a:r>
              <a:rPr lang="cs-CZ" b="1" dirty="0"/>
              <a:t>Oznámení náplně tréninkové jednotky </a:t>
            </a:r>
            <a:r>
              <a:rPr lang="cs-CZ" dirty="0"/>
              <a:t>(cca 1 minuta)</a:t>
            </a:r>
          </a:p>
          <a:p>
            <a:r>
              <a:rPr lang="cs-CZ" b="1" dirty="0"/>
              <a:t>Rozcvičení na souši </a:t>
            </a:r>
            <a:r>
              <a:rPr lang="cs-CZ" dirty="0"/>
              <a:t>– zahřátí a prokrvení organismu, protažení hlavních svalových skupin (cca 5 minut) </a:t>
            </a:r>
          </a:p>
        </p:txBody>
      </p:sp>
    </p:spTree>
    <p:extLst>
      <p:ext uri="{BB962C8B-B14F-4D97-AF65-F5344CB8AC3E}">
        <p14:creationId xmlns:p14="http://schemas.microsoft.com/office/powerpoint/2010/main" val="3160179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006940-A08F-473D-AAB6-96577A13A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Hlavní část – rozpis výukových aktivit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E83C85-5D74-4452-BC8C-45D8B1752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49" y="1190624"/>
            <a:ext cx="11391901" cy="5667375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cs-CZ" u="sng" dirty="0"/>
              <a:t>Celková doba trvání:  </a:t>
            </a:r>
            <a:r>
              <a:rPr lang="cs-CZ" dirty="0"/>
              <a:t>cca 50 minut </a:t>
            </a:r>
          </a:p>
          <a:p>
            <a:pPr marL="0" lvl="0" indent="0">
              <a:buNone/>
            </a:pPr>
            <a:r>
              <a:rPr lang="cs-CZ" u="sng" dirty="0"/>
              <a:t>Činnosti: </a:t>
            </a:r>
          </a:p>
          <a:p>
            <a:pPr marL="0" lvl="0" indent="0">
              <a:buNone/>
            </a:pPr>
            <a:r>
              <a:rPr lang="cs-CZ" dirty="0"/>
              <a:t>1) Skok do vody šipkou, rozplavba na 200 m libovolným způsobem</a:t>
            </a:r>
          </a:p>
          <a:p>
            <a:pPr marL="0" lvl="0" indent="0">
              <a:buNone/>
            </a:pPr>
            <a:r>
              <a:rPr lang="cs-CZ" dirty="0"/>
              <a:t>2) 10 hlubokých výdechů do vody </a:t>
            </a:r>
          </a:p>
          <a:p>
            <a:pPr marL="0" lvl="0" indent="0">
              <a:buNone/>
            </a:pPr>
            <a:r>
              <a:rPr lang="cs-CZ" dirty="0"/>
              <a:t>3) 50 m znakem</a:t>
            </a:r>
          </a:p>
          <a:p>
            <a:pPr marL="0" lvl="0" indent="0">
              <a:buNone/>
            </a:pPr>
            <a:r>
              <a:rPr lang="cs-CZ" dirty="0"/>
              <a:t>4) 10 krát 25m na čas kraulem (metoda přerušovaného zatížení – interval 1 minuta) – do 1 minuty, než plavec vydrží by měl plavec se pořádně </a:t>
            </a:r>
          </a:p>
          <a:p>
            <a:pPr marL="0" lvl="0" indent="0">
              <a:buNone/>
            </a:pPr>
            <a:r>
              <a:rPr lang="cs-CZ" dirty="0"/>
              <a:t>5) 100m libovolně vyplavat </a:t>
            </a:r>
          </a:p>
          <a:p>
            <a:pPr marL="0" lvl="0" indent="0">
              <a:buNone/>
            </a:pPr>
            <a:r>
              <a:rPr lang="cs-CZ" dirty="0"/>
              <a:t>6) 5 krát 25m na čas kraulovými nohy s destičkou (interval 1 minuta, 30 sekund) </a:t>
            </a:r>
          </a:p>
          <a:p>
            <a:pPr marL="0" lvl="0" indent="0">
              <a:buNone/>
            </a:pPr>
            <a:r>
              <a:rPr lang="cs-CZ" dirty="0"/>
              <a:t>7) 100 m libovolně vyplavat </a:t>
            </a:r>
          </a:p>
          <a:p>
            <a:pPr marL="0" lvl="0" indent="0">
              <a:buNone/>
            </a:pPr>
            <a:r>
              <a:rPr lang="cs-CZ" dirty="0"/>
              <a:t>8) 5 krát 25 m kraulové ruce, mezi nohami mají piškot a těmi nedělají nic (interval 1 minuta, 30 sekund).</a:t>
            </a:r>
          </a:p>
          <a:p>
            <a:pPr marL="0" lvl="0" indent="0">
              <a:buNone/>
            </a:pPr>
            <a:r>
              <a:rPr lang="cs-CZ" dirty="0"/>
              <a:t>9) 100 m libovolně vyplavat </a:t>
            </a:r>
          </a:p>
          <a:p>
            <a:pPr marL="0" lvl="0" indent="0">
              <a:buNone/>
            </a:pPr>
            <a:r>
              <a:rPr lang="cs-CZ" dirty="0"/>
              <a:t>10) 100 m prsové nohy</a:t>
            </a:r>
          </a:p>
          <a:p>
            <a:pPr marL="0" lvl="0" indent="0">
              <a:buNone/>
            </a:pPr>
            <a:r>
              <a:rPr lang="cs-CZ" dirty="0"/>
              <a:t>11) 100 m prsové ruce, piškot mezi nohami </a:t>
            </a:r>
          </a:p>
          <a:p>
            <a:pPr marL="0" lvl="0" indent="0">
              <a:buNone/>
            </a:pPr>
            <a:r>
              <a:rPr lang="cs-CZ" dirty="0"/>
              <a:t>12) 50 m celé prsa</a:t>
            </a:r>
          </a:p>
          <a:p>
            <a:pPr marL="0" lvl="0" indent="0">
              <a:buNone/>
            </a:pPr>
            <a:r>
              <a:rPr lang="cs-CZ" dirty="0"/>
              <a:t>13) 10krát výdechy do vody </a:t>
            </a:r>
          </a:p>
          <a:p>
            <a:pPr marL="0" lvl="0" indent="0">
              <a:buNone/>
            </a:pPr>
            <a:r>
              <a:rPr lang="cs-CZ" dirty="0"/>
              <a:t>14) 100 m libovolně vyplavat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0456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BAD29A-22FD-4805-ABAB-DFACC2B2E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Závěrečná část – rozpis výukových aktivit s časovou dotací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9F5F24-853E-4187-B0BD-7B2100186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/>
              <a:t>Celková doba trvání</a:t>
            </a:r>
            <a:r>
              <a:rPr lang="cs-CZ" dirty="0"/>
              <a:t>: cca 5 minut</a:t>
            </a:r>
          </a:p>
          <a:p>
            <a:r>
              <a:rPr lang="cs-CZ" u="sng" dirty="0"/>
              <a:t>Činnosti:</a:t>
            </a:r>
          </a:p>
          <a:p>
            <a:pPr marL="0" indent="0">
              <a:buNone/>
            </a:pPr>
            <a:r>
              <a:rPr lang="cs-CZ" dirty="0"/>
              <a:t>1) </a:t>
            </a:r>
            <a:r>
              <a:rPr lang="cs-CZ" b="1" dirty="0"/>
              <a:t>Nástup</a:t>
            </a:r>
            <a:r>
              <a:rPr lang="cs-CZ" dirty="0"/>
              <a:t> (cca 30 sekund) </a:t>
            </a:r>
          </a:p>
          <a:p>
            <a:pPr marL="0" indent="0">
              <a:buNone/>
            </a:pPr>
            <a:r>
              <a:rPr lang="cs-CZ" dirty="0"/>
              <a:t>3) </a:t>
            </a:r>
            <a:r>
              <a:rPr lang="cs-CZ" b="1" dirty="0"/>
              <a:t>Shrnutí dnešní hodiny </a:t>
            </a:r>
            <a:r>
              <a:rPr lang="cs-CZ" dirty="0"/>
              <a:t>- otázka k dětem aby shrnuli, co dělali dnešní hodinu (cca 1 min)</a:t>
            </a:r>
          </a:p>
          <a:p>
            <a:pPr marL="0" indent="0">
              <a:buNone/>
            </a:pPr>
            <a:r>
              <a:rPr lang="cs-CZ" dirty="0"/>
              <a:t>4) </a:t>
            </a:r>
            <a:r>
              <a:rPr lang="cs-CZ" b="1" dirty="0"/>
              <a:t>Zhodnocení tréninkové jednotky </a:t>
            </a:r>
            <a:r>
              <a:rPr lang="cs-CZ" dirty="0"/>
              <a:t>(cca 1 min) </a:t>
            </a:r>
          </a:p>
          <a:p>
            <a:pPr marL="0" indent="0">
              <a:buNone/>
            </a:pPr>
            <a:r>
              <a:rPr lang="cs-CZ" dirty="0"/>
              <a:t>5) </a:t>
            </a:r>
            <a:r>
              <a:rPr lang="cs-CZ" b="1" dirty="0"/>
              <a:t>Oznámení náplně příští hodiny </a:t>
            </a:r>
            <a:r>
              <a:rPr lang="cs-CZ" dirty="0"/>
              <a:t>(cca 30 sekund) </a:t>
            </a:r>
          </a:p>
          <a:p>
            <a:pPr marL="0" indent="0">
              <a:buNone/>
            </a:pPr>
            <a:r>
              <a:rPr lang="cs-CZ" dirty="0"/>
              <a:t>6) </a:t>
            </a:r>
            <a:r>
              <a:rPr lang="cs-CZ" b="1" dirty="0"/>
              <a:t>Pozdrav, rozloučení a odchod žáků do sprch </a:t>
            </a:r>
            <a:r>
              <a:rPr lang="cs-CZ" dirty="0"/>
              <a:t>(cca 1min)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0359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lavání v MŠ | zstelnice.cz">
            <a:extLst>
              <a:ext uri="{FF2B5EF4-FFF2-40B4-BE49-F238E27FC236}">
                <a16:creationId xmlns:a16="http://schemas.microsoft.com/office/drawing/2014/main" id="{B1E16402-ABCE-4FA9-904D-79139DD877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21" b="-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120AC8-1180-4522-9886-9FF43B34B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b="1" dirty="0"/>
              <a:t>A to je vše!!! Děkuji za pozornost. 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236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490F8EA-1BB8-44F5-841B-6A11A07BB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cs-CZ" sz="3700" b="1" dirty="0">
                <a:solidFill>
                  <a:srgbClr val="00B0F0"/>
                </a:solidFill>
              </a:rPr>
              <a:t>1. Tréninková jednotka </a:t>
            </a:r>
          </a:p>
        </p:txBody>
      </p:sp>
      <p:grpSp>
        <p:nvGrpSpPr>
          <p:cNvPr id="3080" name="Group 7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1" name="Rectangle 7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82" name="Rectangle 7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165226-7777-4933-A38C-581E150E5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053" y="2224322"/>
            <a:ext cx="4559425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dirty="0"/>
              <a:t>Základní informace: </a:t>
            </a:r>
          </a:p>
          <a:p>
            <a:r>
              <a:rPr lang="cs-CZ" sz="2000" b="1" dirty="0"/>
              <a:t>Určeno pro děti: </a:t>
            </a:r>
            <a:r>
              <a:rPr lang="cs-CZ" sz="2000" dirty="0"/>
              <a:t>mladší školní věk </a:t>
            </a:r>
          </a:p>
          <a:p>
            <a:r>
              <a:rPr lang="cs-CZ" sz="2000" b="1" dirty="0"/>
              <a:t>Věk dětí: </a:t>
            </a:r>
            <a:r>
              <a:rPr lang="cs-CZ" sz="2000" dirty="0"/>
              <a:t>9 let </a:t>
            </a:r>
          </a:p>
          <a:p>
            <a:r>
              <a:rPr lang="cs-CZ" sz="2000" b="1" dirty="0"/>
              <a:t>Třída: </a:t>
            </a:r>
            <a:r>
              <a:rPr lang="cs-CZ" sz="2000" dirty="0"/>
              <a:t>3 třída </a:t>
            </a:r>
          </a:p>
          <a:p>
            <a:r>
              <a:rPr lang="cs-CZ" sz="2000" b="1" dirty="0"/>
              <a:t>Počet dětí: </a:t>
            </a:r>
            <a:r>
              <a:rPr lang="cs-CZ" sz="2000" dirty="0"/>
              <a:t>6</a:t>
            </a:r>
          </a:p>
          <a:p>
            <a:r>
              <a:rPr lang="cs-CZ" sz="2000" b="1" dirty="0"/>
              <a:t>Skupina: </a:t>
            </a:r>
            <a:r>
              <a:rPr lang="cs-CZ" sz="2000" dirty="0"/>
              <a:t>neplavci</a:t>
            </a:r>
          </a:p>
          <a:p>
            <a:r>
              <a:rPr lang="cs-CZ" sz="2000" b="1" dirty="0"/>
              <a:t>Časová dotace: </a:t>
            </a:r>
            <a:r>
              <a:rPr lang="cs-CZ" sz="2000" dirty="0"/>
              <a:t>45 minut</a:t>
            </a:r>
          </a:p>
          <a:p>
            <a:r>
              <a:rPr lang="cs-CZ" sz="2000" b="1" dirty="0"/>
              <a:t>Pomůcky: </a:t>
            </a:r>
            <a:r>
              <a:rPr lang="cs-CZ" sz="2000" dirty="0"/>
              <a:t>plavecké desky (malé, velké), žížaly, </a:t>
            </a:r>
            <a:r>
              <a:rPr lang="cs-CZ" sz="2000" dirty="0" err="1"/>
              <a:t>denalepky</a:t>
            </a:r>
            <a:r>
              <a:rPr lang="cs-CZ" sz="2000" dirty="0"/>
              <a:t>, obruče, puky</a:t>
            </a:r>
          </a:p>
          <a:p>
            <a:r>
              <a:rPr lang="cs-CZ" sz="2000" dirty="0"/>
              <a:t>Plavání na mělčině, na šířku 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Dejte děti na plavání - Naše Frýdecko Místecko">
            <a:extLst>
              <a:ext uri="{FF2B5EF4-FFF2-40B4-BE49-F238E27FC236}">
                <a16:creationId xmlns:a16="http://schemas.microsoft.com/office/drawing/2014/main" id="{A31B2762-2CF1-4881-9362-EFBC57ADBE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8" r="24427" b="-1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422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E21BA-8A37-4242-9C47-4BF9FAB40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6FAB60-C7E9-4D29-B701-7E3CFDE66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Téma hodiny: </a:t>
            </a:r>
            <a:r>
              <a:rPr lang="cs-CZ" dirty="0"/>
              <a:t>Kraulové nohy </a:t>
            </a:r>
          </a:p>
          <a:p>
            <a:r>
              <a:rPr lang="cs-CZ" b="1" dirty="0"/>
              <a:t>Cíl hodiny: </a:t>
            </a:r>
            <a:r>
              <a:rPr lang="cs-CZ" dirty="0"/>
              <a:t>- Žáci slovy popíší kraulové nohy</a:t>
            </a:r>
          </a:p>
          <a:p>
            <a:pPr marL="0" indent="0">
              <a:buNone/>
            </a:pPr>
            <a:r>
              <a:rPr lang="cs-CZ" dirty="0"/>
              <a:t>                       - Žáci ve vodě za pomoci pomůcek umí předvést kraulové nohy </a:t>
            </a:r>
          </a:p>
          <a:p>
            <a:r>
              <a:rPr lang="cs-CZ" b="1" dirty="0"/>
              <a:t>Prekoncept hodiny: </a:t>
            </a:r>
            <a:r>
              <a:rPr lang="cs-CZ" dirty="0"/>
              <a:t>Žáci z předchozí vyučovací jednotky umí znakové nohy </a:t>
            </a:r>
          </a:p>
          <a:p>
            <a:r>
              <a:rPr lang="cs-CZ" b="1" dirty="0"/>
              <a:t>Části hodiny:</a:t>
            </a:r>
          </a:p>
          <a:p>
            <a:pPr marL="0" indent="0">
              <a:buNone/>
            </a:pPr>
            <a:r>
              <a:rPr lang="cs-CZ" dirty="0"/>
              <a:t>- úvodní</a:t>
            </a:r>
          </a:p>
          <a:p>
            <a:pPr>
              <a:buFontTx/>
              <a:buChar char="-"/>
            </a:pPr>
            <a:r>
              <a:rPr lang="cs-CZ" dirty="0"/>
              <a:t>hlavní </a:t>
            </a:r>
          </a:p>
          <a:p>
            <a:pPr marL="0" indent="0">
              <a:buNone/>
            </a:pPr>
            <a:r>
              <a:rPr lang="cs-CZ" dirty="0"/>
              <a:t>- závěrečná </a:t>
            </a:r>
          </a:p>
        </p:txBody>
      </p:sp>
      <p:pic>
        <p:nvPicPr>
          <p:cNvPr id="4098" name="Picture 2" descr="Pohyby dolních končetin">
            <a:extLst>
              <a:ext uri="{FF2B5EF4-FFF2-40B4-BE49-F238E27FC236}">
                <a16:creationId xmlns:a16="http://schemas.microsoft.com/office/drawing/2014/main" id="{AA3C2E0A-E01C-46AA-91E3-30BAF2298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79" y="3888279"/>
            <a:ext cx="3741719" cy="279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085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C85910-48D2-4A82-A2AB-958650882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Úvodní část – rozpis výukových aktivit s časovou dotací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9B1DE2-96CF-4A50-8809-E5310BD0D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- </a:t>
            </a:r>
            <a:r>
              <a:rPr lang="cs-CZ" u="sng" dirty="0"/>
              <a:t>Celková doba trvání</a:t>
            </a:r>
            <a:r>
              <a:rPr lang="cs-CZ" dirty="0"/>
              <a:t>: cca 10 – 15 minut </a:t>
            </a:r>
          </a:p>
          <a:p>
            <a:r>
              <a:rPr lang="cs-CZ" b="1" dirty="0"/>
              <a:t>Nástup </a:t>
            </a:r>
            <a:r>
              <a:rPr lang="cs-CZ" dirty="0"/>
              <a:t>(cca 30 sekund)</a:t>
            </a:r>
          </a:p>
          <a:p>
            <a:r>
              <a:rPr lang="cs-CZ" b="1" dirty="0"/>
              <a:t>Docházka </a:t>
            </a:r>
            <a:r>
              <a:rPr lang="cs-CZ" dirty="0"/>
              <a:t>(cca 2 minuty) </a:t>
            </a:r>
          </a:p>
          <a:p>
            <a:r>
              <a:rPr lang="cs-CZ" b="1" dirty="0"/>
              <a:t>Kontrola zdravotního stavu, vhodného plaveckého vybavení </a:t>
            </a:r>
            <a:r>
              <a:rPr lang="cs-CZ" dirty="0"/>
              <a:t>(plavky, čepice, brýle) (cca 30 sekund) </a:t>
            </a:r>
          </a:p>
          <a:p>
            <a:r>
              <a:rPr lang="cs-CZ" b="1" dirty="0"/>
              <a:t>Pozdrav </a:t>
            </a:r>
            <a:r>
              <a:rPr lang="cs-CZ" dirty="0"/>
              <a:t>(cca 15 sekund) </a:t>
            </a:r>
          </a:p>
          <a:p>
            <a:r>
              <a:rPr lang="cs-CZ" b="1" dirty="0"/>
              <a:t>Oznámení náplně tréninkové jednotky </a:t>
            </a:r>
            <a:r>
              <a:rPr lang="cs-CZ" dirty="0"/>
              <a:t>(cca 1 minuta) </a:t>
            </a:r>
          </a:p>
          <a:p>
            <a:r>
              <a:rPr lang="cs-CZ" b="1" dirty="0"/>
              <a:t>Rozcvičení na souši </a:t>
            </a:r>
            <a:r>
              <a:rPr lang="cs-CZ" dirty="0"/>
              <a:t>– zahřátí a prokrvení organismu, protažení hlavních svalových skupin – vše probíhá s plaveckými destičkami (cca  5 – 10 minut) </a:t>
            </a:r>
          </a:p>
        </p:txBody>
      </p:sp>
      <p:pic>
        <p:nvPicPr>
          <p:cNvPr id="7170" name="Picture 2" descr="Plávanie">
            <a:extLst>
              <a:ext uri="{FF2B5EF4-FFF2-40B4-BE49-F238E27FC236}">
                <a16:creationId xmlns:a16="http://schemas.microsoft.com/office/drawing/2014/main" id="{CBB485EC-0D91-454F-A85B-B52A34FEB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406" y="1225193"/>
            <a:ext cx="3369924" cy="189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3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F147C2-BC30-4478-AF51-B72F27B10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137" y="-82550"/>
            <a:ext cx="8863013" cy="763587"/>
          </a:xfrm>
        </p:spPr>
        <p:txBody>
          <a:bodyPr/>
          <a:lstStyle/>
          <a:p>
            <a:r>
              <a:rPr lang="cs-CZ" b="1" dirty="0"/>
              <a:t>Hlavní část – rozpis výukových aktivit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D5C86A-050B-42A6-B16A-F4DF9D97B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4" y="609601"/>
            <a:ext cx="11915776" cy="6248400"/>
          </a:xfrm>
        </p:spPr>
        <p:txBody>
          <a:bodyPr>
            <a:normAutofit fontScale="47500" lnSpcReduction="20000"/>
          </a:bodyPr>
          <a:lstStyle/>
          <a:p>
            <a:r>
              <a:rPr lang="cs-CZ" sz="4000" u="sng" dirty="0"/>
              <a:t>Celková doba trvání: </a:t>
            </a:r>
            <a:r>
              <a:rPr lang="cs-CZ" sz="4000" dirty="0"/>
              <a:t>cca 20 - 25 minut </a:t>
            </a:r>
          </a:p>
          <a:p>
            <a:r>
              <a:rPr lang="cs-CZ" sz="4000" u="sng" dirty="0"/>
              <a:t>Činnosti:</a:t>
            </a:r>
          </a:p>
          <a:p>
            <a:pPr marL="514350" indent="-514350">
              <a:buAutoNum type="arabicParenR"/>
            </a:pPr>
            <a:r>
              <a:rPr lang="cs-CZ" sz="4000" dirty="0"/>
              <a:t>Libovolný skok do vody, osmělení </a:t>
            </a:r>
          </a:p>
          <a:p>
            <a:pPr marL="514350" indent="-514350">
              <a:buAutoNum type="arabicParenR"/>
            </a:pPr>
            <a:r>
              <a:rPr lang="cs-CZ" sz="4000" dirty="0"/>
              <a:t>Libovolným způsobem bez pomůcek se dopravit tam a zpět </a:t>
            </a:r>
          </a:p>
          <a:p>
            <a:pPr marL="514350" indent="-514350">
              <a:buAutoNum type="arabicParenR"/>
            </a:pPr>
            <a:r>
              <a:rPr lang="cs-CZ" sz="4000" dirty="0"/>
              <a:t>5 hlubokých výdechů do vody</a:t>
            </a:r>
          </a:p>
          <a:p>
            <a:pPr marL="514350" indent="-514350">
              <a:buAutoNum type="arabicParenR"/>
            </a:pPr>
            <a:r>
              <a:rPr lang="cs-CZ" sz="4000" dirty="0"/>
              <a:t>Chůze po nohou tam a zpět</a:t>
            </a:r>
          </a:p>
          <a:p>
            <a:pPr marL="514350" indent="-514350">
              <a:buAutoNum type="arabicParenR"/>
            </a:pPr>
            <a:r>
              <a:rPr lang="cs-CZ" sz="4000" dirty="0"/>
              <a:t>Koníček na žížale tam po předu</a:t>
            </a:r>
          </a:p>
          <a:p>
            <a:pPr marL="514350" indent="-514350">
              <a:buAutoNum type="arabicParenR"/>
            </a:pPr>
            <a:r>
              <a:rPr lang="cs-CZ" sz="4000" dirty="0"/>
              <a:t>Koníček na žížale zpět po </a:t>
            </a:r>
            <a:r>
              <a:rPr lang="cs-CZ" sz="4000" dirty="0" err="1"/>
              <a:t>zadu</a:t>
            </a:r>
            <a:r>
              <a:rPr lang="cs-CZ" sz="4000" dirty="0"/>
              <a:t> </a:t>
            </a:r>
          </a:p>
          <a:p>
            <a:pPr marL="514350" indent="-514350">
              <a:buAutoNum type="arabicParenR"/>
            </a:pPr>
            <a:r>
              <a:rPr lang="cs-CZ" sz="4000" dirty="0"/>
              <a:t>5 hlubokých výdechů do vody </a:t>
            </a:r>
          </a:p>
          <a:p>
            <a:pPr marL="514350" indent="-514350">
              <a:buAutoNum type="arabicParenR"/>
            </a:pPr>
            <a:r>
              <a:rPr lang="cs-CZ" sz="4000" dirty="0"/>
              <a:t>Skok do vody, chytit si žížalu a tam a zpět znakové nohy </a:t>
            </a:r>
          </a:p>
          <a:p>
            <a:pPr marL="514350" indent="-514350">
              <a:buAutoNum type="arabicParenR"/>
            </a:pPr>
            <a:r>
              <a:rPr lang="cs-CZ" sz="4000" dirty="0"/>
              <a:t>Vysvětlení kraulových nohou </a:t>
            </a:r>
          </a:p>
          <a:p>
            <a:pPr marL="514350" indent="-514350">
              <a:buAutoNum type="arabicParenR"/>
            </a:pPr>
            <a:r>
              <a:rPr lang="cs-CZ" sz="4000" dirty="0"/>
              <a:t>Kraulové nohy – na břehu v sedě </a:t>
            </a:r>
          </a:p>
          <a:p>
            <a:pPr marL="514350" indent="-514350">
              <a:buAutoNum type="arabicParenR"/>
            </a:pPr>
            <a:r>
              <a:rPr lang="cs-CZ" sz="4000" dirty="0"/>
              <a:t>Kraulové nohy – ve vodě s držením se břehu </a:t>
            </a:r>
          </a:p>
          <a:p>
            <a:pPr marL="514350" indent="-514350">
              <a:buAutoNum type="arabicParenR"/>
            </a:pPr>
            <a:r>
              <a:rPr lang="cs-CZ" sz="4000" dirty="0"/>
              <a:t>Hra na záchranku </a:t>
            </a:r>
          </a:p>
          <a:p>
            <a:pPr marL="514350" indent="-514350">
              <a:buAutoNum type="arabicParenR"/>
            </a:pPr>
            <a:r>
              <a:rPr lang="cs-CZ" sz="4000" dirty="0"/>
              <a:t>3krát se ve dvojici potopit, pod vodou si na prstech ukázat čísla a pak při vynoření si čísla povědět </a:t>
            </a:r>
          </a:p>
          <a:p>
            <a:pPr marL="514350" indent="-514350">
              <a:buAutoNum type="arabicParenR"/>
            </a:pPr>
            <a:r>
              <a:rPr lang="cs-CZ" sz="4000" dirty="0"/>
              <a:t>Kraulové nohy se žížalou </a:t>
            </a:r>
          </a:p>
          <a:p>
            <a:pPr marL="514350" indent="-514350">
              <a:buAutoNum type="arabicParenR"/>
            </a:pPr>
            <a:r>
              <a:rPr lang="cs-CZ" sz="4000" dirty="0"/>
              <a:t>Skok do vody, lovení puků </a:t>
            </a:r>
          </a:p>
          <a:p>
            <a:pPr marL="514350" indent="-514350">
              <a:buAutoNum type="arabicParenR"/>
            </a:pPr>
            <a:r>
              <a:rPr lang="cs-CZ" sz="4000" dirty="0"/>
              <a:t>Kraulové nohy s destičkou </a:t>
            </a:r>
          </a:p>
          <a:p>
            <a:pPr marL="514350" indent="-514350">
              <a:buAutoNum type="arabicParenR"/>
            </a:pPr>
            <a:r>
              <a:rPr lang="cs-CZ" sz="4000" dirty="0"/>
              <a:t>2krát skok do vody a podplavávání dvou obručí </a:t>
            </a:r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4217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F5BDE0-B763-4423-B97C-CF13D5219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Závěrečná část – rozpis výukových aktivit s časovou dotací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AE7979-9A4F-497A-8716-E34F35EB3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/>
              <a:t>Celková doba trvání: </a:t>
            </a:r>
            <a:r>
              <a:rPr lang="cs-CZ" dirty="0"/>
              <a:t>cca 10 – 15 minut</a:t>
            </a:r>
          </a:p>
          <a:p>
            <a:r>
              <a:rPr lang="cs-CZ" u="sng" dirty="0"/>
              <a:t>Činnosti:</a:t>
            </a:r>
          </a:p>
          <a:p>
            <a:pPr marL="0" indent="0">
              <a:buNone/>
            </a:pPr>
            <a:r>
              <a:rPr lang="cs-CZ" dirty="0"/>
              <a:t>1) </a:t>
            </a:r>
            <a:r>
              <a:rPr lang="cs-CZ" b="1" dirty="0"/>
              <a:t>Volná zábava </a:t>
            </a:r>
            <a:r>
              <a:rPr lang="cs-CZ" dirty="0"/>
              <a:t>(cca 5 min)</a:t>
            </a:r>
          </a:p>
          <a:p>
            <a:pPr marL="0" indent="0">
              <a:buNone/>
            </a:pPr>
            <a:r>
              <a:rPr lang="cs-CZ" dirty="0"/>
              <a:t>2) </a:t>
            </a:r>
            <a:r>
              <a:rPr lang="cs-CZ" b="1" dirty="0"/>
              <a:t>Nástup</a:t>
            </a:r>
            <a:r>
              <a:rPr lang="cs-CZ" dirty="0"/>
              <a:t> (cca 30 sekund) </a:t>
            </a:r>
          </a:p>
          <a:p>
            <a:pPr marL="0" indent="0">
              <a:buNone/>
            </a:pPr>
            <a:r>
              <a:rPr lang="cs-CZ" dirty="0"/>
              <a:t>3) </a:t>
            </a:r>
            <a:r>
              <a:rPr lang="cs-CZ" b="1" dirty="0"/>
              <a:t>Shrnutí dnešní hodiny </a:t>
            </a:r>
            <a:r>
              <a:rPr lang="cs-CZ" dirty="0"/>
              <a:t>- otázka k žákům aby shrnuli, co dělali dnešní hodinu (cca 1 min)</a:t>
            </a:r>
          </a:p>
          <a:p>
            <a:pPr marL="0" indent="0">
              <a:buNone/>
            </a:pPr>
            <a:r>
              <a:rPr lang="cs-CZ" dirty="0"/>
              <a:t>4) </a:t>
            </a:r>
            <a:r>
              <a:rPr lang="cs-CZ" b="1" dirty="0"/>
              <a:t>Zhodnocení tréninkové jednotky </a:t>
            </a:r>
            <a:r>
              <a:rPr lang="cs-CZ" dirty="0"/>
              <a:t>(cca 1 min) </a:t>
            </a:r>
          </a:p>
          <a:p>
            <a:pPr marL="0" indent="0">
              <a:buNone/>
            </a:pPr>
            <a:r>
              <a:rPr lang="cs-CZ" dirty="0"/>
              <a:t>5) </a:t>
            </a:r>
            <a:r>
              <a:rPr lang="cs-CZ" b="1" dirty="0"/>
              <a:t>Oznámení náplně příští hodiny </a:t>
            </a:r>
            <a:r>
              <a:rPr lang="cs-CZ" dirty="0"/>
              <a:t>(cca 30 sekund) </a:t>
            </a:r>
          </a:p>
          <a:p>
            <a:pPr marL="0" indent="0">
              <a:buNone/>
            </a:pPr>
            <a:r>
              <a:rPr lang="cs-CZ" dirty="0"/>
              <a:t>6) </a:t>
            </a:r>
            <a:r>
              <a:rPr lang="cs-CZ" b="1" dirty="0"/>
              <a:t>Pozdrav, rozloučení a odchod žáků do sprch </a:t>
            </a:r>
            <a:r>
              <a:rPr lang="cs-CZ" dirty="0"/>
              <a:t>(cca 1min) </a:t>
            </a:r>
          </a:p>
        </p:txBody>
      </p:sp>
    </p:spTree>
    <p:extLst>
      <p:ext uri="{BB962C8B-B14F-4D97-AF65-F5344CB8AC3E}">
        <p14:creationId xmlns:p14="http://schemas.microsoft.com/office/powerpoint/2010/main" val="628771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arvinský a havířovský deník | Krajský přebor v plavání žáků | fotogalerie">
            <a:extLst>
              <a:ext uri="{FF2B5EF4-FFF2-40B4-BE49-F238E27FC236}">
                <a16:creationId xmlns:a16="http://schemas.microsoft.com/office/drawing/2014/main" id="{83B38430-A155-4DB0-B466-B944A0296C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7" r="31006" b="-1"/>
          <a:stretch/>
        </p:blipFill>
        <p:spPr bwMode="auto">
          <a:xfrm>
            <a:off x="5941382" y="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5ED97FE-E10D-4BE9-9109-675F27E55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191" y="324572"/>
            <a:ext cx="5893753" cy="131166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2. Tréninková jednotka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2FC6D8-7520-4ADC-BD92-F333E8F68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1777430"/>
            <a:ext cx="5801286" cy="4283544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</a:rPr>
              <a:t>Základní informace: </a:t>
            </a:r>
          </a:p>
          <a:p>
            <a:r>
              <a:rPr lang="cs-CZ" b="1" dirty="0">
                <a:solidFill>
                  <a:srgbClr val="000000"/>
                </a:solidFill>
              </a:rPr>
              <a:t>Určeno pro děti: </a:t>
            </a:r>
            <a:r>
              <a:rPr lang="cs-CZ" dirty="0">
                <a:solidFill>
                  <a:srgbClr val="000000"/>
                </a:solidFill>
              </a:rPr>
              <a:t>starší školní věk </a:t>
            </a:r>
          </a:p>
          <a:p>
            <a:r>
              <a:rPr lang="cs-CZ" b="1" dirty="0">
                <a:solidFill>
                  <a:srgbClr val="000000"/>
                </a:solidFill>
              </a:rPr>
              <a:t>Věk dětí: </a:t>
            </a:r>
            <a:r>
              <a:rPr lang="cs-CZ" dirty="0">
                <a:solidFill>
                  <a:srgbClr val="000000"/>
                </a:solidFill>
              </a:rPr>
              <a:t>11 let </a:t>
            </a:r>
          </a:p>
          <a:p>
            <a:r>
              <a:rPr lang="cs-CZ" b="1" dirty="0">
                <a:solidFill>
                  <a:srgbClr val="000000"/>
                </a:solidFill>
              </a:rPr>
              <a:t>Počet dětí: </a:t>
            </a:r>
            <a:r>
              <a:rPr lang="cs-CZ" dirty="0">
                <a:solidFill>
                  <a:srgbClr val="000000"/>
                </a:solidFill>
              </a:rPr>
              <a:t>1O</a:t>
            </a:r>
          </a:p>
          <a:p>
            <a:r>
              <a:rPr lang="cs-CZ" b="1" dirty="0">
                <a:solidFill>
                  <a:srgbClr val="000000"/>
                </a:solidFill>
              </a:rPr>
              <a:t>Skupina: </a:t>
            </a:r>
            <a:r>
              <a:rPr lang="cs-CZ" dirty="0">
                <a:solidFill>
                  <a:srgbClr val="000000"/>
                </a:solidFill>
              </a:rPr>
              <a:t>plavci </a:t>
            </a:r>
          </a:p>
          <a:p>
            <a:r>
              <a:rPr lang="cs-CZ" b="1" dirty="0">
                <a:solidFill>
                  <a:srgbClr val="000000"/>
                </a:solidFill>
              </a:rPr>
              <a:t>Časová dotace: </a:t>
            </a:r>
            <a:r>
              <a:rPr lang="cs-CZ" dirty="0">
                <a:solidFill>
                  <a:srgbClr val="000000"/>
                </a:solidFill>
              </a:rPr>
              <a:t>6O minut</a:t>
            </a:r>
          </a:p>
          <a:p>
            <a:r>
              <a:rPr lang="cs-CZ" b="1" dirty="0">
                <a:solidFill>
                  <a:srgbClr val="000000"/>
                </a:solidFill>
              </a:rPr>
              <a:t>Pomůcky: </a:t>
            </a:r>
            <a:r>
              <a:rPr lang="cs-CZ" dirty="0">
                <a:solidFill>
                  <a:srgbClr val="000000"/>
                </a:solidFill>
              </a:rPr>
              <a:t>plavecké desky (malé, velké), žížaly</a:t>
            </a:r>
          </a:p>
          <a:p>
            <a:r>
              <a:rPr lang="cs-CZ" dirty="0">
                <a:solidFill>
                  <a:srgbClr val="000000"/>
                </a:solidFill>
              </a:rPr>
              <a:t>Plavání na délku </a:t>
            </a:r>
          </a:p>
        </p:txBody>
      </p:sp>
    </p:spTree>
    <p:extLst>
      <p:ext uri="{BB962C8B-B14F-4D97-AF65-F5344CB8AC3E}">
        <p14:creationId xmlns:p14="http://schemas.microsoft.com/office/powerpoint/2010/main" val="1613617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70DFA0FD-AB28-4B25-B870-4D2BBC35B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Welcome to my nightmare. Jak jsem se naučila plavat kraul a vy to dáte taky">
            <a:extLst>
              <a:ext uri="{FF2B5EF4-FFF2-40B4-BE49-F238E27FC236}">
                <a16:creationId xmlns:a16="http://schemas.microsoft.com/office/drawing/2014/main" id="{419ED23D-098F-402E-B8FC-0FA47A8CD3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6" r="36110" b="1"/>
          <a:stretch/>
        </p:blipFill>
        <p:spPr bwMode="auto">
          <a:xfrm>
            <a:off x="5833976" y="1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7" name="Group 136">
            <a:extLst>
              <a:ext uri="{FF2B5EF4-FFF2-40B4-BE49-F238E27FC236}">
                <a16:creationId xmlns:a16="http://schemas.microsoft.com/office/drawing/2014/main" id="{0D628DFB-9CD1-4E2B-8B44-9FDF7E80F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79564" y="0"/>
            <a:ext cx="6648564" cy="6858000"/>
            <a:chOff x="5705128" y="0"/>
            <a:chExt cx="6648564" cy="6858000"/>
          </a:xfrm>
        </p:grpSpPr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4CB07514-66C4-498E-85FA-6CCDFB253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8018" y="0"/>
              <a:ext cx="6485674" cy="6858000"/>
            </a:xfrm>
            <a:custGeom>
              <a:avLst/>
              <a:gdLst>
                <a:gd name="connsiteX0" fmla="*/ 1720317 w 6237794"/>
                <a:gd name="connsiteY0" fmla="*/ 0 h 6858000"/>
                <a:gd name="connsiteX1" fmla="*/ 2433560 w 6237794"/>
                <a:gd name="connsiteY1" fmla="*/ 0 h 6858000"/>
                <a:gd name="connsiteX2" fmla="*/ 2351473 w 6237794"/>
                <a:gd name="connsiteY2" fmla="*/ 41605 h 6858000"/>
                <a:gd name="connsiteX3" fmla="*/ 1473152 w 6237794"/>
                <a:gd name="connsiteY3" fmla="*/ 667521 h 6858000"/>
                <a:gd name="connsiteX4" fmla="*/ 982876 w 6237794"/>
                <a:gd name="connsiteY4" fmla="*/ 1193803 h 6858000"/>
                <a:gd name="connsiteX5" fmla="*/ 595242 w 6237794"/>
                <a:gd name="connsiteY5" fmla="*/ 1798192 h 6858000"/>
                <a:gd name="connsiteX6" fmla="*/ 332174 w 6237794"/>
                <a:gd name="connsiteY6" fmla="*/ 2466315 h 6858000"/>
                <a:gd name="connsiteX7" fmla="*/ 236500 w 6237794"/>
                <a:gd name="connsiteY7" fmla="*/ 3178573 h 6858000"/>
                <a:gd name="connsiteX8" fmla="*/ 276860 w 6237794"/>
                <a:gd name="connsiteY8" fmla="*/ 3527298 h 6858000"/>
                <a:gd name="connsiteX9" fmla="*/ 396054 w 6237794"/>
                <a:gd name="connsiteY9" fmla="*/ 3853520 h 6858000"/>
                <a:gd name="connsiteX10" fmla="*/ 479243 w 6237794"/>
                <a:gd name="connsiteY10" fmla="*/ 4007121 h 6858000"/>
                <a:gd name="connsiteX11" fmla="*/ 574772 w 6237794"/>
                <a:gd name="connsiteY11" fmla="*/ 4155787 h 6858000"/>
                <a:gd name="connsiteX12" fmla="*/ 795447 w 6237794"/>
                <a:gd name="connsiteY12" fmla="*/ 4443100 h 6858000"/>
                <a:gd name="connsiteX13" fmla="*/ 1034270 w 6237794"/>
                <a:gd name="connsiteY13" fmla="*/ 4732591 h 6858000"/>
                <a:gd name="connsiteX14" fmla="*/ 1153028 w 6237794"/>
                <a:gd name="connsiteY14" fmla="*/ 4883725 h 6858000"/>
                <a:gd name="connsiteX15" fmla="*/ 1210084 w 6237794"/>
                <a:gd name="connsiteY15" fmla="*/ 4957912 h 6858000"/>
                <a:gd name="connsiteX16" fmla="*/ 1265979 w 6237794"/>
                <a:gd name="connsiteY16" fmla="*/ 5028906 h 6858000"/>
                <a:gd name="connsiteX17" fmla="*/ 1746238 w 6237794"/>
                <a:gd name="connsiteY17" fmla="*/ 5553590 h 6858000"/>
                <a:gd name="connsiteX18" fmla="*/ 2001611 w 6237794"/>
                <a:gd name="connsiteY18" fmla="*/ 5789654 h 6858000"/>
                <a:gd name="connsiteX19" fmla="*/ 2269035 w 6237794"/>
                <a:gd name="connsiteY19" fmla="*/ 6007280 h 6858000"/>
                <a:gd name="connsiteX20" fmla="*/ 2866455 w 6237794"/>
                <a:gd name="connsiteY20" fmla="*/ 6351505 h 6858000"/>
                <a:gd name="connsiteX21" fmla="*/ 3200661 w 6237794"/>
                <a:gd name="connsiteY21" fmla="*/ 6448777 h 6858000"/>
                <a:gd name="connsiteX22" fmla="*/ 3286318 w 6237794"/>
                <a:gd name="connsiteY22" fmla="*/ 6465908 h 6858000"/>
                <a:gd name="connsiteX23" fmla="*/ 3372701 w 6237794"/>
                <a:gd name="connsiteY23" fmla="*/ 6480281 h 6858000"/>
                <a:gd name="connsiteX24" fmla="*/ 3547063 w 6237794"/>
                <a:gd name="connsiteY24" fmla="*/ 6500896 h 6858000"/>
                <a:gd name="connsiteX25" fmla="*/ 3634753 w 6237794"/>
                <a:gd name="connsiteY25" fmla="*/ 6507575 h 6858000"/>
                <a:gd name="connsiteX26" fmla="*/ 3722733 w 6237794"/>
                <a:gd name="connsiteY26" fmla="*/ 6512221 h 6858000"/>
                <a:gd name="connsiteX27" fmla="*/ 3811003 w 6237794"/>
                <a:gd name="connsiteY27" fmla="*/ 6514253 h 6858000"/>
                <a:gd name="connsiteX28" fmla="*/ 3899418 w 6237794"/>
                <a:gd name="connsiteY28" fmla="*/ 6513817 h 6858000"/>
                <a:gd name="connsiteX29" fmla="*/ 3943698 w 6237794"/>
                <a:gd name="connsiteY29" fmla="*/ 6513381 h 6858000"/>
                <a:gd name="connsiteX30" fmla="*/ 3986381 w 6237794"/>
                <a:gd name="connsiteY30" fmla="*/ 6511495 h 6858000"/>
                <a:gd name="connsiteX31" fmla="*/ 4028919 w 6237794"/>
                <a:gd name="connsiteY31" fmla="*/ 6509317 h 6858000"/>
                <a:gd name="connsiteX32" fmla="*/ 4071312 w 6237794"/>
                <a:gd name="connsiteY32" fmla="*/ 6505833 h 6858000"/>
                <a:gd name="connsiteX33" fmla="*/ 4239432 w 6237794"/>
                <a:gd name="connsiteY33" fmla="*/ 6485072 h 6858000"/>
                <a:gd name="connsiteX34" fmla="*/ 4879826 w 6237794"/>
                <a:gd name="connsiteY34" fmla="*/ 6274849 h 6858000"/>
                <a:gd name="connsiteX35" fmla="*/ 5471439 w 6237794"/>
                <a:gd name="connsiteY35" fmla="*/ 5906235 h 6858000"/>
                <a:gd name="connsiteX36" fmla="*/ 5614877 w 6237794"/>
                <a:gd name="connsiteY36" fmla="*/ 5797930 h 6858000"/>
                <a:gd name="connsiteX37" fmla="*/ 5758316 w 6237794"/>
                <a:gd name="connsiteY37" fmla="*/ 5685995 h 6858000"/>
                <a:gd name="connsiteX38" fmla="*/ 6048824 w 6237794"/>
                <a:gd name="connsiteY38" fmla="*/ 5453705 h 6858000"/>
                <a:gd name="connsiteX39" fmla="*/ 6237794 w 6237794"/>
                <a:gd name="connsiteY39" fmla="*/ 5308644 h 6858000"/>
                <a:gd name="connsiteX40" fmla="*/ 6237794 w 6237794"/>
                <a:gd name="connsiteY40" fmla="*/ 6081399 h 6858000"/>
                <a:gd name="connsiteX41" fmla="*/ 6123011 w 6237794"/>
                <a:gd name="connsiteY41" fmla="*/ 6166399 h 6858000"/>
                <a:gd name="connsiteX42" fmla="*/ 5965925 w 6237794"/>
                <a:gd name="connsiteY42" fmla="*/ 6278479 h 6858000"/>
                <a:gd name="connsiteX43" fmla="*/ 5803903 w 6237794"/>
                <a:gd name="connsiteY43" fmla="*/ 6387364 h 6858000"/>
                <a:gd name="connsiteX44" fmla="*/ 5463744 w 6237794"/>
                <a:gd name="connsiteY44" fmla="*/ 6591780 h 6858000"/>
                <a:gd name="connsiteX45" fmla="*/ 5097888 w 6237794"/>
                <a:gd name="connsiteY45" fmla="*/ 6765562 h 6858000"/>
                <a:gd name="connsiteX46" fmla="*/ 4905602 w 6237794"/>
                <a:gd name="connsiteY46" fmla="*/ 6836446 h 6858000"/>
                <a:gd name="connsiteX47" fmla="*/ 4831447 w 6237794"/>
                <a:gd name="connsiteY47" fmla="*/ 6858000 h 6858000"/>
                <a:gd name="connsiteX48" fmla="*/ 3036485 w 6237794"/>
                <a:gd name="connsiteY48" fmla="*/ 6858000 h 6858000"/>
                <a:gd name="connsiteX49" fmla="*/ 2911533 w 6237794"/>
                <a:gd name="connsiteY49" fmla="*/ 6825558 h 6858000"/>
                <a:gd name="connsiteX50" fmla="*/ 2719386 w 6237794"/>
                <a:gd name="connsiteY50" fmla="*/ 6767158 h 6858000"/>
                <a:gd name="connsiteX51" fmla="*/ 1980415 w 6237794"/>
                <a:gd name="connsiteY51" fmla="*/ 6440210 h 6858000"/>
                <a:gd name="connsiteX52" fmla="*/ 1357588 w 6237794"/>
                <a:gd name="connsiteY52" fmla="*/ 5931206 h 6858000"/>
                <a:gd name="connsiteX53" fmla="*/ 1105118 w 6237794"/>
                <a:gd name="connsiteY53" fmla="*/ 5624874 h 6858000"/>
                <a:gd name="connsiteX54" fmla="*/ 884588 w 6237794"/>
                <a:gd name="connsiteY54" fmla="*/ 5300539 h 6858000"/>
                <a:gd name="connsiteX55" fmla="*/ 833049 w 6237794"/>
                <a:gd name="connsiteY55" fmla="*/ 5217931 h 6858000"/>
                <a:gd name="connsiteX56" fmla="*/ 783833 w 6237794"/>
                <a:gd name="connsiteY56" fmla="*/ 5137791 h 6858000"/>
                <a:gd name="connsiteX57" fmla="*/ 686706 w 6237794"/>
                <a:gd name="connsiteY57" fmla="*/ 4982447 h 6858000"/>
                <a:gd name="connsiteX58" fmla="*/ 485485 w 6237794"/>
                <a:gd name="connsiteY58" fmla="*/ 4665082 h 6858000"/>
                <a:gd name="connsiteX59" fmla="*/ 289055 w 6237794"/>
                <a:gd name="connsiteY59" fmla="*/ 4329568 h 6858000"/>
                <a:gd name="connsiteX60" fmla="*/ 200495 w 6237794"/>
                <a:gd name="connsiteY60" fmla="*/ 4151721 h 6858000"/>
                <a:gd name="connsiteX61" fmla="*/ 125291 w 6237794"/>
                <a:gd name="connsiteY61" fmla="*/ 3965600 h 6858000"/>
                <a:gd name="connsiteX62" fmla="*/ 67654 w 6237794"/>
                <a:gd name="connsiteY62" fmla="*/ 3772509 h 6858000"/>
                <a:gd name="connsiteX63" fmla="*/ 46168 w 6237794"/>
                <a:gd name="connsiteY63" fmla="*/ 3674076 h 6858000"/>
                <a:gd name="connsiteX64" fmla="*/ 36731 w 6237794"/>
                <a:gd name="connsiteY64" fmla="*/ 3624714 h 6858000"/>
                <a:gd name="connsiteX65" fmla="*/ 28891 w 6237794"/>
                <a:gd name="connsiteY65" fmla="*/ 3575208 h 6858000"/>
                <a:gd name="connsiteX66" fmla="*/ 0 w 6237794"/>
                <a:gd name="connsiteY66" fmla="*/ 3178573 h 6858000"/>
                <a:gd name="connsiteX67" fmla="*/ 80575 w 6237794"/>
                <a:gd name="connsiteY67" fmla="*/ 2405774 h 6858000"/>
                <a:gd name="connsiteX68" fmla="*/ 322737 w 6237794"/>
                <a:gd name="connsiteY68" fmla="*/ 1665351 h 6858000"/>
                <a:gd name="connsiteX69" fmla="*/ 1230700 w 6237794"/>
                <a:gd name="connsiteY69" fmla="*/ 407938 h 6858000"/>
                <a:gd name="connsiteX70" fmla="*/ 1521825 w 6237794"/>
                <a:gd name="connsiteY70" fmla="*/ 14944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6237794" h="6858000">
                  <a:moveTo>
                    <a:pt x="1720317" y="0"/>
                  </a:moveTo>
                  <a:lnTo>
                    <a:pt x="2433560" y="0"/>
                  </a:lnTo>
                  <a:lnTo>
                    <a:pt x="2351473" y="41605"/>
                  </a:lnTo>
                  <a:cubicBezTo>
                    <a:pt x="2036528" y="216271"/>
                    <a:pt x="1740794" y="426339"/>
                    <a:pt x="1473152" y="667521"/>
                  </a:cubicBezTo>
                  <a:cubicBezTo>
                    <a:pt x="1295305" y="828818"/>
                    <a:pt x="1130525" y="1004777"/>
                    <a:pt x="982876" y="1193803"/>
                  </a:cubicBezTo>
                  <a:cubicBezTo>
                    <a:pt x="834936" y="1382538"/>
                    <a:pt x="704418" y="1584921"/>
                    <a:pt x="595242" y="1798192"/>
                  </a:cubicBezTo>
                  <a:cubicBezTo>
                    <a:pt x="486066" y="2011317"/>
                    <a:pt x="395183" y="2234461"/>
                    <a:pt x="332174" y="2466315"/>
                  </a:cubicBezTo>
                  <a:cubicBezTo>
                    <a:pt x="269166" y="2697588"/>
                    <a:pt x="236355" y="2938008"/>
                    <a:pt x="236500" y="3178573"/>
                  </a:cubicBezTo>
                  <a:cubicBezTo>
                    <a:pt x="237807" y="3296751"/>
                    <a:pt x="249421" y="3414057"/>
                    <a:pt x="276860" y="3527298"/>
                  </a:cubicBezTo>
                  <a:cubicBezTo>
                    <a:pt x="303864" y="3640684"/>
                    <a:pt x="345821" y="3749135"/>
                    <a:pt x="396054" y="3853520"/>
                  </a:cubicBezTo>
                  <a:cubicBezTo>
                    <a:pt x="421461" y="3905640"/>
                    <a:pt x="449626" y="3956743"/>
                    <a:pt x="479243" y="4007121"/>
                  </a:cubicBezTo>
                  <a:cubicBezTo>
                    <a:pt x="509295" y="4057354"/>
                    <a:pt x="541380" y="4106861"/>
                    <a:pt x="574772" y="4155787"/>
                  </a:cubicBezTo>
                  <a:cubicBezTo>
                    <a:pt x="642426" y="4253348"/>
                    <a:pt x="717630" y="4348007"/>
                    <a:pt x="795447" y="4443100"/>
                  </a:cubicBezTo>
                  <a:cubicBezTo>
                    <a:pt x="873264" y="4538339"/>
                    <a:pt x="954565" y="4633577"/>
                    <a:pt x="1034270" y="4732591"/>
                  </a:cubicBezTo>
                  <a:cubicBezTo>
                    <a:pt x="1074195" y="4781952"/>
                    <a:pt x="1113684" y="4832476"/>
                    <a:pt x="1153028" y="4883725"/>
                  </a:cubicBezTo>
                  <a:lnTo>
                    <a:pt x="1210084" y="4957912"/>
                  </a:lnTo>
                  <a:cubicBezTo>
                    <a:pt x="1228813" y="4981576"/>
                    <a:pt x="1246670" y="5005822"/>
                    <a:pt x="1265979" y="5028906"/>
                  </a:cubicBezTo>
                  <a:cubicBezTo>
                    <a:pt x="1416677" y="5216770"/>
                    <a:pt x="1580151" y="5389681"/>
                    <a:pt x="1746238" y="5553590"/>
                  </a:cubicBezTo>
                  <a:cubicBezTo>
                    <a:pt x="1829717" y="5635182"/>
                    <a:pt x="1914648" y="5714015"/>
                    <a:pt x="2001611" y="5789654"/>
                  </a:cubicBezTo>
                  <a:cubicBezTo>
                    <a:pt x="2088575" y="5865293"/>
                    <a:pt x="2177135" y="5938465"/>
                    <a:pt x="2269035" y="6007280"/>
                  </a:cubicBezTo>
                  <a:cubicBezTo>
                    <a:pt x="2452108" y="6145202"/>
                    <a:pt x="2649554" y="6268461"/>
                    <a:pt x="2866455" y="6351505"/>
                  </a:cubicBezTo>
                  <a:cubicBezTo>
                    <a:pt x="2974615" y="6393027"/>
                    <a:pt x="3086694" y="6424821"/>
                    <a:pt x="3200661" y="6448777"/>
                  </a:cubicBezTo>
                  <a:cubicBezTo>
                    <a:pt x="3229262" y="6454438"/>
                    <a:pt x="3257572" y="6460971"/>
                    <a:pt x="3286318" y="6465908"/>
                  </a:cubicBezTo>
                  <a:lnTo>
                    <a:pt x="3372701" y="6480281"/>
                  </a:lnTo>
                  <a:cubicBezTo>
                    <a:pt x="3430628" y="6487975"/>
                    <a:pt x="3488556" y="6496106"/>
                    <a:pt x="3547063" y="6500896"/>
                  </a:cubicBezTo>
                  <a:cubicBezTo>
                    <a:pt x="3576245" y="6503654"/>
                    <a:pt x="3605426" y="6506268"/>
                    <a:pt x="3634753" y="6507575"/>
                  </a:cubicBezTo>
                  <a:cubicBezTo>
                    <a:pt x="3664079" y="6509026"/>
                    <a:pt x="3693261" y="6511350"/>
                    <a:pt x="3722733" y="6512221"/>
                  </a:cubicBezTo>
                  <a:lnTo>
                    <a:pt x="3811003" y="6514253"/>
                  </a:lnTo>
                  <a:cubicBezTo>
                    <a:pt x="3840329" y="6514979"/>
                    <a:pt x="3869946" y="6513963"/>
                    <a:pt x="3899418" y="6513817"/>
                  </a:cubicBezTo>
                  <a:lnTo>
                    <a:pt x="3943698" y="6513381"/>
                  </a:lnTo>
                  <a:cubicBezTo>
                    <a:pt x="3958071" y="6512946"/>
                    <a:pt x="3972154" y="6512075"/>
                    <a:pt x="3986381" y="6511495"/>
                  </a:cubicBezTo>
                  <a:cubicBezTo>
                    <a:pt x="4000609" y="6510768"/>
                    <a:pt x="4014837" y="6510333"/>
                    <a:pt x="4028919" y="6509317"/>
                  </a:cubicBezTo>
                  <a:lnTo>
                    <a:pt x="4071312" y="6505833"/>
                  </a:lnTo>
                  <a:cubicBezTo>
                    <a:pt x="4127788" y="6501332"/>
                    <a:pt x="4183828" y="6493782"/>
                    <a:pt x="4239432" y="6485072"/>
                  </a:cubicBezTo>
                  <a:cubicBezTo>
                    <a:pt x="4461994" y="6448195"/>
                    <a:pt x="4675992" y="6376041"/>
                    <a:pt x="4879826" y="6274849"/>
                  </a:cubicBezTo>
                  <a:cubicBezTo>
                    <a:pt x="5084386" y="6174820"/>
                    <a:pt x="5279074" y="6046770"/>
                    <a:pt x="5471439" y="5906235"/>
                  </a:cubicBezTo>
                  <a:cubicBezTo>
                    <a:pt x="5519494" y="5871246"/>
                    <a:pt x="5567258" y="5834806"/>
                    <a:pt x="5614877" y="5797930"/>
                  </a:cubicBezTo>
                  <a:cubicBezTo>
                    <a:pt x="5662787" y="5761199"/>
                    <a:pt x="5710551" y="5723887"/>
                    <a:pt x="5758316" y="5685995"/>
                  </a:cubicBezTo>
                  <a:lnTo>
                    <a:pt x="6048824" y="5453705"/>
                  </a:lnTo>
                  <a:lnTo>
                    <a:pt x="6237794" y="5308644"/>
                  </a:lnTo>
                  <a:lnTo>
                    <a:pt x="6237794" y="6081399"/>
                  </a:lnTo>
                  <a:lnTo>
                    <a:pt x="6123011" y="6166399"/>
                  </a:lnTo>
                  <a:cubicBezTo>
                    <a:pt x="6071326" y="6204001"/>
                    <a:pt x="6019061" y="6241458"/>
                    <a:pt x="5965925" y="6278479"/>
                  </a:cubicBezTo>
                  <a:cubicBezTo>
                    <a:pt x="5912644" y="6315210"/>
                    <a:pt x="5858927" y="6351650"/>
                    <a:pt x="5803903" y="6387364"/>
                  </a:cubicBezTo>
                  <a:cubicBezTo>
                    <a:pt x="5694437" y="6458938"/>
                    <a:pt x="5581486" y="6528335"/>
                    <a:pt x="5463744" y="6591780"/>
                  </a:cubicBezTo>
                  <a:cubicBezTo>
                    <a:pt x="5346147" y="6655514"/>
                    <a:pt x="5224486" y="6714748"/>
                    <a:pt x="5097888" y="6765562"/>
                  </a:cubicBezTo>
                  <a:cubicBezTo>
                    <a:pt x="5034879" y="6791332"/>
                    <a:pt x="4970700" y="6815005"/>
                    <a:pt x="4905602" y="6836446"/>
                  </a:cubicBezTo>
                  <a:lnTo>
                    <a:pt x="4831447" y="6858000"/>
                  </a:lnTo>
                  <a:lnTo>
                    <a:pt x="3036485" y="6858000"/>
                  </a:lnTo>
                  <a:lnTo>
                    <a:pt x="2911533" y="6825558"/>
                  </a:lnTo>
                  <a:cubicBezTo>
                    <a:pt x="2847182" y="6807410"/>
                    <a:pt x="2783121" y="6787919"/>
                    <a:pt x="2719386" y="6767158"/>
                  </a:cubicBezTo>
                  <a:cubicBezTo>
                    <a:pt x="2464884" y="6683389"/>
                    <a:pt x="2213285" y="6579149"/>
                    <a:pt x="1980415" y="6440210"/>
                  </a:cubicBezTo>
                  <a:cubicBezTo>
                    <a:pt x="1747399" y="6301563"/>
                    <a:pt x="1539355" y="6125749"/>
                    <a:pt x="1357588" y="5931206"/>
                  </a:cubicBezTo>
                  <a:cubicBezTo>
                    <a:pt x="1266269" y="5834080"/>
                    <a:pt x="1183226" y="5730711"/>
                    <a:pt x="1105118" y="5624874"/>
                  </a:cubicBezTo>
                  <a:cubicBezTo>
                    <a:pt x="1027446" y="5518601"/>
                    <a:pt x="953549" y="5410732"/>
                    <a:pt x="884588" y="5300539"/>
                  </a:cubicBezTo>
                  <a:cubicBezTo>
                    <a:pt x="866876" y="5273245"/>
                    <a:pt x="850180" y="5245516"/>
                    <a:pt x="833049" y="5217931"/>
                  </a:cubicBezTo>
                  <a:lnTo>
                    <a:pt x="783833" y="5137791"/>
                  </a:lnTo>
                  <a:cubicBezTo>
                    <a:pt x="752328" y="5085962"/>
                    <a:pt x="719662" y="5034567"/>
                    <a:pt x="686706" y="4982447"/>
                  </a:cubicBezTo>
                  <a:lnTo>
                    <a:pt x="485485" y="4665082"/>
                  </a:lnTo>
                  <a:cubicBezTo>
                    <a:pt x="417976" y="4556922"/>
                    <a:pt x="351338" y="4445568"/>
                    <a:pt x="289055" y="4329568"/>
                  </a:cubicBezTo>
                  <a:cubicBezTo>
                    <a:pt x="257987" y="4271496"/>
                    <a:pt x="227934" y="4212408"/>
                    <a:pt x="200495" y="4151721"/>
                  </a:cubicBezTo>
                  <a:cubicBezTo>
                    <a:pt x="173201" y="4090891"/>
                    <a:pt x="147794" y="4028898"/>
                    <a:pt x="125291" y="3965600"/>
                  </a:cubicBezTo>
                  <a:cubicBezTo>
                    <a:pt x="103224" y="3902155"/>
                    <a:pt x="83624" y="3837840"/>
                    <a:pt x="67654" y="3772509"/>
                  </a:cubicBezTo>
                  <a:cubicBezTo>
                    <a:pt x="60105" y="3739843"/>
                    <a:pt x="52410" y="3707032"/>
                    <a:pt x="46168" y="3674076"/>
                  </a:cubicBezTo>
                  <a:lnTo>
                    <a:pt x="36731" y="3624714"/>
                  </a:lnTo>
                  <a:lnTo>
                    <a:pt x="28891" y="3575208"/>
                  </a:lnTo>
                  <a:cubicBezTo>
                    <a:pt x="8566" y="3442948"/>
                    <a:pt x="0" y="3310252"/>
                    <a:pt x="0" y="3178573"/>
                  </a:cubicBezTo>
                  <a:cubicBezTo>
                    <a:pt x="726" y="2919425"/>
                    <a:pt x="27730" y="2660277"/>
                    <a:pt x="80575" y="2405774"/>
                  </a:cubicBezTo>
                  <a:cubicBezTo>
                    <a:pt x="133276" y="2151417"/>
                    <a:pt x="213997" y="1901996"/>
                    <a:pt x="322737" y="1665351"/>
                  </a:cubicBezTo>
                  <a:cubicBezTo>
                    <a:pt x="541235" y="1192061"/>
                    <a:pt x="857875" y="768568"/>
                    <a:pt x="1230700" y="407938"/>
                  </a:cubicBezTo>
                  <a:cubicBezTo>
                    <a:pt x="1324124" y="317781"/>
                    <a:pt x="1421323" y="231579"/>
                    <a:pt x="1521825" y="14944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3BFB38F-216C-4A75-8C1C-DAF998A5C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698" y="0"/>
              <a:ext cx="6477994" cy="6858000"/>
            </a:xfrm>
            <a:custGeom>
              <a:avLst/>
              <a:gdLst>
                <a:gd name="connsiteX0" fmla="*/ 5634917 w 6230407"/>
                <a:gd name="connsiteY0" fmla="*/ 0 h 6858000"/>
                <a:gd name="connsiteX1" fmla="*/ 6230407 w 6230407"/>
                <a:gd name="connsiteY1" fmla="*/ 0 h 6858000"/>
                <a:gd name="connsiteX2" fmla="*/ 6230407 w 6230407"/>
                <a:gd name="connsiteY2" fmla="*/ 322046 h 6858000"/>
                <a:gd name="connsiteX3" fmla="*/ 6061915 w 6230407"/>
                <a:gd name="connsiteY3" fmla="*/ 206288 h 6858000"/>
                <a:gd name="connsiteX4" fmla="*/ 5814792 w 6230407"/>
                <a:gd name="connsiteY4" fmla="*/ 74312 h 6858000"/>
                <a:gd name="connsiteX5" fmla="*/ 5676576 w 6230407"/>
                <a:gd name="connsiteY5" fmla="*/ 15049 h 6858000"/>
                <a:gd name="connsiteX6" fmla="*/ 1821847 w 6230407"/>
                <a:gd name="connsiteY6" fmla="*/ 0 h 6858000"/>
                <a:gd name="connsiteX7" fmla="*/ 3449591 w 6230407"/>
                <a:gd name="connsiteY7" fmla="*/ 0 h 6858000"/>
                <a:gd name="connsiteX8" fmla="*/ 3354111 w 6230407"/>
                <a:gd name="connsiteY8" fmla="*/ 29819 h 6858000"/>
                <a:gd name="connsiteX9" fmla="*/ 3177287 w 6230407"/>
                <a:gd name="connsiteY9" fmla="*/ 93621 h 6858000"/>
                <a:gd name="connsiteX10" fmla="*/ 1915374 w 6230407"/>
                <a:gd name="connsiteY10" fmla="*/ 844207 h 6858000"/>
                <a:gd name="connsiteX11" fmla="*/ 1042545 w 6230407"/>
                <a:gd name="connsiteY11" fmla="*/ 1926532 h 6858000"/>
                <a:gd name="connsiteX12" fmla="*/ 726050 w 6230407"/>
                <a:gd name="connsiteY12" fmla="*/ 3186123 h 6858000"/>
                <a:gd name="connsiteX13" fmla="*/ 1249864 w 6230407"/>
                <a:gd name="connsiteY13" fmla="*/ 4355701 h 6858000"/>
                <a:gd name="connsiteX14" fmla="*/ 1513803 w 6230407"/>
                <a:gd name="connsiteY14" fmla="*/ 4726929 h 6858000"/>
                <a:gd name="connsiteX15" fmla="*/ 3990446 w 6230407"/>
                <a:gd name="connsiteY15" fmla="*/ 6178014 h 6858000"/>
                <a:gd name="connsiteX16" fmla="*/ 5870541 w 6230407"/>
                <a:gd name="connsiteY16" fmla="*/ 5285296 h 6858000"/>
                <a:gd name="connsiteX17" fmla="*/ 6099347 w 6230407"/>
                <a:gd name="connsiteY17" fmla="*/ 5108030 h 6858000"/>
                <a:gd name="connsiteX18" fmla="*/ 6230407 w 6230407"/>
                <a:gd name="connsiteY18" fmla="*/ 5006078 h 6858000"/>
                <a:gd name="connsiteX19" fmla="*/ 6230407 w 6230407"/>
                <a:gd name="connsiteY19" fmla="*/ 5924458 h 6858000"/>
                <a:gd name="connsiteX20" fmla="*/ 6056186 w 6230407"/>
                <a:gd name="connsiteY20" fmla="*/ 6058925 h 6858000"/>
                <a:gd name="connsiteX21" fmla="*/ 4500343 w 6230407"/>
                <a:gd name="connsiteY21" fmla="*/ 6854086 h 6858000"/>
                <a:gd name="connsiteX22" fmla="*/ 4476760 w 6230407"/>
                <a:gd name="connsiteY22" fmla="*/ 6858000 h 6858000"/>
                <a:gd name="connsiteX23" fmla="*/ 3391617 w 6230407"/>
                <a:gd name="connsiteY23" fmla="*/ 6858000 h 6858000"/>
                <a:gd name="connsiteX24" fmla="*/ 3242986 w 6230407"/>
                <a:gd name="connsiteY24" fmla="*/ 6833894 h 6858000"/>
                <a:gd name="connsiteX25" fmla="*/ 913044 w 6230407"/>
                <a:gd name="connsiteY25" fmla="*/ 5134452 h 6858000"/>
                <a:gd name="connsiteX26" fmla="*/ 0 w 6230407"/>
                <a:gd name="connsiteY26" fmla="*/ 3186123 h 6858000"/>
                <a:gd name="connsiteX27" fmla="*/ 1779764 w 6230407"/>
                <a:gd name="connsiteY27" fmla="*/ 2881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230407" h="6858000">
                  <a:moveTo>
                    <a:pt x="5634917" y="0"/>
                  </a:moveTo>
                  <a:lnTo>
                    <a:pt x="6230407" y="0"/>
                  </a:lnTo>
                  <a:lnTo>
                    <a:pt x="6230407" y="322046"/>
                  </a:lnTo>
                  <a:lnTo>
                    <a:pt x="6061915" y="206288"/>
                  </a:lnTo>
                  <a:cubicBezTo>
                    <a:pt x="5982213" y="157828"/>
                    <a:pt x="5899796" y="113801"/>
                    <a:pt x="5814792" y="74312"/>
                  </a:cubicBezTo>
                  <a:cubicBezTo>
                    <a:pt x="5769441" y="53261"/>
                    <a:pt x="5723362" y="33505"/>
                    <a:pt x="5676576" y="15049"/>
                  </a:cubicBezTo>
                  <a:close/>
                  <a:moveTo>
                    <a:pt x="1821847" y="0"/>
                  </a:moveTo>
                  <a:lnTo>
                    <a:pt x="3449591" y="0"/>
                  </a:lnTo>
                  <a:lnTo>
                    <a:pt x="3354111" y="29819"/>
                  </a:lnTo>
                  <a:cubicBezTo>
                    <a:pt x="3295072" y="49686"/>
                    <a:pt x="3236122" y="70955"/>
                    <a:pt x="3177287" y="93621"/>
                  </a:cubicBezTo>
                  <a:cubicBezTo>
                    <a:pt x="2718951" y="269871"/>
                    <a:pt x="2282682" y="529455"/>
                    <a:pt x="1915374" y="844207"/>
                  </a:cubicBezTo>
                  <a:cubicBezTo>
                    <a:pt x="1541678" y="1164331"/>
                    <a:pt x="1247976" y="1528591"/>
                    <a:pt x="1042545" y="1926532"/>
                  </a:cubicBezTo>
                  <a:cubicBezTo>
                    <a:pt x="832613" y="2333329"/>
                    <a:pt x="726050" y="2757113"/>
                    <a:pt x="726050" y="3186123"/>
                  </a:cubicBezTo>
                  <a:cubicBezTo>
                    <a:pt x="726050" y="3618181"/>
                    <a:pt x="896057" y="3870506"/>
                    <a:pt x="1249864" y="4355701"/>
                  </a:cubicBezTo>
                  <a:cubicBezTo>
                    <a:pt x="1335230" y="4472717"/>
                    <a:pt x="1423500" y="4593798"/>
                    <a:pt x="1513803" y="4726929"/>
                  </a:cubicBezTo>
                  <a:cubicBezTo>
                    <a:pt x="2203848" y="5744068"/>
                    <a:pt x="2944562" y="6178014"/>
                    <a:pt x="3990446" y="6178014"/>
                  </a:cubicBezTo>
                  <a:cubicBezTo>
                    <a:pt x="4676863" y="6178014"/>
                    <a:pt x="5180496" y="5824498"/>
                    <a:pt x="5870541" y="5285296"/>
                  </a:cubicBezTo>
                  <a:cubicBezTo>
                    <a:pt x="5947632" y="5225046"/>
                    <a:pt x="6024723" y="5165521"/>
                    <a:pt x="6099347" y="5108030"/>
                  </a:cubicBezTo>
                  <a:lnTo>
                    <a:pt x="6230407" y="5006078"/>
                  </a:lnTo>
                  <a:lnTo>
                    <a:pt x="6230407" y="5924458"/>
                  </a:lnTo>
                  <a:lnTo>
                    <a:pt x="6056186" y="6058925"/>
                  </a:lnTo>
                  <a:cubicBezTo>
                    <a:pt x="5577260" y="6421454"/>
                    <a:pt x="5092142" y="6735949"/>
                    <a:pt x="4500343" y="6854086"/>
                  </a:cubicBezTo>
                  <a:lnTo>
                    <a:pt x="4476760" y="6858000"/>
                  </a:lnTo>
                  <a:lnTo>
                    <a:pt x="3391617" y="6858000"/>
                  </a:lnTo>
                  <a:lnTo>
                    <a:pt x="3242986" y="6833894"/>
                  </a:lnTo>
                  <a:cubicBezTo>
                    <a:pt x="2233307" y="6634206"/>
                    <a:pt x="1512986" y="6018796"/>
                    <a:pt x="913044" y="5134452"/>
                  </a:cubicBezTo>
                  <a:cubicBezTo>
                    <a:pt x="469951" y="4481428"/>
                    <a:pt x="0" y="4033545"/>
                    <a:pt x="0" y="3186123"/>
                  </a:cubicBezTo>
                  <a:cubicBezTo>
                    <a:pt x="0" y="1915018"/>
                    <a:pt x="732545" y="779286"/>
                    <a:pt x="1779764" y="2881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DF24F7D-73CE-4EF0-86BC-1C1C4C5CB7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698" y="0"/>
              <a:ext cx="6477994" cy="6858000"/>
            </a:xfrm>
            <a:custGeom>
              <a:avLst/>
              <a:gdLst>
                <a:gd name="connsiteX0" fmla="*/ 5061392 w 6230408"/>
                <a:gd name="connsiteY0" fmla="*/ 0 h 6858000"/>
                <a:gd name="connsiteX1" fmla="*/ 6230408 w 6230408"/>
                <a:gd name="connsiteY1" fmla="*/ 0 h 6858000"/>
                <a:gd name="connsiteX2" fmla="*/ 6230408 w 6230408"/>
                <a:gd name="connsiteY2" fmla="*/ 502666 h 6858000"/>
                <a:gd name="connsiteX3" fmla="*/ 6204367 w 6230408"/>
                <a:gd name="connsiteY3" fmla="*/ 480166 h 6858000"/>
                <a:gd name="connsiteX4" fmla="*/ 5753525 w 6230408"/>
                <a:gd name="connsiteY4" fmla="*/ 205991 h 6858000"/>
                <a:gd name="connsiteX5" fmla="*/ 5205685 w 6230408"/>
                <a:gd name="connsiteY5" fmla="*/ 25948 h 6858000"/>
                <a:gd name="connsiteX6" fmla="*/ 1821847 w 6230408"/>
                <a:gd name="connsiteY6" fmla="*/ 0 h 6858000"/>
                <a:gd name="connsiteX7" fmla="*/ 4114919 w 6230408"/>
                <a:gd name="connsiteY7" fmla="*/ 0 h 6858000"/>
                <a:gd name="connsiteX8" fmla="*/ 4086206 w 6230408"/>
                <a:gd name="connsiteY8" fmla="*/ 3507 h 6858000"/>
                <a:gd name="connsiteX9" fmla="*/ 3229262 w 6230408"/>
                <a:gd name="connsiteY9" fmla="*/ 229075 h 6858000"/>
                <a:gd name="connsiteX10" fmla="*/ 2009741 w 6230408"/>
                <a:gd name="connsiteY10" fmla="*/ 954400 h 6858000"/>
                <a:gd name="connsiteX11" fmla="*/ 1171466 w 6230408"/>
                <a:gd name="connsiteY11" fmla="*/ 1993025 h 6858000"/>
                <a:gd name="connsiteX12" fmla="*/ 871086 w 6230408"/>
                <a:gd name="connsiteY12" fmla="*/ 3186123 h 6858000"/>
                <a:gd name="connsiteX13" fmla="*/ 1367025 w 6230408"/>
                <a:gd name="connsiteY13" fmla="*/ 4270190 h 6858000"/>
                <a:gd name="connsiteX14" fmla="*/ 1633868 w 6230408"/>
                <a:gd name="connsiteY14" fmla="*/ 4645483 h 6858000"/>
                <a:gd name="connsiteX15" fmla="*/ 2651877 w 6230408"/>
                <a:gd name="connsiteY15" fmla="*/ 5684689 h 6858000"/>
                <a:gd name="connsiteX16" fmla="*/ 3990301 w 6230408"/>
                <a:gd name="connsiteY16" fmla="*/ 6032833 h 6858000"/>
                <a:gd name="connsiteX17" fmla="*/ 4851225 w 6230408"/>
                <a:gd name="connsiteY17" fmla="*/ 5811141 h 6858000"/>
                <a:gd name="connsiteX18" fmla="*/ 5780965 w 6230408"/>
                <a:gd name="connsiteY18" fmla="*/ 5171038 h 6858000"/>
                <a:gd name="connsiteX19" fmla="*/ 6010496 w 6230408"/>
                <a:gd name="connsiteY19" fmla="*/ 4993191 h 6858000"/>
                <a:gd name="connsiteX20" fmla="*/ 6230408 w 6230408"/>
                <a:gd name="connsiteY20" fmla="*/ 4822117 h 6858000"/>
                <a:gd name="connsiteX21" fmla="*/ 6230408 w 6230408"/>
                <a:gd name="connsiteY21" fmla="*/ 5924457 h 6858000"/>
                <a:gd name="connsiteX22" fmla="*/ 6056186 w 6230408"/>
                <a:gd name="connsiteY22" fmla="*/ 6058925 h 6858000"/>
                <a:gd name="connsiteX23" fmla="*/ 4500343 w 6230408"/>
                <a:gd name="connsiteY23" fmla="*/ 6854086 h 6858000"/>
                <a:gd name="connsiteX24" fmla="*/ 4476760 w 6230408"/>
                <a:gd name="connsiteY24" fmla="*/ 6858000 h 6858000"/>
                <a:gd name="connsiteX25" fmla="*/ 3391617 w 6230408"/>
                <a:gd name="connsiteY25" fmla="*/ 6858000 h 6858000"/>
                <a:gd name="connsiteX26" fmla="*/ 3242986 w 6230408"/>
                <a:gd name="connsiteY26" fmla="*/ 6833894 h 6858000"/>
                <a:gd name="connsiteX27" fmla="*/ 913044 w 6230408"/>
                <a:gd name="connsiteY27" fmla="*/ 5134452 h 6858000"/>
                <a:gd name="connsiteX28" fmla="*/ 0 w 6230408"/>
                <a:gd name="connsiteY28" fmla="*/ 3186123 h 6858000"/>
                <a:gd name="connsiteX29" fmla="*/ 1779764 w 6230408"/>
                <a:gd name="connsiteY29" fmla="*/ 2881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230408" h="6858000">
                  <a:moveTo>
                    <a:pt x="5061392" y="0"/>
                  </a:moveTo>
                  <a:lnTo>
                    <a:pt x="6230408" y="0"/>
                  </a:lnTo>
                  <a:lnTo>
                    <a:pt x="6230408" y="502666"/>
                  </a:lnTo>
                  <a:lnTo>
                    <a:pt x="6204367" y="480166"/>
                  </a:lnTo>
                  <a:cubicBezTo>
                    <a:pt x="6064466" y="372115"/>
                    <a:pt x="5913877" y="280469"/>
                    <a:pt x="5753525" y="205991"/>
                  </a:cubicBezTo>
                  <a:cubicBezTo>
                    <a:pt x="5581848" y="126214"/>
                    <a:pt x="5398775" y="66109"/>
                    <a:pt x="5205685" y="25948"/>
                  </a:cubicBezTo>
                  <a:close/>
                  <a:moveTo>
                    <a:pt x="1821847" y="0"/>
                  </a:moveTo>
                  <a:lnTo>
                    <a:pt x="4114919" y="0"/>
                  </a:lnTo>
                  <a:lnTo>
                    <a:pt x="4086206" y="3507"/>
                  </a:lnTo>
                  <a:cubicBezTo>
                    <a:pt x="3798985" y="45364"/>
                    <a:pt x="3509190" y="121369"/>
                    <a:pt x="3229262" y="229075"/>
                  </a:cubicBezTo>
                  <a:cubicBezTo>
                    <a:pt x="2786315" y="399518"/>
                    <a:pt x="2364564" y="650390"/>
                    <a:pt x="2009741" y="954400"/>
                  </a:cubicBezTo>
                  <a:cubicBezTo>
                    <a:pt x="1655354" y="1257973"/>
                    <a:pt x="1365573" y="1617151"/>
                    <a:pt x="1171466" y="1993025"/>
                  </a:cubicBezTo>
                  <a:cubicBezTo>
                    <a:pt x="972132" y="2379061"/>
                    <a:pt x="871086" y="2780487"/>
                    <a:pt x="871086" y="3186123"/>
                  </a:cubicBezTo>
                  <a:cubicBezTo>
                    <a:pt x="871086" y="3573756"/>
                    <a:pt x="1023091" y="3798642"/>
                    <a:pt x="1367025" y="4270190"/>
                  </a:cubicBezTo>
                  <a:cubicBezTo>
                    <a:pt x="1453117" y="4388222"/>
                    <a:pt x="1542113" y="4510319"/>
                    <a:pt x="1633868" y="4645483"/>
                  </a:cubicBezTo>
                  <a:cubicBezTo>
                    <a:pt x="1958347" y="5123709"/>
                    <a:pt x="2291248" y="5463723"/>
                    <a:pt x="2651877" y="5684689"/>
                  </a:cubicBezTo>
                  <a:cubicBezTo>
                    <a:pt x="3034139" y="5919011"/>
                    <a:pt x="3472005" y="6032833"/>
                    <a:pt x="3990301" y="6032833"/>
                  </a:cubicBezTo>
                  <a:cubicBezTo>
                    <a:pt x="4284438" y="6032833"/>
                    <a:pt x="4557959" y="5962420"/>
                    <a:pt x="4851225" y="5811141"/>
                  </a:cubicBezTo>
                  <a:cubicBezTo>
                    <a:pt x="5152330" y="5655798"/>
                    <a:pt x="5450387" y="5429315"/>
                    <a:pt x="5780965" y="5171038"/>
                  </a:cubicBezTo>
                  <a:cubicBezTo>
                    <a:pt x="5858491" y="5110498"/>
                    <a:pt x="5935727" y="5050828"/>
                    <a:pt x="6010496" y="4993191"/>
                  </a:cubicBezTo>
                  <a:lnTo>
                    <a:pt x="6230408" y="4822117"/>
                  </a:lnTo>
                  <a:lnTo>
                    <a:pt x="6230408" y="5924457"/>
                  </a:lnTo>
                  <a:lnTo>
                    <a:pt x="6056186" y="6058925"/>
                  </a:lnTo>
                  <a:cubicBezTo>
                    <a:pt x="5577260" y="6421454"/>
                    <a:pt x="5092142" y="6735949"/>
                    <a:pt x="4500343" y="6854086"/>
                  </a:cubicBezTo>
                  <a:lnTo>
                    <a:pt x="4476760" y="6858000"/>
                  </a:lnTo>
                  <a:lnTo>
                    <a:pt x="3391617" y="6858000"/>
                  </a:lnTo>
                  <a:lnTo>
                    <a:pt x="3242986" y="6833894"/>
                  </a:lnTo>
                  <a:cubicBezTo>
                    <a:pt x="2233307" y="6634206"/>
                    <a:pt x="1512986" y="6018796"/>
                    <a:pt x="913044" y="5134452"/>
                  </a:cubicBezTo>
                  <a:cubicBezTo>
                    <a:pt x="469951" y="4481428"/>
                    <a:pt x="0" y="4033545"/>
                    <a:pt x="0" y="3186123"/>
                  </a:cubicBezTo>
                  <a:cubicBezTo>
                    <a:pt x="0" y="1915018"/>
                    <a:pt x="732545" y="779286"/>
                    <a:pt x="1779764" y="2881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EC3445B6-9C0D-4865-BF68-CD74892D0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05128" y="0"/>
              <a:ext cx="6648564" cy="6858000"/>
            </a:xfrm>
            <a:custGeom>
              <a:avLst/>
              <a:gdLst>
                <a:gd name="connsiteX0" fmla="*/ 1242460 w 6394458"/>
                <a:gd name="connsiteY0" fmla="*/ 0 h 6858000"/>
                <a:gd name="connsiteX1" fmla="*/ 2160732 w 6394458"/>
                <a:gd name="connsiteY1" fmla="*/ 0 h 6858000"/>
                <a:gd name="connsiteX2" fmla="*/ 2096124 w 6394458"/>
                <a:gd name="connsiteY2" fmla="*/ 41936 h 6858000"/>
                <a:gd name="connsiteX3" fmla="*/ 1942232 w 6394458"/>
                <a:gd name="connsiteY3" fmla="*/ 154451 h 6858000"/>
                <a:gd name="connsiteX4" fmla="*/ 1941942 w 6394458"/>
                <a:gd name="connsiteY4" fmla="*/ 154741 h 6858000"/>
                <a:gd name="connsiteX5" fmla="*/ 1941652 w 6394458"/>
                <a:gd name="connsiteY5" fmla="*/ 155032 h 6858000"/>
                <a:gd name="connsiteX6" fmla="*/ 1878498 w 6394458"/>
                <a:gd name="connsiteY6" fmla="*/ 203377 h 6858000"/>
                <a:gd name="connsiteX7" fmla="*/ 1865722 w 6394458"/>
                <a:gd name="connsiteY7" fmla="*/ 213395 h 6858000"/>
                <a:gd name="connsiteX8" fmla="*/ 1791679 w 6394458"/>
                <a:gd name="connsiteY8" fmla="*/ 272483 h 6858000"/>
                <a:gd name="connsiteX9" fmla="*/ 1503495 w 6394458"/>
                <a:gd name="connsiteY9" fmla="*/ 525389 h 6858000"/>
                <a:gd name="connsiteX10" fmla="*/ 990135 w 6394458"/>
                <a:gd name="connsiteY10" fmla="*/ 1098128 h 6858000"/>
                <a:gd name="connsiteX11" fmla="*/ 771637 w 6394458"/>
                <a:gd name="connsiteY11" fmla="*/ 1416800 h 6858000"/>
                <a:gd name="connsiteX12" fmla="*/ 585660 w 6394458"/>
                <a:gd name="connsiteY12" fmla="*/ 1756960 h 6858000"/>
                <a:gd name="connsiteX13" fmla="*/ 585515 w 6394458"/>
                <a:gd name="connsiteY13" fmla="*/ 1757395 h 6858000"/>
                <a:gd name="connsiteX14" fmla="*/ 585370 w 6394458"/>
                <a:gd name="connsiteY14" fmla="*/ 1757831 h 6858000"/>
                <a:gd name="connsiteX15" fmla="*/ 544574 w 6394458"/>
                <a:gd name="connsiteY15" fmla="*/ 1845230 h 6858000"/>
                <a:gd name="connsiteX16" fmla="*/ 524539 w 6394458"/>
                <a:gd name="connsiteY16" fmla="*/ 1889510 h 6858000"/>
                <a:gd name="connsiteX17" fmla="*/ 505666 w 6394458"/>
                <a:gd name="connsiteY17" fmla="*/ 1933935 h 6858000"/>
                <a:gd name="connsiteX18" fmla="*/ 502762 w 6394458"/>
                <a:gd name="connsiteY18" fmla="*/ 1940904 h 6858000"/>
                <a:gd name="connsiteX19" fmla="*/ 469661 w 6394458"/>
                <a:gd name="connsiteY19" fmla="*/ 2023512 h 6858000"/>
                <a:gd name="connsiteX20" fmla="*/ 456885 w 6394458"/>
                <a:gd name="connsiteY20" fmla="*/ 2057049 h 6858000"/>
                <a:gd name="connsiteX21" fmla="*/ 435688 w 6394458"/>
                <a:gd name="connsiteY21" fmla="*/ 2114395 h 6858000"/>
                <a:gd name="connsiteX22" fmla="*/ 435543 w 6394458"/>
                <a:gd name="connsiteY22" fmla="*/ 2114976 h 6858000"/>
                <a:gd name="connsiteX23" fmla="*/ 435253 w 6394458"/>
                <a:gd name="connsiteY23" fmla="*/ 2115557 h 6858000"/>
                <a:gd name="connsiteX24" fmla="*/ 324770 w 6394458"/>
                <a:gd name="connsiteY24" fmla="*/ 2488382 h 6858000"/>
                <a:gd name="connsiteX25" fmla="*/ 235338 w 6394458"/>
                <a:gd name="connsiteY25" fmla="*/ 3261036 h 6858000"/>
                <a:gd name="connsiteX26" fmla="*/ 272505 w 6394458"/>
                <a:gd name="connsiteY26" fmla="*/ 3641991 h 6858000"/>
                <a:gd name="connsiteX27" fmla="*/ 385891 w 6394458"/>
                <a:gd name="connsiteY27" fmla="*/ 4006104 h 6858000"/>
                <a:gd name="connsiteX28" fmla="*/ 386182 w 6394458"/>
                <a:gd name="connsiteY28" fmla="*/ 4006685 h 6858000"/>
                <a:gd name="connsiteX29" fmla="*/ 386472 w 6394458"/>
                <a:gd name="connsiteY29" fmla="*/ 4007266 h 6858000"/>
                <a:gd name="connsiteX30" fmla="*/ 413911 w 6394458"/>
                <a:gd name="connsiteY30" fmla="*/ 4068823 h 6858000"/>
                <a:gd name="connsiteX31" fmla="*/ 425380 w 6394458"/>
                <a:gd name="connsiteY31" fmla="*/ 4093794 h 6858000"/>
                <a:gd name="connsiteX32" fmla="*/ 435834 w 6394458"/>
                <a:gd name="connsiteY32" fmla="*/ 4114845 h 6858000"/>
                <a:gd name="connsiteX33" fmla="*/ 468644 w 6394458"/>
                <a:gd name="connsiteY33" fmla="*/ 4178435 h 6858000"/>
                <a:gd name="connsiteX34" fmla="*/ 468935 w 6394458"/>
                <a:gd name="connsiteY34" fmla="*/ 4179015 h 6858000"/>
                <a:gd name="connsiteX35" fmla="*/ 469225 w 6394458"/>
                <a:gd name="connsiteY35" fmla="*/ 4179596 h 6858000"/>
                <a:gd name="connsiteX36" fmla="*/ 566496 w 6394458"/>
                <a:gd name="connsiteY36" fmla="*/ 4345828 h 6858000"/>
                <a:gd name="connsiteX37" fmla="*/ 674366 w 6394458"/>
                <a:gd name="connsiteY37" fmla="*/ 4507124 h 6858000"/>
                <a:gd name="connsiteX38" fmla="*/ 790946 w 6394458"/>
                <a:gd name="connsiteY38" fmla="*/ 4665372 h 6858000"/>
                <a:gd name="connsiteX39" fmla="*/ 938015 w 6394458"/>
                <a:gd name="connsiteY39" fmla="*/ 4855559 h 6858000"/>
                <a:gd name="connsiteX40" fmla="*/ 1035286 w 6394458"/>
                <a:gd name="connsiteY40" fmla="*/ 4980269 h 6858000"/>
                <a:gd name="connsiteX41" fmla="*/ 1158254 w 6394458"/>
                <a:gd name="connsiteY41" fmla="*/ 5140985 h 6858000"/>
                <a:gd name="connsiteX42" fmla="*/ 1221118 w 6394458"/>
                <a:gd name="connsiteY42" fmla="*/ 5226351 h 6858000"/>
                <a:gd name="connsiteX43" fmla="*/ 1277448 w 6394458"/>
                <a:gd name="connsiteY43" fmla="*/ 5303007 h 6858000"/>
                <a:gd name="connsiteX44" fmla="*/ 1277739 w 6394458"/>
                <a:gd name="connsiteY44" fmla="*/ 5303297 h 6858000"/>
                <a:gd name="connsiteX45" fmla="*/ 1278029 w 6394458"/>
                <a:gd name="connsiteY45" fmla="*/ 5303588 h 6858000"/>
                <a:gd name="connsiteX46" fmla="*/ 1376607 w 6394458"/>
                <a:gd name="connsiteY46" fmla="*/ 5433525 h 6858000"/>
                <a:gd name="connsiteX47" fmla="*/ 1395625 w 6394458"/>
                <a:gd name="connsiteY47" fmla="*/ 5458060 h 6858000"/>
                <a:gd name="connsiteX48" fmla="*/ 1405207 w 6394458"/>
                <a:gd name="connsiteY48" fmla="*/ 5469965 h 6858000"/>
                <a:gd name="connsiteX49" fmla="*/ 1518739 w 6394458"/>
                <a:gd name="connsiteY49" fmla="*/ 5607597 h 6858000"/>
                <a:gd name="connsiteX50" fmla="*/ 1779194 w 6394458"/>
                <a:gd name="connsiteY50" fmla="*/ 5888957 h 6858000"/>
                <a:gd name="connsiteX51" fmla="*/ 2361805 w 6394458"/>
                <a:gd name="connsiteY51" fmla="*/ 6356876 h 6858000"/>
                <a:gd name="connsiteX52" fmla="*/ 2682656 w 6394458"/>
                <a:gd name="connsiteY52" fmla="*/ 6532110 h 6858000"/>
                <a:gd name="connsiteX53" fmla="*/ 2682946 w 6394458"/>
                <a:gd name="connsiteY53" fmla="*/ 6532255 h 6858000"/>
                <a:gd name="connsiteX54" fmla="*/ 2683236 w 6394458"/>
                <a:gd name="connsiteY54" fmla="*/ 6532400 h 6858000"/>
                <a:gd name="connsiteX55" fmla="*/ 3021944 w 6394458"/>
                <a:gd name="connsiteY55" fmla="*/ 6664805 h 6858000"/>
                <a:gd name="connsiteX56" fmla="*/ 3375605 w 6394458"/>
                <a:gd name="connsiteY56" fmla="*/ 6756415 h 6858000"/>
                <a:gd name="connsiteX57" fmla="*/ 3555048 w 6394458"/>
                <a:gd name="connsiteY57" fmla="*/ 6786612 h 6858000"/>
                <a:gd name="connsiteX58" fmla="*/ 3735218 w 6394458"/>
                <a:gd name="connsiteY58" fmla="*/ 6807083 h 6858000"/>
                <a:gd name="connsiteX59" fmla="*/ 4108188 w 6394458"/>
                <a:gd name="connsiteY59" fmla="*/ 6823343 h 6858000"/>
                <a:gd name="connsiteX60" fmla="*/ 4126917 w 6394458"/>
                <a:gd name="connsiteY60" fmla="*/ 6823343 h 6858000"/>
                <a:gd name="connsiteX61" fmla="*/ 4151597 w 6394458"/>
                <a:gd name="connsiteY61" fmla="*/ 6823488 h 6858000"/>
                <a:gd name="connsiteX62" fmla="*/ 4199652 w 6394458"/>
                <a:gd name="connsiteY62" fmla="*/ 6822763 h 6858000"/>
                <a:gd name="connsiteX63" fmla="*/ 4200088 w 6394458"/>
                <a:gd name="connsiteY63" fmla="*/ 6822763 h 6858000"/>
                <a:gd name="connsiteX64" fmla="*/ 4200523 w 6394458"/>
                <a:gd name="connsiteY64" fmla="*/ 6822763 h 6858000"/>
                <a:gd name="connsiteX65" fmla="*/ 4245675 w 6394458"/>
                <a:gd name="connsiteY65" fmla="*/ 6821601 h 6858000"/>
                <a:gd name="connsiteX66" fmla="*/ 4291117 w 6394458"/>
                <a:gd name="connsiteY66" fmla="*/ 6819277 h 6858000"/>
                <a:gd name="connsiteX67" fmla="*/ 4469108 w 6394458"/>
                <a:gd name="connsiteY67" fmla="*/ 6803743 h 6858000"/>
                <a:gd name="connsiteX68" fmla="*/ 5157267 w 6394458"/>
                <a:gd name="connsiteY68" fmla="*/ 6617766 h 6858000"/>
                <a:gd name="connsiteX69" fmla="*/ 5484069 w 6394458"/>
                <a:gd name="connsiteY69" fmla="*/ 6455744 h 6858000"/>
                <a:gd name="connsiteX70" fmla="*/ 5801144 w 6394458"/>
                <a:gd name="connsiteY70" fmla="*/ 6257717 h 6858000"/>
                <a:gd name="connsiteX71" fmla="*/ 6111106 w 6394458"/>
                <a:gd name="connsiteY71" fmla="*/ 6032542 h 6858000"/>
                <a:gd name="connsiteX72" fmla="*/ 6264127 w 6394458"/>
                <a:gd name="connsiteY72" fmla="*/ 5913203 h 6858000"/>
                <a:gd name="connsiteX73" fmla="*/ 6394458 w 6394458"/>
                <a:gd name="connsiteY73" fmla="*/ 5808939 h 6858000"/>
                <a:gd name="connsiteX74" fmla="*/ 6394458 w 6394458"/>
                <a:gd name="connsiteY74" fmla="*/ 6858000 h 6858000"/>
                <a:gd name="connsiteX75" fmla="*/ 2234128 w 6394458"/>
                <a:gd name="connsiteY75" fmla="*/ 6858000 h 6858000"/>
                <a:gd name="connsiteX76" fmla="*/ 2151583 w 6394458"/>
                <a:gd name="connsiteY76" fmla="*/ 6802146 h 6858000"/>
                <a:gd name="connsiteX77" fmla="*/ 593791 w 6394458"/>
                <a:gd name="connsiteY77" fmla="*/ 5241450 h 6858000"/>
                <a:gd name="connsiteX78" fmla="*/ 0 w 6394458"/>
                <a:gd name="connsiteY78" fmla="*/ 3044861 h 6858000"/>
                <a:gd name="connsiteX79" fmla="*/ 342337 w 6394458"/>
                <a:gd name="connsiteY79" fmla="*/ 1349581 h 6858000"/>
                <a:gd name="connsiteX80" fmla="*/ 1129762 w 6394458"/>
                <a:gd name="connsiteY80" fmla="*/ 1181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394458" h="6858000">
                  <a:moveTo>
                    <a:pt x="1242460" y="0"/>
                  </a:moveTo>
                  <a:lnTo>
                    <a:pt x="2160732" y="0"/>
                  </a:lnTo>
                  <a:lnTo>
                    <a:pt x="2096124" y="41936"/>
                  </a:lnTo>
                  <a:cubicBezTo>
                    <a:pt x="2053586" y="71988"/>
                    <a:pt x="1997691" y="111913"/>
                    <a:pt x="1942232" y="154451"/>
                  </a:cubicBezTo>
                  <a:lnTo>
                    <a:pt x="1941942" y="154741"/>
                  </a:lnTo>
                  <a:lnTo>
                    <a:pt x="1941652" y="155032"/>
                  </a:lnTo>
                  <a:cubicBezTo>
                    <a:pt x="1920455" y="170711"/>
                    <a:pt x="1899113" y="187262"/>
                    <a:pt x="1878498" y="203377"/>
                  </a:cubicBezTo>
                  <a:lnTo>
                    <a:pt x="1865722" y="213395"/>
                  </a:lnTo>
                  <a:cubicBezTo>
                    <a:pt x="1838863" y="233865"/>
                    <a:pt x="1813311" y="254771"/>
                    <a:pt x="1791679" y="272483"/>
                  </a:cubicBezTo>
                  <a:cubicBezTo>
                    <a:pt x="1684245" y="360463"/>
                    <a:pt x="1590023" y="443216"/>
                    <a:pt x="1503495" y="525389"/>
                  </a:cubicBezTo>
                  <a:cubicBezTo>
                    <a:pt x="1315050" y="703090"/>
                    <a:pt x="1142430" y="895746"/>
                    <a:pt x="990135" y="1098128"/>
                  </a:cubicBezTo>
                  <a:cubicBezTo>
                    <a:pt x="911301" y="1202949"/>
                    <a:pt x="837695" y="1310238"/>
                    <a:pt x="771637" y="1416800"/>
                  </a:cubicBezTo>
                  <a:cubicBezTo>
                    <a:pt x="697595" y="1538898"/>
                    <a:pt x="636764" y="1650106"/>
                    <a:pt x="585660" y="1756960"/>
                  </a:cubicBezTo>
                  <a:lnTo>
                    <a:pt x="585515" y="1757395"/>
                  </a:lnTo>
                  <a:lnTo>
                    <a:pt x="585370" y="1757831"/>
                  </a:lnTo>
                  <a:cubicBezTo>
                    <a:pt x="570271" y="1788174"/>
                    <a:pt x="556334" y="1818952"/>
                    <a:pt x="544574" y="1845230"/>
                  </a:cubicBezTo>
                  <a:lnTo>
                    <a:pt x="524539" y="1889510"/>
                  </a:lnTo>
                  <a:lnTo>
                    <a:pt x="505666" y="1933935"/>
                  </a:lnTo>
                  <a:lnTo>
                    <a:pt x="502762" y="1940904"/>
                  </a:lnTo>
                  <a:cubicBezTo>
                    <a:pt x="491002" y="1969214"/>
                    <a:pt x="479823" y="1996073"/>
                    <a:pt x="469661" y="2023512"/>
                  </a:cubicBezTo>
                  <a:cubicBezTo>
                    <a:pt x="465450" y="2034691"/>
                    <a:pt x="461240" y="2045870"/>
                    <a:pt x="456885" y="2057049"/>
                  </a:cubicBezTo>
                  <a:cubicBezTo>
                    <a:pt x="449190" y="2076794"/>
                    <a:pt x="442076" y="2095522"/>
                    <a:pt x="435688" y="2114395"/>
                  </a:cubicBezTo>
                  <a:lnTo>
                    <a:pt x="435543" y="2114976"/>
                  </a:lnTo>
                  <a:lnTo>
                    <a:pt x="435253" y="2115557"/>
                  </a:lnTo>
                  <a:cubicBezTo>
                    <a:pt x="390392" y="2239687"/>
                    <a:pt x="353226" y="2365123"/>
                    <a:pt x="324770" y="2488382"/>
                  </a:cubicBezTo>
                  <a:cubicBezTo>
                    <a:pt x="265391" y="2742158"/>
                    <a:pt x="235193" y="3002178"/>
                    <a:pt x="235338" y="3261036"/>
                  </a:cubicBezTo>
                  <a:cubicBezTo>
                    <a:pt x="236210" y="3391989"/>
                    <a:pt x="248695" y="3520474"/>
                    <a:pt x="272505" y="3641991"/>
                  </a:cubicBezTo>
                  <a:cubicBezTo>
                    <a:pt x="299073" y="3770621"/>
                    <a:pt x="337110" y="3893154"/>
                    <a:pt x="385891" y="4006104"/>
                  </a:cubicBezTo>
                  <a:lnTo>
                    <a:pt x="386182" y="4006685"/>
                  </a:lnTo>
                  <a:lnTo>
                    <a:pt x="386472" y="4007266"/>
                  </a:lnTo>
                  <a:cubicBezTo>
                    <a:pt x="394747" y="4027591"/>
                    <a:pt x="404039" y="4047626"/>
                    <a:pt x="413911" y="4068823"/>
                  </a:cubicBezTo>
                  <a:cubicBezTo>
                    <a:pt x="417686" y="4077098"/>
                    <a:pt x="421606" y="4085374"/>
                    <a:pt x="425380" y="4093794"/>
                  </a:cubicBezTo>
                  <a:cubicBezTo>
                    <a:pt x="428865" y="4100908"/>
                    <a:pt x="432349" y="4107876"/>
                    <a:pt x="435834" y="4114845"/>
                  </a:cubicBezTo>
                  <a:cubicBezTo>
                    <a:pt x="446867" y="4136913"/>
                    <a:pt x="457320" y="4157819"/>
                    <a:pt x="468644" y="4178435"/>
                  </a:cubicBezTo>
                  <a:lnTo>
                    <a:pt x="468935" y="4179015"/>
                  </a:lnTo>
                  <a:lnTo>
                    <a:pt x="469225" y="4179596"/>
                  </a:lnTo>
                  <a:cubicBezTo>
                    <a:pt x="495213" y="4229103"/>
                    <a:pt x="525120" y="4280352"/>
                    <a:pt x="566496" y="4345828"/>
                  </a:cubicBezTo>
                  <a:cubicBezTo>
                    <a:pt x="598727" y="4397368"/>
                    <a:pt x="633135" y="4447745"/>
                    <a:pt x="674366" y="4507124"/>
                  </a:cubicBezTo>
                  <a:cubicBezTo>
                    <a:pt x="713129" y="4561713"/>
                    <a:pt x="753199" y="4615139"/>
                    <a:pt x="790946" y="4665372"/>
                  </a:cubicBezTo>
                  <a:cubicBezTo>
                    <a:pt x="839001" y="4729106"/>
                    <a:pt x="889379" y="4793421"/>
                    <a:pt x="938015" y="4855559"/>
                  </a:cubicBezTo>
                  <a:cubicBezTo>
                    <a:pt x="969955" y="4896355"/>
                    <a:pt x="1003056" y="4938457"/>
                    <a:pt x="1035286" y="4980269"/>
                  </a:cubicBezTo>
                  <a:cubicBezTo>
                    <a:pt x="1069113" y="5023969"/>
                    <a:pt x="1113684" y="5081606"/>
                    <a:pt x="1158254" y="5140985"/>
                  </a:cubicBezTo>
                  <a:cubicBezTo>
                    <a:pt x="1179451" y="5169005"/>
                    <a:pt x="1200647" y="5198186"/>
                    <a:pt x="1221118" y="5226351"/>
                  </a:cubicBezTo>
                  <a:cubicBezTo>
                    <a:pt x="1240572" y="5253065"/>
                    <a:pt x="1259010" y="5278471"/>
                    <a:pt x="1277448" y="5303007"/>
                  </a:cubicBezTo>
                  <a:lnTo>
                    <a:pt x="1277739" y="5303297"/>
                  </a:lnTo>
                  <a:lnTo>
                    <a:pt x="1278029" y="5303588"/>
                  </a:lnTo>
                  <a:cubicBezTo>
                    <a:pt x="1309824" y="5347287"/>
                    <a:pt x="1343796" y="5391132"/>
                    <a:pt x="1376607" y="5433525"/>
                  </a:cubicBezTo>
                  <a:lnTo>
                    <a:pt x="1395625" y="5458060"/>
                  </a:lnTo>
                  <a:lnTo>
                    <a:pt x="1405207" y="5469965"/>
                  </a:lnTo>
                  <a:cubicBezTo>
                    <a:pt x="1442083" y="5515552"/>
                    <a:pt x="1479976" y="5562736"/>
                    <a:pt x="1518739" y="5607597"/>
                  </a:cubicBezTo>
                  <a:cubicBezTo>
                    <a:pt x="1603960" y="5707481"/>
                    <a:pt x="1691650" y="5802139"/>
                    <a:pt x="1779194" y="5888957"/>
                  </a:cubicBezTo>
                  <a:cubicBezTo>
                    <a:pt x="1965606" y="6072902"/>
                    <a:pt x="2161746" y="6230423"/>
                    <a:pt x="2361805" y="6356876"/>
                  </a:cubicBezTo>
                  <a:cubicBezTo>
                    <a:pt x="2475047" y="6427870"/>
                    <a:pt x="2579867" y="6485217"/>
                    <a:pt x="2682656" y="6532110"/>
                  </a:cubicBezTo>
                  <a:lnTo>
                    <a:pt x="2682946" y="6532255"/>
                  </a:lnTo>
                  <a:lnTo>
                    <a:pt x="2683236" y="6532400"/>
                  </a:lnTo>
                  <a:cubicBezTo>
                    <a:pt x="2787767" y="6581616"/>
                    <a:pt x="2901734" y="6626187"/>
                    <a:pt x="3021944" y="6664805"/>
                  </a:cubicBezTo>
                  <a:cubicBezTo>
                    <a:pt x="3132572" y="6700374"/>
                    <a:pt x="3251620" y="6731298"/>
                    <a:pt x="3375605" y="6756415"/>
                  </a:cubicBezTo>
                  <a:cubicBezTo>
                    <a:pt x="3432661" y="6767738"/>
                    <a:pt x="3493201" y="6777901"/>
                    <a:pt x="3555048" y="6786612"/>
                  </a:cubicBezTo>
                  <a:cubicBezTo>
                    <a:pt x="3613121" y="6794742"/>
                    <a:pt x="3673807" y="6801566"/>
                    <a:pt x="3735218" y="6807083"/>
                  </a:cubicBezTo>
                  <a:cubicBezTo>
                    <a:pt x="3852670" y="6817826"/>
                    <a:pt x="3974622" y="6823052"/>
                    <a:pt x="4108188" y="6823343"/>
                  </a:cubicBezTo>
                  <a:lnTo>
                    <a:pt x="4126917" y="6823343"/>
                  </a:lnTo>
                  <a:cubicBezTo>
                    <a:pt x="4135192" y="6823488"/>
                    <a:pt x="4143322" y="6823488"/>
                    <a:pt x="4151597" y="6823488"/>
                  </a:cubicBezTo>
                  <a:cubicBezTo>
                    <a:pt x="4171487" y="6823488"/>
                    <a:pt x="4186296" y="6823343"/>
                    <a:pt x="4199652" y="6822763"/>
                  </a:cubicBezTo>
                  <a:lnTo>
                    <a:pt x="4200088" y="6822763"/>
                  </a:lnTo>
                  <a:lnTo>
                    <a:pt x="4200523" y="6822763"/>
                  </a:lnTo>
                  <a:lnTo>
                    <a:pt x="4245675" y="6821601"/>
                  </a:lnTo>
                  <a:lnTo>
                    <a:pt x="4291117" y="6819277"/>
                  </a:lnTo>
                  <a:cubicBezTo>
                    <a:pt x="4342801" y="6816955"/>
                    <a:pt x="4397825" y="6812164"/>
                    <a:pt x="4469108" y="6803743"/>
                  </a:cubicBezTo>
                  <a:cubicBezTo>
                    <a:pt x="4700672" y="6775433"/>
                    <a:pt x="4932236" y="6712860"/>
                    <a:pt x="5157267" y="6617766"/>
                  </a:cubicBezTo>
                  <a:cubicBezTo>
                    <a:pt x="5260490" y="6574648"/>
                    <a:pt x="5367344" y="6521656"/>
                    <a:pt x="5484069" y="6455744"/>
                  </a:cubicBezTo>
                  <a:cubicBezTo>
                    <a:pt x="5584535" y="6399414"/>
                    <a:pt x="5688194" y="6334663"/>
                    <a:pt x="5801144" y="6257717"/>
                  </a:cubicBezTo>
                  <a:cubicBezTo>
                    <a:pt x="5894061" y="6194419"/>
                    <a:pt x="5992638" y="6122844"/>
                    <a:pt x="6111106" y="6032542"/>
                  </a:cubicBezTo>
                  <a:cubicBezTo>
                    <a:pt x="6163081" y="5993052"/>
                    <a:pt x="6215491" y="5951676"/>
                    <a:pt x="6264127" y="5913203"/>
                  </a:cubicBezTo>
                  <a:lnTo>
                    <a:pt x="6394458" y="5808939"/>
                  </a:lnTo>
                  <a:lnTo>
                    <a:pt x="6394458" y="6858000"/>
                  </a:lnTo>
                  <a:lnTo>
                    <a:pt x="2234128" y="6858000"/>
                  </a:lnTo>
                  <a:lnTo>
                    <a:pt x="2151583" y="6802146"/>
                  </a:lnTo>
                  <a:cubicBezTo>
                    <a:pt x="1509012" y="6424386"/>
                    <a:pt x="970245" y="5884748"/>
                    <a:pt x="593791" y="5241450"/>
                  </a:cubicBezTo>
                  <a:cubicBezTo>
                    <a:pt x="205286" y="4577683"/>
                    <a:pt x="0" y="3818240"/>
                    <a:pt x="0" y="3044861"/>
                  </a:cubicBezTo>
                  <a:cubicBezTo>
                    <a:pt x="0" y="2457023"/>
                    <a:pt x="115129" y="1886606"/>
                    <a:pt x="342337" y="1349581"/>
                  </a:cubicBezTo>
                  <a:cubicBezTo>
                    <a:pt x="534284" y="895692"/>
                    <a:pt x="798705" y="482372"/>
                    <a:pt x="1129762" y="1181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905757E-C772-4187-BD34-A12DC33F3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4266" y="0"/>
              <a:ext cx="6419426" cy="6858000"/>
            </a:xfrm>
            <a:custGeom>
              <a:avLst/>
              <a:gdLst>
                <a:gd name="connsiteX0" fmla="*/ 6419426 w 6419426"/>
                <a:gd name="connsiteY0" fmla="*/ 6276207 h 6858000"/>
                <a:gd name="connsiteX1" fmla="*/ 6419426 w 6419426"/>
                <a:gd name="connsiteY1" fmla="*/ 6858000 h 6858000"/>
                <a:gd name="connsiteX2" fmla="*/ 5377226 w 6419426"/>
                <a:gd name="connsiteY2" fmla="*/ 6858000 h 6858000"/>
                <a:gd name="connsiteX3" fmla="*/ 5526079 w 6419426"/>
                <a:gd name="connsiteY3" fmla="*/ 6799309 h 6858000"/>
                <a:gd name="connsiteX4" fmla="*/ 6372097 w 6419426"/>
                <a:gd name="connsiteY4" fmla="*/ 6313400 h 6858000"/>
                <a:gd name="connsiteX5" fmla="*/ 0 w 6419426"/>
                <a:gd name="connsiteY5" fmla="*/ 3944218 h 6858000"/>
                <a:gd name="connsiteX6" fmla="*/ 31811 w 6419426"/>
                <a:gd name="connsiteY6" fmla="*/ 4082046 h 6858000"/>
                <a:gd name="connsiteX7" fmla="*/ 2375871 w 6419426"/>
                <a:gd name="connsiteY7" fmla="*/ 6799309 h 6858000"/>
                <a:gd name="connsiteX8" fmla="*/ 2524724 w 6419426"/>
                <a:gd name="connsiteY8" fmla="*/ 6858000 h 6858000"/>
                <a:gd name="connsiteX9" fmla="*/ 0 w 6419426"/>
                <a:gd name="connsiteY9" fmla="*/ 6858000 h 6858000"/>
                <a:gd name="connsiteX10" fmla="*/ 0 w 6419426"/>
                <a:gd name="connsiteY10" fmla="*/ 0 h 6858000"/>
                <a:gd name="connsiteX11" fmla="*/ 1320019 w 6419426"/>
                <a:gd name="connsiteY11" fmla="*/ 0 h 6858000"/>
                <a:gd name="connsiteX12" fmla="*/ 1089625 w 6419426"/>
                <a:gd name="connsiteY12" fmla="*/ 209396 h 6858000"/>
                <a:gd name="connsiteX13" fmla="*/ 31811 w 6419426"/>
                <a:gd name="connsiteY13" fmla="*/ 2059448 h 6858000"/>
                <a:gd name="connsiteX14" fmla="*/ 0 w 6419426"/>
                <a:gd name="connsiteY14" fmla="*/ 219727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19426" h="6858000">
                  <a:moveTo>
                    <a:pt x="6419426" y="6276207"/>
                  </a:moveTo>
                  <a:lnTo>
                    <a:pt x="6419426" y="6858000"/>
                  </a:lnTo>
                  <a:lnTo>
                    <a:pt x="5377226" y="6858000"/>
                  </a:lnTo>
                  <a:lnTo>
                    <a:pt x="5526079" y="6799309"/>
                  </a:lnTo>
                  <a:cubicBezTo>
                    <a:pt x="5828657" y="6671330"/>
                    <a:pt x="6112428" y="6507594"/>
                    <a:pt x="6372097" y="6313400"/>
                  </a:cubicBezTo>
                  <a:close/>
                  <a:moveTo>
                    <a:pt x="0" y="3944218"/>
                  </a:moveTo>
                  <a:lnTo>
                    <a:pt x="31811" y="4082046"/>
                  </a:lnTo>
                  <a:cubicBezTo>
                    <a:pt x="347839" y="5310348"/>
                    <a:pt x="1226077" y="6312987"/>
                    <a:pt x="2375871" y="6799309"/>
                  </a:cubicBezTo>
                  <a:lnTo>
                    <a:pt x="2524724" y="6858000"/>
                  </a:lnTo>
                  <a:lnTo>
                    <a:pt x="0" y="6858000"/>
                  </a:lnTo>
                  <a:close/>
                  <a:moveTo>
                    <a:pt x="0" y="0"/>
                  </a:moveTo>
                  <a:lnTo>
                    <a:pt x="1320019" y="0"/>
                  </a:lnTo>
                  <a:lnTo>
                    <a:pt x="1089625" y="209396"/>
                  </a:lnTo>
                  <a:cubicBezTo>
                    <a:pt x="586180" y="712841"/>
                    <a:pt x="214775" y="1348326"/>
                    <a:pt x="31811" y="2059448"/>
                  </a:cubicBezTo>
                  <a:lnTo>
                    <a:pt x="0" y="21972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74BAA25-5A38-46A7-890F-0934EBA9A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 anchor="b">
            <a:normAutofit/>
          </a:bodyPr>
          <a:lstStyle/>
          <a:p>
            <a:endParaRPr lang="cs-CZ" sz="3600">
              <a:solidFill>
                <a:schemeClr val="tx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4A38DD-72F4-4697-90FA-48742EE5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95" y="1333500"/>
            <a:ext cx="6729229" cy="5153025"/>
          </a:xfrm>
        </p:spPr>
        <p:txBody>
          <a:bodyPr anchor="ctr">
            <a:normAutofit/>
          </a:bodyPr>
          <a:lstStyle/>
          <a:p>
            <a:r>
              <a:rPr lang="cs-CZ" sz="2000" b="1" dirty="0"/>
              <a:t>Téma hodiny: </a:t>
            </a:r>
            <a:r>
              <a:rPr lang="cs-CZ" sz="2000" dirty="0"/>
              <a:t>Kraulové ruce a správné dýchání při kraulu </a:t>
            </a:r>
          </a:p>
          <a:p>
            <a:r>
              <a:rPr lang="cs-CZ" sz="2000" b="1" dirty="0"/>
              <a:t>Cíl hodiny: </a:t>
            </a:r>
            <a:r>
              <a:rPr lang="cs-CZ" sz="2000" dirty="0"/>
              <a:t>- Žáci slovy popíší kraulové ruce</a:t>
            </a:r>
          </a:p>
          <a:p>
            <a:pPr marL="0" indent="0">
              <a:buNone/>
            </a:pPr>
            <a:r>
              <a:rPr lang="cs-CZ" sz="2000" dirty="0"/>
              <a:t>                         - Žáci ve vodě za pomoci plaveckých pomůcek umí předvést kraulové ruce s dýcháním </a:t>
            </a:r>
          </a:p>
          <a:p>
            <a:r>
              <a:rPr lang="cs-CZ" sz="2000" b="1" dirty="0"/>
              <a:t>Prekoncept hodiny: </a:t>
            </a:r>
            <a:r>
              <a:rPr lang="cs-CZ" sz="2000" dirty="0"/>
              <a:t>Žáci z předchozí tréninkových jednotek se už s pohyby rukou při kraulu setkali </a:t>
            </a:r>
          </a:p>
          <a:p>
            <a:r>
              <a:rPr lang="cs-CZ" sz="2000" b="1" dirty="0"/>
              <a:t>Části hodiny:</a:t>
            </a:r>
          </a:p>
          <a:p>
            <a:pPr marL="0" indent="0">
              <a:buNone/>
            </a:pPr>
            <a:r>
              <a:rPr lang="cs-CZ" sz="2000" dirty="0"/>
              <a:t>- úvodní</a:t>
            </a:r>
          </a:p>
          <a:p>
            <a:pPr marL="0" indent="0">
              <a:buNone/>
            </a:pPr>
            <a:r>
              <a:rPr lang="cs-CZ" sz="2000" dirty="0"/>
              <a:t>- hlavní </a:t>
            </a:r>
          </a:p>
          <a:p>
            <a:pPr marL="0" indent="0">
              <a:buNone/>
            </a:pPr>
            <a:r>
              <a:rPr lang="cs-CZ" sz="2000" dirty="0"/>
              <a:t>- závěrečná </a:t>
            </a:r>
          </a:p>
          <a:p>
            <a:endParaRPr lang="cs-CZ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496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99ED70-DF96-48C7-9541-38F185072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cs-CZ" sz="3700" b="1" dirty="0"/>
              <a:t>Úvodní část – rozpis výukových aktivit s časovou dotací 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2D53B7-715F-4CBA-A99A-CCE4A21C7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700" dirty="0"/>
              <a:t>- Celková délka trvání: cca 10 – 15 minut </a:t>
            </a:r>
          </a:p>
          <a:p>
            <a:r>
              <a:rPr lang="cs-CZ" sz="1700" b="1" dirty="0"/>
              <a:t>Nástup </a:t>
            </a:r>
            <a:r>
              <a:rPr lang="cs-CZ" sz="1700" dirty="0"/>
              <a:t>(cca 30 sekund)</a:t>
            </a:r>
          </a:p>
          <a:p>
            <a:r>
              <a:rPr lang="cs-CZ" sz="1700" b="1" dirty="0"/>
              <a:t>Docházka </a:t>
            </a:r>
            <a:r>
              <a:rPr lang="cs-CZ" sz="1700" dirty="0"/>
              <a:t>(cca 2 minuty) </a:t>
            </a:r>
          </a:p>
          <a:p>
            <a:r>
              <a:rPr lang="cs-CZ" sz="1700" b="1" dirty="0"/>
              <a:t>Kontrola zdravotního stavu, vhodného plaveckého vybavení </a:t>
            </a:r>
            <a:r>
              <a:rPr lang="cs-CZ" sz="1700" dirty="0"/>
              <a:t>(plavky, čepice, brýle) (cca 30 sekund) </a:t>
            </a:r>
          </a:p>
          <a:p>
            <a:r>
              <a:rPr lang="cs-CZ" sz="1700" b="1" dirty="0"/>
              <a:t>Pozdrav </a:t>
            </a:r>
            <a:r>
              <a:rPr lang="cs-CZ" sz="1700" dirty="0"/>
              <a:t>(cca 15 sekund) </a:t>
            </a:r>
          </a:p>
          <a:p>
            <a:r>
              <a:rPr lang="cs-CZ" sz="1700" b="1" dirty="0"/>
              <a:t>Oznámení náplně tréninkové jednotky </a:t>
            </a:r>
            <a:r>
              <a:rPr lang="cs-CZ" sz="1700" dirty="0"/>
              <a:t>(cca 1 minuta) </a:t>
            </a:r>
          </a:p>
          <a:p>
            <a:r>
              <a:rPr lang="cs-CZ" sz="1700" b="1" dirty="0"/>
              <a:t>Rozcvičení na souši </a:t>
            </a:r>
            <a:r>
              <a:rPr lang="cs-CZ" sz="1700" dirty="0"/>
              <a:t>– zahřátí a prokrvení organismu, protažení hlavních svalových skupin – vše probíhá s plaveckými destičkami (cca  5 – 10 minut) </a:t>
            </a:r>
          </a:p>
          <a:p>
            <a:endParaRPr lang="cs-CZ" sz="1700" dirty="0"/>
          </a:p>
        </p:txBody>
      </p:sp>
      <p:pic>
        <p:nvPicPr>
          <p:cNvPr id="2050" name="Picture 2" descr="Jak se rozcvičit před plaváním? | Swimaholic.cz">
            <a:extLst>
              <a:ext uri="{FF2B5EF4-FFF2-40B4-BE49-F238E27FC236}">
                <a16:creationId xmlns:a16="http://schemas.microsoft.com/office/drawing/2014/main" id="{81835D59-BCBB-4E34-B922-4366F59C0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7" r="20506" b="-1"/>
          <a:stretch/>
        </p:blipFill>
        <p:spPr bwMode="auto">
          <a:xfrm>
            <a:off x="5878849" y="10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2678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1328</Words>
  <Application>Microsoft Office PowerPoint</Application>
  <PresentationFormat>Širokoúhlá obrazovka</PresentationFormat>
  <Paragraphs>161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Motiv Office</vt:lpstr>
      <vt:lpstr>Věková specifika v praxi - TRÉNINKOVÉ JEDNOTKY  - PLAVÁNÍ </vt:lpstr>
      <vt:lpstr>1. Tréninková jednotka </vt:lpstr>
      <vt:lpstr>Prezentace aplikace PowerPoint</vt:lpstr>
      <vt:lpstr>Úvodní část – rozpis výukových aktivit s časovou dotací </vt:lpstr>
      <vt:lpstr>Hlavní část – rozpis výukových aktivit </vt:lpstr>
      <vt:lpstr>Závěrečná část – rozpis výukových aktivit s časovou dotací </vt:lpstr>
      <vt:lpstr>2. Tréninková jednotka </vt:lpstr>
      <vt:lpstr>Prezentace aplikace PowerPoint</vt:lpstr>
      <vt:lpstr>Úvodní část – rozpis výukových aktivit s časovou dotací </vt:lpstr>
      <vt:lpstr>Hlavní část – rozpis výukových aktivit </vt:lpstr>
      <vt:lpstr>Závěrečná část – rozpis výukových aktivit s časovou dotací </vt:lpstr>
      <vt:lpstr>3. Tréninková jednotka </vt:lpstr>
      <vt:lpstr>Prezentace aplikace PowerPoint</vt:lpstr>
      <vt:lpstr>Úvodní část – rozpis výukových aktivit s časovou dotací </vt:lpstr>
      <vt:lpstr>Hlavní část – rozpis výukových aktivit </vt:lpstr>
      <vt:lpstr>Závěrečná část – rozpis výukových aktivit s časovou dotací </vt:lpstr>
      <vt:lpstr>A to je vše!!! Děkuji za pozornost.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TRÉNINKOVÉ JEDNOTKY  - PLAVÁNÍ </dc:title>
  <dc:creator>Lucie</dc:creator>
  <cp:lastModifiedBy>Lucie</cp:lastModifiedBy>
  <cp:revision>4</cp:revision>
  <dcterms:created xsi:type="dcterms:W3CDTF">2020-12-06T17:15:41Z</dcterms:created>
  <dcterms:modified xsi:type="dcterms:W3CDTF">2020-12-08T20:37:38Z</dcterms:modified>
</cp:coreProperties>
</file>