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9" r:id="rId3"/>
    <p:sldId id="258" r:id="rId4"/>
    <p:sldId id="260" r:id="rId5"/>
    <p:sldId id="261" r:id="rId6"/>
    <p:sldId id="262" r:id="rId7"/>
    <p:sldId id="279" r:id="rId8"/>
    <p:sldId id="280" r:id="rId9"/>
    <p:sldId id="263" r:id="rId10"/>
    <p:sldId id="264" r:id="rId11"/>
    <p:sldId id="266" r:id="rId12"/>
    <p:sldId id="265" r:id="rId13"/>
    <p:sldId id="268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6774" autoAdjust="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31DF7F-5B52-46CD-820F-1CE6CD7FD9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2F890D-32D6-4E2A-B6B9-74D5E366DC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F9EB6-9053-45F0-AED7-F50AF58B8EA0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BAE0FB-FA3D-4133-96EB-B11DD89622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11A3E-1037-405F-9670-7B8644C73B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58EFD-CC93-4BF6-8593-B70434826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11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02.10.2017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 panose="020B06030201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Century Schoolbook" panose="02040604050505020304" pitchFamily="18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PVS/VS Workshop: korpus ČZJ</a:t>
            </a:r>
            <a:endParaRPr lang="cs-CZ" dirty="0"/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/>
              <a:t>ACN300505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Dimenze korpusové lingvistiky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modalita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metoda sběru materiálu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účelové vs. obecné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sampling  vs. „total accountability“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jednojazyčné vs. vícejazyčné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c</a:t>
            </a:r>
            <a:r>
              <a:rPr lang="en-GB" sz="1800"/>
              <a:t>orpus-based </a:t>
            </a:r>
            <a:r>
              <a:rPr lang="cs-CZ" sz="1800"/>
              <a:t>vs.</a:t>
            </a:r>
            <a:r>
              <a:rPr lang="en-GB" sz="1800"/>
              <a:t> corpus-driven </a:t>
            </a:r>
            <a:r>
              <a:rPr lang="cs-CZ" sz="1800"/>
              <a:t>přístup</a:t>
            </a:r>
            <a:endParaRPr lang="cs-CZ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…</a:t>
            </a:r>
            <a:r>
              <a:rPr lang="en-GB" sz="1800">
                <a:latin typeface="+mn-lt"/>
              </a:rPr>
              <a:t> </a:t>
            </a:r>
            <a:br>
              <a:rPr lang="en-GB" sz="1800">
                <a:latin typeface="+mn-lt"/>
              </a:rPr>
            </a:br>
            <a:endParaRPr lang="en-GB" sz="1800">
              <a:latin typeface="+mn-lt"/>
            </a:endParaRPr>
          </a:p>
          <a:p>
            <a:pPr marL="0" indent="0" algn="r">
              <a:buNone/>
            </a:pPr>
            <a:r>
              <a:rPr lang="en-GB" sz="2000">
                <a:latin typeface="Arial" panose="020B0604020202020204" pitchFamily="34" charset="0"/>
              </a:rPr>
              <a:t>	</a:t>
            </a:r>
            <a:r>
              <a:rPr lang="en-GB" sz="1600">
                <a:latin typeface="+mn-lt"/>
              </a:rPr>
              <a:t>(McEnery &amp; Hardie, 2011: 3)</a:t>
            </a:r>
            <a:endParaRPr lang="cs-CZ" sz="1600">
              <a:latin typeface="+mn-lt"/>
            </a:endParaRP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670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Dimenze korpusové lingvistiky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b="1">
                <a:latin typeface="+mn-lt"/>
              </a:rPr>
              <a:t>modalita</a:t>
            </a:r>
            <a:endParaRPr lang="en-GB" sz="1800" b="1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c</a:t>
            </a:r>
            <a:r>
              <a:rPr lang="en-GB" sz="1800">
                <a:latin typeface="+mn-lt"/>
              </a:rPr>
              <a:t>orpus-based </a:t>
            </a:r>
            <a:r>
              <a:rPr lang="cs-CZ" sz="1800">
                <a:latin typeface="+mn-lt"/>
              </a:rPr>
              <a:t>vs.</a:t>
            </a:r>
            <a:r>
              <a:rPr lang="en-GB" sz="1800">
                <a:latin typeface="+mn-lt"/>
              </a:rPr>
              <a:t> corpus-driven </a:t>
            </a:r>
            <a:r>
              <a:rPr lang="cs-CZ" sz="1800">
                <a:latin typeface="+mn-lt"/>
              </a:rPr>
              <a:t>přístup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metoda sběru materiálu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účelové vs. obecné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sampling  vs. „total accountability“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jednojazyčné vs. vícejazyčné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…</a:t>
            </a:r>
            <a:r>
              <a:rPr lang="en-GB" sz="1800">
                <a:latin typeface="+mn-lt"/>
              </a:rPr>
              <a:t> </a:t>
            </a:r>
            <a:br>
              <a:rPr lang="en-GB" sz="1800">
                <a:latin typeface="+mn-lt"/>
              </a:rPr>
            </a:br>
            <a:endParaRPr lang="en-GB" sz="1800">
              <a:latin typeface="+mn-lt"/>
            </a:endParaRPr>
          </a:p>
          <a:p>
            <a:pPr marL="0" indent="0" algn="r">
              <a:buNone/>
            </a:pPr>
            <a:r>
              <a:rPr lang="en-GB" sz="2000">
                <a:latin typeface="Arial" panose="020B0604020202020204" pitchFamily="34" charset="0"/>
              </a:rPr>
              <a:t>	</a:t>
            </a:r>
            <a:r>
              <a:rPr lang="en-GB" sz="1600">
                <a:latin typeface="+mn-lt"/>
              </a:rPr>
              <a:t>(McEnery &amp; Hardie, 2011: 3)</a:t>
            </a:r>
            <a:endParaRPr lang="cs-CZ" sz="1600">
              <a:latin typeface="+mn-lt"/>
            </a:endParaRP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220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AF55-1FF6-4932-A5AE-429BC320B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4D602-9DF0-484D-A17D-95916E61C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modalita: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unimodální korpusy</a:t>
            </a:r>
          </a:p>
          <a:p>
            <a:pPr marL="1485900" lvl="2" indent="-342900"/>
            <a:r>
              <a:rPr lang="cs-CZ"/>
              <a:t>psané</a:t>
            </a:r>
          </a:p>
          <a:p>
            <a:pPr marL="1485900" lvl="2" indent="-342900"/>
            <a:r>
              <a:rPr lang="cs-CZ"/>
              <a:t>mluvené – pouze transkripce</a:t>
            </a:r>
          </a:p>
          <a:p>
            <a:pPr lvl="1"/>
            <a:endParaRPr lang="cs-CZ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multimodální</a:t>
            </a:r>
          </a:p>
          <a:p>
            <a:pPr marL="1485900" lvl="2" indent="-342900"/>
            <a:r>
              <a:rPr lang="cs-CZ"/>
              <a:t>mluvené – zvuk, transkripce (+ fakultativně obraz)</a:t>
            </a:r>
          </a:p>
          <a:p>
            <a:pPr marL="1485900" lvl="2" indent="-342900"/>
            <a:r>
              <a:rPr lang="cs-CZ"/>
              <a:t>znakované – obraz, transkripce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352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Dimenze korpusové lingvistiky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modalita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b="1">
                <a:latin typeface="+mn-lt"/>
              </a:rPr>
              <a:t>metoda sběru materiálu</a:t>
            </a:r>
            <a:endParaRPr lang="en-GB" sz="1800" b="1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účelové vs. obecné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sampling  vs. „reprezentativnost“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jednojazyčné vs. vícejazyčné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c</a:t>
            </a:r>
            <a:r>
              <a:rPr lang="en-GB" sz="1800"/>
              <a:t>orpus-based </a:t>
            </a:r>
            <a:r>
              <a:rPr lang="cs-CZ" sz="1800"/>
              <a:t>vs.</a:t>
            </a:r>
            <a:r>
              <a:rPr lang="en-GB" sz="1800"/>
              <a:t> corpus-driven </a:t>
            </a:r>
            <a:r>
              <a:rPr lang="cs-CZ" sz="1800"/>
              <a:t>přístup</a:t>
            </a:r>
            <a:endParaRPr lang="cs-CZ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…</a:t>
            </a:r>
            <a:r>
              <a:rPr lang="en-GB" sz="1800">
                <a:latin typeface="+mn-lt"/>
              </a:rPr>
              <a:t> </a:t>
            </a:r>
            <a:br>
              <a:rPr lang="en-GB" sz="1800">
                <a:latin typeface="+mn-lt"/>
              </a:rPr>
            </a:br>
            <a:endParaRPr lang="en-GB" sz="1800">
              <a:latin typeface="+mn-lt"/>
            </a:endParaRPr>
          </a:p>
          <a:p>
            <a:pPr marL="0" indent="0" algn="r">
              <a:buNone/>
            </a:pPr>
            <a:r>
              <a:rPr lang="en-GB" sz="2000">
                <a:latin typeface="Arial" panose="020B0604020202020204" pitchFamily="34" charset="0"/>
              </a:rPr>
              <a:t>	</a:t>
            </a:r>
            <a:r>
              <a:rPr lang="en-GB" sz="1600">
                <a:latin typeface="+mn-lt"/>
              </a:rPr>
              <a:t>(McEnery &amp; Hardie, 2011: 3)</a:t>
            </a:r>
            <a:endParaRPr lang="cs-CZ" sz="1600">
              <a:latin typeface="+mn-lt"/>
            </a:endParaRP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755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B4E1B-5BE8-4723-97C5-9CC88A31B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9A528-1D8B-4C85-947E-DAC3D29BF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metody sběru materiálu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u mluvených/znakovaných korpusů obvykle </a:t>
            </a:r>
          </a:p>
          <a:p>
            <a:pPr marL="1485900" lvl="2" indent="-342900"/>
            <a:r>
              <a:rPr lang="cs-CZ"/>
              <a:t>elicitace</a:t>
            </a:r>
          </a:p>
          <a:p>
            <a:pPr marL="1485900" lvl="2" indent="-342900"/>
            <a:r>
              <a:rPr lang="cs-CZ"/>
              <a:t>záznam spontánní interakce</a:t>
            </a:r>
          </a:p>
          <a:p>
            <a:pPr lvl="1"/>
            <a:endParaRPr lang="cs-CZ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ideální je kombinace obou metod (srov. sampling vs. „reprezentativnost“)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58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Dimenze korpusové lingvistiky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modalita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metoda sběru materiálu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b="1">
                <a:latin typeface="+mn-lt"/>
              </a:rPr>
              <a:t>účelové vs. obecné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sampling  vs. „reprezentativnost“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jednojazyčné vs. vícejazyčné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c</a:t>
            </a:r>
            <a:r>
              <a:rPr lang="en-GB" sz="1800"/>
              <a:t>orpus-based </a:t>
            </a:r>
            <a:r>
              <a:rPr lang="cs-CZ" sz="1800"/>
              <a:t>vs.</a:t>
            </a:r>
            <a:r>
              <a:rPr lang="en-GB" sz="1800"/>
              <a:t> corpus-driven </a:t>
            </a:r>
            <a:r>
              <a:rPr lang="cs-CZ" sz="1800"/>
              <a:t>přístup</a:t>
            </a:r>
            <a:endParaRPr lang="cs-CZ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…</a:t>
            </a:r>
            <a:r>
              <a:rPr lang="en-GB" sz="1800">
                <a:latin typeface="+mn-lt"/>
              </a:rPr>
              <a:t> </a:t>
            </a:r>
            <a:br>
              <a:rPr lang="en-GB" sz="1800">
                <a:latin typeface="+mn-lt"/>
              </a:rPr>
            </a:br>
            <a:endParaRPr lang="en-GB" sz="1800">
              <a:latin typeface="+mn-lt"/>
            </a:endParaRPr>
          </a:p>
          <a:p>
            <a:pPr marL="0" indent="0" algn="r">
              <a:buNone/>
            </a:pPr>
            <a:r>
              <a:rPr lang="en-GB" sz="2000">
                <a:latin typeface="Arial" panose="020B0604020202020204" pitchFamily="34" charset="0"/>
              </a:rPr>
              <a:t>	</a:t>
            </a:r>
            <a:r>
              <a:rPr lang="en-GB" sz="1600">
                <a:latin typeface="+mn-lt"/>
              </a:rPr>
              <a:t>(McEnery &amp; Hardie, 2011: 3)</a:t>
            </a:r>
            <a:endParaRPr lang="cs-CZ" sz="1600">
              <a:latin typeface="+mn-lt"/>
            </a:endParaRP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727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Účelové vs. obecné korpusy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účelové korpusy vznikají jako postranní produkt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mohou být pilotními korpusu pro větší projekty</a:t>
            </a:r>
          </a:p>
          <a:p>
            <a:pPr lvl="1"/>
            <a:endParaRPr lang="en-GB" sz="1400">
              <a:latin typeface="+mn-lt"/>
            </a:endParaRPr>
          </a:p>
          <a:p>
            <a:pPr marL="0" indent="0" algn="r">
              <a:buNone/>
            </a:pPr>
            <a:r>
              <a:rPr lang="en-GB" sz="2000">
                <a:latin typeface="Arial" panose="020B0604020202020204" pitchFamily="34" charset="0"/>
              </a:rPr>
              <a:t>	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58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Dimenze korpusové lingvistiky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modalita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metoda sběru materiálu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účelové vs. obecné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b="1">
                <a:latin typeface="+mn-lt"/>
              </a:rPr>
              <a:t>sampling  vs. „reprezentativnost“</a:t>
            </a:r>
            <a:endParaRPr lang="en-GB" sz="1800" b="1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jednojazyčné vs. vícejazyčné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c</a:t>
            </a:r>
            <a:r>
              <a:rPr lang="en-GB" sz="1800"/>
              <a:t>orpus-based </a:t>
            </a:r>
            <a:r>
              <a:rPr lang="cs-CZ" sz="1800"/>
              <a:t>vs.</a:t>
            </a:r>
            <a:r>
              <a:rPr lang="en-GB" sz="1800"/>
              <a:t> corpus-driven </a:t>
            </a:r>
            <a:r>
              <a:rPr lang="cs-CZ" sz="1800"/>
              <a:t>přístup</a:t>
            </a:r>
            <a:endParaRPr lang="cs-CZ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…</a:t>
            </a:r>
            <a:r>
              <a:rPr lang="en-GB" sz="1800">
                <a:latin typeface="+mn-lt"/>
              </a:rPr>
              <a:t> </a:t>
            </a:r>
            <a:br>
              <a:rPr lang="en-GB" sz="1800">
                <a:latin typeface="+mn-lt"/>
              </a:rPr>
            </a:br>
            <a:endParaRPr lang="en-GB" sz="1800">
              <a:latin typeface="+mn-lt"/>
            </a:endParaRPr>
          </a:p>
          <a:p>
            <a:pPr marL="0" indent="0" algn="r">
              <a:buNone/>
            </a:pPr>
            <a:r>
              <a:rPr lang="en-GB" sz="2000">
                <a:latin typeface="Arial" panose="020B0604020202020204" pitchFamily="34" charset="0"/>
              </a:rPr>
              <a:t>	</a:t>
            </a:r>
            <a:r>
              <a:rPr lang="en-GB" sz="1600">
                <a:latin typeface="+mn-lt"/>
              </a:rPr>
              <a:t>(McEnery &amp; Hardie, 2011: 3)</a:t>
            </a:r>
            <a:endParaRPr lang="cs-CZ" sz="1600">
              <a:latin typeface="+mn-lt"/>
            </a:endParaRP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392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sampling vs. „reprezentativnost“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/>
              <a:t>žádný korpus není skutečně reprezentativní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/>
              <a:t>na druhou stranu každý předvýběr omezuje další využitelnost korpusu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400">
              <a:latin typeface="+mn-lt"/>
            </a:endParaRP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418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Dimenze korpusové lingvistiky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modalita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metoda sběru materiálu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účelové vs. obecné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sampling  vs. „reprezentativnost“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b="1">
                <a:latin typeface="+mn-lt"/>
              </a:rPr>
              <a:t>jednojazyčné vs. vícejazyčné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c</a:t>
            </a:r>
            <a:r>
              <a:rPr lang="en-GB" sz="1800"/>
              <a:t>orpus-based </a:t>
            </a:r>
            <a:r>
              <a:rPr lang="cs-CZ" sz="1800"/>
              <a:t>vs.</a:t>
            </a:r>
            <a:r>
              <a:rPr lang="en-GB" sz="1800"/>
              <a:t> corpus-driven </a:t>
            </a:r>
            <a:r>
              <a:rPr lang="cs-CZ" sz="1800"/>
              <a:t>přístup</a:t>
            </a:r>
            <a:endParaRPr lang="cs-CZ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…</a:t>
            </a:r>
            <a:r>
              <a:rPr lang="en-GB" sz="1800">
                <a:latin typeface="+mn-lt"/>
              </a:rPr>
              <a:t> </a:t>
            </a:r>
            <a:br>
              <a:rPr lang="en-GB" sz="1800">
                <a:latin typeface="+mn-lt"/>
              </a:rPr>
            </a:br>
            <a:endParaRPr lang="en-GB" sz="1800">
              <a:latin typeface="+mn-lt"/>
            </a:endParaRPr>
          </a:p>
          <a:p>
            <a:pPr marL="0" indent="0" algn="r">
              <a:buNone/>
            </a:pPr>
            <a:r>
              <a:rPr lang="en-GB" sz="2000">
                <a:latin typeface="Arial" panose="020B0604020202020204" pitchFamily="34" charset="0"/>
              </a:rPr>
              <a:t>	</a:t>
            </a:r>
            <a:r>
              <a:rPr lang="en-GB" sz="1600">
                <a:latin typeface="+mn-lt"/>
              </a:rPr>
              <a:t>(McEnery &amp; Hardie, 2011: 3)</a:t>
            </a:r>
            <a:endParaRPr lang="cs-CZ" sz="1600">
              <a:latin typeface="+mn-lt"/>
            </a:endParaRP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53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Workshop: korpus ČZJ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Mgr. Hana Prokšová</a:t>
            </a:r>
          </a:p>
          <a:p>
            <a:pPr marL="0" indent="0">
              <a:buNone/>
            </a:pPr>
            <a:endParaRPr lang="cs-CZ" sz="1800"/>
          </a:p>
          <a:p>
            <a:pPr lvl="1"/>
            <a:r>
              <a:rPr lang="cs-CZ"/>
              <a:t>&lt;hana.proksova@ff.cuni.cz&gt;</a:t>
            </a:r>
          </a:p>
          <a:p>
            <a:pPr lvl="1"/>
            <a:r>
              <a:rPr lang="cs-CZ"/>
              <a:t>konzultace: pondělí 10:50–12:20, č. 24</a:t>
            </a:r>
          </a:p>
          <a:p>
            <a:pPr lvl="1"/>
            <a:endParaRPr lang="cs-CZ"/>
          </a:p>
          <a:p>
            <a:pPr lvl="1"/>
            <a:endParaRPr lang="cs-CZ"/>
          </a:p>
          <a:p>
            <a:r>
              <a:rPr lang="cs-CZ"/>
              <a:t>Mgr. Jakub Jehlička </a:t>
            </a:r>
          </a:p>
          <a:p>
            <a:pPr marL="0" indent="0">
              <a:buNone/>
            </a:pPr>
            <a:endParaRPr lang="cs-CZ" sz="1800"/>
          </a:p>
          <a:p>
            <a:pPr lvl="1"/>
            <a:r>
              <a:rPr lang="cs-CZ"/>
              <a:t>&lt;jakub.jehlicka@ff.cuni.cz&gt;</a:t>
            </a:r>
          </a:p>
          <a:p>
            <a:pPr lvl="1"/>
            <a:r>
              <a:rPr lang="cs-CZ"/>
              <a:t>konzultace: po dohodě, č. 419</a:t>
            </a:r>
          </a:p>
          <a:p>
            <a:pPr marL="0" indent="0">
              <a:buNone/>
            </a:pP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813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Jednojazyčné vs. vícejazyčné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>
                <a:latin typeface="+mn-lt"/>
              </a:rPr>
              <a:t>vícejazyčené:</a:t>
            </a:r>
          </a:p>
          <a:p>
            <a:pPr marL="1428750" lvl="2" indent="-285750"/>
            <a:r>
              <a:rPr lang="cs-CZ">
                <a:latin typeface="+mn-lt"/>
              </a:rPr>
              <a:t>paralelní subkorpusy (např. korpusy filmových titulků nebo překladů bible)</a:t>
            </a:r>
          </a:p>
          <a:p>
            <a:pPr marL="1428750" lvl="2" indent="-285750"/>
            <a:r>
              <a:rPr lang="cs-CZ"/>
              <a:t>v</a:t>
            </a:r>
            <a:r>
              <a:rPr lang="cs-CZ">
                <a:latin typeface="+mn-lt"/>
              </a:rPr>
              <a:t>ícejazyčná produkce (míšení kódů apod.)</a:t>
            </a:r>
            <a:endParaRPr lang="en-GB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>
                <a:latin typeface="+mn-lt"/>
              </a:rPr>
              <a:t>jednojazyčné:</a:t>
            </a:r>
          </a:p>
          <a:p>
            <a:pPr marL="1428750" lvl="2" indent="-285750"/>
            <a:r>
              <a:rPr lang="cs-CZ" sz="1800"/>
              <a:t>produkce L1</a:t>
            </a:r>
          </a:p>
          <a:p>
            <a:pPr marL="1428750" lvl="2" indent="-285750"/>
            <a:r>
              <a:rPr lang="cs-CZ" sz="1800"/>
              <a:t>produkce L2</a:t>
            </a:r>
          </a:p>
          <a:p>
            <a:pPr marL="1428750" lvl="2" indent="-285750"/>
            <a:r>
              <a:rPr lang="cs-CZ" sz="1800"/>
              <a:t>narušená produkce</a:t>
            </a:r>
            <a:endParaRPr lang="cs-CZ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>
                <a:latin typeface="+mn-lt"/>
              </a:rPr>
              <a:t>vedle toho</a:t>
            </a:r>
          </a:p>
          <a:p>
            <a:pPr marL="1428750" lvl="2" indent="-285750"/>
            <a:r>
              <a:rPr lang="cs-CZ" sz="1600">
                <a:latin typeface="+mn-lt"/>
              </a:rPr>
              <a:t>Human-computer interaction</a:t>
            </a:r>
          </a:p>
          <a:p>
            <a:pPr marL="1428750" lvl="2" indent="-285750"/>
            <a:r>
              <a:rPr lang="cs-CZ" sz="1600"/>
              <a:t>a cokoli dalšího nás napadne…</a:t>
            </a:r>
            <a:endParaRPr lang="cs-CZ" sz="1600">
              <a:latin typeface="+mn-lt"/>
            </a:endParaRPr>
          </a:p>
          <a:p>
            <a:pPr lvl="2" indent="0">
              <a:buNone/>
            </a:pPr>
            <a:br>
              <a:rPr lang="en-GB" sz="1400">
                <a:latin typeface="+mn-lt"/>
              </a:rPr>
            </a:br>
            <a:endParaRPr lang="en-GB" sz="1400">
              <a:latin typeface="+mn-lt"/>
            </a:endParaRPr>
          </a:p>
          <a:p>
            <a:pPr marL="0" indent="0" algn="r">
              <a:buNone/>
            </a:pPr>
            <a:r>
              <a:rPr lang="en-GB" sz="2000">
                <a:latin typeface="Arial" panose="020B0604020202020204" pitchFamily="34" charset="0"/>
              </a:rPr>
              <a:t>	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067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Dimenze korpusové lingvistiky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modalita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metoda sběru materiálu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účelové vs. obecné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sampling  vs. „reprezentativnost“</a:t>
            </a:r>
            <a:endParaRPr lang="en-GB" sz="180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jednojazyčné vs. vícejazyčné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 b="1"/>
              <a:t>c</a:t>
            </a:r>
            <a:r>
              <a:rPr lang="en-GB" sz="1800" b="1"/>
              <a:t>orpus-based </a:t>
            </a:r>
            <a:r>
              <a:rPr lang="cs-CZ" sz="1800" b="1"/>
              <a:t>vs.</a:t>
            </a:r>
            <a:r>
              <a:rPr lang="en-GB" sz="1800" b="1"/>
              <a:t> corpus-driven </a:t>
            </a:r>
            <a:r>
              <a:rPr lang="cs-CZ" sz="1800" b="1"/>
              <a:t>přístup</a:t>
            </a:r>
            <a:endParaRPr lang="cs-CZ" sz="1800" b="1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latin typeface="+mn-lt"/>
              </a:rPr>
              <a:t>…</a:t>
            </a:r>
            <a:r>
              <a:rPr lang="en-GB" sz="1800">
                <a:latin typeface="+mn-lt"/>
              </a:rPr>
              <a:t> </a:t>
            </a:r>
            <a:br>
              <a:rPr lang="en-GB" sz="1800">
                <a:latin typeface="+mn-lt"/>
              </a:rPr>
            </a:br>
            <a:endParaRPr lang="en-GB" sz="1800">
              <a:latin typeface="+mn-lt"/>
            </a:endParaRPr>
          </a:p>
          <a:p>
            <a:pPr marL="0" indent="0" algn="r">
              <a:buNone/>
            </a:pPr>
            <a:r>
              <a:rPr lang="en-GB" sz="2000">
                <a:latin typeface="Arial" panose="020B0604020202020204" pitchFamily="34" charset="0"/>
              </a:rPr>
              <a:t>	</a:t>
            </a:r>
            <a:r>
              <a:rPr lang="en-GB" sz="1600">
                <a:latin typeface="+mn-lt"/>
              </a:rPr>
              <a:t>(McEnery &amp; Hardie, 2011: 3)</a:t>
            </a:r>
            <a:endParaRPr lang="cs-CZ" sz="1600">
              <a:latin typeface="+mn-lt"/>
            </a:endParaRP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058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corpus-based vs. corpus-driven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>
                <a:latin typeface="+mn-lt"/>
              </a:rPr>
              <a:t>nikoli metoda výstavby korpusů, ale přístupy v korpusové analýze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>
                <a:latin typeface="+mn-lt"/>
              </a:rPr>
              <a:t>corpus-based</a:t>
            </a:r>
          </a:p>
          <a:p>
            <a:pPr marL="1428750" lvl="2" indent="-285750"/>
            <a:r>
              <a:rPr lang="cs-CZ" sz="1800"/>
              <a:t>„deduktivní“</a:t>
            </a:r>
          </a:p>
          <a:p>
            <a:pPr marL="1428750" lvl="2" indent="-285750"/>
            <a:r>
              <a:rPr lang="cs-CZ" sz="1800"/>
              <a:t>obecně formulované hytotézy (od stolu, tj. z pozorování nebo z intuice) &gt; korpusové doklady &gt; potvrzení/vyvrácení hypotézy </a:t>
            </a:r>
            <a:endParaRPr lang="en-GB" sz="1800"/>
          </a:p>
          <a:p>
            <a:pPr lvl="1"/>
            <a:endParaRPr lang="cs-CZ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>
                <a:latin typeface="+mn-lt"/>
              </a:rPr>
              <a:t>corpus-driven</a:t>
            </a:r>
          </a:p>
          <a:p>
            <a:pPr marL="1428750" lvl="2" indent="-285750"/>
            <a:r>
              <a:rPr lang="cs-CZ" sz="1800"/>
              <a:t>„induktivní“</a:t>
            </a:r>
          </a:p>
          <a:p>
            <a:pPr marL="1428750" lvl="2" indent="-285750"/>
            <a:r>
              <a:rPr lang="cs-CZ" sz="1800"/>
              <a:t>evidence z korpusu &gt; axióm o jazyce &gt; event. hypotéza testovatelné experimentálně &gt; zobecnění &gt; teorie</a:t>
            </a:r>
            <a:endParaRPr lang="cs-CZ" sz="1800">
              <a:latin typeface="+mn-lt"/>
            </a:endParaRP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438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znakového jazyka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Multimodální korpusy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>
                <a:latin typeface="+mn-lt"/>
              </a:rPr>
              <a:t>specifika: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800">
                <a:latin typeface="+mn-lt"/>
              </a:rPr>
              <a:t>poměrně nové odvětví (cca od konce 90. let zásadnější rozvoj)</a:t>
            </a:r>
          </a:p>
          <a:p>
            <a:pPr marL="1428750" lvl="2" indent="-285750"/>
            <a:r>
              <a:rPr lang="cs-CZ" sz="1800">
                <a:latin typeface="+mn-lt"/>
              </a:rPr>
              <a:t>ZJ (a multimodalita obecně) tradičně opomíjená oblast</a:t>
            </a:r>
            <a:endParaRPr lang="cs-CZ" sz="1800"/>
          </a:p>
          <a:p>
            <a:pPr marL="1428750" lvl="2" indent="-285750"/>
            <a:r>
              <a:rPr lang="cs-CZ" sz="1800">
                <a:latin typeface="+mn-lt"/>
              </a:rPr>
              <a:t>Překážky: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/>
              <a:t>Čas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/>
              <a:t>Technika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/>
              <a:t>Nereliabilita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/>
              <a:t>Lidské zdroje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/>
              <a:t>Peníze…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1600"/>
              <a:t>Etické problémy</a:t>
            </a: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309143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AADE-3A57-4F29-92D9-4C39F145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znakového jazyka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E754-86CB-44F3-9FA7-1809A3E0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4" indent="-285750"/>
            <a:r>
              <a:rPr lang="cs-CZ" sz="2400"/>
              <a:t>Čas</a:t>
            </a:r>
          </a:p>
          <a:p>
            <a:pPr marL="742950" lvl="5" indent="-285750"/>
            <a:r>
              <a:rPr lang="cs-CZ" sz="2000"/>
              <a:t>xkrát náročnější ve srovnání s unimodálními korpusy</a:t>
            </a:r>
          </a:p>
          <a:p>
            <a:pPr marL="285750" lvl="4" indent="-285750"/>
            <a:r>
              <a:rPr lang="cs-CZ" sz="2400"/>
              <a:t>Technika</a:t>
            </a:r>
          </a:p>
          <a:p>
            <a:pPr marL="742950" lvl="5" indent="-285750"/>
            <a:r>
              <a:rPr lang="cs-CZ" sz="2000"/>
              <a:t>náročné vybavení, koordinace a poruchovost (vše na 1 pokus…)</a:t>
            </a:r>
          </a:p>
          <a:p>
            <a:pPr marL="285750" lvl="4" indent="-285750"/>
            <a:r>
              <a:rPr lang="cs-CZ" sz="2400"/>
              <a:t>Nereliabilita anotace</a:t>
            </a:r>
          </a:p>
          <a:p>
            <a:pPr marL="742950" lvl="5" indent="-285750"/>
            <a:r>
              <a:rPr lang="cs-CZ" sz="2000"/>
              <a:t>nízká mezianotátorská shoda, nedostupnost motion-capture atd.</a:t>
            </a:r>
            <a:endParaRPr lang="cs-CZ"/>
          </a:p>
          <a:p>
            <a:pPr marL="285750" lvl="4" indent="-285750"/>
            <a:r>
              <a:rPr lang="cs-CZ" sz="2400"/>
              <a:t>Lidské zdroje</a:t>
            </a:r>
          </a:p>
          <a:p>
            <a:pPr marL="742950" lvl="5" indent="-285750"/>
            <a:r>
              <a:rPr lang="cs-CZ" sz="2000"/>
              <a:t>vyžaduje větší množství lidí v přípr. týmu a armádů anotátorů k tomu</a:t>
            </a:r>
          </a:p>
          <a:p>
            <a:pPr marL="285750" lvl="4" indent="-285750"/>
            <a:r>
              <a:rPr lang="cs-CZ" sz="2400"/>
              <a:t>Peníze…</a:t>
            </a:r>
          </a:p>
          <a:p>
            <a:pPr marL="742950" lvl="5" indent="-285750"/>
            <a:r>
              <a:rPr lang="cs-CZ" sz="2000"/>
              <a:t>připravit multimodální korpus trvá obvykle déle než standardní délka financování… &gt; spousta mrtvých/spících projektů</a:t>
            </a:r>
          </a:p>
          <a:p>
            <a:pPr marL="285750" lvl="4" indent="-285750"/>
            <a:r>
              <a:rPr lang="cs-CZ" sz="2400"/>
              <a:t>Etické problémy</a:t>
            </a:r>
          </a:p>
          <a:p>
            <a:pPr marL="742950" lvl="5" indent="-285750"/>
            <a:r>
              <a:rPr lang="cs-CZ" sz="2000"/>
              <a:t>zveřejnění lidí a jejich projevů – obtížné získat souhlas</a:t>
            </a:r>
            <a:endParaRPr lang="en-GB" sz="2000"/>
          </a:p>
          <a:p>
            <a:pPr marL="0" indent="0">
              <a:buNone/>
            </a:pP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89905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Workshop: korpus ČZJ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Seminář je realizován formou 4hodinových bloků jednou za 2 týdny</a:t>
            </a:r>
          </a:p>
          <a:p>
            <a:endParaRPr lang="cs-CZ"/>
          </a:p>
          <a:p>
            <a:r>
              <a:rPr lang="cs-CZ"/>
              <a:t>Atestace: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zápočet, 3 kredity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podmínky zápočtu:</a:t>
            </a:r>
          </a:p>
          <a:p>
            <a:pPr marL="1485900" lvl="2" indent="-342900"/>
            <a:r>
              <a:rPr lang="cs-CZ"/>
              <a:t>pravidelná účast (max. 2 absence)</a:t>
            </a:r>
          </a:p>
          <a:p>
            <a:pPr marL="1485900" lvl="2" indent="-342900"/>
            <a:r>
              <a:rPr lang="cs-CZ"/>
              <a:t>práce na skupinovém projektu</a:t>
            </a:r>
          </a:p>
          <a:p>
            <a:pPr marL="1485900" lvl="2" indent="-342900"/>
            <a:r>
              <a:rPr lang="cs-CZ"/>
              <a:t>krátký report (půl strany)</a:t>
            </a:r>
          </a:p>
          <a:p>
            <a:pPr lvl="1"/>
            <a:endParaRPr lang="cs-CZ"/>
          </a:p>
          <a:p>
            <a:endParaRPr lang="cs-CZ"/>
          </a:p>
          <a:p>
            <a:endParaRPr lang="cs-CZ"/>
          </a:p>
          <a:p>
            <a:pPr marL="0" indent="0">
              <a:buNone/>
            </a:pP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20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 semináře 1/2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381"/>
            <a:ext cx="10515600" cy="4351338"/>
          </a:xfrm>
        </p:spPr>
        <p:txBody>
          <a:bodyPr/>
          <a:lstStyle/>
          <a:p>
            <a:pPr lvl="1"/>
            <a:endParaRPr lang="cs-CZ"/>
          </a:p>
          <a:p>
            <a:endParaRPr lang="cs-CZ"/>
          </a:p>
          <a:p>
            <a:endParaRPr lang="cs-CZ"/>
          </a:p>
          <a:p>
            <a:pPr marL="0" indent="0">
              <a:buNone/>
            </a:pPr>
            <a:endParaRPr lang="cs-CZ"/>
          </a:p>
          <a:p>
            <a:endParaRPr lang="cs-CZ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40A876-D4AE-45BA-A8F4-BBC96A721E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543889"/>
              </p:ext>
            </p:extLst>
          </p:nvPr>
        </p:nvGraphicFramePr>
        <p:xfrm>
          <a:off x="838200" y="1953087"/>
          <a:ext cx="10515599" cy="387954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51364">
                  <a:extLst>
                    <a:ext uri="{9D8B030D-6E8A-4147-A177-3AD203B41FA5}">
                      <a16:colId xmlns:a16="http://schemas.microsoft.com/office/drawing/2014/main" val="2053371870"/>
                    </a:ext>
                  </a:extLst>
                </a:gridCol>
                <a:gridCol w="2710148">
                  <a:extLst>
                    <a:ext uri="{9D8B030D-6E8A-4147-A177-3AD203B41FA5}">
                      <a16:colId xmlns:a16="http://schemas.microsoft.com/office/drawing/2014/main" val="142101446"/>
                    </a:ext>
                  </a:extLst>
                </a:gridCol>
                <a:gridCol w="6854087">
                  <a:extLst>
                    <a:ext uri="{9D8B030D-6E8A-4147-A177-3AD203B41FA5}">
                      <a16:colId xmlns:a16="http://schemas.microsoft.com/office/drawing/2014/main" val="1687195643"/>
                    </a:ext>
                  </a:extLst>
                </a:gridCol>
              </a:tblGrid>
              <a:tr h="1950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2. 10.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úvod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>
                          <a:effectLst/>
                        </a:rPr>
                        <a:t>1. polovina přednáškově: korpusy a korpusová lingvistika, specifika multimodálních korpusů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>
                          <a:effectLst/>
                        </a:rPr>
                        <a:t>2. polovina: diskuse o realizaci semináře: individuální projekty, potřeby a přání studentů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922936"/>
                  </a:ext>
                </a:extLst>
              </a:tr>
              <a:tr h="1161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16. 10.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metody sběru materiálu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1/2 přehled korpusů, metody zpracování </a:t>
                      </a:r>
                      <a:endParaRPr lang="en-GB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2/2 cvičné nahrávky (kratších interakcí mezi studenty, elicitované produkce)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831311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30. 10.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nahrávání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1/2 + 2/2 příprava korpusu: technické aspekty, etické náležitosti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90700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24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 semináře 2/2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cs-CZ"/>
          </a:p>
          <a:p>
            <a:endParaRPr lang="cs-CZ"/>
          </a:p>
          <a:p>
            <a:endParaRPr lang="cs-CZ"/>
          </a:p>
          <a:p>
            <a:pPr marL="0" indent="0">
              <a:buNone/>
            </a:pPr>
            <a:endParaRPr lang="cs-CZ"/>
          </a:p>
          <a:p>
            <a:endParaRPr lang="cs-CZ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F0910C6-5E41-454E-B5B7-5E66262E5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195272"/>
              </p:ext>
            </p:extLst>
          </p:nvPr>
        </p:nvGraphicFramePr>
        <p:xfrm>
          <a:off x="843379" y="1890945"/>
          <a:ext cx="10510420" cy="461638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46185">
                  <a:extLst>
                    <a:ext uri="{9D8B030D-6E8A-4147-A177-3AD203B41FA5}">
                      <a16:colId xmlns:a16="http://schemas.microsoft.com/office/drawing/2014/main" val="3855610022"/>
                    </a:ext>
                  </a:extLst>
                </a:gridCol>
                <a:gridCol w="2710148">
                  <a:extLst>
                    <a:ext uri="{9D8B030D-6E8A-4147-A177-3AD203B41FA5}">
                      <a16:colId xmlns:a16="http://schemas.microsoft.com/office/drawing/2014/main" val="1628549359"/>
                    </a:ext>
                  </a:extLst>
                </a:gridCol>
                <a:gridCol w="6854087">
                  <a:extLst>
                    <a:ext uri="{9D8B030D-6E8A-4147-A177-3AD203B41FA5}">
                      <a16:colId xmlns:a16="http://schemas.microsoft.com/office/drawing/2014/main" val="2274755994"/>
                    </a:ext>
                  </a:extLst>
                </a:gridCol>
              </a:tblGrid>
              <a:tr h="1735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13. 11.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anotace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1/2 prezentace k sw: ELAN, iLex, transkripce a anotace </a:t>
                      </a:r>
                      <a:endParaRPr lang="en-GB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2/2 práce s nahrávkami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475648"/>
                  </a:ext>
                </a:extLst>
              </a:tr>
              <a:tr h="1146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27. 11.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případová studie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1/2 prezentace k případové studii (modelový výzkum)</a:t>
                      </a:r>
                      <a:endParaRPr lang="en-GB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2/2 práce s nahrávkami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462602"/>
                  </a:ext>
                </a:extLst>
              </a:tr>
              <a:tr h="17346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11. 12.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případová studie (pokr.), závěrečná diskuse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1/2 práce s nahrávkami</a:t>
                      </a:r>
                      <a:endParaRPr lang="en-GB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2/2 shrnutí individuálních projektů a závěrečná diskuse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082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46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D6D83-5173-42BA-965C-C9B16D3CD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Skupinové projekty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FD979-DB79-4576-A897-F7D7462F8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od 30. 10. bude každý pracovat s částí nahrávek připravených v rámci semináře – individuální projekty budou představovat nadstavbu k tomu, co se probere na hodinách</a:t>
            </a:r>
          </a:p>
          <a:p>
            <a:endParaRPr lang="cs-CZ"/>
          </a:p>
          <a:p>
            <a:r>
              <a:rPr lang="cs-CZ"/>
              <a:t>skupiny po 2</a:t>
            </a:r>
          </a:p>
          <a:p>
            <a:endParaRPr lang="cs-CZ"/>
          </a:p>
          <a:p>
            <a:r>
              <a:rPr lang="cs-CZ"/>
              <a:t>individuálním výstupem bude (pro každého) cca půlstránková zpráva o projektu</a:t>
            </a:r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597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F7FC1-1CF7-4B4F-B182-66D203469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Moodle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7B73F-5253-432D-BB29-23ACD2BB4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>
                <a:latin typeface="+mn-lt"/>
              </a:rPr>
              <a:t>Link: </a:t>
            </a:r>
            <a:r>
              <a:rPr lang="cs-CZ" sz="1600">
                <a:highlight>
                  <a:srgbClr val="C0C0C0"/>
                </a:highlight>
                <a:latin typeface="Lucida Console" panose="020B0609040504020204" pitchFamily="49" charset="0"/>
              </a:rPr>
              <a:t>https://dl1.cuni.cz/course/view.php?id=5514</a:t>
            </a:r>
            <a:endParaRPr lang="cs-CZ" sz="2000">
              <a:highlight>
                <a:srgbClr val="C0C0C0"/>
              </a:highlight>
              <a:latin typeface="+mn-lt"/>
            </a:endParaRPr>
          </a:p>
          <a:p>
            <a:r>
              <a:rPr lang="cs-CZ" sz="2000">
                <a:latin typeface="+mn-lt"/>
              </a:rPr>
              <a:t>Heslo: </a:t>
            </a:r>
            <a:r>
              <a:rPr lang="cs-CZ" sz="1600">
                <a:highlight>
                  <a:srgbClr val="C0C0C0"/>
                </a:highlight>
                <a:latin typeface="Lucida Console" panose="020B0609040504020204" pitchFamily="49" charset="0"/>
              </a:rPr>
              <a:t>korpus</a:t>
            </a:r>
            <a:endParaRPr lang="en-GB" sz="1600">
              <a:highlight>
                <a:srgbClr val="C0C0C0"/>
              </a:highlight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887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F53C1-F0C3-44D6-9A4C-7C2A4FF4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Moodle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8B947-F56C-489A-A28A-407C124DE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link: </a:t>
            </a:r>
            <a:r>
              <a:rPr lang="cs-CZ">
                <a:latin typeface="Lucida Console" panose="020B0609040504020204" pitchFamily="49" charset="0"/>
              </a:rPr>
              <a:t>https://dl1.cuni.cz/course/view.php?id=5514</a:t>
            </a:r>
            <a:endParaRPr lang="cs-CZ"/>
          </a:p>
          <a:p>
            <a:r>
              <a:rPr lang="cs-CZ"/>
              <a:t>heslo: </a:t>
            </a:r>
            <a:r>
              <a:rPr lang="cs-CZ">
                <a:latin typeface="Lucida Console" panose="020B0609040504020204" pitchFamily="49" charset="0"/>
              </a:rPr>
              <a:t>korpus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137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40A17-909A-4AD4-80C6-96EE1C2DF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Korpusy a korpusová lingvistiky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731AC-6CA8-4D37-8ECE-C9AD5F011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Co je korpus?</a:t>
            </a:r>
          </a:p>
          <a:p>
            <a:endParaRPr lang="cs-CZ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korpus = soubor vzorků jazykové produkce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/>
              <a:t>definiční rysy:</a:t>
            </a:r>
          </a:p>
          <a:p>
            <a:pPr marL="1485900" lvl="2" indent="-342900"/>
            <a:r>
              <a:rPr lang="cs-CZ"/>
              <a:t>elektronický formát</a:t>
            </a:r>
          </a:p>
          <a:p>
            <a:pPr marL="1485900" lvl="2" indent="-342900"/>
            <a:r>
              <a:rPr lang="cs-CZ"/>
              <a:t>prohledávatelnost</a:t>
            </a:r>
          </a:p>
          <a:p>
            <a:pPr marL="1485900" lvl="2" indent="-342900"/>
            <a:r>
              <a:rPr lang="cs-CZ"/>
              <a:t>metalingvistická anotace</a:t>
            </a:r>
          </a:p>
          <a:p>
            <a:pPr marL="1485900" lvl="2" indent="-342900"/>
            <a:r>
              <a:rPr lang="cs-CZ"/>
              <a:t>(ideálně) </a:t>
            </a:r>
            <a:r>
              <a:rPr lang="cs-CZ" i="1"/>
              <a:t>open-access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2819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Franklin Gothic Boo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1494</TotalTime>
  <Words>873</Words>
  <Application>Microsoft Office PowerPoint</Application>
  <PresentationFormat>Widescreen</PresentationFormat>
  <Paragraphs>224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Century Schoolbook</vt:lpstr>
      <vt:lpstr>Franklin Gothic Medium</vt:lpstr>
      <vt:lpstr>Lucida Console</vt:lpstr>
      <vt:lpstr>Tahoma</vt:lpstr>
      <vt:lpstr>Times New Roman</vt:lpstr>
      <vt:lpstr>Wingdings</vt:lpstr>
      <vt:lpstr>Motiv Office</vt:lpstr>
      <vt:lpstr>PVS/VS Workshop: korpus ČZJ</vt:lpstr>
      <vt:lpstr>Workshop: korpus ČZJ</vt:lpstr>
      <vt:lpstr>Workshop: korpus ČZJ</vt:lpstr>
      <vt:lpstr>Program semináře 1/2</vt:lpstr>
      <vt:lpstr>Program semináře 2/2</vt:lpstr>
      <vt:lpstr>Skupinové projekty</vt:lpstr>
      <vt:lpstr>Moodle</vt:lpstr>
      <vt:lpstr>Moodle</vt:lpstr>
      <vt:lpstr>Korpusy a korpusová lingvistiky</vt:lpstr>
      <vt:lpstr>Korpusy a korpusová lingvistiky</vt:lpstr>
      <vt:lpstr>Korpusy a korpusová lingvistiky</vt:lpstr>
      <vt:lpstr>Korpusy a korpusová lingvistiky</vt:lpstr>
      <vt:lpstr>Korpusy a korpusová lingvistiky</vt:lpstr>
      <vt:lpstr>Korpusy a korpusová lingvistiky</vt:lpstr>
      <vt:lpstr>Korpusy a korpusová lingvistiky</vt:lpstr>
      <vt:lpstr>Korpusy a korpusová lingvistiky</vt:lpstr>
      <vt:lpstr>Korpusy a korpusová lingvistiky</vt:lpstr>
      <vt:lpstr>Korpusy a korpusová lingvistiky</vt:lpstr>
      <vt:lpstr>Korpusy a korpusová lingvistiky</vt:lpstr>
      <vt:lpstr>Korpusy a korpusová lingvistiky</vt:lpstr>
      <vt:lpstr>Korpusy a korpusová lingvistiky</vt:lpstr>
      <vt:lpstr>Korpusy a korpusová lingvistiky</vt:lpstr>
      <vt:lpstr>Korpusy znakového jazyka</vt:lpstr>
      <vt:lpstr>Korpusy znakového jazyka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korpusy_01</dc:title>
  <dc:creator>Jakub Jehlička</dc:creator>
  <cp:lastModifiedBy>Jakub Jehlička</cp:lastModifiedBy>
  <cp:revision>54</cp:revision>
  <dcterms:created xsi:type="dcterms:W3CDTF">2017-09-17T17:37:04Z</dcterms:created>
  <dcterms:modified xsi:type="dcterms:W3CDTF">2017-10-02T09:55:52Z</dcterms:modified>
</cp:coreProperties>
</file>