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7" r:id="rId2"/>
    <p:sldId id="259" r:id="rId3"/>
    <p:sldId id="258" r:id="rId4"/>
    <p:sldId id="260" r:id="rId5"/>
    <p:sldId id="261" r:id="rId6"/>
    <p:sldId id="262" r:id="rId7"/>
    <p:sldId id="279" r:id="rId8"/>
    <p:sldId id="280" r:id="rId9"/>
    <p:sldId id="263" r:id="rId10"/>
    <p:sldId id="264" r:id="rId11"/>
    <p:sldId id="266" r:id="rId12"/>
    <p:sldId id="265" r:id="rId13"/>
    <p:sldId id="268" r:id="rId14"/>
    <p:sldId id="267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2D40"/>
    <a:srgbClr val="D22C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6774" autoAdjust="0"/>
  </p:normalViewPr>
  <p:slideViewPr>
    <p:cSldViewPr snapToGrid="0">
      <p:cViewPr varScale="1">
        <p:scale>
          <a:sx n="86" d="100"/>
          <a:sy n="86" d="100"/>
        </p:scale>
        <p:origin x="422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31DF7F-5B52-46CD-820F-1CE6CD7FD90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2F890D-32D6-4E2A-B6B9-74D5E366DC1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6F9EB6-9053-45F0-AED7-F50AF58B8EA0}" type="datetimeFigureOut">
              <a:rPr lang="en-GB" smtClean="0"/>
              <a:t>02/10/2017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BAE0FB-FA3D-4133-96EB-B11DD89622E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311A3E-1037-405F-9670-7B8644C73B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958EFD-CC93-4BF6-8593-B704348261F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7211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8EF687-8659-44A5-B987-DB47E3AA8D81}" type="datetimeFigureOut">
              <a:rPr lang="cs-CZ" smtClean="0"/>
              <a:t>02.10.2017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DBC47E-BD00-42F4-B95C-2B987241CB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949090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DBC47E-BD00-42F4-B95C-2B987241CB05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1333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 -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35829"/>
            <a:ext cx="6408162" cy="1981120"/>
          </a:xfrm>
          <a:prstGeom prst="rect">
            <a:avLst/>
          </a:prstGeom>
        </p:spPr>
      </p:pic>
      <p:sp>
        <p:nvSpPr>
          <p:cNvPr id="9" name="Nadpis 8">
            <a:extLst>
              <a:ext uri="{FF2B5EF4-FFF2-40B4-BE49-F238E27FC236}">
                <a16:creationId xmlns:a16="http://schemas.microsoft.com/office/drawing/2014/main" id="{9C465973-12C9-4E7E-B3E7-339819B8DE4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554807" y="3468467"/>
            <a:ext cx="6232376" cy="1518962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 panose="020B0603020102020204" pitchFamily="34" charset="0"/>
                <a:ea typeface="Tahom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6" name="Zástupný symbol pro text 14">
            <a:extLst>
              <a:ext uri="{FF2B5EF4-FFF2-40B4-BE49-F238E27FC236}">
                <a16:creationId xmlns:a16="http://schemas.microsoft.com/office/drawing/2014/main" id="{6D621A1B-64B8-4E2C-9F7C-619F6D16DF8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54807" y="4987429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  <p:sp>
        <p:nvSpPr>
          <p:cNvPr id="7" name="Zástupný symbol pro text 14">
            <a:extLst>
              <a:ext uri="{FF2B5EF4-FFF2-40B4-BE49-F238E27FC236}">
                <a16:creationId xmlns:a16="http://schemas.microsoft.com/office/drawing/2014/main" id="{3CBD455F-1540-428D-A023-C87A83F6C533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554806" y="2805732"/>
            <a:ext cx="6218237" cy="52144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D22D40"/>
                </a:solidFill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název základní součásti.</a:t>
            </a:r>
          </a:p>
          <a:p>
            <a:pPr lv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889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555FAB65-B0A7-4575-8846-11158687D38E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2881948" y="30924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/>
              <a:t>Kliknutím vložíte obrázek.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24AE90-7605-4DC5-9CC0-F95158D6C5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Zástupný symbol pro text 4">
            <a:extLst>
              <a:ext uri="{FF2B5EF4-FFF2-40B4-BE49-F238E27FC236}">
                <a16:creationId xmlns:a16="http://schemas.microsoft.com/office/drawing/2014/main" id="{276D1917-8BCB-4A56-9BA7-03075193B53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881948" y="5298620"/>
            <a:ext cx="6172200" cy="5687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rgbClr val="D22C40"/>
              </a:buClr>
              <a:buFont typeface="Wingdings" panose="05000000000000000000" pitchFamily="2" charset="2"/>
              <a:buNone/>
              <a:defRPr sz="1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261854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Úvodní snímek -  bez základní sou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>
            <a:extLst>
              <a:ext uri="{FF2B5EF4-FFF2-40B4-BE49-F238E27FC236}">
                <a16:creationId xmlns:a16="http://schemas.microsoft.com/office/drawing/2014/main" id="{0551C6D1-EC0E-4BE1-8EEE-AD0BFE03FC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23" y="450943"/>
            <a:ext cx="6408162" cy="1981120"/>
          </a:xfrm>
          <a:prstGeom prst="rect">
            <a:avLst/>
          </a:prstGeom>
        </p:spPr>
      </p:pic>
      <p:sp>
        <p:nvSpPr>
          <p:cNvPr id="10" name="Nadpis 9">
            <a:extLst>
              <a:ext uri="{FF2B5EF4-FFF2-40B4-BE49-F238E27FC236}">
                <a16:creationId xmlns:a16="http://schemas.microsoft.com/office/drawing/2014/main" id="{1FAEE400-C3C4-4524-978A-6626FFC80C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630487" y="2962276"/>
            <a:ext cx="6218789" cy="778452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15" name="Zástupný symbol pro text 14">
            <a:extLst>
              <a:ext uri="{FF2B5EF4-FFF2-40B4-BE49-F238E27FC236}">
                <a16:creationId xmlns:a16="http://schemas.microsoft.com/office/drawing/2014/main" id="{6D164CCE-6D73-466D-BEB5-04B11A83900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30487" y="3906326"/>
            <a:ext cx="6218237" cy="9747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podnadpis.</a:t>
            </a:r>
          </a:p>
        </p:txBody>
      </p:sp>
    </p:spTree>
    <p:extLst>
      <p:ext uri="{BB962C8B-B14F-4D97-AF65-F5344CB8AC3E}">
        <p14:creationId xmlns:p14="http://schemas.microsoft.com/office/powerpoint/2010/main" val="3586122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vložíte nadpis.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4D34E2D-EE31-4DC0-9247-4DBF2ED796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>
            <a:noFill/>
          </a:ln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Century Schoolbook" panose="02040604050505020304" pitchFamily="18" charset="0"/>
                <a:cs typeface="Arial" panose="020B0604020202020204" pitchFamily="34" charset="0"/>
              </a:defRPr>
            </a:lvl1pPr>
            <a:lvl2pPr marL="457200" indent="0">
              <a:buNone/>
              <a:defRPr>
                <a:latin typeface="Century Schoolbook" panose="02040604050505020304" pitchFamily="18" charset="0"/>
                <a:cs typeface="Arial" panose="020B0604020202020204" pitchFamily="34" charset="0"/>
              </a:defRPr>
            </a:lvl2pPr>
          </a:lstStyle>
          <a:p>
            <a:pPr lvl="0"/>
            <a:r>
              <a:rPr lang="cs-CZ" dirty="0"/>
              <a:t>Kliknutím vložíte text.</a:t>
            </a:r>
          </a:p>
          <a:p>
            <a:pPr lvl="1"/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083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1DF5AC-44B8-4E3E-8B0A-4EDD76AF99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 panose="020B0603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4A8E963-122F-4D71-8C04-B01D8F9A5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C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1" name="Přímá spojnice 10">
            <a:extLst>
              <a:ext uri="{FF2B5EF4-FFF2-40B4-BE49-F238E27FC236}">
                <a16:creationId xmlns:a16="http://schemas.microsoft.com/office/drawing/2014/main" id="{63CC5780-97A7-4892-810D-637664206204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436F267A-BE8F-4FE3-A8F2-A3A14D7F58D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1836738"/>
            <a:ext cx="10515600" cy="4305300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C40"/>
              </a:buClr>
              <a:buFont typeface="Wingdings" panose="05000000000000000000" pitchFamily="2" charset="2"/>
              <a:buChar char="§"/>
              <a:defRPr>
                <a:solidFill>
                  <a:schemeClr val="tx1"/>
                </a:solidFill>
                <a:latin typeface="Century Schoolbook" panose="02040604050505020304" pitchFamily="18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</p:spTree>
    <p:extLst>
      <p:ext uri="{BB962C8B-B14F-4D97-AF65-F5344CB8AC3E}">
        <p14:creationId xmlns:p14="http://schemas.microsoft.com/office/powerpoint/2010/main" val="637241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602828-E203-4BCF-A5B0-CB2FC2EC16E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5DBEC2-CBC0-4C1C-88E7-DC2EDCA58E0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575050-708C-4714-B50C-D679D7CC414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2EA612F-A0C2-4C25-85F3-1AD024CA6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1F61B0A8-8F34-4579-959E-67B3416A9699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990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E9FBEE-EED9-440B-B6A2-0370D421D2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149351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BC1BE52-8A40-4C07-BD57-49A31749FCCF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C8B1659-79F4-4765-8610-2F273D4750E1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071A42BE-7C37-4E5F-A5C7-DE3988B8FE8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buNone/>
              <a:defRPr sz="2800" b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3252F095-D907-45FC-9209-CE575CF9B532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>
              <a:buClr>
                <a:srgbClr val="D22D40"/>
              </a:buClr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400"/>
            </a:lvl2pPr>
            <a:lvl3pPr>
              <a:defRPr sz="2400"/>
            </a:lvl3pPr>
            <a:lvl4pPr>
              <a:defRPr sz="2400"/>
            </a:lvl4pPr>
            <a:lvl5pPr>
              <a:defRPr sz="2400"/>
            </a:lvl5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43AF3188-F662-42FA-942C-C3BA18BE5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10" name="Přímá spojnice 9">
            <a:extLst>
              <a:ext uri="{FF2B5EF4-FFF2-40B4-BE49-F238E27FC236}">
                <a16:creationId xmlns:a16="http://schemas.microsoft.com/office/drawing/2014/main" id="{80D3BDEC-7BDF-49D8-818D-67B015274AAF}"/>
              </a:ext>
            </a:extLst>
          </p:cNvPr>
          <p:cNvCxnSpPr/>
          <p:nvPr userDrawn="1"/>
        </p:nvCxnSpPr>
        <p:spPr>
          <a:xfrm>
            <a:off x="838200" y="160686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079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91B72C8-7D3F-4C74-90F8-8DA326D5DF1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C5A6722-54AF-4AAD-A2E6-780E1205B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19713418-A7EB-478E-BEED-F2EBCA77CFFE}"/>
              </a:ext>
            </a:extLst>
          </p:cNvPr>
          <p:cNvCxnSpPr/>
          <p:nvPr userDrawn="1"/>
        </p:nvCxnSpPr>
        <p:spPr>
          <a:xfrm>
            <a:off x="838200" y="1751648"/>
            <a:ext cx="10515600" cy="0"/>
          </a:xfrm>
          <a:prstGeom prst="line">
            <a:avLst/>
          </a:prstGeom>
          <a:ln w="9525">
            <a:solidFill>
              <a:srgbClr val="D22D4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50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4147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356F0D-8BFD-494A-8220-002D1C5E335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vložíte nadpis.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E0BA097-ED2B-4036-B097-8C187A6622E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067300" y="457200"/>
            <a:ext cx="6172200" cy="5411788"/>
          </a:xfrm>
          <a:prstGeom prst="rect">
            <a:avLst/>
          </a:prstGeom>
        </p:spPr>
        <p:txBody>
          <a:bodyPr/>
          <a:lstStyle>
            <a:lvl1pPr marL="457200" indent="-457200">
              <a:buClr>
                <a:srgbClr val="D22D40"/>
              </a:buClr>
              <a:buFont typeface="Wingdings" panose="05000000000000000000" pitchFamily="2" charset="2"/>
              <a:buChar char="§"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AC587ECA-5355-4449-8467-B73118C0A2B9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dirty="0"/>
              <a:t>Kliknutím vložíte text.</a:t>
            </a:r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7051C28-CB18-4E15-84A8-0937D20E8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D22D4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9E0D19-CE3D-446D-A820-F362435AD289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08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02214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6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>
            <a:extLst>
              <a:ext uri="{FF2B5EF4-FFF2-40B4-BE49-F238E27FC236}">
                <a16:creationId xmlns:a16="http://schemas.microsoft.com/office/drawing/2014/main" id="{644E5260-5AD8-478A-B5F5-E1D82BA04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PVS/VS Workshop: korpus ČZJ</a:t>
            </a:r>
            <a:endParaRPr lang="cs-CZ" dirty="0"/>
          </a:p>
        </p:txBody>
      </p:sp>
      <p:sp>
        <p:nvSpPr>
          <p:cNvPr id="10" name="Zástupný symbol pro text 9">
            <a:extLst>
              <a:ext uri="{FF2B5EF4-FFF2-40B4-BE49-F238E27FC236}">
                <a16:creationId xmlns:a16="http://schemas.microsoft.com/office/drawing/2014/main" id="{7E45BA4A-0F70-4A6D-AA8A-41F5B14EAAA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cs-CZ"/>
              <a:t>ACN300505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880866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Dimenze korpusové lingvistiky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modalita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metoda sběru materiálu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účelové vs. obecné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sampling  vs. „total accountability“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jednojazyčné vs. vícejazyčné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c</a:t>
            </a:r>
            <a:r>
              <a:rPr lang="en-GB" sz="1800"/>
              <a:t>orpus-based </a:t>
            </a:r>
            <a:r>
              <a:rPr lang="cs-CZ" sz="1800"/>
              <a:t>vs.</a:t>
            </a:r>
            <a:r>
              <a:rPr lang="en-GB" sz="1800"/>
              <a:t> corpus-driven </a:t>
            </a:r>
            <a:r>
              <a:rPr lang="cs-CZ" sz="1800"/>
              <a:t>přístup</a:t>
            </a:r>
            <a:endParaRPr lang="cs-CZ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…</a:t>
            </a:r>
            <a:r>
              <a:rPr lang="en-GB" sz="1800">
                <a:latin typeface="+mn-lt"/>
              </a:rPr>
              <a:t> </a:t>
            </a:r>
            <a:br>
              <a:rPr lang="en-GB" sz="1800">
                <a:latin typeface="+mn-lt"/>
              </a:rPr>
            </a:br>
            <a:endParaRPr lang="en-GB" sz="1800">
              <a:latin typeface="+mn-lt"/>
            </a:endParaRPr>
          </a:p>
          <a:p>
            <a:pPr marL="0" indent="0" algn="r">
              <a:buNone/>
            </a:pPr>
            <a:r>
              <a:rPr lang="en-GB" sz="2000">
                <a:latin typeface="Arial" panose="020B0604020202020204" pitchFamily="34" charset="0"/>
              </a:rPr>
              <a:t>	</a:t>
            </a:r>
            <a:r>
              <a:rPr lang="en-GB" sz="1600">
                <a:latin typeface="+mn-lt"/>
              </a:rPr>
              <a:t>(McEnery &amp; Hardie, 2011: 3)</a:t>
            </a:r>
            <a:endParaRPr lang="cs-CZ" sz="1600">
              <a:latin typeface="+mn-lt"/>
            </a:endParaRP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670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Dimenze korpusové lingvistiky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b="1">
                <a:latin typeface="+mn-lt"/>
              </a:rPr>
              <a:t>modalita</a:t>
            </a:r>
            <a:endParaRPr lang="en-GB" sz="1800" b="1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c</a:t>
            </a:r>
            <a:r>
              <a:rPr lang="en-GB" sz="1800">
                <a:latin typeface="+mn-lt"/>
              </a:rPr>
              <a:t>orpus-based </a:t>
            </a:r>
            <a:r>
              <a:rPr lang="cs-CZ" sz="1800">
                <a:latin typeface="+mn-lt"/>
              </a:rPr>
              <a:t>vs.</a:t>
            </a:r>
            <a:r>
              <a:rPr lang="en-GB" sz="1800">
                <a:latin typeface="+mn-lt"/>
              </a:rPr>
              <a:t> corpus-driven </a:t>
            </a:r>
            <a:r>
              <a:rPr lang="cs-CZ" sz="1800">
                <a:latin typeface="+mn-lt"/>
              </a:rPr>
              <a:t>přístup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metoda sběru materiálu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účelové vs. obecné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sampling  vs. „total accountability“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jednojazyčné vs. vícejazyčné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…</a:t>
            </a:r>
            <a:r>
              <a:rPr lang="en-GB" sz="1800">
                <a:latin typeface="+mn-lt"/>
              </a:rPr>
              <a:t> </a:t>
            </a:r>
            <a:br>
              <a:rPr lang="en-GB" sz="1800">
                <a:latin typeface="+mn-lt"/>
              </a:rPr>
            </a:br>
            <a:endParaRPr lang="en-GB" sz="1800">
              <a:latin typeface="+mn-lt"/>
            </a:endParaRPr>
          </a:p>
          <a:p>
            <a:pPr marL="0" indent="0" algn="r">
              <a:buNone/>
            </a:pPr>
            <a:r>
              <a:rPr lang="en-GB" sz="2000">
                <a:latin typeface="Arial" panose="020B0604020202020204" pitchFamily="34" charset="0"/>
              </a:rPr>
              <a:t>	</a:t>
            </a:r>
            <a:r>
              <a:rPr lang="en-GB" sz="1600">
                <a:latin typeface="+mn-lt"/>
              </a:rPr>
              <a:t>(McEnery &amp; Hardie, 2011: 3)</a:t>
            </a:r>
            <a:endParaRPr lang="cs-CZ" sz="1600">
              <a:latin typeface="+mn-lt"/>
            </a:endParaRP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220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FAF55-1FF6-4932-A5AE-429BC320B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94D602-9DF0-484D-A17D-95916E61C4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modalita: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unimodální korpusy</a:t>
            </a:r>
          </a:p>
          <a:p>
            <a:pPr marL="1485900" lvl="2" indent="-342900"/>
            <a:r>
              <a:rPr lang="cs-CZ"/>
              <a:t>psané</a:t>
            </a:r>
          </a:p>
          <a:p>
            <a:pPr marL="1485900" lvl="2" indent="-342900"/>
            <a:r>
              <a:rPr lang="cs-CZ"/>
              <a:t>mluvené – pouze transkripce</a:t>
            </a:r>
          </a:p>
          <a:p>
            <a:pPr lvl="1"/>
            <a:endParaRPr lang="cs-CZ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multimodální</a:t>
            </a:r>
          </a:p>
          <a:p>
            <a:pPr marL="1485900" lvl="2" indent="-342900"/>
            <a:r>
              <a:rPr lang="cs-CZ"/>
              <a:t>mluvené – zvuk, transkripce (+ fakultativně obraz)</a:t>
            </a:r>
          </a:p>
          <a:p>
            <a:pPr marL="1485900" lvl="2" indent="-342900"/>
            <a:r>
              <a:rPr lang="cs-CZ"/>
              <a:t>znakované – obraz, transkripce</a:t>
            </a:r>
          </a:p>
          <a:p>
            <a:pPr marL="0" indent="0">
              <a:buNone/>
            </a:pP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352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Dimenze korpusové lingvistiky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modalita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b="1">
                <a:latin typeface="+mn-lt"/>
              </a:rPr>
              <a:t>metoda sběru materiálu</a:t>
            </a:r>
            <a:endParaRPr lang="en-GB" sz="1800" b="1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účelové vs. obecné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sampling  vs. „reprezentativnost“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jednojazyčné vs. vícejazyčné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c</a:t>
            </a:r>
            <a:r>
              <a:rPr lang="en-GB" sz="1800"/>
              <a:t>orpus-based </a:t>
            </a:r>
            <a:r>
              <a:rPr lang="cs-CZ" sz="1800"/>
              <a:t>vs.</a:t>
            </a:r>
            <a:r>
              <a:rPr lang="en-GB" sz="1800"/>
              <a:t> corpus-driven </a:t>
            </a:r>
            <a:r>
              <a:rPr lang="cs-CZ" sz="1800"/>
              <a:t>přístup</a:t>
            </a:r>
            <a:endParaRPr lang="cs-CZ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…</a:t>
            </a:r>
            <a:r>
              <a:rPr lang="en-GB" sz="1800">
                <a:latin typeface="+mn-lt"/>
              </a:rPr>
              <a:t> </a:t>
            </a:r>
            <a:br>
              <a:rPr lang="en-GB" sz="1800">
                <a:latin typeface="+mn-lt"/>
              </a:rPr>
            </a:br>
            <a:endParaRPr lang="en-GB" sz="1800">
              <a:latin typeface="+mn-lt"/>
            </a:endParaRPr>
          </a:p>
          <a:p>
            <a:pPr marL="0" indent="0" algn="r">
              <a:buNone/>
            </a:pPr>
            <a:r>
              <a:rPr lang="en-GB" sz="2000">
                <a:latin typeface="Arial" panose="020B0604020202020204" pitchFamily="34" charset="0"/>
              </a:rPr>
              <a:t>	</a:t>
            </a:r>
            <a:r>
              <a:rPr lang="en-GB" sz="1600">
                <a:latin typeface="+mn-lt"/>
              </a:rPr>
              <a:t>(McEnery &amp; Hardie, 2011: 3)</a:t>
            </a:r>
            <a:endParaRPr lang="cs-CZ" sz="1600">
              <a:latin typeface="+mn-lt"/>
            </a:endParaRP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755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B4E1B-5BE8-4723-97C5-9CC88A31B5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B9A528-1D8B-4C85-947E-DAC3D29BF0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metody sběru materiálu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u mluvených/znakovaných korpusů obvykle </a:t>
            </a:r>
          </a:p>
          <a:p>
            <a:pPr marL="1485900" lvl="2" indent="-342900"/>
            <a:r>
              <a:rPr lang="cs-CZ"/>
              <a:t>elicitace</a:t>
            </a:r>
          </a:p>
          <a:p>
            <a:pPr marL="1485900" lvl="2" indent="-342900"/>
            <a:r>
              <a:rPr lang="cs-CZ"/>
              <a:t>záznam spontánní interakce</a:t>
            </a:r>
          </a:p>
          <a:p>
            <a:pPr lvl="1"/>
            <a:endParaRPr lang="cs-CZ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ideální je kombinace obou metod (srov. sampling vs. „reprezentativnost“)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27584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Dimenze korpusové lingvistiky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modalita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metoda sběru materiálu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b="1">
                <a:latin typeface="+mn-lt"/>
              </a:rPr>
              <a:t>účelové vs. obecné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sampling  vs. „reprezentativnost“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jednojazyčné vs. vícejazyčné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c</a:t>
            </a:r>
            <a:r>
              <a:rPr lang="en-GB" sz="1800"/>
              <a:t>orpus-based </a:t>
            </a:r>
            <a:r>
              <a:rPr lang="cs-CZ" sz="1800"/>
              <a:t>vs.</a:t>
            </a:r>
            <a:r>
              <a:rPr lang="en-GB" sz="1800"/>
              <a:t> corpus-driven </a:t>
            </a:r>
            <a:r>
              <a:rPr lang="cs-CZ" sz="1800"/>
              <a:t>přístup</a:t>
            </a:r>
            <a:endParaRPr lang="cs-CZ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…</a:t>
            </a:r>
            <a:r>
              <a:rPr lang="en-GB" sz="1800">
                <a:latin typeface="+mn-lt"/>
              </a:rPr>
              <a:t> </a:t>
            </a:r>
            <a:br>
              <a:rPr lang="en-GB" sz="1800">
                <a:latin typeface="+mn-lt"/>
              </a:rPr>
            </a:br>
            <a:endParaRPr lang="en-GB" sz="1800">
              <a:latin typeface="+mn-lt"/>
            </a:endParaRPr>
          </a:p>
          <a:p>
            <a:pPr marL="0" indent="0" algn="r">
              <a:buNone/>
            </a:pPr>
            <a:r>
              <a:rPr lang="en-GB" sz="2000">
                <a:latin typeface="Arial" panose="020B0604020202020204" pitchFamily="34" charset="0"/>
              </a:rPr>
              <a:t>	</a:t>
            </a:r>
            <a:r>
              <a:rPr lang="en-GB" sz="1600">
                <a:latin typeface="+mn-lt"/>
              </a:rPr>
              <a:t>(McEnery &amp; Hardie, 2011: 3)</a:t>
            </a:r>
            <a:endParaRPr lang="cs-CZ" sz="1600">
              <a:latin typeface="+mn-lt"/>
            </a:endParaRP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7270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Účelové vs. obecné korpusy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účelové korpusy vznikají jako postranní produkt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mohou být pilotními korpusu pro větší projekty</a:t>
            </a:r>
          </a:p>
          <a:p>
            <a:pPr lvl="1"/>
            <a:endParaRPr lang="en-GB" sz="1400">
              <a:latin typeface="+mn-lt"/>
            </a:endParaRPr>
          </a:p>
          <a:p>
            <a:pPr marL="0" indent="0" algn="r">
              <a:buNone/>
            </a:pPr>
            <a:r>
              <a:rPr lang="en-GB" sz="2000">
                <a:latin typeface="Arial" panose="020B0604020202020204" pitchFamily="34" charset="0"/>
              </a:rPr>
              <a:t>	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0587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Dimenze korpusové lingvistiky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modalita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metoda sběru materiálu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účelové vs. obecné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b="1">
                <a:latin typeface="+mn-lt"/>
              </a:rPr>
              <a:t>sampling  vs. „reprezentativnost“</a:t>
            </a:r>
            <a:endParaRPr lang="en-GB" sz="1800" b="1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jednojazyčné vs. vícejazyčné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c</a:t>
            </a:r>
            <a:r>
              <a:rPr lang="en-GB" sz="1800"/>
              <a:t>orpus-based </a:t>
            </a:r>
            <a:r>
              <a:rPr lang="cs-CZ" sz="1800"/>
              <a:t>vs.</a:t>
            </a:r>
            <a:r>
              <a:rPr lang="en-GB" sz="1800"/>
              <a:t> corpus-driven </a:t>
            </a:r>
            <a:r>
              <a:rPr lang="cs-CZ" sz="1800"/>
              <a:t>přístup</a:t>
            </a:r>
            <a:endParaRPr lang="cs-CZ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…</a:t>
            </a:r>
            <a:r>
              <a:rPr lang="en-GB" sz="1800">
                <a:latin typeface="+mn-lt"/>
              </a:rPr>
              <a:t> </a:t>
            </a:r>
            <a:br>
              <a:rPr lang="en-GB" sz="1800">
                <a:latin typeface="+mn-lt"/>
              </a:rPr>
            </a:br>
            <a:endParaRPr lang="en-GB" sz="1800">
              <a:latin typeface="+mn-lt"/>
            </a:endParaRPr>
          </a:p>
          <a:p>
            <a:pPr marL="0" indent="0" algn="r">
              <a:buNone/>
            </a:pPr>
            <a:r>
              <a:rPr lang="en-GB" sz="2000">
                <a:latin typeface="Arial" panose="020B0604020202020204" pitchFamily="34" charset="0"/>
              </a:rPr>
              <a:t>	</a:t>
            </a:r>
            <a:r>
              <a:rPr lang="en-GB" sz="1600">
                <a:latin typeface="+mn-lt"/>
              </a:rPr>
              <a:t>(McEnery &amp; Hardie, 2011: 3)</a:t>
            </a:r>
            <a:endParaRPr lang="cs-CZ" sz="1600">
              <a:latin typeface="+mn-lt"/>
            </a:endParaRP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539299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sampling vs. „reprezentativnost“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/>
              <a:t>žádný korpus není skutečně reprezentativní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/>
              <a:t>na druhou stranu každý předvýběr omezuje další využitelnost korpusu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GB" sz="1400">
              <a:latin typeface="+mn-lt"/>
            </a:endParaRP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4184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Dimenze korpusové lingvistiky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modalita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metoda sběru materiálu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účelové vs. obecné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sampling  vs. „reprezentativnost“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b="1">
                <a:latin typeface="+mn-lt"/>
              </a:rPr>
              <a:t>jednojazyčné vs. vícejazyčné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/>
              <a:t>c</a:t>
            </a:r>
            <a:r>
              <a:rPr lang="en-GB" sz="1800"/>
              <a:t>orpus-based </a:t>
            </a:r>
            <a:r>
              <a:rPr lang="cs-CZ" sz="1800"/>
              <a:t>vs.</a:t>
            </a:r>
            <a:r>
              <a:rPr lang="en-GB" sz="1800"/>
              <a:t> corpus-driven </a:t>
            </a:r>
            <a:r>
              <a:rPr lang="cs-CZ" sz="1800"/>
              <a:t>přístup</a:t>
            </a:r>
            <a:endParaRPr lang="cs-CZ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…</a:t>
            </a:r>
            <a:r>
              <a:rPr lang="en-GB" sz="1800">
                <a:latin typeface="+mn-lt"/>
              </a:rPr>
              <a:t> </a:t>
            </a:r>
            <a:br>
              <a:rPr lang="en-GB" sz="1800">
                <a:latin typeface="+mn-lt"/>
              </a:rPr>
            </a:br>
            <a:endParaRPr lang="en-GB" sz="1800">
              <a:latin typeface="+mn-lt"/>
            </a:endParaRPr>
          </a:p>
          <a:p>
            <a:pPr marL="0" indent="0" algn="r">
              <a:buNone/>
            </a:pPr>
            <a:r>
              <a:rPr lang="en-GB" sz="2000">
                <a:latin typeface="Arial" panose="020B0604020202020204" pitchFamily="34" charset="0"/>
              </a:rPr>
              <a:t>	</a:t>
            </a:r>
            <a:r>
              <a:rPr lang="en-GB" sz="1600">
                <a:latin typeface="+mn-lt"/>
              </a:rPr>
              <a:t>(McEnery &amp; Hardie, 2011: 3)</a:t>
            </a:r>
            <a:endParaRPr lang="cs-CZ" sz="1600">
              <a:latin typeface="+mn-lt"/>
            </a:endParaRP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8537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Workshop: korpus ČZJ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Mgr. Hana Prokšová</a:t>
            </a:r>
          </a:p>
          <a:p>
            <a:pPr marL="0" indent="0">
              <a:buNone/>
            </a:pPr>
            <a:endParaRPr lang="cs-CZ" sz="1800"/>
          </a:p>
          <a:p>
            <a:pPr lvl="1"/>
            <a:r>
              <a:rPr lang="cs-CZ"/>
              <a:t>&lt;hana.proksova@ff.cuni.cz&gt;</a:t>
            </a:r>
          </a:p>
          <a:p>
            <a:pPr lvl="1"/>
            <a:r>
              <a:rPr lang="cs-CZ"/>
              <a:t>konzultace: pondělí 10:50–12:20, č. 24</a:t>
            </a:r>
          </a:p>
          <a:p>
            <a:pPr lvl="1"/>
            <a:endParaRPr lang="cs-CZ"/>
          </a:p>
          <a:p>
            <a:pPr lvl="1"/>
            <a:endParaRPr lang="cs-CZ"/>
          </a:p>
          <a:p>
            <a:r>
              <a:rPr lang="cs-CZ"/>
              <a:t>Mgr. Jakub Jehlička </a:t>
            </a:r>
          </a:p>
          <a:p>
            <a:pPr marL="0" indent="0">
              <a:buNone/>
            </a:pPr>
            <a:endParaRPr lang="cs-CZ" sz="1800"/>
          </a:p>
          <a:p>
            <a:pPr lvl="1"/>
            <a:r>
              <a:rPr lang="cs-CZ"/>
              <a:t>&lt;jakub.jehlicka@ff.cuni.cz&gt;</a:t>
            </a:r>
          </a:p>
          <a:p>
            <a:pPr lvl="1"/>
            <a:r>
              <a:rPr lang="cs-CZ"/>
              <a:t>konzultace: po dohodě, č. 419</a:t>
            </a:r>
          </a:p>
          <a:p>
            <a:pPr marL="0" indent="0">
              <a:buNone/>
            </a:pP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881303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Jednojazyčné vs. vícejazyčné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>
                <a:latin typeface="+mn-lt"/>
              </a:rPr>
              <a:t>vícejazyčené:</a:t>
            </a:r>
          </a:p>
          <a:p>
            <a:pPr marL="1428750" lvl="2" indent="-285750"/>
            <a:r>
              <a:rPr lang="cs-CZ">
                <a:latin typeface="+mn-lt"/>
              </a:rPr>
              <a:t>paralelní subkorpusy (např. korpusy filmových titulků nebo překladů bible)</a:t>
            </a:r>
          </a:p>
          <a:p>
            <a:pPr marL="1428750" lvl="2" indent="-285750"/>
            <a:r>
              <a:rPr lang="cs-CZ"/>
              <a:t>v</a:t>
            </a:r>
            <a:r>
              <a:rPr lang="cs-CZ">
                <a:latin typeface="+mn-lt"/>
              </a:rPr>
              <a:t>ícejazyčná produkce (míšení kódů apod.)</a:t>
            </a:r>
            <a:endParaRPr lang="en-GB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>
                <a:latin typeface="+mn-lt"/>
              </a:rPr>
              <a:t>jednojazyčné:</a:t>
            </a:r>
          </a:p>
          <a:p>
            <a:pPr marL="1428750" lvl="2" indent="-285750"/>
            <a:r>
              <a:rPr lang="cs-CZ" sz="1800"/>
              <a:t>produkce L1</a:t>
            </a:r>
          </a:p>
          <a:p>
            <a:pPr marL="1428750" lvl="2" indent="-285750"/>
            <a:r>
              <a:rPr lang="cs-CZ" sz="1800"/>
              <a:t>produkce L2</a:t>
            </a:r>
          </a:p>
          <a:p>
            <a:pPr marL="1428750" lvl="2" indent="-285750"/>
            <a:r>
              <a:rPr lang="cs-CZ" sz="1800"/>
              <a:t>narušená produkce</a:t>
            </a:r>
            <a:endParaRPr lang="cs-CZ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>
                <a:latin typeface="+mn-lt"/>
              </a:rPr>
              <a:t>vedle toho</a:t>
            </a:r>
          </a:p>
          <a:p>
            <a:pPr marL="1428750" lvl="2" indent="-285750"/>
            <a:r>
              <a:rPr lang="cs-CZ" sz="1600">
                <a:latin typeface="+mn-lt"/>
              </a:rPr>
              <a:t>Human-computer interaction</a:t>
            </a:r>
          </a:p>
          <a:p>
            <a:pPr marL="1428750" lvl="2" indent="-285750"/>
            <a:r>
              <a:rPr lang="cs-CZ" sz="1600"/>
              <a:t>a cokoli dalšího nás napadne…</a:t>
            </a:r>
            <a:endParaRPr lang="cs-CZ" sz="1600">
              <a:latin typeface="+mn-lt"/>
            </a:endParaRPr>
          </a:p>
          <a:p>
            <a:pPr lvl="2" indent="0">
              <a:buNone/>
            </a:pPr>
            <a:br>
              <a:rPr lang="en-GB" sz="1400">
                <a:latin typeface="+mn-lt"/>
              </a:rPr>
            </a:br>
            <a:endParaRPr lang="en-GB" sz="1400">
              <a:latin typeface="+mn-lt"/>
            </a:endParaRPr>
          </a:p>
          <a:p>
            <a:pPr marL="0" indent="0" algn="r">
              <a:buNone/>
            </a:pPr>
            <a:r>
              <a:rPr lang="en-GB" sz="2000">
                <a:latin typeface="Arial" panose="020B0604020202020204" pitchFamily="34" charset="0"/>
              </a:rPr>
              <a:t>	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60673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Dimenze korpusové lingvistiky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modalita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metoda sběru materiálu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účelové vs. obecné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sampling  vs. „reprezentativnost“</a:t>
            </a:r>
            <a:endParaRPr lang="en-GB" sz="1800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jednojazyčné vs. vícejazyčné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 b="1"/>
              <a:t>c</a:t>
            </a:r>
            <a:r>
              <a:rPr lang="en-GB" sz="1800" b="1"/>
              <a:t>orpus-based </a:t>
            </a:r>
            <a:r>
              <a:rPr lang="cs-CZ" sz="1800" b="1"/>
              <a:t>vs.</a:t>
            </a:r>
            <a:r>
              <a:rPr lang="en-GB" sz="1800" b="1"/>
              <a:t> corpus-driven </a:t>
            </a:r>
            <a:r>
              <a:rPr lang="cs-CZ" sz="1800" b="1"/>
              <a:t>přístup</a:t>
            </a:r>
            <a:endParaRPr lang="cs-CZ" sz="1800" b="1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1800">
                <a:latin typeface="+mn-lt"/>
              </a:rPr>
              <a:t>…</a:t>
            </a:r>
            <a:r>
              <a:rPr lang="en-GB" sz="1800">
                <a:latin typeface="+mn-lt"/>
              </a:rPr>
              <a:t> </a:t>
            </a:r>
            <a:br>
              <a:rPr lang="en-GB" sz="1800">
                <a:latin typeface="+mn-lt"/>
              </a:rPr>
            </a:br>
            <a:endParaRPr lang="en-GB" sz="1800">
              <a:latin typeface="+mn-lt"/>
            </a:endParaRPr>
          </a:p>
          <a:p>
            <a:pPr marL="0" indent="0" algn="r">
              <a:buNone/>
            </a:pPr>
            <a:r>
              <a:rPr lang="en-GB" sz="2000">
                <a:latin typeface="Arial" panose="020B0604020202020204" pitchFamily="34" charset="0"/>
              </a:rPr>
              <a:t>	</a:t>
            </a:r>
            <a:r>
              <a:rPr lang="en-GB" sz="1600">
                <a:latin typeface="+mn-lt"/>
              </a:rPr>
              <a:t>(McEnery &amp; Hardie, 2011: 3)</a:t>
            </a:r>
            <a:endParaRPr lang="cs-CZ" sz="1600">
              <a:latin typeface="+mn-lt"/>
            </a:endParaRP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10582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corpus-based vs. corpus-driven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>
                <a:latin typeface="+mn-lt"/>
              </a:rPr>
              <a:t>nikoli metoda výstavby korpusů, ale přístupy v korpusové analýze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>
                <a:latin typeface="+mn-lt"/>
              </a:rPr>
              <a:t>corpus-based</a:t>
            </a:r>
          </a:p>
          <a:p>
            <a:pPr marL="1428750" lvl="2" indent="-285750"/>
            <a:r>
              <a:rPr lang="cs-CZ" sz="1800"/>
              <a:t>„deduktivní“</a:t>
            </a:r>
          </a:p>
          <a:p>
            <a:pPr marL="1428750" lvl="2" indent="-285750"/>
            <a:r>
              <a:rPr lang="cs-CZ" sz="1800"/>
              <a:t>obecně formulované hytotézy (od stolu, tj. z pozorování nebo z intuice) &gt; korpusové doklady &gt; potvrzení/vyvrácení hypotézy </a:t>
            </a:r>
            <a:endParaRPr lang="en-GB" sz="1800"/>
          </a:p>
          <a:p>
            <a:pPr lvl="1"/>
            <a:endParaRPr lang="cs-CZ">
              <a:latin typeface="+mn-lt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>
                <a:latin typeface="+mn-lt"/>
              </a:rPr>
              <a:t>corpus-driven</a:t>
            </a:r>
          </a:p>
          <a:p>
            <a:pPr marL="1428750" lvl="2" indent="-285750"/>
            <a:r>
              <a:rPr lang="cs-CZ" sz="1800"/>
              <a:t>„induktivní“</a:t>
            </a:r>
          </a:p>
          <a:p>
            <a:pPr marL="1428750" lvl="2" indent="-285750"/>
            <a:r>
              <a:rPr lang="cs-CZ" sz="1800"/>
              <a:t>evidence z korpusu &gt; axióm o jazyce &gt; event. hypotéza testovatelné experimentálně &gt; zobecnění &gt; teorie</a:t>
            </a:r>
            <a:endParaRPr lang="cs-CZ" sz="1800">
              <a:latin typeface="+mn-lt"/>
            </a:endParaRP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4381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znakového jazyka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Multimodální korpusy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>
                <a:latin typeface="+mn-lt"/>
              </a:rPr>
              <a:t>specifika: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s-CZ" sz="2800">
                <a:latin typeface="+mn-lt"/>
              </a:rPr>
              <a:t>poměrně nové odvětví (cca od konce 90. let zásadnější rozvoj)</a:t>
            </a:r>
          </a:p>
          <a:p>
            <a:pPr marL="1428750" lvl="2" indent="-285750"/>
            <a:r>
              <a:rPr lang="cs-CZ" sz="1800">
                <a:latin typeface="+mn-lt"/>
              </a:rPr>
              <a:t>ZJ (a multimodalita obecně) tradičně opomíjená oblast</a:t>
            </a:r>
            <a:endParaRPr lang="cs-CZ" sz="1800"/>
          </a:p>
          <a:p>
            <a:pPr marL="1428750" lvl="2" indent="-285750"/>
            <a:r>
              <a:rPr lang="cs-CZ" sz="1800">
                <a:latin typeface="+mn-lt"/>
              </a:rPr>
              <a:t>Překážky: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/>
              <a:t>Čas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/>
              <a:t>Technika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/>
              <a:t>Nereliabilita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/>
              <a:t>Lidské zdroje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/>
              <a:t>Peníze…</a:t>
            </a:r>
          </a:p>
          <a:p>
            <a:pPr lvl="4">
              <a:buFont typeface="Wingdings" panose="05000000000000000000" pitchFamily="2" charset="2"/>
              <a:buChar char="Ø"/>
            </a:pPr>
            <a:r>
              <a:rPr lang="cs-CZ" sz="1600"/>
              <a:t>Etické problémy</a:t>
            </a: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330914339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49AADE-3A57-4F29-92D9-4C39F145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znakového jazyka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5FE754-86CB-44F3-9FA7-1809A3E02D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lvl="4" indent="-285750"/>
            <a:r>
              <a:rPr lang="cs-CZ" sz="2400"/>
              <a:t>Čas</a:t>
            </a:r>
          </a:p>
          <a:p>
            <a:pPr marL="742950" lvl="5" indent="-285750"/>
            <a:r>
              <a:rPr lang="cs-CZ" sz="2000"/>
              <a:t>xkrát náročnější ve srovnání s unimodálními korpusy</a:t>
            </a:r>
          </a:p>
          <a:p>
            <a:pPr marL="285750" lvl="4" indent="-285750"/>
            <a:r>
              <a:rPr lang="cs-CZ" sz="2400"/>
              <a:t>Technika</a:t>
            </a:r>
          </a:p>
          <a:p>
            <a:pPr marL="742950" lvl="5" indent="-285750"/>
            <a:r>
              <a:rPr lang="cs-CZ" sz="2000"/>
              <a:t>náročné vybavení, koordinace a poruchovost (vše na 1 pokus…)</a:t>
            </a:r>
          </a:p>
          <a:p>
            <a:pPr marL="285750" lvl="4" indent="-285750"/>
            <a:r>
              <a:rPr lang="cs-CZ" sz="2400"/>
              <a:t>Nereliabilita anotace</a:t>
            </a:r>
          </a:p>
          <a:p>
            <a:pPr marL="742950" lvl="5" indent="-285750"/>
            <a:r>
              <a:rPr lang="cs-CZ" sz="2000"/>
              <a:t>nízká mezianotátorská shoda, nedostupnost motion-capture atd.</a:t>
            </a:r>
            <a:endParaRPr lang="cs-CZ"/>
          </a:p>
          <a:p>
            <a:pPr marL="285750" lvl="4" indent="-285750"/>
            <a:r>
              <a:rPr lang="cs-CZ" sz="2400"/>
              <a:t>Lidské zdroje</a:t>
            </a:r>
          </a:p>
          <a:p>
            <a:pPr marL="742950" lvl="5" indent="-285750"/>
            <a:r>
              <a:rPr lang="cs-CZ" sz="2000"/>
              <a:t>vyžaduje větší množství lidí v přípr. týmu a armádů anotátorů k tomu</a:t>
            </a:r>
          </a:p>
          <a:p>
            <a:pPr marL="285750" lvl="4" indent="-285750"/>
            <a:r>
              <a:rPr lang="cs-CZ" sz="2400"/>
              <a:t>Peníze…</a:t>
            </a:r>
          </a:p>
          <a:p>
            <a:pPr marL="742950" lvl="5" indent="-285750"/>
            <a:r>
              <a:rPr lang="cs-CZ" sz="2000"/>
              <a:t>připravit multimodální korpus trvá obvykle déle než standardní délka financování… &gt; spousta mrtvých/spících projektů</a:t>
            </a:r>
          </a:p>
          <a:p>
            <a:pPr marL="285750" lvl="4" indent="-285750"/>
            <a:r>
              <a:rPr lang="cs-CZ" sz="2400"/>
              <a:t>Etické problémy</a:t>
            </a:r>
          </a:p>
          <a:p>
            <a:pPr marL="742950" lvl="5" indent="-285750"/>
            <a:r>
              <a:rPr lang="cs-CZ" sz="2000"/>
              <a:t>zveřejnění lidí a jejich projevů – obtížné získat souhlas</a:t>
            </a:r>
            <a:endParaRPr lang="en-GB" sz="2000"/>
          </a:p>
          <a:p>
            <a:pPr marL="0" indent="0">
              <a:buNone/>
            </a:pPr>
            <a:endParaRPr lang="en-GB" sz="1600"/>
          </a:p>
        </p:txBody>
      </p:sp>
    </p:spTree>
    <p:extLst>
      <p:ext uri="{BB962C8B-B14F-4D97-AF65-F5344CB8AC3E}">
        <p14:creationId xmlns:p14="http://schemas.microsoft.com/office/powerpoint/2010/main" val="289905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Workshop: korpus ČZJ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Seminář je realizován formou 4hodinových bloků jednou za 2 týdny</a:t>
            </a:r>
          </a:p>
          <a:p>
            <a:endParaRPr lang="cs-CZ"/>
          </a:p>
          <a:p>
            <a:r>
              <a:rPr lang="cs-CZ"/>
              <a:t>Atestace: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zápočet, 3 kredity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podmínky zápočtu:</a:t>
            </a:r>
          </a:p>
          <a:p>
            <a:pPr marL="1485900" lvl="2" indent="-342900"/>
            <a:r>
              <a:rPr lang="cs-CZ"/>
              <a:t>pravidelná účast (max. 2 absence)</a:t>
            </a:r>
          </a:p>
          <a:p>
            <a:pPr marL="1485900" lvl="2" indent="-342900"/>
            <a:r>
              <a:rPr lang="cs-CZ"/>
              <a:t>práce na skupinovém projektu</a:t>
            </a:r>
          </a:p>
          <a:p>
            <a:pPr marL="1485900" lvl="2" indent="-342900"/>
            <a:r>
              <a:rPr lang="cs-CZ"/>
              <a:t>krátký report (půl strany)</a:t>
            </a:r>
          </a:p>
          <a:p>
            <a:pPr lvl="1"/>
            <a:endParaRPr lang="cs-CZ"/>
          </a:p>
          <a:p>
            <a:endParaRPr lang="cs-CZ"/>
          </a:p>
          <a:p>
            <a:endParaRPr lang="cs-CZ"/>
          </a:p>
          <a:p>
            <a:pPr marL="0" indent="0">
              <a:buNone/>
            </a:pPr>
            <a:endParaRPr lang="cs-CZ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1206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 semináře 1/2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43381"/>
            <a:ext cx="10515600" cy="4351338"/>
          </a:xfrm>
        </p:spPr>
        <p:txBody>
          <a:bodyPr/>
          <a:lstStyle/>
          <a:p>
            <a:pPr lvl="1"/>
            <a:endParaRPr lang="cs-CZ"/>
          </a:p>
          <a:p>
            <a:endParaRPr lang="cs-CZ"/>
          </a:p>
          <a:p>
            <a:endParaRPr lang="cs-CZ"/>
          </a:p>
          <a:p>
            <a:pPr marL="0" indent="0">
              <a:buNone/>
            </a:pPr>
            <a:endParaRPr lang="cs-CZ"/>
          </a:p>
          <a:p>
            <a:endParaRPr lang="cs-CZ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740A876-D4AE-45BA-A8F4-BBC96A721E5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543889"/>
              </p:ext>
            </p:extLst>
          </p:nvPr>
        </p:nvGraphicFramePr>
        <p:xfrm>
          <a:off x="838200" y="1953087"/>
          <a:ext cx="10515599" cy="3879542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51364">
                  <a:extLst>
                    <a:ext uri="{9D8B030D-6E8A-4147-A177-3AD203B41FA5}">
                      <a16:colId xmlns:a16="http://schemas.microsoft.com/office/drawing/2014/main" val="2053371870"/>
                    </a:ext>
                  </a:extLst>
                </a:gridCol>
                <a:gridCol w="2710148">
                  <a:extLst>
                    <a:ext uri="{9D8B030D-6E8A-4147-A177-3AD203B41FA5}">
                      <a16:colId xmlns:a16="http://schemas.microsoft.com/office/drawing/2014/main" val="142101446"/>
                    </a:ext>
                  </a:extLst>
                </a:gridCol>
                <a:gridCol w="6854087">
                  <a:extLst>
                    <a:ext uri="{9D8B030D-6E8A-4147-A177-3AD203B41FA5}">
                      <a16:colId xmlns:a16="http://schemas.microsoft.com/office/drawing/2014/main" val="1687195643"/>
                    </a:ext>
                  </a:extLst>
                </a:gridCol>
              </a:tblGrid>
              <a:tr h="19500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2. 10.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úvod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>
                          <a:effectLst/>
                        </a:rPr>
                        <a:t>1. polovina přednáškově: korpusy a korpusová lingvistika, specifika multimodálních korpusů</a:t>
                      </a:r>
                    </a:p>
                    <a:p>
                      <a:pPr marL="0" indent="0">
                        <a:lnSpc>
                          <a:spcPct val="107000"/>
                        </a:lnSpc>
                        <a:spcAft>
                          <a:spcPts val="0"/>
                        </a:spcAft>
                        <a:buNone/>
                      </a:pPr>
                      <a:r>
                        <a:rPr lang="cs-CZ" sz="2000">
                          <a:effectLst/>
                        </a:rPr>
                        <a:t>2. polovina: diskuse o realizaci semináře: individuální projekty, potřeby a přání studentů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7922936"/>
                  </a:ext>
                </a:extLst>
              </a:tr>
              <a:tr h="116163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16. 10.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metody sběru materiálu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1/2 přehled korpusů, metody zpracování </a:t>
                      </a:r>
                      <a:endParaRPr lang="en-GB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2/2 cvičné nahrávky (kratších interakcí mezi studenty, elicitované produkce)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22831311"/>
                  </a:ext>
                </a:extLst>
              </a:tr>
              <a:tr h="76781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30. 10.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nahrávání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1/2 + 2/2 příprava korpusu: technické aspekty, etické náležitosti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9907003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244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>
            <a:extLst>
              <a:ext uri="{FF2B5EF4-FFF2-40B4-BE49-F238E27FC236}">
                <a16:creationId xmlns:a16="http://schemas.microsoft.com/office/drawing/2014/main" id="{1E7C9939-01F4-434F-8B54-C98F9F746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Program semináře 2/2</a:t>
            </a:r>
            <a:endParaRPr lang="cs-CZ" dirty="0"/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A4E776F-1A9C-4FDA-9944-0C2BA9B0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cs-CZ"/>
          </a:p>
          <a:p>
            <a:endParaRPr lang="cs-CZ"/>
          </a:p>
          <a:p>
            <a:endParaRPr lang="cs-CZ"/>
          </a:p>
          <a:p>
            <a:pPr marL="0" indent="0">
              <a:buNone/>
            </a:pPr>
            <a:endParaRPr lang="cs-CZ"/>
          </a:p>
          <a:p>
            <a:endParaRPr lang="cs-CZ" dirty="0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F0910C6-5E41-454E-B5B7-5E66262E511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195272"/>
              </p:ext>
            </p:extLst>
          </p:nvPr>
        </p:nvGraphicFramePr>
        <p:xfrm>
          <a:off x="843379" y="1890945"/>
          <a:ext cx="10510420" cy="4616387"/>
        </p:xfrm>
        <a:graphic>
          <a:graphicData uri="http://schemas.openxmlformats.org/drawingml/2006/table">
            <a:tbl>
              <a:tblPr firstRow="1" firstCol="1" bandRow="1">
                <a:tableStyleId>{2D5ABB26-0587-4C30-8999-92F81FD0307C}</a:tableStyleId>
              </a:tblPr>
              <a:tblGrid>
                <a:gridCol w="946185">
                  <a:extLst>
                    <a:ext uri="{9D8B030D-6E8A-4147-A177-3AD203B41FA5}">
                      <a16:colId xmlns:a16="http://schemas.microsoft.com/office/drawing/2014/main" val="3855610022"/>
                    </a:ext>
                  </a:extLst>
                </a:gridCol>
                <a:gridCol w="2710148">
                  <a:extLst>
                    <a:ext uri="{9D8B030D-6E8A-4147-A177-3AD203B41FA5}">
                      <a16:colId xmlns:a16="http://schemas.microsoft.com/office/drawing/2014/main" val="1628549359"/>
                    </a:ext>
                  </a:extLst>
                </a:gridCol>
                <a:gridCol w="6854087">
                  <a:extLst>
                    <a:ext uri="{9D8B030D-6E8A-4147-A177-3AD203B41FA5}">
                      <a16:colId xmlns:a16="http://schemas.microsoft.com/office/drawing/2014/main" val="2274755994"/>
                    </a:ext>
                  </a:extLst>
                </a:gridCol>
              </a:tblGrid>
              <a:tr h="173510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13. 11.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anotace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1/2 prezentace k sw: ELAN, iLex, transkripce a anotace </a:t>
                      </a:r>
                      <a:endParaRPr lang="en-GB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2/2 práce s nahrávkami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2475648"/>
                  </a:ext>
                </a:extLst>
              </a:tr>
              <a:tr h="114659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27. 11.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případová studie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1/2 prezentace k případové studii (modelový výzkum)</a:t>
                      </a:r>
                      <a:endParaRPr lang="en-GB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2/2 práce s nahrávkami 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38462602"/>
                  </a:ext>
                </a:extLst>
              </a:tr>
              <a:tr h="17346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11. 12.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případová studie (pokr.), závěrečná diskuse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1/2 práce s nahrávkami</a:t>
                      </a:r>
                      <a:endParaRPr lang="en-GB" sz="200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2000">
                          <a:effectLst/>
                        </a:rPr>
                        <a:t>2/2 shrnutí individuálních projektů a závěrečná diskuse</a:t>
                      </a:r>
                      <a:endParaRPr lang="en-GB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480829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40463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D6D83-5173-42BA-965C-C9B16D3CD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Skupinové projekty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1FD979-DB79-4576-A897-F7D7462F8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od 30. 10. bude každý pracovat s částí nahrávek připravených v rámci semináře – individuální projekty budou představovat nadstavbu k tomu, co se probere na hodinách</a:t>
            </a:r>
          </a:p>
          <a:p>
            <a:endParaRPr lang="cs-CZ"/>
          </a:p>
          <a:p>
            <a:r>
              <a:rPr lang="cs-CZ"/>
              <a:t>skupiny po 2</a:t>
            </a:r>
          </a:p>
          <a:p>
            <a:endParaRPr lang="cs-CZ"/>
          </a:p>
          <a:p>
            <a:r>
              <a:rPr lang="cs-CZ"/>
              <a:t>individuálním výstupem bude (pro každého) cca půlstránková zpráva o projektu</a:t>
            </a:r>
          </a:p>
          <a:p>
            <a:endParaRPr lang="en-GB"/>
          </a:p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59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F7FC1-1CF7-4B4F-B182-66D2034694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Moodle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7B73F-5253-432D-BB29-23ACD2BB4F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>
                <a:latin typeface="+mn-lt"/>
              </a:rPr>
              <a:t>Link: </a:t>
            </a:r>
            <a:r>
              <a:rPr lang="cs-CZ" sz="1600">
                <a:highlight>
                  <a:srgbClr val="C0C0C0"/>
                </a:highlight>
                <a:latin typeface="Lucida Console" panose="020B0609040504020204" pitchFamily="49" charset="0"/>
              </a:rPr>
              <a:t>https://dl1.cuni.cz/course/view.php?id=5514</a:t>
            </a:r>
            <a:endParaRPr lang="cs-CZ" sz="2000">
              <a:highlight>
                <a:srgbClr val="C0C0C0"/>
              </a:highlight>
              <a:latin typeface="+mn-lt"/>
            </a:endParaRPr>
          </a:p>
          <a:p>
            <a:r>
              <a:rPr lang="cs-CZ" sz="2000">
                <a:latin typeface="+mn-lt"/>
              </a:rPr>
              <a:t>Heslo: </a:t>
            </a:r>
            <a:r>
              <a:rPr lang="cs-CZ" sz="1600">
                <a:highlight>
                  <a:srgbClr val="C0C0C0"/>
                </a:highlight>
                <a:latin typeface="Lucida Console" panose="020B0609040504020204" pitchFamily="49" charset="0"/>
              </a:rPr>
              <a:t>korpus</a:t>
            </a:r>
            <a:endParaRPr lang="en-GB" sz="1600">
              <a:highlight>
                <a:srgbClr val="C0C0C0"/>
              </a:highlight>
              <a:latin typeface="Lucida Console" panose="020B060904050402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887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F53C1-F0C3-44D6-9A4C-7C2A4FF4A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Moodle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C8B947-F56C-489A-A28A-407C124DE2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link: </a:t>
            </a:r>
            <a:r>
              <a:rPr lang="cs-CZ">
                <a:latin typeface="Lucida Console" panose="020B0609040504020204" pitchFamily="49" charset="0"/>
              </a:rPr>
              <a:t>https://dl1.cuni.cz/course/view.php?id=5514</a:t>
            </a:r>
            <a:endParaRPr lang="cs-CZ"/>
          </a:p>
          <a:p>
            <a:r>
              <a:rPr lang="cs-CZ"/>
              <a:t>heslo: </a:t>
            </a:r>
            <a:r>
              <a:rPr lang="cs-CZ">
                <a:latin typeface="Lucida Console" panose="020B0609040504020204" pitchFamily="49" charset="0"/>
              </a:rPr>
              <a:t>korpus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137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A40A17-909A-4AD4-80C6-96EE1C2DF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Korpusy a korpusová lingvistiky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731AC-6CA8-4D37-8ECE-C9AD5F0115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Co je korpus?</a:t>
            </a:r>
          </a:p>
          <a:p>
            <a:endParaRPr lang="cs-CZ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korpus = soubor vzorků jazykové produkce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endParaRPr lang="cs-CZ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cs-CZ"/>
              <a:t>definiční rysy:</a:t>
            </a:r>
          </a:p>
          <a:p>
            <a:pPr marL="1485900" lvl="2" indent="-342900"/>
            <a:r>
              <a:rPr lang="cs-CZ"/>
              <a:t>elektronický formát</a:t>
            </a:r>
          </a:p>
          <a:p>
            <a:pPr marL="1485900" lvl="2" indent="-342900"/>
            <a:r>
              <a:rPr lang="cs-CZ"/>
              <a:t>prohledávatelnost</a:t>
            </a:r>
          </a:p>
          <a:p>
            <a:pPr marL="1485900" lvl="2" indent="-342900"/>
            <a:r>
              <a:rPr lang="cs-CZ"/>
              <a:t>metalingvistická anotace</a:t>
            </a:r>
          </a:p>
          <a:p>
            <a:pPr marL="1485900" lvl="2" indent="-342900"/>
            <a:r>
              <a:rPr lang="cs-CZ"/>
              <a:t>(ideálně) </a:t>
            </a:r>
            <a:r>
              <a:rPr lang="cs-CZ" i="1"/>
              <a:t>open-access</a:t>
            </a:r>
          </a:p>
          <a:p>
            <a:pPr lvl="1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528192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Franklin Gothic Book"/>
        <a:ea typeface=""/>
        <a:cs typeface=""/>
      </a:majorFont>
      <a:minorFont>
        <a:latin typeface="Century School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e1" id="{D5752A5C-7494-4EDD-8151-DB9189CA592B}" vid="{5F1878C6-A779-4D69-8E32-E97DF00B1F4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ff_uk_sablona_CZ</Template>
  <TotalTime>1494</TotalTime>
  <Words>873</Words>
  <Application>Microsoft Office PowerPoint</Application>
  <PresentationFormat>Widescreen</PresentationFormat>
  <Paragraphs>224</Paragraphs>
  <Slides>24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3" baseType="lpstr">
      <vt:lpstr>Arial</vt:lpstr>
      <vt:lpstr>Calibri</vt:lpstr>
      <vt:lpstr>Century Schoolbook</vt:lpstr>
      <vt:lpstr>Franklin Gothic Medium</vt:lpstr>
      <vt:lpstr>Lucida Console</vt:lpstr>
      <vt:lpstr>Tahoma</vt:lpstr>
      <vt:lpstr>Times New Roman</vt:lpstr>
      <vt:lpstr>Wingdings</vt:lpstr>
      <vt:lpstr>Motiv Office</vt:lpstr>
      <vt:lpstr>PVS/VS Workshop: korpus ČZJ</vt:lpstr>
      <vt:lpstr>Workshop: korpus ČZJ</vt:lpstr>
      <vt:lpstr>Workshop: korpus ČZJ</vt:lpstr>
      <vt:lpstr>Program semináře 1/2</vt:lpstr>
      <vt:lpstr>Program semináře 2/2</vt:lpstr>
      <vt:lpstr>Skupinové projekty</vt:lpstr>
      <vt:lpstr>Moodle</vt:lpstr>
      <vt:lpstr>Moodle</vt:lpstr>
      <vt:lpstr>Korpusy a korpusová lingvistiky</vt:lpstr>
      <vt:lpstr>Korpusy a korpusová lingvistiky</vt:lpstr>
      <vt:lpstr>Korpusy a korpusová lingvistiky</vt:lpstr>
      <vt:lpstr>Korpusy a korpusová lingvistiky</vt:lpstr>
      <vt:lpstr>Korpusy a korpusová lingvistiky</vt:lpstr>
      <vt:lpstr>Korpusy a korpusová lingvistiky</vt:lpstr>
      <vt:lpstr>Korpusy a korpusová lingvistiky</vt:lpstr>
      <vt:lpstr>Korpusy a korpusová lingvistiky</vt:lpstr>
      <vt:lpstr>Korpusy a korpusová lingvistiky</vt:lpstr>
      <vt:lpstr>Korpusy a korpusová lingvistiky</vt:lpstr>
      <vt:lpstr>Korpusy a korpusová lingvistiky</vt:lpstr>
      <vt:lpstr>Korpusy a korpusová lingvistiky</vt:lpstr>
      <vt:lpstr>Korpusy a korpusová lingvistiky</vt:lpstr>
      <vt:lpstr>Korpusy a korpusová lingvistiky</vt:lpstr>
      <vt:lpstr>Korpusy znakového jazyka</vt:lpstr>
      <vt:lpstr>Korpusy znakového jazyka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korpusy_01</dc:title>
  <dc:creator>Jakub Jehlička</dc:creator>
  <cp:lastModifiedBy>Jakub Jehlička</cp:lastModifiedBy>
  <cp:revision>54</cp:revision>
  <dcterms:created xsi:type="dcterms:W3CDTF">2017-09-17T17:37:04Z</dcterms:created>
  <dcterms:modified xsi:type="dcterms:W3CDTF">2017-10-02T09:55:52Z</dcterms:modified>
</cp:coreProperties>
</file>