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Klepnutím lze upravit styl předlohy nadpisů.</a:t>
            </a:r>
            <a:endParaRPr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Klepnutím lze upravit styly předlohy textu.</a:t>
            </a:r>
            <a:endParaRPr dirty="0"/>
          </a:p>
          <a:p>
            <a:pPr lvl="1"/>
            <a:r>
              <a:rPr dirty="0"/>
              <a:t>Druhá úroveň</a:t>
            </a:r>
            <a:endParaRPr dirty="0"/>
          </a:p>
          <a:p>
            <a:pPr lvl="2"/>
            <a:r>
              <a:rPr dirty="0"/>
              <a:t>Třetí úroveň</a:t>
            </a:r>
            <a:endParaRPr dirty="0"/>
          </a:p>
          <a:p>
            <a:pPr lvl="3"/>
            <a:r>
              <a:rPr dirty="0"/>
              <a:t>Čtvrtá úroveň</a:t>
            </a:r>
            <a:endParaRPr dirty="0"/>
          </a:p>
          <a:p>
            <a:pPr lvl="4"/>
            <a:r>
              <a:rPr dirty="0"/>
              <a:t>Pátá úroveň</a:t>
            </a:r>
            <a:endParaRPr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E1D0A9-CD2B-455C-9EDB-302612C0B995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cs-CZ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Nadpis 1"/>
          <p:cNvSpPr>
            <a:spLocks noGrp="1"/>
          </p:cNvSpPr>
          <p:nvPr>
            <p:ph type="ctrTitle" hasCustomPrompt="1"/>
          </p:nvPr>
        </p:nvSpPr>
        <p:spPr/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dirty="0"/>
              <a:t>Percepce žáka učitelem a preferenční postoje</a:t>
            </a:r>
            <a:endParaRPr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Blok 4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Základní znalosti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dovednosti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učitele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r>
              <a:rPr dirty="0"/>
              <a:t>oborové (podmínka nutná, ale ne postačující)</a:t>
            </a:r>
            <a:endParaRPr dirty="0"/>
          </a:p>
          <a:p>
            <a:r>
              <a:rPr dirty="0"/>
              <a:t>didaktické (umět předat poznatky – most mezi oborem a psychologií)</a:t>
            </a:r>
            <a:endParaRPr dirty="0"/>
          </a:p>
          <a:p>
            <a:r>
              <a:rPr dirty="0">
                <a:solidFill>
                  <a:srgbClr val="FF0000"/>
                </a:solidFill>
              </a:rPr>
              <a:t>psychologické (vztah k žákovi: obraz žáka, postoj k němu, komunikace a interakce)</a:t>
            </a:r>
            <a:endParaRPr dirty="0">
              <a:solidFill>
                <a:srgbClr val="FF0000"/>
              </a:solidFill>
            </a:endParaRPr>
          </a:p>
          <a:p>
            <a:r>
              <a:rPr dirty="0"/>
              <a:t>(profesní) sebereflexe (rozumět sobě v profesi)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Bartlett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zákonitosti utváření obrazu druhého člověka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r>
              <a:rPr dirty="0"/>
              <a:t>B</a:t>
            </a:r>
            <a:r>
              <a:rPr lang="cs-CZ" dirty="0"/>
              <a:t>a</a:t>
            </a:r>
            <a:r>
              <a:rPr dirty="0"/>
              <a:t>rtlett: Remembering. Cambridge University Press (1932)</a:t>
            </a:r>
            <a:endParaRPr dirty="0"/>
          </a:p>
          <a:p>
            <a:r>
              <a:rPr dirty="0"/>
              <a:t>Dva experimenty: opakované reprodukce příběhu + „tichá pošta“</a:t>
            </a:r>
            <a:endParaRPr dirty="0"/>
          </a:p>
          <a:p>
            <a:r>
              <a:rPr dirty="0"/>
              <a:t>princip redukce a kognitivní „ekonomie“</a:t>
            </a:r>
            <a:endParaRPr dirty="0"/>
          </a:p>
          <a:p>
            <a:r>
              <a:rPr dirty="0"/>
              <a:t>princip soukromé normy</a:t>
            </a:r>
            <a:endParaRPr dirty="0"/>
          </a:p>
          <a:p>
            <a:r>
              <a:rPr dirty="0"/>
              <a:t>princip organizace (dobrého tvaru)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p>
            <a:r>
              <a:rPr dirty="0"/>
              <a:t>Utváření obrazu žáka</a:t>
            </a:r>
            <a:endParaRPr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r>
              <a:rPr b="1" dirty="0"/>
              <a:t>Model „trychtýře“</a:t>
            </a:r>
            <a:r>
              <a:rPr dirty="0"/>
              <a:t>: od více povrchních charakteristik k několika hlubším (dispozičním)</a:t>
            </a:r>
            <a:endParaRPr dirty="0"/>
          </a:p>
          <a:p>
            <a:r>
              <a:rPr b="1" dirty="0"/>
              <a:t>Zdroje informací o žákovi</a:t>
            </a:r>
            <a:r>
              <a:rPr dirty="0"/>
              <a:t> a jejich rizika</a:t>
            </a:r>
            <a:r>
              <a:rPr lang="cs-CZ" dirty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- výpovědi žáka o sobě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- předinformace (informace druhých o žákovi)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- chování pozorované učitelem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- produkty činnosti žáka</a:t>
            </a:r>
            <a:endParaRPr dirty="0"/>
          </a:p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>
                <a:sym typeface="+mn-ea"/>
              </a:rPr>
              <a:t>Utváření obrazu žáka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>
                <a:sym typeface="+mn-ea"/>
              </a:rPr>
              <a:t>Způsob z</a:t>
            </a:r>
            <a:r>
              <a:rPr lang="cs-CZ" b="1" dirty="0">
                <a:sym typeface="+mn-ea"/>
              </a:rPr>
              <a:t>p</a:t>
            </a:r>
            <a:r>
              <a:rPr b="1" dirty="0">
                <a:sym typeface="+mn-ea"/>
              </a:rPr>
              <a:t>rac</a:t>
            </a:r>
            <a:r>
              <a:rPr lang="cs-CZ" b="1" dirty="0">
                <a:sym typeface="+mn-ea"/>
              </a:rPr>
              <a:t>o</a:t>
            </a:r>
            <a:r>
              <a:rPr b="1" dirty="0">
                <a:sym typeface="+mn-ea"/>
              </a:rPr>
              <a:t>vání informací: asociační pravidla</a:t>
            </a:r>
            <a:endParaRPr dirty="0">
              <a:sym typeface="+mn-ea"/>
            </a:endParaRPr>
          </a:p>
          <a:p>
            <a:pPr marL="0" indent="0">
              <a:buNone/>
            </a:pPr>
            <a:r>
              <a:rPr lang="cs-CZ" dirty="0">
                <a:sym typeface="+mn-ea"/>
              </a:rPr>
              <a:t>   - indukce (projekce vlastní zkušenosti se  spojením určitých vlastností)</a:t>
            </a:r>
            <a:endParaRPr lang="cs-CZ" dirty="0">
              <a:sym typeface="+mn-ea"/>
            </a:endParaRPr>
          </a:p>
          <a:p>
            <a:pPr marL="0" indent="0">
              <a:buNone/>
            </a:pPr>
            <a:r>
              <a:rPr lang="cs-CZ" dirty="0">
                <a:sym typeface="+mn-ea"/>
              </a:rPr>
              <a:t>   - analogie (na základě zkušenosti se svými  vlastnostmi soudím druhé)</a:t>
            </a:r>
            <a:endParaRPr lang="cs-CZ" dirty="0">
              <a:sym typeface="+mn-ea"/>
            </a:endParaRPr>
          </a:p>
          <a:p>
            <a:pPr marL="0" indent="0">
              <a:buNone/>
            </a:pPr>
            <a:r>
              <a:rPr lang="cs-CZ" dirty="0">
                <a:sym typeface="+mn-ea"/>
              </a:rPr>
              <a:t>   - konstrukce (obrana vlastního citlivého bodu)</a:t>
            </a:r>
            <a:endParaRPr lang="cs-CZ" dirty="0">
              <a:sym typeface="+mn-ea"/>
            </a:endParaRPr>
          </a:p>
          <a:p>
            <a:pPr marL="0" indent="0">
              <a:buNone/>
            </a:pPr>
            <a:r>
              <a:rPr lang="cs-CZ" dirty="0">
                <a:sym typeface="+mn-ea"/>
              </a:rPr>
              <a:t>   - autority (přjímání hotových soudů od autorit)</a:t>
            </a:r>
            <a:endParaRPr dirty="0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>
                <a:sym typeface="+mn-ea"/>
              </a:rPr>
              <a:t>Utváření obrazu žáka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atribuční procesy a vytváření obrazu žáka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   (Kelley, Weiner)</a:t>
            </a:r>
            <a:endParaRPr lang="cs-CZ" altLang="en-US"/>
          </a:p>
          <a:p>
            <a:r>
              <a:rPr lang="cs-CZ" altLang="en-US"/>
              <a:t>konzistence </a:t>
            </a:r>
            <a:endParaRPr lang="cs-CZ" altLang="en-US"/>
          </a:p>
          <a:p>
            <a:r>
              <a:rPr lang="cs-CZ" altLang="en-US"/>
              <a:t>konsenzus</a:t>
            </a:r>
            <a:endParaRPr lang="cs-CZ" altLang="en-US"/>
          </a:p>
          <a:p>
            <a:r>
              <a:rPr lang="cs-CZ" altLang="en-US"/>
              <a:t>(situační) vázanost</a:t>
            </a:r>
            <a:endParaRPr lang="cs-CZ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360" y="-27622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355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Preferenční postoje učitelů k žákům (“nadhodnocování” a “podhodnocování”)</a:t>
            </a:r>
            <a:endParaRPr kumimoji="0" lang="cs-CZ" sz="355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r>
              <a:rPr lang="cs-CZ" dirty="0"/>
              <a:t>činitelé preferenčního postoje:</a:t>
            </a:r>
            <a:endParaRPr lang="cs-CZ" dirty="0"/>
          </a:p>
          <a:p>
            <a:r>
              <a:rPr lang="cs-CZ" dirty="0"/>
              <a:t>- učitelova očekávání a vlastnosti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- kognitivní komplexita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- mechanismy obrany “já”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- tendence k rovnováze vztahů (teorie balance)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vliv profesní role: třídní, vyučovaný předmět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z="36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Preferenční postoje učitelů k žákům (“nadhodnocování” a “podhodnocování”)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Kritéria hodnocení: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   - schopnosti (nadání)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   - píle (snaha, motivace)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   - vlastnosti žáka</a:t>
            </a:r>
            <a:endParaRPr lang="cs-CZ" altLang="en-US"/>
          </a:p>
          <a:p>
            <a:r>
              <a:rPr lang="cs-CZ" altLang="en-US"/>
              <a:t>profil nadhodnocovaného žáka</a:t>
            </a:r>
            <a:endParaRPr lang="cs-CZ" altLang="en-US"/>
          </a:p>
          <a:p>
            <a:r>
              <a:rPr lang="cs-CZ" altLang="en-US"/>
              <a:t>profil podhodnocovaného žáka</a:t>
            </a:r>
            <a:endParaRPr lang="cs-CZ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Literatura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 sz="2400">
                <a:cs typeface="+mn-lt"/>
              </a:rPr>
              <a:t>Bartlett, F. (1932). Remembering: A Study in Experimental and Social Psychology. Oxford University Press</a:t>
            </a:r>
            <a:endParaRPr lang="cs-CZ" altLang="en-US" sz="2400">
              <a:cs typeface="+mn-lt"/>
            </a:endParaRPr>
          </a:p>
          <a:p>
            <a:r>
              <a:rPr lang="cs-CZ" altLang="en-US" sz="2400">
                <a:cs typeface="+mn-lt"/>
              </a:rPr>
              <a:t>Helus, Z.; Pelikán, J. (1984). Preferenční postoje učitelů k žákům a jejich vliv na účinnost výchovně-vzdělávacího procesu. Praha, VUOŠ</a:t>
            </a:r>
            <a:endParaRPr lang="cs-CZ" altLang="en-US" sz="2400">
              <a:cs typeface="+mn-lt"/>
            </a:endParaRPr>
          </a:p>
          <a:p>
            <a:r>
              <a:rPr lang="cs-CZ" altLang="en-US" sz="2400">
                <a:cs typeface="+mn-lt"/>
              </a:rPr>
              <a:t>Witty, J. P </a:t>
            </a:r>
            <a:r>
              <a:rPr lang="cs-CZ" altLang="en-US" sz="2400">
                <a:ea typeface="SimSun" panose="02010600030101010101" pitchFamily="2" charset="-122"/>
                <a:cs typeface="+mn-lt"/>
              </a:rPr>
              <a:t>＆DeBaryshe, B. D. (1994). </a:t>
            </a:r>
            <a:r>
              <a:rPr lang="cs-CZ" altLang="en-US" sz="2400">
                <a:cs typeface="+mn-lt"/>
              </a:rPr>
              <a:t>Student and Teacher Perceptions of Teachers' Communication of Performance Expectations in the Classroom. </a:t>
            </a:r>
            <a:r>
              <a:rPr lang="cs-CZ" altLang="en-US" sz="2400" i="1">
                <a:cs typeface="+mn-lt"/>
              </a:rPr>
              <a:t>The Journal of Classroom Interaction</a:t>
            </a:r>
            <a:r>
              <a:rPr lang="cs-CZ" altLang="en-US" sz="2400">
                <a:cs typeface="+mn-lt"/>
              </a:rPr>
              <a:t>, vol. 29, No. 1 (1994), pp. 1-8 </a:t>
            </a:r>
            <a:endParaRPr lang="cs-CZ" altLang="en-US" sz="2400">
              <a:cs typeface="+mn-lt"/>
            </a:endParaRPr>
          </a:p>
          <a:p>
            <a:endParaRPr lang="cs-CZ" altLang="en-US"/>
          </a:p>
          <a:p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2274</Words>
  <Application>WPS Presentation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>Arial Unicode MS</vt:lpstr>
      <vt:lpstr>Trebuchet MS</vt:lpstr>
      <vt:lpstr>Times New Roman</vt:lpstr>
      <vt:lpstr>Motiv sady Office</vt:lpstr>
      <vt:lpstr>Percepce žáka učitelem a preferenční postoje</vt:lpstr>
      <vt:lpstr>Základní znalosti a dovednosti učitele</vt:lpstr>
      <vt:lpstr>Bartlett – zákonitosti utváření obrazu druhého člověka</vt:lpstr>
      <vt:lpstr>Utváření obrazu žáka</vt:lpstr>
      <vt:lpstr>Utváření obrazu žáka</vt:lpstr>
      <vt:lpstr>Utváření obrazu žáka</vt:lpstr>
      <vt:lpstr>Preferenční postoje učitelů k žákům (“nadhodnocování” a “podhodnocování”)</vt:lpstr>
      <vt:lpstr>Preferenční postoje učitelů k žákům (“nadhodnocování” a “podhodnocování”)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Percepce žáka učitelem a preferenční postoje</dc:title>
  <dc:creator>Stanislav Štech</dc:creator>
  <cp:lastModifiedBy>Stanislav Štech</cp:lastModifiedBy>
  <cp:revision>5</cp:revision>
  <dcterms:created xsi:type="dcterms:W3CDTF">2022-12-09T14:29:00Z</dcterms:created>
  <dcterms:modified xsi:type="dcterms:W3CDTF">2022-12-12T20:56:45Z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B3FBB6BE7CA84649839A2B448E5658E6</vt:lpwstr>
  </property>
  <property fmtid="{D5CDD505-2E9C-101B-9397-08002B2CF9AE}" pid="3" name="KSOProductBuildVer">
    <vt:lpwstr>1033-11.2.0.11417</vt:lpwstr>
  </property>
</Properties>
</file>