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A12B5-14A7-4CC1-B7A6-60A20074A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29A37C-E53D-4888-B7E0-F8044ABCD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C09642-8899-4B75-B58A-7625B15D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77FA95-38D0-47AE-B4F5-30C9C838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F6E62E-D14F-4FB3-A117-130B7708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04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D3099-8C1B-416C-8F98-C35CE13C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A11323-7A16-4A5D-B39B-738689102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7EA18A-0F2A-423E-8D36-0975518C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F9F171-6421-465D-8467-3C69DF00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67E27-C014-41B2-8C03-AF729F81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9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F98BC85-1534-4C18-9FE9-FEEC4FAA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F98BF5-0692-4603-AD45-D576E6948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08BBC7-ADA0-4FC0-9C63-45FEF630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B49296-B884-4A56-9D21-A649C757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D5F19F-849F-4702-8F74-9B2D4645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48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26181-03D1-4E9B-BEBC-42DE2A59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CD1A97-7037-472F-9B10-63E4A38CF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25C059-C72C-4FD3-85FB-28FBCD66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C6C2BC-20AB-48B1-AB2A-4902E0B4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159FF-A4AE-41CF-AE35-563AA0FD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4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8793-F0D8-4513-A12B-47E9BF53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8507F2-F597-4EAA-B6CE-CEA8D7289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FCCF5E-E288-41F9-8B38-22F42CFE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6EC626-693D-4EFC-9AF4-EE63C87B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42C4F6-593D-4B6B-A1AD-F16AB016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4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C8181-413D-4421-A8FE-0F3E653C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09829-CDDD-4101-A1FE-E973A528B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F34513-D148-4B62-A921-FAF687E9C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71F1E6-2787-485E-99A9-800C6E63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BAB20A-9F80-43F7-8E56-DD30AEDF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A58636-4D2C-40C5-BFFE-7013BE5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6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289FE-B813-43C2-802D-2FE9EE24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6F75B1-0175-44BD-B00A-0ABF78AA2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4C5B41-864A-4ED3-B9E3-2759391F3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472CB4-8330-4367-92CC-9F24F4550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60A6E6-4A1D-43A3-B541-3B008B210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2C3615-305D-474C-A1EE-BBB683AF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B733B75-6109-445A-AC99-352EE6A2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D48358-9161-4CAA-A5CF-A19E872E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90F05-37FB-4739-A685-2CB5CC42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ADF73C-4594-4212-AC07-E2117AC35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3FC71E-BEEE-4886-94F4-D37B886C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BCF940-3844-4F4B-AEEB-D328BB7C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DF1BE2D-5DB5-4910-97C6-15178999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798C61-CA17-449C-94E3-54FF86B4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03253F-4524-457E-AABD-BBD8F5B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6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4C3DA-7EFE-40DA-9D38-38245E8C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6B933-8134-4C9B-9837-34A53F0C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9AB673-5764-438F-B651-982E71FEC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2F0C8E-EC16-4509-9D16-EC89F663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A2DCB4-2ADB-452D-BB1A-C40C22CB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DBD31-AF32-4ECB-865A-4DC69AB9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12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205A7-EFE7-4906-96E8-62E995790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10BF61-0A0E-4224-9306-43477F1D2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80D267-0A5D-4589-BB55-1BB62979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F3D6FE-B05A-4C23-951C-A9247F4A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D7408F-1592-437B-B1A1-60B057C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492049-1DDE-4772-A479-E67A4E0B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79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A65246-118C-4259-B899-57C51656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A78BDD-2797-4F86-8E68-9A826DFEF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956DE9-2754-4B52-B833-D851E5819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0D65-140E-4FED-B9C0-F6551C21E70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AF131-0A07-4D3F-85E3-315134E3A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238A5E-6C3E-40DA-8684-B1645D8D8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3860-37C9-47CA-9E3F-724B0687B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59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0635"/>
          </a:xfrm>
        </p:spPr>
        <p:txBody>
          <a:bodyPr/>
          <a:lstStyle/>
          <a:p>
            <a:r>
              <a:rPr lang="cs-CZ" dirty="0"/>
              <a:t>Filosofie I.</a:t>
            </a:r>
            <a:br>
              <a:rPr lang="cs-CZ" dirty="0"/>
            </a:br>
            <a:r>
              <a:rPr lang="cs-CZ" dirty="0"/>
              <a:t>Přednáška 8.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Německá klasická filosofie</a:t>
            </a:r>
          </a:p>
          <a:p>
            <a:r>
              <a:rPr lang="cs-CZ" dirty="0"/>
              <a:t>Filosofie lidské svobody</a:t>
            </a:r>
          </a:p>
        </p:txBody>
      </p:sp>
    </p:spTree>
    <p:extLst>
      <p:ext uri="{BB962C8B-B14F-4D97-AF65-F5344CB8AC3E}">
        <p14:creationId xmlns:p14="http://schemas.microsoft.com/office/powerpoint/2010/main" val="833590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2800" dirty="0"/>
              <a:t>Samostatnost a nesamostatnost sebevědomí (pán a rab)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8647"/>
            <a:ext cx="9144000" cy="437898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dirty="0"/>
              <a:t>-spekulativní představa dějinného vývoje ve Fenomenologii ducha</a:t>
            </a:r>
          </a:p>
          <a:p>
            <a:pPr algn="l"/>
            <a:r>
              <a:rPr lang="cs-CZ" dirty="0"/>
              <a:t>-dialektická povaha lidského bytí zahrnuje v sobě i negativitu (smrt)</a:t>
            </a:r>
          </a:p>
          <a:p>
            <a:pPr algn="l"/>
            <a:r>
              <a:rPr lang="cs-CZ" dirty="0"/>
              <a:t>-není popřením lidské jedinečnosti – ve své zápornosti má kladný význam, totiž jen smrtelná bytost žije  časově a rozumně</a:t>
            </a:r>
          </a:p>
          <a:p>
            <a:pPr algn="l"/>
            <a:r>
              <a:rPr lang="cs-CZ" dirty="0"/>
              <a:t>Pán a rab: sebevědomí ukázáno ve dvojím významu sebepotvrzení </a:t>
            </a:r>
          </a:p>
          <a:p>
            <a:pPr marL="457200" indent="-457200" algn="l">
              <a:buAutoNum type="arabicPeriod"/>
            </a:pPr>
            <a:r>
              <a:rPr lang="cs-CZ" dirty="0"/>
              <a:t>jako překonání jiné samostatné bytosti /vynucení uznání/</a:t>
            </a:r>
          </a:p>
          <a:p>
            <a:pPr marL="457200" indent="-457200" algn="l">
              <a:buAutoNum type="arabicPeriod"/>
            </a:pPr>
            <a:r>
              <a:rPr lang="cs-CZ" dirty="0"/>
              <a:t>jako překonání sebe sama /</a:t>
            </a:r>
            <a:r>
              <a:rPr lang="cs-CZ" dirty="0" err="1"/>
              <a:t>sebekonání</a:t>
            </a:r>
            <a:r>
              <a:rPr lang="cs-CZ" dirty="0"/>
              <a:t>/. </a:t>
            </a:r>
          </a:p>
          <a:p>
            <a:pPr algn="l"/>
            <a:r>
              <a:rPr lang="cs-CZ" dirty="0"/>
              <a:t>Dějiny jako hra sil, jako hra dvou sebevědomí, jako konflikt sebevědomí, jako boj na život a na smrt.</a:t>
            </a:r>
          </a:p>
          <a:p>
            <a:pPr algn="l"/>
            <a:r>
              <a:rPr lang="cs-CZ" dirty="0"/>
              <a:t>Realizace svobody jako překonání jiného i sebe sama. Vzdání se svobody a vzdání se věcné stránky světa. Bezprostřednost a zprostředkovanost vztahu k sobě a k přírodě. Práce jako tlumená žádostivost, postavila  člověka jako pána nad přírodou. Zhumanizovaná příroda ustavila člověka v jeho nejlidštější podobě. Rab je prototyp emancipovaného tvůrce dějin.</a:t>
            </a:r>
          </a:p>
        </p:txBody>
      </p:sp>
    </p:spTree>
    <p:extLst>
      <p:ext uri="{BB962C8B-B14F-4D97-AF65-F5344CB8AC3E}">
        <p14:creationId xmlns:p14="http://schemas.microsoft.com/office/powerpoint/2010/main" val="138638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305" y="1122363"/>
            <a:ext cx="9238695" cy="477837"/>
          </a:xfrm>
        </p:spPr>
        <p:txBody>
          <a:bodyPr>
            <a:noAutofit/>
          </a:bodyPr>
          <a:lstStyle/>
          <a:p>
            <a:r>
              <a:rPr lang="cs-CZ" sz="3200" dirty="0"/>
              <a:t>Feuerbach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858" y="1793289"/>
            <a:ext cx="9061141" cy="4660777"/>
          </a:xfrm>
        </p:spPr>
        <p:txBody>
          <a:bodyPr/>
          <a:lstStyle/>
          <a:p>
            <a:pPr algn="l"/>
            <a:r>
              <a:rPr lang="cs-CZ" dirty="0"/>
              <a:t>Dílo: Podstata náboženství, Podstata křesťanství, Základy filosofie budoucnosti.</a:t>
            </a:r>
          </a:p>
          <a:p>
            <a:pPr algn="l"/>
            <a:r>
              <a:rPr lang="cs-CZ" dirty="0"/>
              <a:t>-Člověk jako bytost univerzální – Podstatou člověka je rozum, cit a vůle.</a:t>
            </a:r>
          </a:p>
          <a:p>
            <a:pPr algn="l"/>
            <a:r>
              <a:rPr lang="cs-CZ" dirty="0"/>
              <a:t>-Rozpor mezi nejobecnějším určením člověka a sebeprožíváním jednotlivce. Představa boha vzniká odcizením člověka své vlastní podstatě a projekcí základních charakteristik lidství do božství.</a:t>
            </a:r>
          </a:p>
          <a:p>
            <a:pPr algn="l"/>
            <a:r>
              <a:rPr lang="cs-CZ" i="1" dirty="0"/>
              <a:t>-„Bůh je odcizenou podstatou člověka.“</a:t>
            </a:r>
          </a:p>
          <a:p>
            <a:pPr algn="l"/>
            <a:r>
              <a:rPr lang="cs-CZ" dirty="0"/>
              <a:t>Překonání odcizení: setkání Já a Ty, až bude člověk člověku bohem.</a:t>
            </a:r>
          </a:p>
        </p:txBody>
      </p:sp>
    </p:spTree>
    <p:extLst>
      <p:ext uri="{BB962C8B-B14F-4D97-AF65-F5344CB8AC3E}">
        <p14:creationId xmlns:p14="http://schemas.microsoft.com/office/powerpoint/2010/main" val="418202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102" y="1122363"/>
            <a:ext cx="9078897" cy="591027"/>
          </a:xfrm>
        </p:spPr>
        <p:txBody>
          <a:bodyPr>
            <a:normAutofit/>
          </a:bodyPr>
          <a:lstStyle/>
          <a:p>
            <a:r>
              <a:rPr lang="cs-CZ" sz="3200" dirty="0"/>
              <a:t>Odcizení u mladohegelovců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102" y="1784411"/>
            <a:ext cx="9078898" cy="442995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Marx: Ekonomicko-filosofické rukopisy z roku 1844, Komunistický manifest, Německá ideologie, Teze o Feuerbachovi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Odcizení - </a:t>
            </a:r>
            <a:r>
              <a:rPr lang="cs-CZ" dirty="0" err="1"/>
              <a:t>Entfremdung</a:t>
            </a:r>
            <a:r>
              <a:rPr lang="cs-CZ" dirty="0"/>
              <a:t> se z abstraktně duchovní roviny (</a:t>
            </a:r>
            <a:r>
              <a:rPr lang="cs-CZ" dirty="0" err="1"/>
              <a:t>Hegel</a:t>
            </a:r>
            <a:r>
              <a:rPr lang="cs-CZ" dirty="0"/>
              <a:t>) i z nábožensko-psychologické úrovně (Feuerbach) posunuje do roviny sociálních vztahů.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Dělník se v podmínkách nově vzniklé kapitalistické výroby odcizuje:</a:t>
            </a:r>
          </a:p>
          <a:p>
            <a:pPr marL="457200" indent="-457200" algn="l">
              <a:buAutoNum type="arabicPeriod"/>
            </a:pPr>
            <a:r>
              <a:rPr lang="cs-CZ" dirty="0"/>
              <a:t>výsledku své práce (na finálním výrobku se podílím dílčím způsobem)</a:t>
            </a:r>
          </a:p>
          <a:p>
            <a:pPr marL="457200" indent="-457200" algn="l">
              <a:buAutoNum type="arabicPeriod"/>
            </a:pPr>
            <a:r>
              <a:rPr lang="cs-CZ" dirty="0"/>
              <a:t>procesu práce vůbec (práce nerozvíjí jeho bytostné síly, </a:t>
            </a:r>
            <a:r>
              <a:rPr lang="cs-CZ" dirty="0" err="1"/>
              <a:t>námezní</a:t>
            </a:r>
            <a:r>
              <a:rPr lang="cs-CZ" dirty="0"/>
              <a:t> práce znemožňuje pocity radosti, uznání a pýchy)</a:t>
            </a:r>
          </a:p>
          <a:p>
            <a:pPr marL="457200" indent="-457200" algn="l">
              <a:buAutoNum type="arabicPeriod"/>
            </a:pPr>
            <a:r>
              <a:rPr lang="cs-CZ" dirty="0"/>
              <a:t>sám sobě (jako člověk se cítí jen mimo továrnu ve svých biologických funkcích)</a:t>
            </a:r>
          </a:p>
          <a:p>
            <a:pPr marL="457200" indent="-457200" algn="l">
              <a:buAutoNum type="arabicPeriod"/>
            </a:pPr>
            <a:r>
              <a:rPr lang="cs-CZ" dirty="0"/>
              <a:t>lidskému rodu (práce ho nehumanizuje, ale zotročuje)</a:t>
            </a:r>
          </a:p>
          <a:p>
            <a:pPr algn="l"/>
            <a:r>
              <a:rPr lang="cs-CZ" dirty="0"/>
              <a:t>Motiv „osvobození práce“. </a:t>
            </a:r>
          </a:p>
        </p:txBody>
      </p:sp>
    </p:spTree>
    <p:extLst>
      <p:ext uri="{BB962C8B-B14F-4D97-AF65-F5344CB8AC3E}">
        <p14:creationId xmlns:p14="http://schemas.microsoft.com/office/powerpoint/2010/main" val="20392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9821"/>
            <a:ext cx="9144000" cy="4279037"/>
          </a:xfrm>
        </p:spPr>
        <p:txBody>
          <a:bodyPr/>
          <a:lstStyle/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2000" dirty="0"/>
              <a:t>RÖD, Wolfgang. </a:t>
            </a:r>
            <a:r>
              <a:rPr lang="cs-CZ" altLang="cs-CZ" sz="2000" i="1" dirty="0"/>
              <a:t>Německá klasická filosofie. I, Od Kanta k Schopenhauerovi</a:t>
            </a:r>
            <a:r>
              <a:rPr lang="cs-CZ" altLang="cs-CZ" sz="2000" dirty="0"/>
              <a:t>.  Praha: OIKOYMENH, 2015.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cap="all" dirty="0"/>
              <a:t>Sobotka</a:t>
            </a:r>
            <a:r>
              <a:rPr lang="cs-CZ" sz="2000" dirty="0"/>
              <a:t>, Milan, </a:t>
            </a:r>
            <a:r>
              <a:rPr lang="cs-CZ" sz="2000" cap="all" dirty="0" err="1"/>
              <a:t>Moural</a:t>
            </a:r>
            <a:r>
              <a:rPr lang="cs-CZ" sz="2000" dirty="0"/>
              <a:t>, Josef a </a:t>
            </a:r>
            <a:r>
              <a:rPr lang="cs-CZ" sz="2000" cap="all" dirty="0"/>
              <a:t>Znoj</a:t>
            </a:r>
            <a:r>
              <a:rPr lang="cs-CZ" sz="2000" dirty="0"/>
              <a:t>, Milan. </a:t>
            </a:r>
            <a:r>
              <a:rPr lang="cs-CZ" sz="2000" i="1" dirty="0"/>
              <a:t>Dějiny novověké filosofie od Descarta po </a:t>
            </a:r>
            <a:r>
              <a:rPr lang="cs-CZ" sz="2000" i="1" dirty="0" err="1"/>
              <a:t>Hegela</a:t>
            </a:r>
            <a:r>
              <a:rPr lang="cs-CZ" sz="2000" dirty="0"/>
              <a:t>. 2., </a:t>
            </a:r>
            <a:r>
              <a:rPr lang="cs-CZ" sz="2000" dirty="0" err="1"/>
              <a:t>opr</a:t>
            </a:r>
            <a:r>
              <a:rPr lang="cs-CZ" sz="2000" dirty="0"/>
              <a:t>. vyd. Praha: </a:t>
            </a:r>
            <a:r>
              <a:rPr lang="cs-CZ" sz="2000" dirty="0" err="1"/>
              <a:t>Filosofia</a:t>
            </a:r>
            <a:r>
              <a:rPr lang="cs-CZ" sz="2000" dirty="0"/>
              <a:t>, 1994.</a:t>
            </a:r>
            <a:r>
              <a:rPr lang="cs-CZ" altLang="cs-CZ" sz="2000" dirty="0"/>
              <a:t> 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cap="all" dirty="0" err="1"/>
              <a:t>Hegel</a:t>
            </a:r>
            <a:r>
              <a:rPr lang="cs-CZ" sz="2000" dirty="0"/>
              <a:t>, Georg Wilhelm Friedrich. </a:t>
            </a:r>
            <a:r>
              <a:rPr lang="cs-CZ" sz="2000" i="1" dirty="0"/>
              <a:t>Fenomenologie ducha</a:t>
            </a:r>
            <a:r>
              <a:rPr lang="cs-CZ" sz="2000" dirty="0"/>
              <a:t>. Vydání první. Praha: </a:t>
            </a:r>
            <a:r>
              <a:rPr lang="cs-CZ" sz="2000" dirty="0" err="1"/>
              <a:t>Filosofia</a:t>
            </a:r>
            <a:r>
              <a:rPr lang="cs-CZ" sz="2000" dirty="0"/>
              <a:t>, 2019. 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cap="all" dirty="0"/>
              <a:t>Marx</a:t>
            </a:r>
            <a:r>
              <a:rPr lang="cs-CZ" sz="2000" dirty="0"/>
              <a:t>, Karl. </a:t>
            </a:r>
            <a:r>
              <a:rPr lang="cs-CZ" sz="2000" i="1" dirty="0"/>
              <a:t>Ekonomicko-filosofické rukopisy z roku 1844</a:t>
            </a:r>
            <a:r>
              <a:rPr lang="cs-CZ" sz="2000" dirty="0"/>
              <a:t>. Vyd. 1. Praha: Státní nakladatelství politické literatury, 1961.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cap="all" dirty="0" err="1"/>
              <a:t>Fichte</a:t>
            </a:r>
            <a:r>
              <a:rPr lang="cs-CZ" sz="2000" dirty="0"/>
              <a:t>, Johann </a:t>
            </a:r>
            <a:r>
              <a:rPr lang="cs-CZ" sz="2000" dirty="0" err="1"/>
              <a:t>Gottlieb</a:t>
            </a:r>
            <a:r>
              <a:rPr lang="cs-CZ" sz="2000" dirty="0"/>
              <a:t>. </a:t>
            </a:r>
            <a:r>
              <a:rPr lang="cs-CZ" sz="2000" i="1" dirty="0"/>
              <a:t>Pojem vzdělance</a:t>
            </a:r>
            <a:r>
              <a:rPr lang="cs-CZ" sz="2000" dirty="0"/>
              <a:t>. Překlad Vojtěch </a:t>
            </a:r>
            <a:r>
              <a:rPr lang="cs-CZ" sz="2000" dirty="0" err="1"/>
              <a:t>Gaja</a:t>
            </a:r>
            <a:r>
              <a:rPr lang="cs-CZ" sz="2000" dirty="0"/>
              <a:t>. 1. vyd. Praha: Svoboda, 1971. </a:t>
            </a:r>
            <a:endParaRPr lang="cs-CZ" altLang="cs-CZ" sz="20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l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12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Německá klasická filosofie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1913"/>
            <a:ext cx="9149918" cy="4219189"/>
          </a:xfrm>
        </p:spPr>
        <p:txBody>
          <a:bodyPr/>
          <a:lstStyle/>
          <a:p>
            <a:pPr algn="l"/>
            <a:r>
              <a:rPr lang="cs-CZ" dirty="0"/>
              <a:t>-vzniká pod vlivem revoluční atmosféry, nadšení i obav z francouzské revoluce (1789)</a:t>
            </a:r>
          </a:p>
          <a:p>
            <a:pPr algn="l"/>
            <a:r>
              <a:rPr lang="cs-CZ" dirty="0"/>
              <a:t>-navazuje na Rousseaua a Kanta </a:t>
            </a:r>
          </a:p>
          <a:p>
            <a:pPr algn="l"/>
            <a:r>
              <a:rPr lang="cs-CZ" dirty="0"/>
              <a:t>-staví na koncepci autonomní lidské osobnosti (filosofie jáství)</a:t>
            </a:r>
          </a:p>
          <a:p>
            <a:pPr algn="l"/>
            <a:r>
              <a:rPr lang="cs-CZ" dirty="0"/>
              <a:t>-přijímá za svůj pouze zákon, který si sama dala (filosofie činu)</a:t>
            </a:r>
          </a:p>
          <a:p>
            <a:pPr algn="l"/>
            <a:r>
              <a:rPr lang="cs-CZ" dirty="0"/>
              <a:t>-vnitřní autonomie je prvořadou hodnotou (filosofie svobody)</a:t>
            </a:r>
          </a:p>
        </p:txBody>
      </p:sp>
    </p:spTree>
    <p:extLst>
      <p:ext uri="{BB962C8B-B14F-4D97-AF65-F5344CB8AC3E}">
        <p14:creationId xmlns:p14="http://schemas.microsoft.com/office/powerpoint/2010/main" val="109895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917" y="687358"/>
            <a:ext cx="8998996" cy="528884"/>
          </a:xfrm>
        </p:spPr>
        <p:txBody>
          <a:bodyPr>
            <a:noAutofit/>
          </a:bodyPr>
          <a:lstStyle/>
          <a:p>
            <a:r>
              <a:rPr lang="cs-CZ" sz="3200" dirty="0"/>
              <a:t>Představitelé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2166" y="1402672"/>
            <a:ext cx="8889507" cy="4909351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J. G. </a:t>
            </a:r>
            <a:r>
              <a:rPr lang="cs-CZ" dirty="0" err="1"/>
              <a:t>Fichte</a:t>
            </a:r>
            <a:r>
              <a:rPr lang="cs-CZ" dirty="0"/>
              <a:t>: filosofie jáství – právo člověka neuznat žádný zákon, než který si jedinec sám dal. Filosofie věda o základech vědění – </a:t>
            </a:r>
            <a:r>
              <a:rPr lang="cs-CZ" dirty="0" err="1"/>
              <a:t>vědosloví</a:t>
            </a:r>
            <a:r>
              <a:rPr lang="cs-CZ" dirty="0"/>
              <a:t>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F. W. J. </a:t>
            </a:r>
            <a:r>
              <a:rPr lang="cs-CZ" dirty="0" err="1"/>
              <a:t>Schelling</a:t>
            </a:r>
            <a:r>
              <a:rPr lang="cs-CZ" dirty="0"/>
              <a:t>: naturfilosofie a systém transcendentálního idealismu, </a:t>
            </a:r>
            <a:r>
              <a:rPr lang="cs-CZ" dirty="0" err="1"/>
              <a:t>identitní</a:t>
            </a:r>
            <a:r>
              <a:rPr lang="cs-CZ" dirty="0"/>
              <a:t> filosofie, pozitivní filosofie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G. W. F. </a:t>
            </a:r>
            <a:r>
              <a:rPr lang="cs-CZ" dirty="0" err="1"/>
              <a:t>Hegel</a:t>
            </a:r>
            <a:r>
              <a:rPr lang="cs-CZ" dirty="0"/>
              <a:t>: filosofie jako metafyzika, nauka o absolutnu, filosofie ducha (absolutní – světový duch, objektivní duch, subjektivní duch)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L. Feuerbach: filosofie člověka, základy nové antropologie – člověk jako bytost univerzální</a:t>
            </a:r>
          </a:p>
        </p:txBody>
      </p:sp>
    </p:spTree>
    <p:extLst>
      <p:ext uri="{BB962C8B-B14F-4D97-AF65-F5344CB8AC3E}">
        <p14:creationId xmlns:p14="http://schemas.microsoft.com/office/powerpoint/2010/main" val="78281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614" y="1122363"/>
            <a:ext cx="9043386" cy="47783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Fichte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5228" y="1600199"/>
            <a:ext cx="9043386" cy="461416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i="1" dirty="0"/>
              <a:t>Díla: </a:t>
            </a:r>
            <a:r>
              <a:rPr lang="cs-CZ" i="1" dirty="0" err="1"/>
              <a:t>Vědosloví</a:t>
            </a:r>
            <a:r>
              <a:rPr lang="cs-CZ" i="1" dirty="0"/>
              <a:t>, O pojmu vzdělance, Řeči k německému národu</a:t>
            </a:r>
          </a:p>
          <a:p>
            <a:pPr algn="l"/>
            <a:r>
              <a:rPr lang="cs-CZ" b="1" dirty="0"/>
              <a:t>Filosofie jáství a svobody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jáství nemůže být objektem vnějšího působení, ale vnitřní </a:t>
            </a:r>
            <a:r>
              <a:rPr lang="cs-CZ" dirty="0" err="1"/>
              <a:t>sebekonstituce</a:t>
            </a:r>
            <a:r>
              <a:rPr lang="cs-CZ" dirty="0"/>
              <a:t> a sebeuvědomění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-apoteóza lidství (Myslící Já klade sebe sama. Na počátku je čin. Člověk je svoboda. Já se vymezuje vůči Ne-Já.)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filosofie jako věda o základech lidského vědění – </a:t>
            </a:r>
            <a:r>
              <a:rPr lang="cs-CZ" dirty="0" err="1"/>
              <a:t>vědosloví</a:t>
            </a:r>
            <a:r>
              <a:rPr lang="cs-CZ" i="1" dirty="0"/>
              <a:t>: „Volba filosofie závisí na tom, jaký je kdo člověk.“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předmětem filosofie je vědomí samo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Vědomí se pozvedá z biologické zkušenosti: </a:t>
            </a:r>
            <a:r>
              <a:rPr lang="cs-CZ" i="1" dirty="0"/>
              <a:t>„Uvědoměním přestává být pud slepý a příroda pozbývá svých práv nad mým Já.“</a:t>
            </a:r>
          </a:p>
          <a:p>
            <a:pPr marL="342900" indent="-342900" algn="l">
              <a:buFontTx/>
              <a:buChar char="-"/>
            </a:pPr>
            <a:r>
              <a:rPr lang="cs-CZ" i="1" dirty="0"/>
              <a:t>„Příroda nejedná, kdežto svobodná bytost jedná.“</a:t>
            </a:r>
          </a:p>
          <a:p>
            <a:pPr algn="l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3742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 err="1"/>
              <a:t>Schelling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1965"/>
            <a:ext cx="9144000" cy="4412202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Díla: Filosofie přírody, Systém transcendentálního idealismu, Podání mé filosofické soustavy (</a:t>
            </a:r>
            <a:r>
              <a:rPr lang="cs-CZ" dirty="0" err="1"/>
              <a:t>identitní</a:t>
            </a:r>
            <a:r>
              <a:rPr lang="cs-CZ" dirty="0"/>
              <a:t> filosofie), Filosofická zkoumání o podstatě lidské svobody, </a:t>
            </a:r>
            <a:r>
              <a:rPr lang="cs-CZ" dirty="0" err="1"/>
              <a:t>Světověk</a:t>
            </a:r>
            <a:r>
              <a:rPr lang="cs-CZ" dirty="0"/>
              <a:t> (pozitivní filosofie)</a:t>
            </a:r>
          </a:p>
          <a:p>
            <a:pPr algn="l"/>
            <a:r>
              <a:rPr lang="cs-CZ" dirty="0"/>
              <a:t>-naturfilosofie – 2 základní potence přírody – v první vládne </a:t>
            </a:r>
            <a:r>
              <a:rPr lang="cs-CZ" dirty="0" err="1"/>
              <a:t>mechanicismus</a:t>
            </a:r>
            <a:r>
              <a:rPr lang="cs-CZ" dirty="0"/>
              <a:t> (vnější princip) ve druhé teleologie (vnitřní princip)</a:t>
            </a:r>
          </a:p>
          <a:p>
            <a:pPr algn="l"/>
            <a:r>
              <a:rPr lang="cs-CZ" dirty="0"/>
              <a:t>-</a:t>
            </a:r>
            <a:r>
              <a:rPr lang="cs-CZ" dirty="0" err="1"/>
              <a:t>identitní</a:t>
            </a:r>
            <a:r>
              <a:rPr lang="cs-CZ" dirty="0"/>
              <a:t> filosofie</a:t>
            </a:r>
            <a:r>
              <a:rPr lang="cs-CZ" i="1" dirty="0"/>
              <a:t>: „V jednání vůči světu je založeno jak vědomí sebe sama, tak i vědomí o světě.“ </a:t>
            </a:r>
            <a:r>
              <a:rPr lang="cs-CZ" dirty="0"/>
              <a:t>Vědomí a svět jsou koreláty. Díky vědomí přetvářím svět a nějak se k němu chovám a své chování reflektuji. Danost a lidsky přetvořená příroda. Idea: „společného světa“.</a:t>
            </a:r>
          </a:p>
          <a:p>
            <a:pPr algn="l"/>
            <a:r>
              <a:rPr lang="cs-CZ" dirty="0"/>
              <a:t>-pozitivní filosofie – počátky </a:t>
            </a:r>
            <a:r>
              <a:rPr lang="cs-CZ" dirty="0" err="1"/>
              <a:t>pre</a:t>
            </a:r>
            <a:r>
              <a:rPr lang="cs-CZ" dirty="0"/>
              <a:t>-existencialismu, promýšlí člověka a jeho svobodu. Existence je rozhraní (</a:t>
            </a:r>
            <a:r>
              <a:rPr lang="cs-CZ" dirty="0" err="1"/>
              <a:t>Scheidepunkt</a:t>
            </a:r>
            <a:r>
              <a:rPr lang="cs-CZ" dirty="0"/>
              <a:t>). Svoboda spočívá v absolutní možnosti volit mezi dobrem a zlem.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88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1027"/>
          </a:xfrm>
        </p:spPr>
        <p:txBody>
          <a:bodyPr>
            <a:normAutofit/>
          </a:bodyPr>
          <a:lstStyle/>
          <a:p>
            <a:r>
              <a:rPr lang="cs-CZ" sz="3200" dirty="0" err="1"/>
              <a:t>Hegel</a:t>
            </a:r>
            <a:r>
              <a:rPr lang="cs-CZ" sz="3200" dirty="0"/>
              <a:t> – filosofie ducha a přírody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938" y="1837677"/>
            <a:ext cx="9212062" cy="4438835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Dílo: Encyklopedie filosofických věd – logika, filosofie přírody a filosofie ducha. Fenomenologie ducha, Malá logika, Filosofie dějin, Dějiny filosofie, Filosofie práva, Estetika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Podstatou všeho je absolutní, světový duch. Příroda je zjevováním ducha. Poznání přírody je sebepoznáním a seberealizací světového ducha, tedy rozumu. Duch se zjevuje, </a:t>
            </a:r>
            <a:r>
              <a:rPr lang="cs-CZ" dirty="0" err="1"/>
              <a:t>zvnějšňuje</a:t>
            </a:r>
            <a:r>
              <a:rPr lang="cs-CZ" dirty="0"/>
              <a:t> (</a:t>
            </a:r>
            <a:r>
              <a:rPr lang="cs-CZ" dirty="0" err="1"/>
              <a:t>Entäusserung</a:t>
            </a:r>
            <a:r>
              <a:rPr lang="cs-CZ" dirty="0"/>
              <a:t>) a odcizuje (</a:t>
            </a:r>
            <a:r>
              <a:rPr lang="cs-CZ" dirty="0" err="1"/>
              <a:t>Entfremdung</a:t>
            </a:r>
            <a:r>
              <a:rPr lang="cs-CZ" dirty="0"/>
              <a:t>) sobě samému v jiném, v přírodě, v dějinách a společnosti (objektivní duch), právu, filosofii, umění (subjektivní duch).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Teorie vývoje: svět není dán, ale tvoří se, je procesem </a:t>
            </a:r>
            <a:r>
              <a:rPr lang="cs-CZ" dirty="0" err="1"/>
              <a:t>sebetvorby</a:t>
            </a:r>
            <a:r>
              <a:rPr lang="cs-CZ" dirty="0"/>
              <a:t> a sebepoznání (</a:t>
            </a:r>
            <a:r>
              <a:rPr lang="cs-CZ" dirty="0" err="1"/>
              <a:t>telos</a:t>
            </a:r>
            <a:r>
              <a:rPr lang="cs-CZ" dirty="0"/>
              <a:t>). Dialektická koncepce vývoje: vše existuje ve vztahu ke svému protikladu i v jednotě s ním (např. člověk je individuum a zároveň sociální a kulturní bytost).</a:t>
            </a:r>
          </a:p>
        </p:txBody>
      </p:sp>
    </p:spTree>
    <p:extLst>
      <p:ext uri="{BB962C8B-B14F-4D97-AF65-F5344CB8AC3E}">
        <p14:creationId xmlns:p14="http://schemas.microsoft.com/office/powerpoint/2010/main" val="287202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Hegelova dialektika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614" y="1731145"/>
            <a:ext cx="9043385" cy="4589755"/>
          </a:xfrm>
        </p:spPr>
        <p:txBody>
          <a:bodyPr/>
          <a:lstStyle/>
          <a:p>
            <a:pPr algn="l"/>
            <a:r>
              <a:rPr lang="cs-CZ" dirty="0"/>
              <a:t>Skutečnost (</a:t>
            </a:r>
            <a:r>
              <a:rPr lang="cs-CZ" dirty="0" err="1"/>
              <a:t>Tatsache</a:t>
            </a:r>
            <a:r>
              <a:rPr lang="cs-CZ" dirty="0"/>
              <a:t>, </a:t>
            </a:r>
            <a:r>
              <a:rPr lang="cs-CZ" dirty="0" err="1"/>
              <a:t>Wirklichkeit</a:t>
            </a:r>
            <a:r>
              <a:rPr lang="cs-CZ" dirty="0"/>
              <a:t>) jsou jednotou – teze.</a:t>
            </a:r>
          </a:p>
          <a:p>
            <a:pPr algn="l"/>
            <a:r>
              <a:rPr lang="cs-CZ" dirty="0"/>
              <a:t>Postupně se v ní prosazují protikladné tendence – antiteze.</a:t>
            </a:r>
          </a:p>
          <a:p>
            <a:pPr algn="l"/>
            <a:r>
              <a:rPr lang="cs-CZ" dirty="0"/>
              <a:t>Neudržitelnost tohoto stavu vede k nové jednotě – syntéze.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Tři zákony dialektiky:</a:t>
            </a:r>
          </a:p>
          <a:p>
            <a:pPr marL="457200" indent="-457200" algn="l">
              <a:buAutoNum type="arabicPeriod"/>
            </a:pPr>
            <a:r>
              <a:rPr lang="cs-CZ" dirty="0"/>
              <a:t>Zákon jednoty a boje protikladů</a:t>
            </a:r>
          </a:p>
          <a:p>
            <a:pPr marL="457200" indent="-457200" algn="l">
              <a:buAutoNum type="arabicPeriod"/>
            </a:pPr>
            <a:r>
              <a:rPr lang="cs-CZ" dirty="0"/>
              <a:t>Zákon přechodu kvantity v kvalitu</a:t>
            </a:r>
          </a:p>
          <a:p>
            <a:pPr marL="457200" indent="-457200" algn="l">
              <a:buAutoNum type="arabicPeriod"/>
            </a:pPr>
            <a:r>
              <a:rPr lang="cs-CZ" dirty="0"/>
              <a:t>Zákon negace </a:t>
            </a:r>
            <a:r>
              <a:rPr lang="cs-CZ" dirty="0" err="1"/>
              <a:t>negace</a:t>
            </a:r>
            <a:endParaRPr lang="cs-CZ" dirty="0"/>
          </a:p>
          <a:p>
            <a:pPr marL="457200" indent="-457200" algn="l">
              <a:buAutoNum type="arabicPeriod"/>
            </a:pPr>
            <a:endParaRPr lang="cs-CZ" dirty="0"/>
          </a:p>
          <a:p>
            <a:pPr algn="l"/>
            <a:r>
              <a:rPr lang="cs-CZ" dirty="0"/>
              <a:t>Vývoj se odehrává ve spirále, vše spěje k vyšší jednotě.</a:t>
            </a:r>
          </a:p>
        </p:txBody>
      </p:sp>
    </p:spTree>
    <p:extLst>
      <p:ext uri="{BB962C8B-B14F-4D97-AF65-F5344CB8AC3E}">
        <p14:creationId xmlns:p14="http://schemas.microsoft.com/office/powerpoint/2010/main" val="172102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571" y="1069097"/>
            <a:ext cx="9034509" cy="477837"/>
          </a:xfrm>
        </p:spPr>
        <p:txBody>
          <a:bodyPr>
            <a:noAutofit/>
          </a:bodyPr>
          <a:lstStyle/>
          <a:p>
            <a:r>
              <a:rPr lang="cs-CZ" sz="3200" dirty="0"/>
              <a:t>Hegelova logika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836" y="1908699"/>
            <a:ext cx="9132163" cy="4500979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-je ontologií, učením o jsoucnu</a:t>
            </a:r>
          </a:p>
          <a:p>
            <a:pPr algn="l"/>
            <a:r>
              <a:rPr lang="cs-CZ" dirty="0"/>
              <a:t>-nazývá ji logikou, protože logické formy: pojem, soud, úsudek pokládá za nejhlubší základ absolutna a nikoli jen za formy myšlení</a:t>
            </a:r>
          </a:p>
          <a:p>
            <a:pPr algn="l"/>
            <a:r>
              <a:rPr lang="cs-CZ" dirty="0"/>
              <a:t>-podle zákona identity v myšlení i přírodě tvoří stejný rozum, jeho formy platí tam i zde</a:t>
            </a:r>
          </a:p>
          <a:p>
            <a:pPr algn="l"/>
            <a:r>
              <a:rPr lang="cs-CZ" dirty="0"/>
              <a:t>-analýzou vědění, myšlení můžeme poznat i podstatu přírody, člověka a dějin</a:t>
            </a:r>
          </a:p>
          <a:p>
            <a:pPr algn="l"/>
            <a:r>
              <a:rPr lang="cs-CZ" dirty="0"/>
              <a:t>-kategorie jsou podány jako systém – absolutno, bytí světa je řád</a:t>
            </a:r>
          </a:p>
          <a:p>
            <a:pPr algn="l"/>
            <a:r>
              <a:rPr lang="cs-CZ" dirty="0"/>
              <a:t>-systém buduje od čistého bytí k nic, k dění, určitému bytí, kvalitě, kvantitě, míře, podstatě, jevu, totožnosti, rozdílu, možnosti, skutečnosti, nutnosti, nahodilosti (symfonie abstraktních pojmů, na něž lze převést bytí celého světa).</a:t>
            </a:r>
          </a:p>
        </p:txBody>
      </p:sp>
    </p:spTree>
    <p:extLst>
      <p:ext uri="{BB962C8B-B14F-4D97-AF65-F5344CB8AC3E}">
        <p14:creationId xmlns:p14="http://schemas.microsoft.com/office/powerpoint/2010/main" val="348805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0C736-CA01-4CE0-A2B3-DAB7F0502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Hegelovo pojetí dějin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F3797-AA91-45AB-83FE-889AD9C68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0843"/>
            <a:ext cx="9144000" cy="422577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Jak se ze sumy jednání jednotlivců vzniká historický vývoj?</a:t>
            </a:r>
          </a:p>
          <a:p>
            <a:pPr algn="l"/>
            <a:r>
              <a:rPr lang="cs-CZ" dirty="0"/>
              <a:t>Je to světový rozum, který „kráčí dějinami“, projevuje  se v právu, mravnosti a státu. Lidský duch se stává postupně vědomím a sebevědomím. Poznává sám sebe v historickém vývoji. Působí jakoby za zády jednajících lidí (Hegelova lest rozumu).</a:t>
            </a:r>
          </a:p>
          <a:p>
            <a:pPr algn="l"/>
            <a:r>
              <a:rPr lang="cs-CZ" dirty="0"/>
              <a:t>Dějiny jsou dějinami růstu vědomí svobody. Dějiny jsou vývojem pojmu svobody (etapa nedějinná, předdějinná a dějinná). </a:t>
            </a:r>
          </a:p>
          <a:p>
            <a:pPr algn="l"/>
            <a:r>
              <a:rPr lang="cs-CZ" dirty="0"/>
              <a:t>Svoboda není libovůle , ale v duchu Spinozova: Svoboda je poznaná nutnost. Etické je to, co je obecně platné, co slouží celku ducha.</a:t>
            </a:r>
          </a:p>
          <a:p>
            <a:pPr algn="l"/>
            <a:r>
              <a:rPr lang="cs-CZ" dirty="0"/>
              <a:t>Co je skutečné to je rozumné – co je rozumní, to je skutečné.</a:t>
            </a:r>
          </a:p>
          <a:p>
            <a:pPr algn="l"/>
            <a:r>
              <a:rPr lang="cs-CZ" dirty="0"/>
              <a:t>A co s dějinami, které nekorespondují s uvedeným systémem: „Tím hůře pro dějiny.“</a:t>
            </a:r>
          </a:p>
        </p:txBody>
      </p:sp>
    </p:spTree>
    <p:extLst>
      <p:ext uri="{BB962C8B-B14F-4D97-AF65-F5344CB8AC3E}">
        <p14:creationId xmlns:p14="http://schemas.microsoft.com/office/powerpoint/2010/main" val="201051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1359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Filosofie I. Přednáška 8.</vt:lpstr>
      <vt:lpstr>Německá klasická filosofie</vt:lpstr>
      <vt:lpstr>Představitelé</vt:lpstr>
      <vt:lpstr>Fichte</vt:lpstr>
      <vt:lpstr>Schelling</vt:lpstr>
      <vt:lpstr>Hegel – filosofie ducha a přírody</vt:lpstr>
      <vt:lpstr>Hegelova dialektika</vt:lpstr>
      <vt:lpstr>Hegelova logika</vt:lpstr>
      <vt:lpstr>Hegelovo pojetí dějin</vt:lpstr>
      <vt:lpstr>Samostatnost a nesamostatnost sebevědomí (pán a rab)</vt:lpstr>
      <vt:lpstr>Feuerbach</vt:lpstr>
      <vt:lpstr>Odcizení u mladohegelovců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I. Přednáška 8.</dc:title>
  <dc:creator>Naděžda Pelcová</dc:creator>
  <cp:lastModifiedBy>Naděžda Pelcová</cp:lastModifiedBy>
  <cp:revision>17</cp:revision>
  <dcterms:created xsi:type="dcterms:W3CDTF">2020-12-02T17:21:52Z</dcterms:created>
  <dcterms:modified xsi:type="dcterms:W3CDTF">2020-12-02T21:39:36Z</dcterms:modified>
</cp:coreProperties>
</file>