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58" r:id="rId4"/>
    <p:sldId id="267" r:id="rId5"/>
    <p:sldId id="265" r:id="rId6"/>
    <p:sldId id="260" r:id="rId7"/>
    <p:sldId id="261" r:id="rId8"/>
    <p:sldId id="262" r:id="rId9"/>
    <p:sldId id="259" r:id="rId10"/>
    <p:sldId id="263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5CB0B-8E60-41F8-B65D-48DB8EDCB59A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FA926-1403-4424-B9FA-97C6850D52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506C4-4254-4588-9262-CC0755779CF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EB0094-9617-4211-A0B6-AFB437426963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21DD3C8-0985-4340-9919-B797CF29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okabular.ujc.cas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cs-CZ" dirty="0"/>
              <a:t>Náboženská pouť a utrakvismus (cestopisy Martina Křivoústého a Martina </a:t>
            </a:r>
            <a:r>
              <a:rPr lang="cs-CZ" dirty="0" err="1"/>
              <a:t>Kabátníka</a:t>
            </a:r>
            <a:r>
              <a:rPr lang="cs-CZ" dirty="0"/>
              <a:t>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5143512"/>
            <a:ext cx="8077200" cy="1499616"/>
          </a:xfrm>
        </p:spPr>
        <p:txBody>
          <a:bodyPr/>
          <a:lstStyle/>
          <a:p>
            <a:r>
              <a:rPr lang="cs-CZ" dirty="0"/>
              <a:t>PVP Cestopisy českého středověku</a:t>
            </a:r>
          </a:p>
          <a:p>
            <a:r>
              <a:rPr lang="cs-CZ" dirty="0"/>
              <a:t>FF UK, 13. 4.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Utrakvisté ve Svaté zemi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600" b="1" dirty="0"/>
              <a:t>MARTIN K</a:t>
            </a:r>
            <a:r>
              <a:rPr lang="cs-CZ" sz="1600" b="1" dirty="0"/>
              <a:t>ŘIVOÚSTÝ (ca. 1474-1475)</a:t>
            </a:r>
          </a:p>
          <a:p>
            <a:pPr algn="just">
              <a:buNone/>
            </a:pPr>
            <a:r>
              <a:rPr lang="cs-CZ" sz="1600" b="1" dirty="0"/>
              <a:t>rukopisy: </a:t>
            </a:r>
          </a:p>
          <a:p>
            <a:pPr algn="just">
              <a:buNone/>
            </a:pPr>
            <a:endParaRPr lang="cs-CZ" sz="1600" b="1" dirty="0"/>
          </a:p>
          <a:p>
            <a:pPr algn="just"/>
            <a:r>
              <a:rPr lang="cs-CZ" sz="1600" dirty="0"/>
              <a:t>Praha, APH-KMK, H IV/3 (lat.)</a:t>
            </a:r>
          </a:p>
          <a:p>
            <a:pPr algn="just"/>
            <a:r>
              <a:rPr lang="cs-CZ" sz="1600" dirty="0"/>
              <a:t>Praha, KNM, 18 E 10 (1573) (</a:t>
            </a:r>
            <a:r>
              <a:rPr lang="cs-CZ" sz="1600" dirty="0" err="1"/>
              <a:t>čes</a:t>
            </a:r>
            <a:r>
              <a:rPr lang="cs-CZ" sz="1600" dirty="0"/>
              <a:t>.)</a:t>
            </a:r>
            <a:endParaRPr lang="fr-FR" sz="1600" dirty="0"/>
          </a:p>
          <a:p>
            <a:pPr algn="just">
              <a:buNone/>
            </a:pPr>
            <a:endParaRPr lang="cs-CZ" sz="1600" dirty="0"/>
          </a:p>
          <a:p>
            <a:pPr algn="just"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cs-CZ" sz="1600" b="1" dirty="0"/>
          </a:p>
          <a:p>
            <a:pPr algn="just">
              <a:buNone/>
            </a:pPr>
            <a:endParaRPr lang="cs-CZ" sz="1600" b="1" dirty="0"/>
          </a:p>
          <a:p>
            <a:pPr algn="just">
              <a:buNone/>
            </a:pPr>
            <a:endParaRPr lang="cs-CZ" sz="1600" b="1" dirty="0"/>
          </a:p>
          <a:p>
            <a:pPr algn="just">
              <a:buNone/>
            </a:pPr>
            <a:endParaRPr lang="cs-CZ" sz="1600" b="1" dirty="0"/>
          </a:p>
          <a:p>
            <a:pPr algn="just">
              <a:buNone/>
            </a:pPr>
            <a:endParaRPr lang="cs-CZ" sz="1600" b="1" dirty="0"/>
          </a:p>
          <a:p>
            <a:pPr algn="just">
              <a:buNone/>
            </a:pPr>
            <a:r>
              <a:rPr lang="cs-CZ" sz="1600" b="1" dirty="0"/>
              <a:t>edice:</a:t>
            </a:r>
            <a:r>
              <a:rPr lang="cs-CZ" sz="1600" dirty="0"/>
              <a:t> </a:t>
            </a:r>
            <a:r>
              <a:rPr lang="fr-FR" sz="1600" dirty="0"/>
              <a:t>J. </a:t>
            </a:r>
            <a:r>
              <a:rPr lang="cs-CZ" sz="1600" cap="small" dirty="0"/>
              <a:t>Kolár</a:t>
            </a:r>
            <a:r>
              <a:rPr lang="fr-FR" sz="1600" dirty="0"/>
              <a:t>, České znění Cesty do Jeruzaléma Martina Křivoústého, </a:t>
            </a:r>
            <a:r>
              <a:rPr lang="fr-FR" sz="1600" i="1" dirty="0"/>
              <a:t>Strahovská knihovna</a:t>
            </a:r>
            <a:r>
              <a:rPr lang="fr-FR" sz="1600" dirty="0"/>
              <a:t>,</a:t>
            </a:r>
            <a:r>
              <a:rPr lang="fr-FR" sz="1600" i="1" dirty="0"/>
              <a:t> </a:t>
            </a:r>
            <a:r>
              <a:rPr lang="fr-FR" sz="1600" dirty="0"/>
              <a:t>18-19 (1983-1984),</a:t>
            </a:r>
            <a:r>
              <a:rPr lang="cs-CZ" sz="1600" dirty="0"/>
              <a:t> s. 67-95 (čes. verze)</a:t>
            </a:r>
          </a:p>
          <a:p>
            <a:pPr algn="just">
              <a:buNone/>
            </a:pPr>
            <a:endParaRPr lang="cs-CZ" sz="1600" dirty="0"/>
          </a:p>
          <a:p>
            <a:pPr algn="just">
              <a:buNone/>
            </a:pPr>
            <a:r>
              <a:rPr lang="cs-CZ" sz="1600" dirty="0"/>
              <a:t>Edice lat. verze – </a:t>
            </a:r>
            <a:r>
              <a:rPr lang="cs-CZ" sz="1600" dirty="0" err="1"/>
              <a:t>coming</a:t>
            </a:r>
            <a:r>
              <a:rPr lang="cs-CZ" sz="1600" dirty="0"/>
              <a:t> </a:t>
            </a:r>
            <a:r>
              <a:rPr lang="cs-CZ" sz="1600" dirty="0" err="1"/>
              <a:t>soon</a:t>
            </a:r>
            <a:endParaRPr lang="cs-CZ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600" b="1" dirty="0"/>
              <a:t>MARTIN KABÁTNÍK (1491-92)</a:t>
            </a:r>
          </a:p>
          <a:p>
            <a:pPr>
              <a:buNone/>
            </a:pPr>
            <a:r>
              <a:rPr lang="cs-CZ" sz="1600" b="1" dirty="0"/>
              <a:t>rukopisy a tisky:</a:t>
            </a:r>
            <a:endParaRPr lang="fr-FR" sz="1600" b="1" dirty="0"/>
          </a:p>
          <a:p>
            <a:r>
              <a:rPr lang="cs-CZ" sz="1600" dirty="0"/>
              <a:t>Praha, APH-KMK, O 35 </a:t>
            </a:r>
          </a:p>
          <a:p>
            <a:r>
              <a:rPr lang="cs-CZ" sz="1600" i="1" dirty="0"/>
              <a:t>Cesta z Čech do Jeruzaléma a Egypta Martina </a:t>
            </a:r>
            <a:r>
              <a:rPr lang="cs-CZ" sz="1600" i="1" dirty="0" err="1"/>
              <a:t>Kabátníka</a:t>
            </a:r>
            <a:r>
              <a:rPr lang="fr-FR" sz="1600" dirty="0"/>
              <a:t>, Litomy</a:t>
            </a:r>
            <a:r>
              <a:rPr lang="cs-CZ" sz="1600" dirty="0" err="1"/>
              <a:t>šl</a:t>
            </a:r>
            <a:r>
              <a:rPr lang="cs-CZ" sz="1600" dirty="0"/>
              <a:t> 1539 (Stockholm, KB, </a:t>
            </a:r>
            <a:r>
              <a:rPr lang="cs-CZ" sz="1600" dirty="0" err="1"/>
              <a:t>Teol</a:t>
            </a:r>
            <a:r>
              <a:rPr lang="cs-CZ" sz="1600" dirty="0"/>
              <a:t>. </a:t>
            </a:r>
            <a:r>
              <a:rPr lang="cs-CZ" sz="1600" dirty="0" err="1"/>
              <a:t>Reform</a:t>
            </a:r>
            <a:r>
              <a:rPr lang="cs-CZ" sz="1600" dirty="0"/>
              <a:t>. </a:t>
            </a:r>
            <a:r>
              <a:rPr lang="cs-CZ" sz="1600" dirty="0" err="1"/>
              <a:t>Luther</a:t>
            </a:r>
            <a:r>
              <a:rPr lang="cs-CZ" sz="1600" dirty="0"/>
              <a:t> 173 </a:t>
            </a:r>
            <a:r>
              <a:rPr lang="cs-CZ" sz="1600" dirty="0" err="1"/>
              <a:t>Dd</a:t>
            </a:r>
            <a:r>
              <a:rPr lang="cs-CZ" sz="1600" dirty="0"/>
              <a:t>)</a:t>
            </a:r>
          </a:p>
          <a:p>
            <a:r>
              <a:rPr lang="cs-CZ" sz="1600" dirty="0"/>
              <a:t>tisk z r. 1542 (</a:t>
            </a:r>
            <a:r>
              <a:rPr lang="cs-CZ" sz="1600" dirty="0" err="1"/>
              <a:t>Dresden</a:t>
            </a:r>
            <a:r>
              <a:rPr lang="cs-CZ" sz="1600" dirty="0"/>
              <a:t>, SLUB, 4 A 1029)</a:t>
            </a:r>
            <a:endParaRPr lang="fr-FR" sz="1600" dirty="0"/>
          </a:p>
          <a:p>
            <a:r>
              <a:rPr lang="cs-CZ" sz="1600" dirty="0" err="1"/>
              <a:t>Dresden</a:t>
            </a:r>
            <a:r>
              <a:rPr lang="cs-CZ" sz="1600" dirty="0"/>
              <a:t>, SLUB, </a:t>
            </a:r>
            <a:r>
              <a:rPr lang="cs-CZ" sz="1600" dirty="0" err="1"/>
              <a:t>Zittau</a:t>
            </a:r>
            <a:r>
              <a:rPr lang="cs-CZ" sz="1600" dirty="0"/>
              <a:t>, f </a:t>
            </a:r>
            <a:r>
              <a:rPr lang="cs-CZ" sz="1600" dirty="0" err="1"/>
              <a:t>Zc</a:t>
            </a:r>
            <a:r>
              <a:rPr lang="cs-CZ" sz="1600" dirty="0"/>
              <a:t> 51</a:t>
            </a:r>
            <a:endParaRPr lang="fr-FR" sz="1600" dirty="0"/>
          </a:p>
          <a:p>
            <a:pPr>
              <a:buNone/>
            </a:pPr>
            <a:endParaRPr lang="fr-FR" sz="1600" b="1" dirty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r>
              <a:rPr lang="cs-CZ" sz="1600" b="1" dirty="0"/>
              <a:t>edice: </a:t>
            </a:r>
            <a:r>
              <a:rPr lang="cs-CZ" sz="1600" dirty="0"/>
              <a:t> </a:t>
            </a:r>
            <a:r>
              <a:rPr lang="en-US" sz="1600" cap="small" dirty="0"/>
              <a:t>Martin </a:t>
            </a:r>
            <a:r>
              <a:rPr lang="cs-CZ" sz="1600" cap="small" dirty="0" err="1"/>
              <a:t>Kabátník</a:t>
            </a:r>
            <a:r>
              <a:rPr lang="en-US" sz="1600" cap="small" dirty="0"/>
              <a:t>, </a:t>
            </a:r>
            <a:r>
              <a:rPr lang="en-US" sz="1600" i="1" cap="small" dirty="0" err="1"/>
              <a:t>C</a:t>
            </a:r>
            <a:r>
              <a:rPr lang="en-US" sz="1600" i="1" dirty="0" err="1"/>
              <a:t>esta</a:t>
            </a:r>
            <a:r>
              <a:rPr lang="en-US" sz="1600" i="1" dirty="0"/>
              <a:t> z </a:t>
            </a:r>
            <a:r>
              <a:rPr lang="en-US" sz="1600" i="1" dirty="0" err="1"/>
              <a:t>Čech</a:t>
            </a:r>
            <a:r>
              <a:rPr lang="en-US" sz="1600" i="1" dirty="0"/>
              <a:t> do </a:t>
            </a:r>
            <a:r>
              <a:rPr lang="en-US" sz="1600" i="1" dirty="0" err="1"/>
              <a:t>Jerusalema</a:t>
            </a:r>
            <a:r>
              <a:rPr lang="en-US" sz="1600" i="1" dirty="0"/>
              <a:t> a </a:t>
            </a:r>
            <a:r>
              <a:rPr lang="en-US" sz="1600" i="1" dirty="0" err="1"/>
              <a:t>Kaira</a:t>
            </a:r>
            <a:r>
              <a:rPr lang="en-US" sz="1600" i="1" dirty="0"/>
              <a:t> r. 1491-92</a:t>
            </a:r>
            <a:r>
              <a:rPr lang="en-US" sz="1600" dirty="0"/>
              <a:t>, </a:t>
            </a:r>
            <a:r>
              <a:rPr lang="cs-CZ" sz="1600" dirty="0"/>
              <a:t>e</a:t>
            </a:r>
            <a:r>
              <a:rPr lang="en-US" sz="1600" dirty="0"/>
              <a:t>d. </a:t>
            </a:r>
            <a:r>
              <a:rPr lang="fr-FR" sz="1600" dirty="0"/>
              <a:t>J. V. </a:t>
            </a:r>
            <a:r>
              <a:rPr lang="cs-CZ" sz="1600" cap="small" dirty="0"/>
              <a:t>Prášek</a:t>
            </a:r>
            <a:r>
              <a:rPr lang="fr-FR" sz="1600" dirty="0"/>
              <a:t>, Pra</a:t>
            </a:r>
            <a:r>
              <a:rPr lang="cs-CZ" sz="1600" dirty="0"/>
              <a:t>ha</a:t>
            </a:r>
            <a:r>
              <a:rPr lang="fr-FR" sz="1600" dirty="0"/>
              <a:t>, 1894</a:t>
            </a:r>
            <a:endParaRPr lang="cs-CZ" sz="1600" dirty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r>
              <a:rPr lang="en-US" sz="1600" cap="small" dirty="0"/>
              <a:t>Martin </a:t>
            </a:r>
            <a:r>
              <a:rPr lang="cs-CZ" sz="1600" cap="small" dirty="0"/>
              <a:t>Kabátník</a:t>
            </a:r>
            <a:r>
              <a:rPr lang="en-US" sz="1600" cap="small" dirty="0"/>
              <a:t>, </a:t>
            </a:r>
            <a:r>
              <a:rPr lang="en-US" sz="1600" i="1" cap="small" dirty="0"/>
              <a:t>C</a:t>
            </a:r>
            <a:r>
              <a:rPr lang="en-US" sz="1600" i="1" dirty="0"/>
              <a:t>esta z </a:t>
            </a:r>
            <a:r>
              <a:rPr lang="en-US" sz="1600" i="1" dirty="0" err="1"/>
              <a:t>Čech</a:t>
            </a:r>
            <a:r>
              <a:rPr lang="en-US" sz="1600" i="1" dirty="0"/>
              <a:t> do Jeru</a:t>
            </a:r>
            <a:r>
              <a:rPr lang="cs-CZ" sz="1600" i="1" dirty="0" err="1"/>
              <a:t>zalé</a:t>
            </a:r>
            <a:r>
              <a:rPr lang="en-US" sz="1600" i="1" dirty="0"/>
              <a:t>ma </a:t>
            </a:r>
            <a:r>
              <a:rPr lang="cs-CZ" sz="1600" i="1" dirty="0"/>
              <a:t>roku</a:t>
            </a:r>
            <a:r>
              <a:rPr lang="en-US" sz="1600" i="1" dirty="0"/>
              <a:t> 1491-92</a:t>
            </a:r>
            <a:r>
              <a:rPr lang="en-US" sz="1600" dirty="0"/>
              <a:t>, </a:t>
            </a:r>
            <a:r>
              <a:rPr lang="cs-CZ" sz="1600" dirty="0"/>
              <a:t>e</a:t>
            </a:r>
            <a:r>
              <a:rPr lang="en-US" sz="1600" dirty="0"/>
              <a:t>d.</a:t>
            </a:r>
            <a:r>
              <a:rPr lang="cs-CZ" sz="1600" dirty="0"/>
              <a:t> M. </a:t>
            </a:r>
            <a:r>
              <a:rPr lang="cs-CZ" sz="1600" dirty="0" err="1"/>
              <a:t>Vajdlová</a:t>
            </a:r>
            <a:r>
              <a:rPr lang="cs-CZ" sz="1600" dirty="0"/>
              <a:t>, Litomyšl – Praha, 2019</a:t>
            </a:r>
            <a:endParaRPr lang="cs-CZ" sz="1600" b="1" dirty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r>
              <a:rPr lang="cs-CZ" sz="1600" b="1" dirty="0"/>
              <a:t>on-line edice dostupná@: </a:t>
            </a:r>
            <a:r>
              <a:rPr lang="cs-CZ" sz="1600" dirty="0">
                <a:hlinkClick r:id="rId3"/>
              </a:rPr>
              <a:t>http://vokabular.ujc.cas.cz</a:t>
            </a:r>
            <a:r>
              <a:rPr lang="cs-CZ" sz="16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C22D5-A45E-444E-963F-62510679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Praha, APH-KMK, H VI/3, </a:t>
            </a:r>
            <a:r>
              <a:rPr lang="cs-CZ" sz="3000" dirty="0" err="1"/>
              <a:t>fol</a:t>
            </a:r>
            <a:r>
              <a:rPr lang="cs-CZ" sz="3000" dirty="0"/>
              <a:t>. 264r</a:t>
            </a:r>
          </a:p>
        </p:txBody>
      </p:sp>
      <p:pic>
        <p:nvPicPr>
          <p:cNvPr id="6" name="Zástupný obsah 5" descr="Obsah obrázku text, interiér&#10;&#10;Popis byl vytvořen automaticky">
            <a:extLst>
              <a:ext uri="{FF2B5EF4-FFF2-40B4-BE49-F238E27FC236}">
                <a16:creationId xmlns:a16="http://schemas.microsoft.com/office/drawing/2014/main" id="{6C33491D-D968-4BA8-9CF2-1EFCB49FB5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513" y="2543176"/>
            <a:ext cx="4624387" cy="3082924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48B163-020F-4569-A789-F0507B8F9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ia in Jerusalem,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notavit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sacerdos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baccalarius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alme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universitatis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Pragensis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dominus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Martinus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Krziwousty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Napuliam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ibi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peregrinando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solus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expertus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quibusdam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autem ab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aliis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edoctus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tangentur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hec pro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posse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breviter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primo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fertilitas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terrarum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secundo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condiciones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hominum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tertio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describitur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Terra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Sancta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quantum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vidi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1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Kult svatých</a:t>
            </a:r>
          </a:p>
        </p:txBody>
      </p:sp>
      <p:pic>
        <p:nvPicPr>
          <p:cNvPr id="5" name="Espace réservé du contenu 4" descr="220px-Agnolo_Gaddi_True_Cross_Detail_13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3312368" cy="4682484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1900"/>
          </a:p>
          <a:p>
            <a:endParaRPr lang="cs-CZ" sz="1900"/>
          </a:p>
          <a:p>
            <a:endParaRPr lang="cs-CZ" sz="1900"/>
          </a:p>
          <a:p>
            <a:endParaRPr lang="cs-CZ" sz="1900"/>
          </a:p>
          <a:p>
            <a:r>
              <a:rPr lang="cs-CZ" sz="1900"/>
              <a:t>Swata helena swrchupsana nemohuczy se wyptati toho w gistotie na zadnem, ktery by to kamen prawy byl, na kterem pan krystus stal, y dala obadwa w ten Sklep wezditi.</a:t>
            </a:r>
          </a:p>
          <a:p>
            <a:pPr>
              <a:buNone/>
            </a:pPr>
            <a:r>
              <a:rPr lang="cs-CZ" sz="1900"/>
              <a:t>	</a:t>
            </a:r>
          </a:p>
          <a:p>
            <a:pPr>
              <a:buNone/>
            </a:pPr>
            <a:r>
              <a:rPr lang="cs-CZ" sz="1900"/>
              <a:t>	</a:t>
            </a:r>
            <a:r>
              <a:rPr lang="cs-CZ" sz="1800" i="1"/>
              <a:t>Jana Hasištejnského Putování k svatému Hrobu</a:t>
            </a:r>
            <a:r>
              <a:rPr lang="cs-CZ" sz="1800"/>
              <a:t>, ed. F. Strejček, Prague 1902, p. 64	</a:t>
            </a:r>
          </a:p>
        </p:txBody>
      </p:sp>
    </p:spTree>
    <p:extLst>
      <p:ext uri="{BB962C8B-B14F-4D97-AF65-F5344CB8AC3E}">
        <p14:creationId xmlns:p14="http://schemas.microsoft.com/office/powerpoint/2010/main" val="418953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084B6-877A-4708-8FD3-4FE8C722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Křivoústý o „národech“ v kostele Božího hrobu</a:t>
            </a:r>
          </a:p>
        </p:txBody>
      </p:sp>
      <p:pic>
        <p:nvPicPr>
          <p:cNvPr id="11" name="Zástupný obsah 10" descr="Obsah obrázku text&#10;&#10;Popis byl vytvořen automaticky">
            <a:extLst>
              <a:ext uri="{FF2B5EF4-FFF2-40B4-BE49-F238E27FC236}">
                <a16:creationId xmlns:a16="http://schemas.microsoft.com/office/drawing/2014/main" id="{77F3851A-BF54-4F45-AFFC-14385021C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80" y="1484784"/>
            <a:ext cx="6294520" cy="9278704"/>
          </a:xfrm>
        </p:spPr>
      </p:pic>
    </p:spTree>
    <p:extLst>
      <p:ext uri="{BB962C8B-B14F-4D97-AF65-F5344CB8AC3E}">
        <p14:creationId xmlns:p14="http://schemas.microsoft.com/office/powerpoint/2010/main" val="322636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Kritika poutí v českém reformním hnutí: bibliografie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Blanka </a:t>
            </a:r>
            <a:r>
              <a:rPr lang="cs-CZ" sz="2400" cap="small" dirty="0" err="1"/>
              <a:t>Zilynská</a:t>
            </a:r>
            <a:r>
              <a:rPr lang="cs-CZ" sz="2400" dirty="0"/>
              <a:t>, </a:t>
            </a:r>
            <a:r>
              <a:rPr lang="cs-CZ" sz="2400" i="1" dirty="0" err="1"/>
              <a:t>Ansichten</a:t>
            </a:r>
            <a:r>
              <a:rPr lang="cs-CZ" sz="2400" i="1" dirty="0"/>
              <a:t> der </a:t>
            </a:r>
            <a:r>
              <a:rPr lang="cs-CZ" sz="2400" i="1" dirty="0" err="1"/>
              <a:t>böhmischen</a:t>
            </a:r>
            <a:r>
              <a:rPr lang="cs-CZ" sz="2400" i="1" dirty="0"/>
              <a:t> </a:t>
            </a:r>
            <a:r>
              <a:rPr lang="cs-CZ" sz="2400" i="1" dirty="0" err="1"/>
              <a:t>Utraquisten</a:t>
            </a:r>
            <a:r>
              <a:rPr lang="cs-CZ" sz="2400" i="1" dirty="0"/>
              <a:t> der 15. </a:t>
            </a:r>
            <a:r>
              <a:rPr lang="cs-CZ" sz="2400" i="1" dirty="0" err="1"/>
              <a:t>Jahrhunderts</a:t>
            </a:r>
            <a:r>
              <a:rPr lang="cs-CZ" sz="2400" i="1" dirty="0"/>
              <a:t> </a:t>
            </a:r>
            <a:r>
              <a:rPr lang="cs-CZ" sz="2400" i="1" dirty="0" err="1"/>
              <a:t>zur</a:t>
            </a:r>
            <a:r>
              <a:rPr lang="cs-CZ" sz="2400" i="1" dirty="0"/>
              <a:t> </a:t>
            </a:r>
            <a:r>
              <a:rPr lang="cs-CZ" sz="2400" i="1" dirty="0" err="1"/>
              <a:t>Wallfahrt</a:t>
            </a:r>
            <a:r>
              <a:rPr lang="cs-CZ" sz="2400" dirty="0"/>
              <a:t>, in: </a:t>
            </a:r>
            <a:r>
              <a:rPr lang="cs-CZ" sz="2400" dirty="0" err="1"/>
              <a:t>Wallfahrt</a:t>
            </a:r>
            <a:r>
              <a:rPr lang="cs-CZ" sz="2400" dirty="0"/>
              <a:t> </a:t>
            </a:r>
            <a:r>
              <a:rPr lang="cs-CZ" sz="2400" dirty="0" err="1"/>
              <a:t>und</a:t>
            </a:r>
            <a:r>
              <a:rPr lang="cs-CZ" sz="2400" dirty="0"/>
              <a:t> </a:t>
            </a:r>
            <a:r>
              <a:rPr lang="cs-CZ" sz="2400" dirty="0" err="1"/>
              <a:t>Reformation</a:t>
            </a:r>
            <a:r>
              <a:rPr lang="cs-CZ" sz="2400" dirty="0"/>
              <a:t>, s. 79-108</a:t>
            </a:r>
          </a:p>
          <a:p>
            <a:r>
              <a:rPr lang="cs-CZ" sz="2400" dirty="0"/>
              <a:t>Ota </a:t>
            </a:r>
            <a:r>
              <a:rPr lang="cs-CZ" sz="2400" cap="small" dirty="0"/>
              <a:t>Halama</a:t>
            </a:r>
            <a:r>
              <a:rPr lang="cs-CZ" sz="2400" dirty="0"/>
              <a:t>, </a:t>
            </a:r>
            <a:r>
              <a:rPr lang="cs-CZ" sz="2400" i="1" dirty="0"/>
              <a:t>Otázka svatých v české reformaci</a:t>
            </a:r>
            <a:r>
              <a:rPr lang="cs-CZ" sz="2400" dirty="0"/>
              <a:t>, Brno 2002</a:t>
            </a:r>
          </a:p>
          <a:p>
            <a:r>
              <a:rPr lang="cs-CZ" sz="2400" dirty="0"/>
              <a:t>Kateřina </a:t>
            </a:r>
            <a:r>
              <a:rPr lang="cs-CZ" sz="2400" cap="small" dirty="0"/>
              <a:t>Horníčková</a:t>
            </a:r>
            <a:r>
              <a:rPr lang="cs-CZ" sz="2400" dirty="0"/>
              <a:t>, </a:t>
            </a:r>
            <a:r>
              <a:rPr lang="cs-CZ" sz="2400" i="1" dirty="0"/>
              <a:t>Mezi tradicí a inovací. Náboženský obraz v českém utrakvismu</a:t>
            </a:r>
            <a:r>
              <a:rPr lang="cs-CZ" sz="2400" dirty="0"/>
              <a:t>, in: Umění české reformace (1380-1620), edd. K. Horníčková – Michal </a:t>
            </a:r>
            <a:r>
              <a:rPr lang="cs-CZ" sz="2400" dirty="0" err="1"/>
              <a:t>Šroněk</a:t>
            </a:r>
            <a:r>
              <a:rPr lang="cs-CZ" sz="2400" dirty="0"/>
              <a:t>, Praha 2010</a:t>
            </a:r>
          </a:p>
          <a:p>
            <a:endParaRPr lang="cs-CZ" sz="2400" dirty="0"/>
          </a:p>
          <a:p>
            <a:r>
              <a:rPr lang="cs-CZ" sz="2400" dirty="0"/>
              <a:t>Klaus </a:t>
            </a:r>
            <a:r>
              <a:rPr lang="cs-CZ" sz="2400" cap="small" dirty="0" err="1"/>
              <a:t>Schreiner</a:t>
            </a:r>
            <a:r>
              <a:rPr lang="cs-CZ" sz="2400" dirty="0"/>
              <a:t>, </a:t>
            </a:r>
            <a:r>
              <a:rPr lang="cs-CZ" sz="2400" i="1" dirty="0"/>
              <a:t>“</a:t>
            </a:r>
            <a:r>
              <a:rPr lang="la-Latn" sz="2400" i="1" dirty="0"/>
              <a:t>Peregrinatio laudabilis</a:t>
            </a:r>
            <a:r>
              <a:rPr lang="cs-CZ" sz="2400" i="1" dirty="0"/>
              <a:t>” </a:t>
            </a:r>
            <a:r>
              <a:rPr lang="cs-CZ" sz="2400" i="1" dirty="0" err="1"/>
              <a:t>und</a:t>
            </a:r>
            <a:r>
              <a:rPr lang="cs-CZ" sz="2400" i="1" dirty="0"/>
              <a:t> “</a:t>
            </a:r>
            <a:r>
              <a:rPr lang="la-Latn" sz="2400" i="1" dirty="0"/>
              <a:t>peregrinatio vituperabilis</a:t>
            </a:r>
            <a:r>
              <a:rPr lang="cs-CZ" sz="2400" i="1" dirty="0"/>
              <a:t>”. </a:t>
            </a:r>
            <a:r>
              <a:rPr lang="cs-CZ" sz="2400" i="1" dirty="0" err="1"/>
              <a:t>Zur</a:t>
            </a:r>
            <a:r>
              <a:rPr lang="cs-CZ" sz="2400" i="1" dirty="0"/>
              <a:t> </a:t>
            </a:r>
            <a:r>
              <a:rPr lang="cs-CZ" sz="2400" i="1" dirty="0" err="1"/>
              <a:t>religiösen</a:t>
            </a:r>
            <a:r>
              <a:rPr lang="cs-CZ" sz="2400" i="1" dirty="0"/>
              <a:t> </a:t>
            </a:r>
            <a:r>
              <a:rPr lang="cs-CZ" sz="2400" i="1" dirty="0" err="1"/>
              <a:t>Ambivalenz</a:t>
            </a:r>
            <a:r>
              <a:rPr lang="cs-CZ" sz="2400" i="1" dirty="0"/>
              <a:t> des </a:t>
            </a:r>
            <a:r>
              <a:rPr lang="cs-CZ" sz="2400" i="1" dirty="0" err="1"/>
              <a:t>Wallens</a:t>
            </a:r>
            <a:r>
              <a:rPr lang="cs-CZ" sz="2400" i="1" dirty="0"/>
              <a:t> </a:t>
            </a:r>
            <a:r>
              <a:rPr lang="cs-CZ" sz="2400" i="1" dirty="0" err="1"/>
              <a:t>und</a:t>
            </a:r>
            <a:r>
              <a:rPr lang="cs-CZ" sz="2400" i="1" dirty="0"/>
              <a:t> </a:t>
            </a:r>
            <a:r>
              <a:rPr lang="cs-CZ" sz="2400" i="1" dirty="0" err="1"/>
              <a:t>Laufens</a:t>
            </a:r>
            <a:r>
              <a:rPr lang="cs-CZ" sz="2400" i="1" dirty="0"/>
              <a:t> in der </a:t>
            </a:r>
            <a:r>
              <a:rPr lang="cs-CZ" sz="2400" i="1" dirty="0" err="1"/>
              <a:t>Frömmigkeitstheologie</a:t>
            </a:r>
            <a:r>
              <a:rPr lang="cs-CZ" sz="2400" i="1" dirty="0"/>
              <a:t> des </a:t>
            </a:r>
            <a:r>
              <a:rPr lang="cs-CZ" sz="2400" i="1" dirty="0" err="1"/>
              <a:t>späten</a:t>
            </a:r>
            <a:r>
              <a:rPr lang="cs-CZ" sz="2400" i="1" dirty="0"/>
              <a:t> </a:t>
            </a:r>
            <a:r>
              <a:rPr lang="cs-CZ" sz="2400" i="1" dirty="0" err="1"/>
              <a:t>Mittelalters</a:t>
            </a:r>
            <a:r>
              <a:rPr lang="cs-CZ" sz="2400" dirty="0"/>
              <a:t>, in: </a:t>
            </a:r>
            <a:r>
              <a:rPr lang="cs-CZ" sz="2400" dirty="0" err="1"/>
              <a:t>Wallfahrt</a:t>
            </a:r>
            <a:r>
              <a:rPr lang="cs-CZ" sz="2400" dirty="0"/>
              <a:t> </a:t>
            </a:r>
            <a:r>
              <a:rPr lang="cs-CZ" sz="2400" dirty="0" err="1"/>
              <a:t>und</a:t>
            </a:r>
            <a:r>
              <a:rPr lang="cs-CZ" sz="2400" dirty="0"/>
              <a:t> </a:t>
            </a:r>
            <a:r>
              <a:rPr lang="cs-CZ" sz="2400" dirty="0" err="1"/>
              <a:t>Alltag</a:t>
            </a:r>
            <a:r>
              <a:rPr lang="cs-CZ" sz="2400" dirty="0"/>
              <a:t> </a:t>
            </a:r>
            <a:r>
              <a:rPr lang="cs-CZ" sz="2400" dirty="0" err="1"/>
              <a:t>im</a:t>
            </a:r>
            <a:r>
              <a:rPr lang="cs-CZ" sz="2400" dirty="0"/>
              <a:t> </a:t>
            </a:r>
            <a:r>
              <a:rPr lang="cs-CZ" sz="2400" dirty="0" err="1"/>
              <a:t>Mittelalter</a:t>
            </a:r>
            <a:r>
              <a:rPr lang="cs-CZ" sz="2400" dirty="0"/>
              <a:t> </a:t>
            </a:r>
            <a:r>
              <a:rPr lang="cs-CZ" sz="2400" dirty="0" err="1"/>
              <a:t>und</a:t>
            </a:r>
            <a:r>
              <a:rPr lang="cs-CZ" sz="2400" dirty="0"/>
              <a:t> </a:t>
            </a:r>
            <a:r>
              <a:rPr lang="cs-CZ" sz="2400" dirty="0" err="1"/>
              <a:t>früher</a:t>
            </a:r>
            <a:r>
              <a:rPr lang="cs-CZ" sz="2400" dirty="0"/>
              <a:t> </a:t>
            </a:r>
            <a:r>
              <a:rPr lang="cs-CZ" sz="2400" dirty="0" err="1"/>
              <a:t>Neuzeit</a:t>
            </a:r>
            <a:r>
              <a:rPr lang="cs-CZ" sz="2400" dirty="0"/>
              <a:t>, </a:t>
            </a:r>
            <a:r>
              <a:rPr lang="cs-CZ" sz="2400" dirty="0" err="1"/>
              <a:t>Wien</a:t>
            </a:r>
            <a:r>
              <a:rPr lang="cs-CZ" sz="2400" dirty="0"/>
              <a:t> 1992, s. 133–163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Kritika poutí: Matěj z Janova, </a:t>
            </a:r>
            <a:r>
              <a:rPr lang="cs-CZ" sz="2500" i="1" dirty="0" err="1"/>
              <a:t>Regulae</a:t>
            </a:r>
            <a:endParaRPr lang="cs-CZ" sz="2500" i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Expedit </a:t>
            </a:r>
            <a:r>
              <a:rPr lang="cs-CZ" sz="2000" dirty="0" err="1"/>
              <a:t>vidue</a:t>
            </a:r>
            <a:r>
              <a:rPr lang="cs-CZ" sz="2000" dirty="0"/>
              <a:t> sedere </a:t>
            </a:r>
            <a:r>
              <a:rPr lang="cs-CZ" sz="2000" dirty="0" err="1"/>
              <a:t>domi</a:t>
            </a:r>
            <a:r>
              <a:rPr lang="cs-CZ" sz="2000" dirty="0"/>
              <a:t> </a:t>
            </a:r>
            <a:r>
              <a:rPr lang="cs-CZ" sz="2000" dirty="0" err="1"/>
              <a:t>et</a:t>
            </a:r>
            <a:r>
              <a:rPr lang="cs-CZ" sz="2000" dirty="0"/>
              <a:t> </a:t>
            </a:r>
            <a:r>
              <a:rPr lang="cs-CZ" sz="2000" dirty="0" err="1"/>
              <a:t>operari</a:t>
            </a:r>
            <a:r>
              <a:rPr lang="cs-CZ" sz="2000" dirty="0"/>
              <a:t> </a:t>
            </a:r>
            <a:r>
              <a:rPr lang="cs-CZ" sz="2000" dirty="0" err="1"/>
              <a:t>manibus</a:t>
            </a:r>
            <a:r>
              <a:rPr lang="cs-CZ" sz="2000" dirty="0"/>
              <a:t> </a:t>
            </a:r>
            <a:r>
              <a:rPr lang="cs-CZ" sz="2000" dirty="0" err="1"/>
              <a:t>instanter</a:t>
            </a:r>
            <a:r>
              <a:rPr lang="cs-CZ" sz="2000" dirty="0"/>
              <a:t>, </a:t>
            </a:r>
            <a:r>
              <a:rPr lang="cs-CZ" sz="2000" dirty="0" err="1"/>
              <a:t>ut</a:t>
            </a:r>
            <a:r>
              <a:rPr lang="cs-CZ" sz="2000" dirty="0"/>
              <a:t> semper </a:t>
            </a:r>
            <a:r>
              <a:rPr lang="cs-CZ" sz="2000" dirty="0" err="1"/>
              <a:t>ipsam</a:t>
            </a:r>
            <a:r>
              <a:rPr lang="cs-CZ" sz="2000" dirty="0"/>
              <a:t> </a:t>
            </a:r>
            <a:r>
              <a:rPr lang="cs-CZ" sz="2000" dirty="0" err="1"/>
              <a:t>dyabolus</a:t>
            </a:r>
            <a:r>
              <a:rPr lang="cs-CZ" sz="2000" dirty="0"/>
              <a:t> </a:t>
            </a:r>
            <a:r>
              <a:rPr lang="cs-CZ" sz="2000" dirty="0" err="1"/>
              <a:t>inveniat</a:t>
            </a:r>
            <a:r>
              <a:rPr lang="cs-CZ" sz="2000" dirty="0"/>
              <a:t> </a:t>
            </a:r>
            <a:r>
              <a:rPr lang="cs-CZ" sz="2000" dirty="0" err="1"/>
              <a:t>occupatam</a:t>
            </a:r>
            <a:r>
              <a:rPr lang="cs-CZ" sz="2000" dirty="0"/>
              <a:t>, </a:t>
            </a:r>
            <a:r>
              <a:rPr lang="cs-CZ" sz="2000" dirty="0" err="1"/>
              <a:t>et</a:t>
            </a:r>
            <a:r>
              <a:rPr lang="cs-CZ" sz="2000" dirty="0"/>
              <a:t> non </a:t>
            </a:r>
            <a:r>
              <a:rPr lang="cs-CZ" sz="2000" dirty="0" err="1"/>
              <a:t>discurrere</a:t>
            </a:r>
            <a:r>
              <a:rPr lang="cs-CZ" sz="2000" dirty="0"/>
              <a:t> per </a:t>
            </a:r>
            <a:r>
              <a:rPr lang="cs-CZ" sz="2000" dirty="0" err="1"/>
              <a:t>domos</a:t>
            </a:r>
            <a:r>
              <a:rPr lang="cs-CZ" sz="2000" dirty="0"/>
              <a:t> </a:t>
            </a:r>
            <a:r>
              <a:rPr lang="cs-CZ" sz="2000" dirty="0" err="1"/>
              <a:t>et</a:t>
            </a:r>
            <a:r>
              <a:rPr lang="cs-CZ" sz="2000" dirty="0"/>
              <a:t> per </a:t>
            </a:r>
            <a:r>
              <a:rPr lang="cs-CZ" sz="2000" dirty="0" err="1"/>
              <a:t>ecclesias</a:t>
            </a:r>
            <a:r>
              <a:rPr lang="cs-CZ" sz="2000" dirty="0"/>
              <a:t> </a:t>
            </a:r>
            <a:r>
              <a:rPr lang="cs-CZ" sz="2000" dirty="0" err="1"/>
              <a:t>et</a:t>
            </a:r>
            <a:r>
              <a:rPr lang="cs-CZ" sz="2000" dirty="0"/>
              <a:t> </a:t>
            </a:r>
            <a:r>
              <a:rPr lang="cs-CZ" sz="2000" dirty="0" err="1"/>
              <a:t>peregriando</a:t>
            </a:r>
            <a:r>
              <a:rPr lang="cs-CZ" sz="2000" dirty="0"/>
              <a:t> per </a:t>
            </a:r>
            <a:r>
              <a:rPr lang="cs-CZ" sz="2000" dirty="0" err="1"/>
              <a:t>huius</a:t>
            </a:r>
            <a:r>
              <a:rPr lang="cs-CZ" sz="2000" dirty="0"/>
              <a:t> </a:t>
            </a:r>
            <a:r>
              <a:rPr lang="cs-CZ" sz="2000" dirty="0" err="1"/>
              <a:t>mundi</a:t>
            </a:r>
            <a:r>
              <a:rPr lang="cs-CZ" sz="2000" dirty="0"/>
              <a:t> </a:t>
            </a:r>
            <a:r>
              <a:rPr lang="cs-CZ" sz="2000" dirty="0" err="1"/>
              <a:t>vastitatem</a:t>
            </a:r>
            <a:r>
              <a:rPr lang="cs-CZ" sz="2000" dirty="0"/>
              <a:t>, </a:t>
            </a:r>
            <a:r>
              <a:rPr lang="cs-CZ" sz="2000" dirty="0" err="1"/>
              <a:t>nunc</a:t>
            </a:r>
            <a:r>
              <a:rPr lang="cs-CZ" sz="2000" dirty="0"/>
              <a:t> </a:t>
            </a:r>
            <a:r>
              <a:rPr lang="cs-CZ" sz="2000" dirty="0" err="1"/>
              <a:t>Romam</a:t>
            </a:r>
            <a:r>
              <a:rPr lang="cs-CZ" sz="2000" dirty="0"/>
              <a:t>, </a:t>
            </a:r>
            <a:r>
              <a:rPr lang="cs-CZ" sz="2000" dirty="0" err="1"/>
              <a:t>nunc</a:t>
            </a:r>
            <a:r>
              <a:rPr lang="cs-CZ" sz="2000" dirty="0"/>
              <a:t> ad </a:t>
            </a:r>
            <a:r>
              <a:rPr lang="cs-CZ" sz="2000" dirty="0" err="1"/>
              <a:t>sepulchrum</a:t>
            </a:r>
            <a:r>
              <a:rPr lang="cs-CZ" sz="2000" dirty="0"/>
              <a:t> domini, </a:t>
            </a:r>
            <a:r>
              <a:rPr lang="cs-CZ" sz="2000" dirty="0" err="1"/>
              <a:t>quia</a:t>
            </a:r>
            <a:r>
              <a:rPr lang="cs-CZ" sz="2000" dirty="0"/>
              <a:t> hec </a:t>
            </a:r>
            <a:r>
              <a:rPr lang="cs-CZ" sz="2000" dirty="0" err="1"/>
              <a:t>nequaquam</a:t>
            </a:r>
            <a:r>
              <a:rPr lang="cs-CZ" sz="2000" dirty="0"/>
              <a:t> </a:t>
            </a:r>
            <a:r>
              <a:rPr lang="cs-CZ" sz="2000" dirty="0" err="1"/>
              <a:t>decent</a:t>
            </a:r>
            <a:r>
              <a:rPr lang="cs-CZ" sz="2000" dirty="0"/>
              <a:t> </a:t>
            </a:r>
            <a:r>
              <a:rPr lang="cs-CZ" sz="2000" dirty="0" err="1"/>
              <a:t>mulieri</a:t>
            </a:r>
            <a:r>
              <a:rPr lang="cs-CZ" sz="2000" dirty="0"/>
              <a:t>. </a:t>
            </a:r>
            <a:r>
              <a:rPr lang="cs-CZ" sz="2000" dirty="0" err="1"/>
              <a:t>Nec</a:t>
            </a:r>
            <a:r>
              <a:rPr lang="cs-CZ" sz="2000" dirty="0"/>
              <a:t> hec </a:t>
            </a:r>
            <a:r>
              <a:rPr lang="cs-CZ" sz="2000" dirty="0" err="1"/>
              <a:t>peregrinaciones</a:t>
            </a:r>
            <a:r>
              <a:rPr lang="cs-CZ" sz="2000" dirty="0"/>
              <a:t> ex </a:t>
            </a:r>
            <a:r>
              <a:rPr lang="cs-CZ" sz="2000" dirty="0" err="1"/>
              <a:t>sanctis</a:t>
            </a:r>
            <a:r>
              <a:rPr lang="cs-CZ" sz="2000" dirty="0"/>
              <a:t> </a:t>
            </a:r>
            <a:r>
              <a:rPr lang="cs-CZ" sz="2000" dirty="0" err="1"/>
              <a:t>habent</a:t>
            </a:r>
            <a:r>
              <a:rPr lang="cs-CZ" sz="2000" dirty="0"/>
              <a:t> </a:t>
            </a:r>
            <a:r>
              <a:rPr lang="cs-CZ" sz="2000" dirty="0" err="1"/>
              <a:t>originem</a:t>
            </a:r>
            <a:r>
              <a:rPr lang="cs-CZ" sz="2000" dirty="0"/>
              <a:t> </a:t>
            </a:r>
            <a:r>
              <a:rPr lang="cs-CZ" sz="2000" dirty="0" err="1"/>
              <a:t>nec</a:t>
            </a:r>
            <a:r>
              <a:rPr lang="cs-CZ" sz="2000" dirty="0"/>
              <a:t> </a:t>
            </a:r>
            <a:r>
              <a:rPr lang="cs-CZ" sz="2000" dirty="0" err="1"/>
              <a:t>sunt</a:t>
            </a:r>
            <a:r>
              <a:rPr lang="cs-CZ" sz="2000" dirty="0"/>
              <a:t> hec propria </a:t>
            </a:r>
            <a:r>
              <a:rPr lang="cs-CZ" sz="2000" dirty="0" err="1"/>
              <a:t>religioni</a:t>
            </a:r>
            <a:r>
              <a:rPr lang="cs-CZ" sz="2000" dirty="0"/>
              <a:t> </a:t>
            </a:r>
            <a:r>
              <a:rPr lang="cs-CZ" sz="2000" dirty="0" err="1"/>
              <a:t>christiane</a:t>
            </a:r>
            <a:r>
              <a:rPr lang="cs-CZ" sz="2000" dirty="0"/>
              <a:t>.</a:t>
            </a:r>
          </a:p>
          <a:p>
            <a:pPr>
              <a:buNone/>
            </a:pPr>
            <a:r>
              <a:rPr lang="cs-CZ" sz="2000" dirty="0"/>
              <a:t>(</a:t>
            </a:r>
            <a:r>
              <a:rPr lang="cs-CZ" sz="2000" dirty="0" err="1"/>
              <a:t>Kybal</a:t>
            </a:r>
            <a:r>
              <a:rPr lang="cs-CZ" sz="2000" dirty="0"/>
              <a:t>, M. Matěj z Janova, jeho život, spisy a učení, Praha 1905, s. 132)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8D149-A5D9-40D7-A265-51436289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AB45A4-FA67-4215-9619-F6E5071AEE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Et </a:t>
            </a:r>
            <a:r>
              <a:rPr lang="cs-CZ" sz="2000" dirty="0" err="1"/>
              <a:t>huic</a:t>
            </a:r>
            <a:r>
              <a:rPr lang="cs-CZ" sz="2000" dirty="0"/>
              <a:t> </a:t>
            </a:r>
            <a:r>
              <a:rPr lang="cs-CZ" sz="2000" dirty="0" err="1"/>
              <a:t>eciam</a:t>
            </a:r>
            <a:r>
              <a:rPr lang="cs-CZ" sz="2000" dirty="0"/>
              <a:t> </a:t>
            </a:r>
            <a:r>
              <a:rPr lang="cs-CZ" sz="2000" dirty="0" err="1"/>
              <a:t>subiacent</a:t>
            </a:r>
            <a:r>
              <a:rPr lang="cs-CZ" sz="2000" dirty="0"/>
              <a:t> </a:t>
            </a:r>
            <a:r>
              <a:rPr lang="cs-CZ" sz="2000" dirty="0" err="1"/>
              <a:t>cultui</a:t>
            </a:r>
            <a:r>
              <a:rPr lang="cs-CZ" sz="2000" dirty="0"/>
              <a:t> </a:t>
            </a:r>
            <a:r>
              <a:rPr lang="cs-CZ" sz="2000" dirty="0" err="1"/>
              <a:t>ydolorum</a:t>
            </a:r>
            <a:r>
              <a:rPr lang="cs-CZ" sz="2000" dirty="0"/>
              <a:t>, qui </a:t>
            </a:r>
            <a:r>
              <a:rPr lang="cs-CZ" sz="2000" dirty="0" err="1"/>
              <a:t>Miriciam</a:t>
            </a:r>
            <a:r>
              <a:rPr lang="cs-CZ" sz="2000" dirty="0"/>
              <a:t> hic in </a:t>
            </a:r>
            <a:r>
              <a:rPr lang="cs-CZ" sz="2000" dirty="0" err="1"/>
              <a:t>Boemia</a:t>
            </a:r>
            <a:r>
              <a:rPr lang="cs-CZ" sz="2000" dirty="0"/>
              <a:t> </a:t>
            </a:r>
            <a:r>
              <a:rPr lang="cs-CZ" sz="2000" dirty="0" err="1"/>
              <a:t>visitaverunt</a:t>
            </a:r>
            <a:r>
              <a:rPr lang="cs-CZ" sz="2000" dirty="0"/>
              <a:t> et </a:t>
            </a:r>
            <a:r>
              <a:rPr lang="cs-CZ" sz="2000" dirty="0" err="1"/>
              <a:t>eciam</a:t>
            </a:r>
            <a:r>
              <a:rPr lang="cs-CZ" sz="2000" dirty="0"/>
              <a:t> in </a:t>
            </a:r>
            <a:r>
              <a:rPr lang="cs-CZ" sz="2000" dirty="0" err="1"/>
              <a:t>Blannyk</a:t>
            </a:r>
            <a:r>
              <a:rPr lang="cs-CZ" sz="2000" dirty="0"/>
              <a:t> et in </a:t>
            </a:r>
            <a:r>
              <a:rPr lang="cs-CZ" sz="2000" dirty="0" err="1"/>
              <a:t>Gestrzebye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118872" indent="0">
              <a:buNone/>
            </a:pPr>
            <a:r>
              <a:rPr lang="cs-CZ" sz="1600" dirty="0"/>
              <a:t>MIOH </a:t>
            </a:r>
            <a:r>
              <a:rPr lang="cs-CZ" sz="1600" dirty="0" err="1"/>
              <a:t>Sermones</a:t>
            </a:r>
            <a:r>
              <a:rPr lang="cs-CZ" sz="1600" dirty="0"/>
              <a:t> in </a:t>
            </a:r>
            <a:r>
              <a:rPr lang="cs-CZ" sz="1600" dirty="0" err="1"/>
              <a:t>Bethlehem</a:t>
            </a:r>
            <a:r>
              <a:rPr lang="cs-CZ" sz="1600" dirty="0"/>
              <a:t> 1410-1411, </a:t>
            </a:r>
            <a:r>
              <a:rPr lang="cs-CZ" sz="1600" dirty="0" err="1"/>
              <a:t>ed</a:t>
            </a:r>
            <a:r>
              <a:rPr lang="cs-CZ" sz="1600" dirty="0"/>
              <a:t>. </a:t>
            </a:r>
            <a:r>
              <a:rPr lang="cs-CZ" sz="1600" dirty="0" err="1"/>
              <a:t>Flajšhans</a:t>
            </a:r>
            <a:r>
              <a:rPr lang="cs-CZ" sz="1600" dirty="0"/>
              <a:t>, VKČSN 1940/1, s. 45</a:t>
            </a:r>
          </a:p>
        </p:txBody>
      </p:sp>
      <p:pic>
        <p:nvPicPr>
          <p:cNvPr id="1026" name="Picture 2" descr="Elektronická učebnice literatury">
            <a:extLst>
              <a:ext uri="{FF2B5EF4-FFF2-40B4-BE49-F238E27FC236}">
                <a16:creationId xmlns:a16="http://schemas.microsoft.com/office/drawing/2014/main" id="{2D7858BF-44F1-477E-94F6-FA1D9BA13E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4" y="1773238"/>
            <a:ext cx="3031732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2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Jan 4, 21-23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400" dirty="0"/>
              <a:t>„Žena mu řekla: „Pane, vidím, že jsi prorok. Naši předkové uctívali Boha na této hoře, ale vy říkáte, že místo, na němž má být Bůh uctíván, je v Jeruzalémě!“ Ježíš jí odpoví: „Věř mi, ženo, že přichází hodina, kdy nebudete ctít Otce ani na této hoře ani v Jeruzalémě. Vy uctíváte, co neznáte; my uctíváme, co známe, neboť spása je ze Židů. Ale přichází hodina, ano, již je tu, kdy ti, kteří Boha opravdově ctí, budou ho uctívat v Duchu a v pravdě. A Otec si přeje, aby ho lidé takto ctili.“</a:t>
            </a:r>
          </a:p>
        </p:txBody>
      </p:sp>
      <p:pic>
        <p:nvPicPr>
          <p:cNvPr id="6" name="Espace réservé du contenu 5" descr="Emauzy_Jezis a Samaritan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5425"/>
            <a:ext cx="4038600" cy="31400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Kritika poutí: M. Jan </a:t>
            </a:r>
            <a:r>
              <a:rPr lang="cs-CZ" sz="2500" dirty="0" err="1"/>
              <a:t>Rokycana</a:t>
            </a:r>
            <a:endParaRPr lang="cs-CZ" sz="2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Žaloby na Jana </a:t>
            </a:r>
            <a:r>
              <a:rPr lang="cs-CZ" b="1" dirty="0" err="1"/>
              <a:t>Rokycanu</a:t>
            </a:r>
            <a:r>
              <a:rPr lang="cs-CZ" b="1" dirty="0"/>
              <a:t>:</a:t>
            </a:r>
            <a:endParaRPr lang="fr-FR" b="1" dirty="0"/>
          </a:p>
          <a:p>
            <a:r>
              <a:rPr lang="cs-CZ" dirty="0"/>
              <a:t>O poutích. O tom se poučujeme také z toho, že se posmívá poutím k svaté Panně, k příbytkům sv. Petra a Pavla a k ostatním světcům, nazývá je marnými a neužitečnými vycházkami a říká, že poutníci hledají Boha po místech a poutích; a také skutečně docílí, že musí být poutě zakázány. A někdy do té míry přikazoval městům zavřít brány, aby nepřicházeli poutníci k ostatkům svatých, že Bůh rozlomil brány hromy a otevřel cestu poutníkům. (</a:t>
            </a:r>
            <a:r>
              <a:rPr lang="fr-FR" dirty="0" err="1"/>
              <a:t>ed</a:t>
            </a:r>
            <a:r>
              <a:rPr lang="cs-CZ" dirty="0"/>
              <a:t>. Boubín – Zachová, s. 50)</a:t>
            </a:r>
            <a:endParaRPr lang="cs-CZ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Postila M. J. Rokycany:</a:t>
            </a:r>
          </a:p>
          <a:p>
            <a:r>
              <a:rPr lang="cs-CZ" dirty="0"/>
              <a:t>A tento lid, nechaje Ježíše, i křižuje jej znovu; nejsa poddán jeho přikázaní, i hledá </a:t>
            </a:r>
            <a:r>
              <a:rPr lang="cs-CZ" dirty="0" err="1"/>
              <a:t>spasenie</a:t>
            </a:r>
            <a:r>
              <a:rPr lang="cs-CZ" dirty="0"/>
              <a:t>, sám sobě </a:t>
            </a:r>
            <a:r>
              <a:rPr lang="cs-CZ" dirty="0" err="1"/>
              <a:t>vymýšlé</a:t>
            </a:r>
            <a:r>
              <a:rPr lang="cs-CZ" dirty="0"/>
              <a:t> aneb </a:t>
            </a:r>
            <a:r>
              <a:rPr lang="cs-CZ" dirty="0" err="1"/>
              <a:t>jakž</a:t>
            </a:r>
            <a:r>
              <a:rPr lang="cs-CZ" dirty="0"/>
              <a:t> jemu kněz nebo mnich svatokupec, </a:t>
            </a:r>
            <a:r>
              <a:rPr lang="cs-CZ" dirty="0" err="1"/>
              <a:t>kuběnář</a:t>
            </a:r>
            <a:r>
              <a:rPr lang="cs-CZ" dirty="0"/>
              <a:t>, lhář, lakomý uloží (tak), ono v </a:t>
            </a:r>
            <a:r>
              <a:rPr lang="cs-CZ" dirty="0" err="1"/>
              <a:t>pauti</a:t>
            </a:r>
            <a:r>
              <a:rPr lang="cs-CZ" dirty="0"/>
              <a:t>, ono v postech, </a:t>
            </a:r>
            <a:r>
              <a:rPr lang="cs-CZ" dirty="0" err="1"/>
              <a:t>jakž</a:t>
            </a:r>
            <a:r>
              <a:rPr lang="cs-CZ" dirty="0"/>
              <a:t> sobě zvolí, ono v </a:t>
            </a:r>
            <a:r>
              <a:rPr lang="cs-CZ" dirty="0" err="1"/>
              <a:t>uodpustciech</a:t>
            </a:r>
            <a:r>
              <a:rPr lang="cs-CZ" dirty="0"/>
              <a:t>, ono onomu svatému </a:t>
            </a:r>
            <a:r>
              <a:rPr lang="cs-CZ" dirty="0" err="1"/>
              <a:t>slauží</a:t>
            </a:r>
            <a:r>
              <a:rPr lang="cs-CZ" dirty="0"/>
              <a:t>, on oné svaté, ono matce </a:t>
            </a:r>
            <a:r>
              <a:rPr lang="cs-CZ" dirty="0" err="1"/>
              <a:t>božie</a:t>
            </a:r>
            <a:r>
              <a:rPr lang="cs-CZ" dirty="0"/>
              <a:t>. (…) Ono jakés divné </a:t>
            </a:r>
            <a:r>
              <a:rPr lang="cs-CZ" dirty="0" err="1"/>
              <a:t>zřenie</a:t>
            </a:r>
            <a:r>
              <a:rPr lang="cs-CZ" dirty="0"/>
              <a:t> k </a:t>
            </a:r>
            <a:r>
              <a:rPr lang="cs-CZ" dirty="0" err="1"/>
              <a:t>uobrazuom</a:t>
            </a:r>
            <a:r>
              <a:rPr lang="cs-CZ" dirty="0"/>
              <a:t>, k svátostem, k </a:t>
            </a:r>
            <a:r>
              <a:rPr lang="cs-CZ" dirty="0" err="1"/>
              <a:t>šlojieři</a:t>
            </a:r>
            <a:r>
              <a:rPr lang="cs-CZ" dirty="0"/>
              <a:t> nejistému. (</a:t>
            </a:r>
            <a:r>
              <a:rPr lang="cs-CZ" dirty="0" err="1"/>
              <a:t>ed</a:t>
            </a:r>
            <a:r>
              <a:rPr lang="cs-CZ" dirty="0"/>
              <a:t>. Fr. Šimek, sv. I, s. 102)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Kritika poutí: M. Jan </a:t>
            </a:r>
            <a:r>
              <a:rPr lang="cs-CZ" sz="2500" dirty="0" err="1"/>
              <a:t>Rokycana</a:t>
            </a:r>
            <a:endParaRPr lang="cs-CZ" sz="2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vody </a:t>
            </a:r>
            <a:r>
              <a:rPr lang="cs-CZ" sz="2200" dirty="0" err="1"/>
              <a:t>ejiptské</a:t>
            </a:r>
            <a:r>
              <a:rPr lang="cs-CZ" sz="2200" dirty="0"/>
              <a:t> a babylonské, v nichž se myjí kozlové smrdutí a svině, </a:t>
            </a:r>
            <a:r>
              <a:rPr lang="cs-CZ" sz="2200" dirty="0" err="1"/>
              <a:t>ješto</a:t>
            </a:r>
            <a:r>
              <a:rPr lang="cs-CZ" sz="2200" dirty="0"/>
              <a:t> se v nich více </a:t>
            </a:r>
            <a:r>
              <a:rPr lang="cs-CZ" sz="2200" dirty="0" err="1"/>
              <a:t>zmaží</a:t>
            </a:r>
            <a:r>
              <a:rPr lang="cs-CZ" sz="2200" dirty="0"/>
              <a:t> a zkálejí (…) K nim </a:t>
            </a:r>
            <a:r>
              <a:rPr lang="cs-CZ" sz="2200" dirty="0" err="1"/>
              <a:t>běžeti</a:t>
            </a:r>
            <a:r>
              <a:rPr lang="cs-CZ" sz="2200" dirty="0"/>
              <a:t>, nechajíce zákona božího a přikázaní jeho, nuž </a:t>
            </a:r>
            <a:r>
              <a:rPr lang="cs-CZ" sz="2200" dirty="0" err="1"/>
              <a:t>pauti</a:t>
            </a:r>
            <a:r>
              <a:rPr lang="cs-CZ" sz="2200" dirty="0"/>
              <a:t>, nuž k </a:t>
            </a:r>
            <a:r>
              <a:rPr lang="cs-CZ" sz="2200" dirty="0" err="1"/>
              <a:t>obrazuom</a:t>
            </a:r>
            <a:r>
              <a:rPr lang="cs-CZ" sz="2200" dirty="0"/>
              <a:t>, k svátostem, svatých </a:t>
            </a:r>
            <a:r>
              <a:rPr lang="cs-CZ" sz="2200" dirty="0" err="1"/>
              <a:t>políbiti</a:t>
            </a:r>
            <a:r>
              <a:rPr lang="cs-CZ" sz="2200" dirty="0"/>
              <a:t>, ono popelec, ono bratrství sobě s mnichy </a:t>
            </a:r>
            <a:r>
              <a:rPr lang="cs-CZ" sz="2200" dirty="0" err="1"/>
              <a:t>zjednati</a:t>
            </a:r>
            <a:r>
              <a:rPr lang="cs-CZ" sz="2200" dirty="0"/>
              <a:t>, ono listy na odpuštění </a:t>
            </a:r>
            <a:r>
              <a:rPr lang="cs-CZ" sz="2200" dirty="0" err="1"/>
              <a:t>hříchuov</a:t>
            </a:r>
            <a:r>
              <a:rPr lang="cs-CZ" sz="2200" dirty="0"/>
              <a:t> od </a:t>
            </a:r>
            <a:r>
              <a:rPr lang="cs-CZ" sz="2200" dirty="0" err="1"/>
              <a:t>biskupuov</a:t>
            </a:r>
            <a:r>
              <a:rPr lang="cs-CZ" sz="2200" dirty="0"/>
              <a:t>… (</a:t>
            </a:r>
            <a:r>
              <a:rPr lang="cs-CZ" sz="2200" dirty="0" err="1"/>
              <a:t>ibid</a:t>
            </a:r>
            <a:r>
              <a:rPr lang="cs-CZ" sz="2200" dirty="0"/>
              <a:t>., s. 422-423)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1900" dirty="0"/>
              <a:t>Neb </a:t>
            </a:r>
            <a:r>
              <a:rPr lang="cs-CZ" sz="1900" dirty="0" err="1"/>
              <a:t>dvoji</a:t>
            </a:r>
            <a:r>
              <a:rPr lang="cs-CZ" sz="1900" dirty="0"/>
              <a:t> </a:t>
            </a:r>
            <a:r>
              <a:rPr lang="cs-CZ" sz="1900" dirty="0" err="1"/>
              <a:t>sau</a:t>
            </a:r>
            <a:r>
              <a:rPr lang="cs-CZ" sz="1900" dirty="0"/>
              <a:t> lidé na světě. Neb někteří </a:t>
            </a:r>
            <a:r>
              <a:rPr lang="cs-CZ" sz="1900" dirty="0" err="1"/>
              <a:t>sau</a:t>
            </a:r>
            <a:r>
              <a:rPr lang="cs-CZ" sz="1900" dirty="0"/>
              <a:t> domácí tomuto světu, ale nebeskému království </a:t>
            </a:r>
            <a:r>
              <a:rPr lang="cs-CZ" sz="1900" dirty="0" err="1"/>
              <a:t>jsau</a:t>
            </a:r>
            <a:r>
              <a:rPr lang="cs-CZ" sz="1900" dirty="0"/>
              <a:t> </a:t>
            </a:r>
            <a:r>
              <a:rPr lang="cs-CZ" sz="1900" dirty="0" err="1"/>
              <a:t>pautníci</a:t>
            </a:r>
            <a:r>
              <a:rPr lang="cs-CZ" sz="1900" dirty="0"/>
              <a:t> a cizí; druzí </a:t>
            </a:r>
            <a:r>
              <a:rPr lang="cs-CZ" sz="1900" dirty="0" err="1"/>
              <a:t>jsau</a:t>
            </a:r>
            <a:r>
              <a:rPr lang="cs-CZ" sz="1900" dirty="0"/>
              <a:t> </a:t>
            </a:r>
            <a:r>
              <a:rPr lang="cs-CZ" sz="1900" dirty="0" err="1"/>
              <a:t>pautníci</a:t>
            </a:r>
            <a:r>
              <a:rPr lang="cs-CZ" sz="1900" dirty="0"/>
              <a:t> tomuto světu, a domácí nebeskému království, majíce tento svět za cizí kraj, nebeské království za vlast </a:t>
            </a:r>
            <a:r>
              <a:rPr lang="cs-CZ" sz="1900" dirty="0" err="1"/>
              <a:t>svau</a:t>
            </a:r>
            <a:r>
              <a:rPr lang="cs-CZ" sz="1900" dirty="0"/>
              <a:t> (…).</a:t>
            </a:r>
          </a:p>
          <a:p>
            <a:r>
              <a:rPr lang="cs-CZ" sz="1900" dirty="0"/>
              <a:t>Tací </a:t>
            </a:r>
            <a:r>
              <a:rPr lang="cs-CZ" sz="1900" dirty="0" err="1"/>
              <a:t>pautníci</a:t>
            </a:r>
            <a:r>
              <a:rPr lang="cs-CZ" sz="1900" dirty="0"/>
              <a:t> měli bychom my křesťané být, ač žádáme, aby se k nám Pán Kristus </a:t>
            </a:r>
            <a:r>
              <a:rPr lang="cs-CZ" sz="1900" dirty="0" err="1"/>
              <a:t>přitovařišiti</a:t>
            </a:r>
            <a:r>
              <a:rPr lang="cs-CZ" sz="1900" dirty="0"/>
              <a:t> (se) ráčil… (</a:t>
            </a:r>
            <a:r>
              <a:rPr lang="cs-CZ" sz="1900" dirty="0" err="1"/>
              <a:t>ibid</a:t>
            </a:r>
            <a:r>
              <a:rPr lang="cs-CZ" sz="1900" dirty="0"/>
              <a:t>., sv. II, s. 673)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Restaurace poutí (po r. 1436)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„Zdržení kompaktát v Čechách“ (10. 3. 1437)</a:t>
            </a:r>
          </a:p>
          <a:p>
            <a:r>
              <a:rPr lang="cs-CZ" sz="2200" dirty="0" err="1"/>
              <a:t>It</a:t>
            </a:r>
            <a:r>
              <a:rPr lang="cs-CZ" sz="2200" dirty="0"/>
              <a:t>. </a:t>
            </a:r>
            <a:r>
              <a:rPr lang="cs-CZ" sz="2200" dirty="0" err="1"/>
              <a:t>púti</a:t>
            </a:r>
            <a:r>
              <a:rPr lang="cs-CZ" sz="2200" dirty="0"/>
              <a:t> aby nebyly zabráněny, neb </a:t>
            </a:r>
            <a:r>
              <a:rPr lang="cs-CZ" sz="2200" dirty="0" err="1"/>
              <a:t>sú</a:t>
            </a:r>
            <a:r>
              <a:rPr lang="cs-CZ" sz="2200" dirty="0"/>
              <a:t> je světí i učili i sami činili, ale lid buď zpraven, aby z lehkosti </a:t>
            </a:r>
            <a:r>
              <a:rPr lang="cs-CZ" sz="2200" dirty="0" err="1"/>
              <a:t>púti</a:t>
            </a:r>
            <a:r>
              <a:rPr lang="cs-CZ" sz="2200" dirty="0"/>
              <a:t> nevedli, ani pod znamením </a:t>
            </a:r>
            <a:r>
              <a:rPr lang="cs-CZ" sz="2200" dirty="0" err="1"/>
              <a:t>putovánie</a:t>
            </a:r>
            <a:r>
              <a:rPr lang="cs-CZ" sz="2200" dirty="0"/>
              <a:t> nečistoty neb zlosti nehledali, ale z </a:t>
            </a:r>
            <a:r>
              <a:rPr lang="cs-CZ" sz="2200" dirty="0" err="1"/>
              <a:t>náboženstvie</a:t>
            </a:r>
            <a:r>
              <a:rPr lang="cs-CZ" sz="2200" dirty="0"/>
              <a:t> a svým </a:t>
            </a:r>
            <a:r>
              <a:rPr lang="cs-CZ" sz="2200" dirty="0" err="1"/>
              <a:t>hřechóm</a:t>
            </a:r>
            <a:r>
              <a:rPr lang="cs-CZ" sz="2200" dirty="0"/>
              <a:t> za </a:t>
            </a:r>
            <a:r>
              <a:rPr lang="cs-CZ" sz="2200" dirty="0" err="1"/>
              <a:t>pokánie</a:t>
            </a:r>
            <a:r>
              <a:rPr lang="cs-CZ" sz="2200" dirty="0"/>
              <a:t> s bázní boží je poctivě vedli; neb těžký </a:t>
            </a:r>
            <a:r>
              <a:rPr lang="cs-CZ" sz="2200" dirty="0" err="1"/>
              <a:t>hřiech</a:t>
            </a:r>
            <a:r>
              <a:rPr lang="cs-CZ" sz="2200" dirty="0"/>
              <a:t> jest, svatých věcí zle </a:t>
            </a:r>
            <a:r>
              <a:rPr lang="cs-CZ" sz="2200" dirty="0" err="1"/>
              <a:t>užívati</a:t>
            </a:r>
            <a:r>
              <a:rPr lang="cs-CZ" sz="2200" dirty="0"/>
              <a:t>, a pod podobenstvím služby </a:t>
            </a:r>
            <a:r>
              <a:rPr lang="cs-CZ" sz="2200" dirty="0" err="1"/>
              <a:t>božie</a:t>
            </a:r>
            <a:r>
              <a:rPr lang="cs-CZ" sz="2200" dirty="0"/>
              <a:t> ty věci </a:t>
            </a:r>
            <a:r>
              <a:rPr lang="cs-CZ" sz="2200" dirty="0" err="1"/>
              <a:t>činiti</a:t>
            </a:r>
            <a:r>
              <a:rPr lang="cs-CZ" sz="2200" dirty="0"/>
              <a:t>, kteréžto </a:t>
            </a:r>
            <a:r>
              <a:rPr lang="cs-CZ" sz="2200" dirty="0" err="1"/>
              <a:t>popúzejie</a:t>
            </a:r>
            <a:r>
              <a:rPr lang="cs-CZ" sz="2200" dirty="0"/>
              <a:t> u </a:t>
            </a:r>
            <a:r>
              <a:rPr lang="cs-CZ" sz="2200" dirty="0" err="1"/>
              <a:t>větčie</a:t>
            </a:r>
            <a:r>
              <a:rPr lang="cs-CZ" sz="2200" dirty="0"/>
              <a:t> </a:t>
            </a:r>
            <a:r>
              <a:rPr lang="cs-CZ" sz="2200" dirty="0" err="1"/>
              <a:t>božie</a:t>
            </a:r>
            <a:r>
              <a:rPr lang="cs-CZ" sz="2200" dirty="0"/>
              <a:t> </a:t>
            </a:r>
            <a:r>
              <a:rPr lang="cs-CZ" sz="2200" dirty="0" err="1"/>
              <a:t>uhněvánie</a:t>
            </a:r>
            <a:r>
              <a:rPr lang="cs-CZ" sz="2200" dirty="0"/>
              <a:t>.</a:t>
            </a:r>
          </a:p>
          <a:p>
            <a:r>
              <a:rPr lang="cs-CZ" sz="2200" dirty="0"/>
              <a:t>(Archiv český III, </a:t>
            </a:r>
            <a:r>
              <a:rPr lang="cs-CZ" sz="2200" dirty="0" err="1"/>
              <a:t>ed</a:t>
            </a:r>
            <a:r>
              <a:rPr lang="cs-CZ" sz="2200" dirty="0"/>
              <a:t>. Palacký,  s. 454)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Kritika poutí: traktát </a:t>
            </a:r>
            <a:r>
              <a:rPr lang="cs-CZ" sz="2500" i="1" dirty="0"/>
              <a:t>Proti poutím</a:t>
            </a:r>
            <a:endParaRPr lang="cs-CZ" sz="2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… lidé </a:t>
            </a:r>
            <a:r>
              <a:rPr lang="cs-CZ" dirty="0" err="1"/>
              <a:t>přestanú</a:t>
            </a:r>
            <a:r>
              <a:rPr lang="cs-CZ" dirty="0"/>
              <a:t> po horách </a:t>
            </a:r>
            <a:r>
              <a:rPr lang="cs-CZ" dirty="0" err="1"/>
              <a:t>túlanie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a do </a:t>
            </a:r>
            <a:r>
              <a:rPr lang="cs-CZ" dirty="0" err="1"/>
              <a:t>Jeruzalema</a:t>
            </a:r>
            <a:r>
              <a:rPr lang="cs-CZ" dirty="0"/>
              <a:t> </a:t>
            </a:r>
            <a:r>
              <a:rPr lang="cs-CZ" dirty="0" err="1"/>
              <a:t>putovánie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V duchu se </a:t>
            </a:r>
            <a:r>
              <a:rPr lang="cs-CZ" dirty="0" err="1"/>
              <a:t>budú</a:t>
            </a:r>
            <a:r>
              <a:rPr lang="cs-CZ" dirty="0"/>
              <a:t> bohu </a:t>
            </a:r>
            <a:r>
              <a:rPr lang="cs-CZ" dirty="0" err="1"/>
              <a:t>oci</a:t>
            </a:r>
            <a:r>
              <a:rPr lang="cs-CZ" dirty="0"/>
              <a:t> </a:t>
            </a:r>
            <a:r>
              <a:rPr lang="cs-CZ" dirty="0" err="1"/>
              <a:t>modliti</a:t>
            </a:r>
            <a:r>
              <a:rPr lang="cs-CZ" dirty="0"/>
              <a:t>, </a:t>
            </a:r>
          </a:p>
          <a:p>
            <a:pPr>
              <a:buNone/>
            </a:pPr>
            <a:r>
              <a:rPr lang="cs-CZ" dirty="0"/>
              <a:t>neb takové modlitebníky on chce </a:t>
            </a:r>
            <a:r>
              <a:rPr lang="cs-CZ" dirty="0" err="1"/>
              <a:t>uslyšeti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Nemá žádný </a:t>
            </a:r>
            <a:r>
              <a:rPr lang="cs-CZ" dirty="0" err="1"/>
              <a:t>býti</a:t>
            </a:r>
            <a:r>
              <a:rPr lang="cs-CZ" dirty="0"/>
              <a:t> přinucen,</a:t>
            </a:r>
          </a:p>
          <a:p>
            <a:pPr>
              <a:buNone/>
            </a:pPr>
            <a:r>
              <a:rPr lang="cs-CZ" dirty="0"/>
              <a:t>aby chodě </a:t>
            </a:r>
            <a:r>
              <a:rPr lang="cs-CZ" dirty="0" err="1"/>
              <a:t>tělestně</a:t>
            </a:r>
            <a:r>
              <a:rPr lang="cs-CZ" dirty="0"/>
              <a:t> Krista </a:t>
            </a:r>
            <a:r>
              <a:rPr lang="cs-CZ" dirty="0" err="1"/>
              <a:t>nalézti</a:t>
            </a:r>
            <a:r>
              <a:rPr lang="cs-CZ" dirty="0"/>
              <a:t> měl;</a:t>
            </a:r>
          </a:p>
          <a:p>
            <a:pPr>
              <a:buNone/>
            </a:pPr>
            <a:r>
              <a:rPr lang="cs-CZ" dirty="0"/>
              <a:t>když </a:t>
            </a:r>
            <a:r>
              <a:rPr lang="cs-CZ" dirty="0" err="1"/>
              <a:t>dobrú</a:t>
            </a:r>
            <a:r>
              <a:rPr lang="cs-CZ" dirty="0"/>
              <a:t> žádostí jemu se </a:t>
            </a:r>
            <a:r>
              <a:rPr lang="cs-CZ" dirty="0" err="1"/>
              <a:t>zavieže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 err="1"/>
              <a:t>Takéž</a:t>
            </a:r>
            <a:r>
              <a:rPr lang="cs-CZ" dirty="0"/>
              <a:t> i ty ku pánu Kristu </a:t>
            </a:r>
            <a:r>
              <a:rPr lang="cs-CZ" dirty="0" err="1"/>
              <a:t>poď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nemysle mnoho o </a:t>
            </a:r>
            <a:r>
              <a:rPr lang="cs-CZ" dirty="0" err="1"/>
              <a:t>dlúhých</a:t>
            </a:r>
            <a:r>
              <a:rPr lang="cs-CZ" dirty="0"/>
              <a:t> cestách, aniž jimi choď.</a:t>
            </a:r>
          </a:p>
          <a:p>
            <a:pPr>
              <a:buNone/>
            </a:pPr>
            <a:r>
              <a:rPr lang="cs-CZ" dirty="0"/>
              <a:t>Neb </a:t>
            </a:r>
            <a:r>
              <a:rPr lang="cs-CZ" dirty="0" err="1"/>
              <a:t>vieru</a:t>
            </a:r>
            <a:r>
              <a:rPr lang="cs-CZ" dirty="0"/>
              <a:t> </a:t>
            </a:r>
            <a:r>
              <a:rPr lang="cs-CZ" dirty="0" err="1"/>
              <a:t>svú</a:t>
            </a:r>
            <a:r>
              <a:rPr lang="cs-CZ" dirty="0"/>
              <a:t> skutky ozdobuje</a:t>
            </a:r>
          </a:p>
          <a:p>
            <a:pPr>
              <a:buNone/>
            </a:pPr>
            <a:r>
              <a:rPr lang="cs-CZ" dirty="0"/>
              <a:t>Ježíše nalezneš, srdcem se k němu přibližuje.</a:t>
            </a:r>
          </a:p>
          <a:p>
            <a:pPr>
              <a:buNone/>
            </a:pPr>
            <a:r>
              <a:rPr lang="cs-CZ" dirty="0"/>
              <a:t>Však </a:t>
            </a:r>
            <a:r>
              <a:rPr lang="cs-CZ" dirty="0" err="1"/>
              <a:t>poňavadž</a:t>
            </a:r>
            <a:r>
              <a:rPr lang="cs-CZ" dirty="0"/>
              <a:t> pán </a:t>
            </a:r>
            <a:r>
              <a:rPr lang="cs-CZ" dirty="0" err="1"/>
              <a:t>bóh</a:t>
            </a:r>
            <a:r>
              <a:rPr lang="cs-CZ" dirty="0"/>
              <a:t> jest všady,</a:t>
            </a:r>
          </a:p>
          <a:p>
            <a:pPr>
              <a:buNone/>
            </a:pPr>
            <a:r>
              <a:rPr lang="cs-CZ" dirty="0"/>
              <a:t>miluje jeho k němu přijdeš, neplavě se přes vody.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/>
              <a:t>Ktož</a:t>
            </a:r>
            <a:r>
              <a:rPr lang="cs-CZ" dirty="0"/>
              <a:t> za moře běhají,</a:t>
            </a:r>
          </a:p>
          <a:p>
            <a:pPr>
              <a:buNone/>
            </a:pPr>
            <a:r>
              <a:rPr lang="cs-CZ" dirty="0" err="1"/>
              <a:t>povětřie</a:t>
            </a:r>
            <a:r>
              <a:rPr lang="cs-CZ" dirty="0"/>
              <a:t> proměňují,</a:t>
            </a:r>
          </a:p>
          <a:p>
            <a:pPr>
              <a:buNone/>
            </a:pPr>
            <a:r>
              <a:rPr lang="cs-CZ" dirty="0"/>
              <a:t>ale svého </a:t>
            </a:r>
            <a:r>
              <a:rPr lang="cs-CZ" dirty="0" err="1"/>
              <a:t>nakvašenie</a:t>
            </a:r>
            <a:endParaRPr lang="cs-CZ" dirty="0"/>
          </a:p>
          <a:p>
            <a:pPr>
              <a:buNone/>
            </a:pPr>
            <a:r>
              <a:rPr lang="cs-CZ" dirty="0"/>
              <a:t>nebrzo Římem </a:t>
            </a:r>
            <a:r>
              <a:rPr lang="cs-CZ" dirty="0" err="1"/>
              <a:t>proměnie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Miesto</a:t>
            </a:r>
            <a:r>
              <a:rPr lang="cs-CZ" dirty="0"/>
              <a:t>, v kterém jest kříž stál,</a:t>
            </a:r>
          </a:p>
          <a:p>
            <a:pPr>
              <a:buNone/>
            </a:pPr>
            <a:r>
              <a:rPr lang="cs-CZ" dirty="0"/>
              <a:t>a hrob, z něhož Kristus vstal,</a:t>
            </a:r>
          </a:p>
          <a:p>
            <a:pPr>
              <a:buNone/>
            </a:pPr>
            <a:r>
              <a:rPr lang="cs-CZ" dirty="0"/>
              <a:t>ne těm, kteříž samým tělem tam </a:t>
            </a:r>
            <a:r>
              <a:rPr lang="cs-CZ" dirty="0" err="1"/>
              <a:t>bydlé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jest </a:t>
            </a:r>
            <a:r>
              <a:rPr lang="cs-CZ" dirty="0" err="1"/>
              <a:t>prospěšno</a:t>
            </a:r>
            <a:r>
              <a:rPr lang="cs-CZ" dirty="0"/>
              <a:t> jim, ale</a:t>
            </a:r>
          </a:p>
          <a:p>
            <a:pPr>
              <a:buNone/>
            </a:pPr>
            <a:r>
              <a:rPr lang="cs-CZ" dirty="0"/>
              <a:t>kteříž </a:t>
            </a:r>
            <a:r>
              <a:rPr lang="cs-CZ" dirty="0" err="1"/>
              <a:t>svój</a:t>
            </a:r>
            <a:r>
              <a:rPr lang="cs-CZ" dirty="0"/>
              <a:t> kříž </a:t>
            </a:r>
            <a:r>
              <a:rPr lang="cs-CZ" dirty="0" err="1"/>
              <a:t>vzemše</a:t>
            </a:r>
            <a:endParaRPr lang="cs-CZ" dirty="0"/>
          </a:p>
          <a:p>
            <a:pPr>
              <a:buNone/>
            </a:pPr>
            <a:r>
              <a:rPr lang="cs-CZ" dirty="0"/>
              <a:t>a Kristu se </a:t>
            </a:r>
            <a:r>
              <a:rPr lang="cs-CZ" dirty="0" err="1"/>
              <a:t>poručivše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z mrtvých s Kristem vstávají,</a:t>
            </a:r>
          </a:p>
          <a:p>
            <a:pPr>
              <a:buNone/>
            </a:pPr>
            <a:r>
              <a:rPr lang="cs-CZ" dirty="0"/>
              <a:t>když se </a:t>
            </a:r>
            <a:r>
              <a:rPr lang="cs-CZ" dirty="0" err="1"/>
              <a:t>hřiechóv</a:t>
            </a:r>
            <a:r>
              <a:rPr lang="cs-CZ" dirty="0"/>
              <a:t> </a:t>
            </a:r>
            <a:r>
              <a:rPr lang="cs-CZ" dirty="0" err="1"/>
              <a:t>ostřiehají</a:t>
            </a:r>
            <a:r>
              <a:rPr lang="cs-CZ" dirty="0"/>
              <a:t>.</a:t>
            </a:r>
          </a:p>
          <a:p>
            <a:endParaRPr lang="cs-CZ" i="1" dirty="0"/>
          </a:p>
          <a:p>
            <a:pPr>
              <a:buNone/>
            </a:pPr>
            <a:r>
              <a:rPr lang="cs-CZ" i="1" dirty="0"/>
              <a:t>Veršované skladby doby husitské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Fr. </a:t>
            </a:r>
            <a:r>
              <a:rPr lang="cs-CZ" dirty="0" err="1"/>
              <a:t>Svejkovský</a:t>
            </a:r>
            <a:r>
              <a:rPr lang="cs-CZ" dirty="0"/>
              <a:t>, s. 96-97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160</TotalTime>
  <Words>1404</Words>
  <Application>Microsoft Office PowerPoint</Application>
  <PresentationFormat>Předvádění na obrazovce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Náboženská pouť a utrakvismus (cestopisy Martina Křivoústého a Martina Kabátníka)</vt:lpstr>
      <vt:lpstr>Kritika poutí v českém reformním hnutí: bibliografie</vt:lpstr>
      <vt:lpstr>Kritika poutí: Matěj z Janova, Regulae</vt:lpstr>
      <vt:lpstr>Prezentace aplikace PowerPoint</vt:lpstr>
      <vt:lpstr>Jan 4, 21-23</vt:lpstr>
      <vt:lpstr>Kritika poutí: M. Jan Rokycana</vt:lpstr>
      <vt:lpstr>Kritika poutí: M. Jan Rokycana</vt:lpstr>
      <vt:lpstr>Restaurace poutí (po r. 1436)</vt:lpstr>
      <vt:lpstr>Kritika poutí: traktát Proti poutím</vt:lpstr>
      <vt:lpstr>Utrakvisté ve Svaté zemi</vt:lpstr>
      <vt:lpstr>Praha, APH-KMK, H VI/3, fol. 264r</vt:lpstr>
      <vt:lpstr>Kult svatých</vt:lpstr>
      <vt:lpstr>Křivoústý o „národech“ v kostele Božího hrobu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Náboženská pouť a utrakvismus (cestopisy Martina Křivoústého a Martina Kabátníka)</dc:title>
  <dc:creator>JARDA</dc:creator>
  <cp:lastModifiedBy>Jaroslav Svátek</cp:lastModifiedBy>
  <cp:revision>5</cp:revision>
  <dcterms:created xsi:type="dcterms:W3CDTF">2018-03-26T13:34:40Z</dcterms:created>
  <dcterms:modified xsi:type="dcterms:W3CDTF">2021-04-13T13:37:35Z</dcterms:modified>
</cp:coreProperties>
</file>