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60" r:id="rId4"/>
    <p:sldId id="263" r:id="rId5"/>
    <p:sldId id="271" r:id="rId6"/>
    <p:sldId id="272" r:id="rId7"/>
    <p:sldId id="275" r:id="rId8"/>
    <p:sldId id="276" r:id="rId9"/>
    <p:sldId id="278" r:id="rId10"/>
    <p:sldId id="274" r:id="rId11"/>
    <p:sldId id="280" r:id="rId12"/>
    <p:sldId id="267" r:id="rId13"/>
    <p:sldId id="269" r:id="rId14"/>
    <p:sldId id="270" r:id="rId15"/>
    <p:sldId id="268" r:id="rId16"/>
    <p:sldId id="258" r:id="rId17"/>
    <p:sldId id="279" r:id="rId18"/>
    <p:sldId id="259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A476-AC51-4360-8C86-E0266B896908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8316D29-2E20-45F9-80FF-868E0405F4B9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A476-AC51-4360-8C86-E0266B896908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6D29-2E20-45F9-80FF-868E0405F4B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A476-AC51-4360-8C86-E0266B896908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6D29-2E20-45F9-80FF-868E0405F4B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A476-AC51-4360-8C86-E0266B896908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6D29-2E20-45F9-80FF-868E0405F4B9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A476-AC51-4360-8C86-E0266B896908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8316D29-2E20-45F9-80FF-868E0405F4B9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A476-AC51-4360-8C86-E0266B896908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6D29-2E20-45F9-80FF-868E0405F4B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A476-AC51-4360-8C86-E0266B896908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6D29-2E20-45F9-80FF-868E0405F4B9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A476-AC51-4360-8C86-E0266B896908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6D29-2E20-45F9-80FF-868E0405F4B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A476-AC51-4360-8C86-E0266B896908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6D29-2E20-45F9-80FF-868E0405F4B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A476-AC51-4360-8C86-E0266B896908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6D29-2E20-45F9-80FF-868E0405F4B9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A476-AC51-4360-8C86-E0266B896908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8316D29-2E20-45F9-80FF-868E0405F4B9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69DA476-AC51-4360-8C86-E0266B896908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8316D29-2E20-45F9-80FF-868E0405F4B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OBJEKTI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KIELI 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032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/>
          <a:lstStyle/>
          <a:p>
            <a:r>
              <a:rPr lang="cs-CZ" dirty="0" smtClean="0"/>
              <a:t>NUMEROT OBJEKTISSA</a:t>
            </a:r>
            <a:endParaRPr lang="cs-CZ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916832"/>
            <a:ext cx="7121567" cy="2024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221087"/>
            <a:ext cx="7179258" cy="1872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4137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94122"/>
          </a:xfrm>
        </p:spPr>
        <p:txBody>
          <a:bodyPr/>
          <a:lstStyle/>
          <a:p>
            <a:r>
              <a:rPr lang="cs-CZ" dirty="0" smtClean="0"/>
              <a:t>AINESANAT (MASSASANAT)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14400" y="1412776"/>
            <a:ext cx="7772400" cy="5040560"/>
          </a:xfrm>
        </p:spPr>
        <p:txBody>
          <a:bodyPr/>
          <a:lstStyle/>
          <a:p>
            <a:pPr marL="0" indent="0">
              <a:buNone/>
            </a:pPr>
            <a:r>
              <a:rPr lang="cs-CZ" i="1" dirty="0" err="1" smtClean="0"/>
              <a:t>Juon</a:t>
            </a:r>
            <a:r>
              <a:rPr lang="cs-CZ" i="1" dirty="0"/>
              <a:t> </a:t>
            </a:r>
            <a:r>
              <a:rPr lang="cs-CZ" i="1" dirty="0" smtClean="0"/>
              <a:t> </a:t>
            </a:r>
            <a:r>
              <a:rPr lang="cs-CZ" b="1" i="1" dirty="0" err="1" smtClean="0"/>
              <a:t>viini</a:t>
            </a:r>
            <a:r>
              <a:rPr lang="cs-CZ" b="1" i="1" dirty="0" smtClean="0"/>
              <a:t>-</a:t>
            </a:r>
            <a:r>
              <a:rPr lang="cs-CZ" b="1" i="1" dirty="0" smtClean="0">
                <a:solidFill>
                  <a:srgbClr val="00B0F0"/>
                </a:solidFill>
              </a:rPr>
              <a:t>ä</a:t>
            </a:r>
            <a:r>
              <a:rPr lang="cs-CZ" i="1" dirty="0" smtClean="0"/>
              <a:t>.		En </a:t>
            </a:r>
            <a:r>
              <a:rPr lang="cs-CZ" i="1" dirty="0" err="1" smtClean="0"/>
              <a:t>juo</a:t>
            </a:r>
            <a:r>
              <a:rPr lang="cs-CZ" i="1" dirty="0" smtClean="0"/>
              <a:t> </a:t>
            </a:r>
            <a:r>
              <a:rPr lang="cs-CZ" b="1" i="1" dirty="0" err="1" smtClean="0"/>
              <a:t>viini</a:t>
            </a:r>
            <a:r>
              <a:rPr lang="cs-CZ" b="1" i="1" dirty="0" smtClean="0"/>
              <a:t>-</a:t>
            </a:r>
            <a:r>
              <a:rPr lang="cs-CZ" b="1" i="1" dirty="0" smtClean="0">
                <a:solidFill>
                  <a:srgbClr val="00B0F0"/>
                </a:solidFill>
              </a:rPr>
              <a:t>ä</a:t>
            </a:r>
            <a:r>
              <a:rPr lang="cs-CZ" i="1" dirty="0" smtClean="0"/>
              <a:t>.</a:t>
            </a:r>
          </a:p>
          <a:p>
            <a:pPr marL="0" indent="0">
              <a:buNone/>
            </a:pPr>
            <a:r>
              <a:rPr lang="cs-CZ" i="1" dirty="0" err="1" smtClean="0"/>
              <a:t>Syön</a:t>
            </a:r>
            <a:r>
              <a:rPr lang="cs-CZ" i="1" dirty="0" smtClean="0"/>
              <a:t> </a:t>
            </a:r>
            <a:r>
              <a:rPr lang="cs-CZ" b="1" i="1" dirty="0" err="1" smtClean="0"/>
              <a:t>suklaa</a:t>
            </a:r>
            <a:r>
              <a:rPr lang="cs-CZ" b="1" i="1" dirty="0" smtClean="0"/>
              <a:t>-</a:t>
            </a:r>
            <a:r>
              <a:rPr lang="cs-CZ" b="1" i="1" dirty="0" smtClean="0">
                <a:solidFill>
                  <a:srgbClr val="00B0F0"/>
                </a:solidFill>
              </a:rPr>
              <a:t>ta</a:t>
            </a:r>
            <a:r>
              <a:rPr lang="cs-CZ" i="1" dirty="0" smtClean="0"/>
              <a:t>.		En </a:t>
            </a:r>
            <a:r>
              <a:rPr lang="cs-CZ" i="1" dirty="0" err="1" smtClean="0"/>
              <a:t>syö</a:t>
            </a:r>
            <a:r>
              <a:rPr lang="cs-CZ" i="1" dirty="0" smtClean="0"/>
              <a:t> </a:t>
            </a:r>
            <a:r>
              <a:rPr lang="cs-CZ" b="1" i="1" dirty="0" err="1" smtClean="0"/>
              <a:t>suklaa</a:t>
            </a:r>
            <a:r>
              <a:rPr lang="cs-CZ" b="1" i="1" dirty="0" smtClean="0"/>
              <a:t>-</a:t>
            </a:r>
            <a:r>
              <a:rPr lang="cs-CZ" b="1" i="1" dirty="0" smtClean="0">
                <a:solidFill>
                  <a:srgbClr val="00B0F0"/>
                </a:solidFill>
              </a:rPr>
              <a:t>ta</a:t>
            </a:r>
            <a:r>
              <a:rPr lang="cs-CZ" i="1" dirty="0" smtClean="0"/>
              <a:t>.</a:t>
            </a:r>
          </a:p>
          <a:p>
            <a:pPr marL="0" indent="0">
              <a:buNone/>
            </a:pPr>
            <a:endParaRPr lang="cs-CZ" i="1" dirty="0" smtClean="0"/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r>
              <a:rPr lang="cs-CZ" i="1" dirty="0" err="1" smtClean="0"/>
              <a:t>Juon</a:t>
            </a:r>
            <a:r>
              <a:rPr lang="cs-CZ" i="1" dirty="0" smtClean="0"/>
              <a:t> </a:t>
            </a:r>
            <a:r>
              <a:rPr lang="cs-CZ" b="1" i="1" dirty="0" err="1" smtClean="0"/>
              <a:t>litra</a:t>
            </a:r>
            <a:r>
              <a:rPr lang="cs-CZ" b="1" i="1" dirty="0" smtClean="0"/>
              <a:t>-</a:t>
            </a:r>
            <a:r>
              <a:rPr lang="cs-CZ" b="1" i="1" dirty="0" smtClean="0">
                <a:solidFill>
                  <a:srgbClr val="C00000"/>
                </a:solidFill>
              </a:rPr>
              <a:t>n</a:t>
            </a:r>
            <a:r>
              <a:rPr lang="cs-CZ" i="1" dirty="0" smtClean="0"/>
              <a:t> </a:t>
            </a:r>
            <a:r>
              <a:rPr lang="cs-CZ" i="1" dirty="0" err="1" smtClean="0"/>
              <a:t>maito</a:t>
            </a:r>
            <a:r>
              <a:rPr lang="cs-CZ" i="1" dirty="0" smtClean="0"/>
              <a:t>-</a:t>
            </a:r>
            <a:r>
              <a:rPr lang="cs-CZ" i="1" dirty="0" smtClean="0">
                <a:solidFill>
                  <a:srgbClr val="00B0F0"/>
                </a:solidFill>
              </a:rPr>
              <a:t>a</a:t>
            </a:r>
            <a:r>
              <a:rPr lang="cs-CZ" i="1" dirty="0" smtClean="0"/>
              <a:t>.	</a:t>
            </a:r>
            <a:r>
              <a:rPr lang="cs-CZ" i="1" dirty="0" err="1" smtClean="0"/>
              <a:t>Hän</a:t>
            </a:r>
            <a:r>
              <a:rPr lang="cs-CZ" i="1" dirty="0" smtClean="0"/>
              <a:t> </a:t>
            </a:r>
            <a:r>
              <a:rPr lang="cs-CZ" i="1" dirty="0" err="1" smtClean="0"/>
              <a:t>juo</a:t>
            </a:r>
            <a:r>
              <a:rPr lang="cs-CZ" i="1" dirty="0" smtClean="0"/>
              <a:t> </a:t>
            </a:r>
            <a:r>
              <a:rPr lang="cs-CZ" b="1" i="1" dirty="0" err="1" smtClean="0"/>
              <a:t>lasi</a:t>
            </a:r>
            <a:r>
              <a:rPr lang="cs-CZ" b="1" i="1" dirty="0" smtClean="0"/>
              <a:t>-</a:t>
            </a:r>
            <a:r>
              <a:rPr lang="cs-CZ" b="1" i="1" dirty="0" smtClean="0">
                <a:solidFill>
                  <a:srgbClr val="C00000"/>
                </a:solidFill>
              </a:rPr>
              <a:t>n</a:t>
            </a:r>
            <a:r>
              <a:rPr lang="cs-CZ" i="1" dirty="0" smtClean="0"/>
              <a:t> </a:t>
            </a:r>
            <a:r>
              <a:rPr lang="cs-CZ" i="1" dirty="0" err="1" smtClean="0"/>
              <a:t>viini</a:t>
            </a:r>
            <a:r>
              <a:rPr lang="cs-CZ" i="1" dirty="0" smtClean="0"/>
              <a:t>-</a:t>
            </a:r>
            <a:r>
              <a:rPr lang="cs-CZ" i="1" dirty="0" smtClean="0">
                <a:solidFill>
                  <a:srgbClr val="00B0F0"/>
                </a:solidFill>
              </a:rPr>
              <a:t>ä</a:t>
            </a:r>
            <a:r>
              <a:rPr lang="cs-CZ" i="1" dirty="0" smtClean="0"/>
              <a:t>.	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3076" name="Picture 4" descr="C:\Users\Lenka\AppData\Local\Microsoft\Windows\Temporary Internet Files\Content.IE5\G17JJAP3\Red-Wine-Glass-PNG-Free-Imag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579" y="4077072"/>
            <a:ext cx="709902" cy="2021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Lenka\AppData\Local\Microsoft\Windows\Temporary Internet Files\Content.IE5\0IKBPOOJ\15205374965_172c5b58d6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196" y="4149080"/>
            <a:ext cx="1338041" cy="2021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8472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251520" y="1"/>
            <a:ext cx="8712968" cy="1052736"/>
          </a:xfrm>
        </p:spPr>
        <p:txBody>
          <a:bodyPr>
            <a:normAutofit/>
          </a:bodyPr>
          <a:lstStyle/>
          <a:p>
            <a:pPr lvl="0" algn="ctr"/>
            <a:r>
              <a:rPr lang="cs-CZ" sz="3200" dirty="0"/>
              <a:t>TRANSITIIVISUUS - INTRANSITIIVISUUS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323528" y="1196748"/>
            <a:ext cx="8712965" cy="5256583"/>
          </a:xfrm>
        </p:spPr>
        <p:txBody>
          <a:bodyPr>
            <a:normAutofit fontScale="92500"/>
          </a:bodyPr>
          <a:lstStyle/>
          <a:p>
            <a:pPr marL="0" lvl="0" indent="0">
              <a:lnSpc>
                <a:spcPts val="2000"/>
              </a:lnSpc>
              <a:spcBef>
                <a:spcPts val="600"/>
              </a:spcBef>
              <a:buNone/>
            </a:pPr>
            <a:r>
              <a:rPr lang="fi-FI" sz="2400" b="1" dirty="0">
                <a:solidFill>
                  <a:srgbClr val="FF0000"/>
                </a:solidFill>
              </a:rPr>
              <a:t>Transitiivisiin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/>
              <a:t>verbeihin voidaan liittää </a:t>
            </a:r>
            <a:r>
              <a:rPr lang="fi-FI" sz="2400" b="1" dirty="0" smtClean="0"/>
              <a:t>objekti</a:t>
            </a:r>
            <a:r>
              <a:rPr lang="cs-CZ" sz="2400" dirty="0"/>
              <a:t>:</a:t>
            </a:r>
            <a:r>
              <a:rPr lang="fi-FI" sz="2400" dirty="0" smtClean="0"/>
              <a:t> </a:t>
            </a:r>
            <a:endParaRPr lang="cs-CZ" sz="2400" dirty="0"/>
          </a:p>
          <a:p>
            <a:pPr marL="0" lvl="0" indent="0">
              <a:lnSpc>
                <a:spcPts val="2000"/>
              </a:lnSpc>
              <a:spcBef>
                <a:spcPts val="600"/>
              </a:spcBef>
              <a:buNone/>
            </a:pPr>
            <a:endParaRPr lang="fi-FI" sz="2400" dirty="0"/>
          </a:p>
          <a:p>
            <a:pPr marL="381003" lvl="0" indent="-381003">
              <a:lnSpc>
                <a:spcPts val="2000"/>
              </a:lnSpc>
              <a:spcBef>
                <a:spcPts val="600"/>
              </a:spcBef>
              <a:buNone/>
            </a:pPr>
            <a:r>
              <a:rPr lang="fi-FI" sz="2400" i="1" dirty="0">
                <a:solidFill>
                  <a:srgbClr val="1F497D"/>
                </a:solidFill>
              </a:rPr>
              <a:t>	</a:t>
            </a:r>
            <a:r>
              <a:rPr lang="cs-CZ" sz="2400" i="1" dirty="0" smtClean="0">
                <a:solidFill>
                  <a:srgbClr val="1F497D"/>
                </a:solidFill>
              </a:rPr>
              <a:t>	</a:t>
            </a:r>
            <a:r>
              <a:rPr lang="fi-FI" sz="2400" i="1" dirty="0" smtClean="0"/>
              <a:t>Jatkan </a:t>
            </a:r>
            <a:r>
              <a:rPr lang="fi-FI" sz="2400" b="1" i="1" dirty="0"/>
              <a:t>opiskelu</a:t>
            </a:r>
            <a:r>
              <a:rPr lang="fi-FI" sz="2400" b="1" i="1" dirty="0">
                <a:solidFill>
                  <a:srgbClr val="00B0F0"/>
                </a:solidFill>
              </a:rPr>
              <a:t>a</a:t>
            </a:r>
            <a:r>
              <a:rPr lang="fi-FI" sz="2400" i="1" dirty="0"/>
              <a:t> ja lopetan </a:t>
            </a:r>
            <a:r>
              <a:rPr lang="fi-FI" sz="2400" b="1" i="1" dirty="0"/>
              <a:t>työnteo</a:t>
            </a:r>
            <a:r>
              <a:rPr lang="fi-FI" sz="2400" b="1" i="1" dirty="0">
                <a:solidFill>
                  <a:srgbClr val="C00000"/>
                </a:solidFill>
              </a:rPr>
              <a:t>n</a:t>
            </a:r>
            <a:r>
              <a:rPr lang="fi-FI" sz="2400" i="1" dirty="0"/>
              <a:t>. </a:t>
            </a:r>
            <a:endParaRPr lang="cs-CZ" sz="2400" i="1" dirty="0" smtClean="0"/>
          </a:p>
          <a:p>
            <a:pPr marL="381003" lvl="0" indent="-381003">
              <a:lnSpc>
                <a:spcPts val="2000"/>
              </a:lnSpc>
              <a:spcBef>
                <a:spcPts val="600"/>
              </a:spcBef>
              <a:buNone/>
            </a:pPr>
            <a:endParaRPr lang="cs-CZ" sz="2400" b="1" i="1" dirty="0">
              <a:solidFill>
                <a:srgbClr val="800080"/>
              </a:solidFill>
            </a:endParaRPr>
          </a:p>
          <a:p>
            <a:pPr marL="0" indent="0">
              <a:lnSpc>
                <a:spcPts val="2000"/>
              </a:lnSpc>
              <a:spcBef>
                <a:spcPts val="600"/>
              </a:spcBef>
              <a:buNone/>
            </a:pPr>
            <a:r>
              <a:rPr lang="fi-FI" sz="2400" b="1" dirty="0" smtClean="0">
                <a:solidFill>
                  <a:srgbClr val="7030A0"/>
                </a:solidFill>
              </a:rPr>
              <a:t>Intransitiivisiin</a:t>
            </a:r>
            <a:r>
              <a:rPr lang="fi-FI" sz="2400" dirty="0" smtClean="0">
                <a:solidFill>
                  <a:srgbClr val="7030A0"/>
                </a:solidFill>
              </a:rPr>
              <a:t> </a:t>
            </a:r>
            <a:r>
              <a:rPr lang="fi-FI" sz="2400" dirty="0"/>
              <a:t>verbeihin </a:t>
            </a:r>
            <a:r>
              <a:rPr lang="fi-FI" sz="2400" b="1" dirty="0">
                <a:solidFill>
                  <a:srgbClr val="FF0000"/>
                </a:solidFill>
              </a:rPr>
              <a:t>ei voi </a:t>
            </a:r>
            <a:r>
              <a:rPr lang="fi-FI" sz="2400" dirty="0"/>
              <a:t>liittää objektia.</a:t>
            </a:r>
            <a:endParaRPr lang="cs-CZ" sz="2400" dirty="0"/>
          </a:p>
          <a:p>
            <a:pPr marL="0" lvl="0" indent="0">
              <a:lnSpc>
                <a:spcPts val="2000"/>
              </a:lnSpc>
              <a:spcBef>
                <a:spcPts val="600"/>
              </a:spcBef>
              <a:buNone/>
            </a:pPr>
            <a:endParaRPr lang="fi-FI" sz="2400" dirty="0"/>
          </a:p>
          <a:p>
            <a:pPr marL="381003" lvl="0" indent="-381003">
              <a:lnSpc>
                <a:spcPts val="2000"/>
              </a:lnSpc>
              <a:spcBef>
                <a:spcPts val="600"/>
              </a:spcBef>
              <a:buNone/>
            </a:pPr>
            <a:r>
              <a:rPr lang="fi-FI" sz="2400" dirty="0"/>
              <a:t>		</a:t>
            </a:r>
            <a:r>
              <a:rPr lang="fi-FI" sz="2400" i="1" dirty="0"/>
              <a:t>Kurssi jatkuu</a:t>
            </a:r>
            <a:r>
              <a:rPr lang="fi-FI" sz="2400" b="1" i="1" dirty="0"/>
              <a:t> </a:t>
            </a:r>
            <a:r>
              <a:rPr lang="fi-FI" sz="2400" b="1" i="1" dirty="0">
                <a:solidFill>
                  <a:srgbClr val="00B050"/>
                </a:solidFill>
              </a:rPr>
              <a:t>jouluun asti</a:t>
            </a:r>
            <a:r>
              <a:rPr lang="fi-FI" sz="2400" i="1" dirty="0"/>
              <a:t>. </a:t>
            </a:r>
            <a:endParaRPr lang="cs-CZ" sz="2400" i="1" dirty="0" smtClean="0"/>
          </a:p>
          <a:p>
            <a:pPr marL="381003" lvl="0" indent="-381003">
              <a:lnSpc>
                <a:spcPts val="2000"/>
              </a:lnSpc>
              <a:spcBef>
                <a:spcPts val="600"/>
              </a:spcBef>
              <a:buNone/>
            </a:pPr>
            <a:r>
              <a:rPr lang="fi-FI" sz="2400" i="1" dirty="0">
                <a:solidFill>
                  <a:srgbClr val="800080"/>
                </a:solidFill>
              </a:rPr>
              <a:t>	</a:t>
            </a:r>
            <a:endParaRPr lang="fi-FI" sz="2400" dirty="0"/>
          </a:p>
          <a:p>
            <a:pPr marL="0" lvl="0" indent="0">
              <a:lnSpc>
                <a:spcPts val="2000"/>
              </a:lnSpc>
              <a:spcBef>
                <a:spcPts val="600"/>
              </a:spcBef>
              <a:buNone/>
            </a:pPr>
            <a:r>
              <a:rPr lang="fi-FI" sz="2400" b="1" dirty="0">
                <a:solidFill>
                  <a:srgbClr val="FF0000"/>
                </a:solidFill>
              </a:rPr>
              <a:t>Transitiivisen</a:t>
            </a:r>
            <a:r>
              <a:rPr lang="fi-FI" sz="2400" dirty="0"/>
              <a:t> lauseen objektista tulee </a:t>
            </a:r>
            <a:r>
              <a:rPr lang="fi-FI" sz="2400" b="1" dirty="0">
                <a:solidFill>
                  <a:srgbClr val="7030A0"/>
                </a:solidFill>
              </a:rPr>
              <a:t>intransitiiv</a:t>
            </a:r>
            <a:r>
              <a:rPr lang="fi-FI" sz="2400" b="1" dirty="0"/>
              <a:t>ilauseen</a:t>
            </a:r>
            <a:r>
              <a:rPr lang="fi-FI" sz="2400" dirty="0"/>
              <a:t> subjekti:</a:t>
            </a:r>
          </a:p>
          <a:p>
            <a:pPr marL="381003" lvl="0" indent="-381003">
              <a:lnSpc>
                <a:spcPts val="2000"/>
              </a:lnSpc>
              <a:spcBef>
                <a:spcPts val="600"/>
              </a:spcBef>
              <a:buNone/>
            </a:pPr>
            <a:r>
              <a:rPr lang="fi-FI" sz="2400" dirty="0"/>
              <a:t>	</a:t>
            </a:r>
            <a:endParaRPr lang="cs-CZ" sz="2400" dirty="0"/>
          </a:p>
          <a:p>
            <a:pPr marL="381003" lvl="0" indent="-381003">
              <a:lnSpc>
                <a:spcPts val="2000"/>
              </a:lnSpc>
              <a:spcBef>
                <a:spcPts val="600"/>
              </a:spcBef>
              <a:buNone/>
            </a:pPr>
            <a:r>
              <a:rPr lang="cs-CZ" sz="2400" dirty="0"/>
              <a:t>	</a:t>
            </a:r>
            <a:r>
              <a:rPr lang="fi-FI" sz="2400" dirty="0"/>
              <a:t>	</a:t>
            </a:r>
            <a:r>
              <a:rPr lang="fi-FI" sz="2400" b="1" dirty="0">
                <a:solidFill>
                  <a:srgbClr val="FF0000"/>
                </a:solidFill>
              </a:rPr>
              <a:t>transitiiv</a:t>
            </a:r>
            <a:r>
              <a:rPr lang="fi-FI" sz="2400" b="1" dirty="0"/>
              <a:t>ilause    	</a:t>
            </a:r>
            <a:r>
              <a:rPr lang="cs-CZ" sz="2400" b="1" dirty="0"/>
              <a:t>	</a:t>
            </a:r>
            <a:r>
              <a:rPr lang="fi-FI" sz="2400" b="1" dirty="0">
                <a:solidFill>
                  <a:srgbClr val="7030A0"/>
                </a:solidFill>
              </a:rPr>
              <a:t>intransitiiv</a:t>
            </a:r>
            <a:r>
              <a:rPr lang="fi-FI" sz="2400" b="1" dirty="0"/>
              <a:t>ilause</a:t>
            </a:r>
          </a:p>
          <a:p>
            <a:pPr marL="381003" lvl="0" indent="-381003">
              <a:lnSpc>
                <a:spcPts val="2000"/>
              </a:lnSpc>
              <a:spcBef>
                <a:spcPts val="600"/>
              </a:spcBef>
              <a:buNone/>
            </a:pPr>
            <a:r>
              <a:rPr lang="fi-FI" sz="2400" b="1" dirty="0"/>
              <a:t>	</a:t>
            </a:r>
          </a:p>
          <a:p>
            <a:pPr marL="381003" lvl="0" indent="-381003">
              <a:lnSpc>
                <a:spcPts val="2000"/>
              </a:lnSpc>
              <a:spcBef>
                <a:spcPts val="600"/>
              </a:spcBef>
              <a:buNone/>
            </a:pPr>
            <a:r>
              <a:rPr lang="fi-FI" sz="2400" dirty="0"/>
              <a:t>		</a:t>
            </a:r>
            <a:r>
              <a:rPr lang="fi-FI" sz="2400" i="1" dirty="0"/>
              <a:t>Näen </a:t>
            </a:r>
            <a:r>
              <a:rPr lang="fi-FI" sz="2400" b="1" i="1" dirty="0"/>
              <a:t>puisto</a:t>
            </a:r>
            <a:r>
              <a:rPr lang="fi-FI" sz="2400" b="1" i="1" dirty="0">
                <a:solidFill>
                  <a:srgbClr val="C00000"/>
                </a:solidFill>
              </a:rPr>
              <a:t>n</a:t>
            </a:r>
            <a:r>
              <a:rPr lang="fi-FI" sz="2400" b="1" i="1" dirty="0"/>
              <a:t>.</a:t>
            </a:r>
            <a:r>
              <a:rPr lang="fi-FI" sz="2400" i="1" dirty="0"/>
              <a:t>  	</a:t>
            </a:r>
            <a:r>
              <a:rPr lang="cs-CZ" sz="2400" i="1" dirty="0"/>
              <a:t>	</a:t>
            </a:r>
            <a:r>
              <a:rPr lang="fi-FI" sz="2400" b="1" i="1" dirty="0"/>
              <a:t>Puisto</a:t>
            </a:r>
            <a:r>
              <a:rPr lang="fi-FI" sz="2400" i="1" dirty="0"/>
              <a:t> näkyy.</a:t>
            </a:r>
          </a:p>
          <a:p>
            <a:pPr marL="381003" lvl="0" indent="-381003">
              <a:lnSpc>
                <a:spcPts val="2000"/>
              </a:lnSpc>
              <a:spcBef>
                <a:spcPts val="600"/>
              </a:spcBef>
              <a:buNone/>
            </a:pPr>
            <a:r>
              <a:rPr lang="fi-FI" sz="2400" i="1" dirty="0"/>
              <a:t>	                    </a:t>
            </a:r>
            <a:r>
              <a:rPr lang="fi-FI" sz="2400" dirty="0"/>
              <a:t>objekti  		</a:t>
            </a:r>
            <a:r>
              <a:rPr lang="fi-FI" sz="2400" dirty="0" smtClean="0"/>
              <a:t>subjekti</a:t>
            </a:r>
            <a:endParaRPr lang="fi-FI" sz="2400" dirty="0"/>
          </a:p>
          <a:p>
            <a:pPr marL="0" lvl="0" indent="0">
              <a:spcBef>
                <a:spcPts val="600"/>
              </a:spcBef>
              <a:buNone/>
            </a:pPr>
            <a:r>
              <a:rPr lang="cs-CZ" sz="2400" dirty="0" smtClean="0"/>
              <a:t>	(= Vidím park.)		(= Park je vidět.)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4874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Grp="1" noChangeAspect="1"/>
          </p:cNvPicPr>
          <p:nvPr>
            <p:ph idx="4294967295"/>
          </p:nvPr>
        </p:nvPicPr>
        <p:blipFill rotWithShape="1">
          <a:blip r:embed="rId2"/>
          <a:srcRect l="3948" t="5473" r="14071" b="3253"/>
          <a:stretch/>
        </p:blipFill>
        <p:spPr>
          <a:xfrm>
            <a:off x="1122218" y="443345"/>
            <a:ext cx="6483928" cy="6054437"/>
          </a:xfrm>
        </p:spPr>
      </p:pic>
    </p:spTree>
    <p:extLst>
      <p:ext uri="{BB962C8B-B14F-4D97-AF65-F5344CB8AC3E}">
        <p14:creationId xmlns:p14="http://schemas.microsoft.com/office/powerpoint/2010/main" val="427942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Grp="1" noChangeAspect="1"/>
          </p:cNvPicPr>
          <p:nvPr>
            <p:ph idx="4294967295"/>
          </p:nvPr>
        </p:nvPicPr>
        <p:blipFill rotWithShape="1">
          <a:blip r:embed="rId2"/>
          <a:srcRect l="3882" t="3376" r="14509"/>
          <a:stretch/>
        </p:blipFill>
        <p:spPr>
          <a:xfrm>
            <a:off x="1475656" y="188640"/>
            <a:ext cx="5971309" cy="6378236"/>
          </a:xfrm>
        </p:spPr>
      </p:pic>
    </p:spTree>
    <p:extLst>
      <p:ext uri="{BB962C8B-B14F-4D97-AF65-F5344CB8AC3E}">
        <p14:creationId xmlns:p14="http://schemas.microsoft.com/office/powerpoint/2010/main" val="141435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323528" y="274638"/>
            <a:ext cx="8568952" cy="922114"/>
          </a:xfrm>
        </p:spPr>
        <p:txBody>
          <a:bodyPr>
            <a:normAutofit/>
          </a:bodyPr>
          <a:lstStyle/>
          <a:p>
            <a:pPr lvl="0" algn="ctr"/>
            <a:r>
              <a:rPr lang="cs-CZ" sz="2800" dirty="0" smtClean="0">
                <a:solidFill>
                  <a:srgbClr val="FF0000"/>
                </a:solidFill>
              </a:rPr>
              <a:t>TRANSITIIVISET</a:t>
            </a:r>
            <a:r>
              <a:rPr lang="cs-CZ" sz="2800" dirty="0" smtClean="0"/>
              <a:t> JA </a:t>
            </a:r>
            <a:r>
              <a:rPr lang="cs-CZ" sz="2800" dirty="0" smtClean="0">
                <a:solidFill>
                  <a:srgbClr val="7030A0"/>
                </a:solidFill>
              </a:rPr>
              <a:t>INTRANSITIIVISET</a:t>
            </a:r>
            <a:r>
              <a:rPr lang="cs-CZ" sz="2800" dirty="0" smtClean="0"/>
              <a:t> VERBIT</a:t>
            </a:r>
            <a:endParaRPr lang="cs-CZ" sz="28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572768"/>
            <a:ext cx="8352928" cy="27919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5674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/>
          <a:lstStyle/>
          <a:p>
            <a:r>
              <a:rPr lang="cs-CZ" dirty="0" smtClean="0"/>
              <a:t>HARJOITUS </a:t>
            </a:r>
            <a:r>
              <a:rPr lang="cs-CZ" dirty="0"/>
              <a:t>3</a:t>
            </a:r>
            <a:r>
              <a:rPr lang="cs-CZ" dirty="0" smtClean="0"/>
              <a:t> - </a:t>
            </a:r>
            <a:r>
              <a:rPr lang="cs-CZ" dirty="0" err="1" smtClean="0"/>
              <a:t>Täydennä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14400" y="1268760"/>
            <a:ext cx="7772400" cy="54006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i="1" dirty="0" err="1"/>
              <a:t>Mies</a:t>
            </a:r>
            <a:r>
              <a:rPr lang="cs-CZ" i="1" dirty="0"/>
              <a:t> </a:t>
            </a:r>
            <a:r>
              <a:rPr lang="cs-CZ" i="1" dirty="0" err="1"/>
              <a:t>soittaa</a:t>
            </a:r>
            <a:r>
              <a:rPr lang="cs-CZ" i="1" dirty="0"/>
              <a:t> _________ (</a:t>
            </a:r>
            <a:r>
              <a:rPr lang="cs-CZ" i="1" dirty="0" err="1"/>
              <a:t>kitara</a:t>
            </a:r>
            <a:r>
              <a:rPr lang="cs-CZ" i="1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/>
              <a:t>Hän</a:t>
            </a:r>
            <a:r>
              <a:rPr lang="cs-CZ" i="1" dirty="0"/>
              <a:t> </a:t>
            </a:r>
            <a:r>
              <a:rPr lang="cs-CZ" i="1" dirty="0" err="1"/>
              <a:t>osti</a:t>
            </a:r>
            <a:r>
              <a:rPr lang="cs-CZ" i="1" dirty="0"/>
              <a:t> ________ (</a:t>
            </a:r>
            <a:r>
              <a:rPr lang="cs-CZ" i="1" dirty="0" err="1"/>
              <a:t>kitara</a:t>
            </a:r>
            <a:r>
              <a:rPr lang="cs-CZ" i="1" dirty="0"/>
              <a:t>) </a:t>
            </a:r>
            <a:r>
              <a:rPr lang="cs-CZ" i="1" dirty="0" err="1" smtClean="0"/>
              <a:t>eilen</a:t>
            </a:r>
            <a:r>
              <a:rPr lang="cs-CZ" i="1" dirty="0" smtClean="0"/>
              <a:t>, </a:t>
            </a:r>
            <a:r>
              <a:rPr lang="cs-CZ" i="1" dirty="0" err="1" smtClean="0"/>
              <a:t>mutta</a:t>
            </a:r>
            <a:r>
              <a:rPr lang="cs-CZ" i="1" dirty="0" smtClean="0"/>
              <a:t> </a:t>
            </a:r>
            <a:r>
              <a:rPr lang="cs-CZ" i="1" dirty="0" err="1" smtClean="0"/>
              <a:t>hän</a:t>
            </a:r>
            <a:r>
              <a:rPr lang="cs-CZ" i="1" dirty="0" smtClean="0"/>
              <a:t> </a:t>
            </a:r>
            <a:r>
              <a:rPr lang="cs-CZ" i="1" dirty="0" err="1"/>
              <a:t>etsi</a:t>
            </a:r>
            <a:r>
              <a:rPr lang="cs-CZ" i="1" dirty="0"/>
              <a:t> ______ (se) </a:t>
            </a:r>
            <a:r>
              <a:rPr lang="cs-CZ" i="1" dirty="0" err="1"/>
              <a:t>kauan</a:t>
            </a:r>
            <a:r>
              <a:rPr lang="cs-CZ" i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/>
              <a:t>Ostimme</a:t>
            </a:r>
            <a:r>
              <a:rPr lang="cs-CZ" i="1" dirty="0"/>
              <a:t> ______ ______ (</a:t>
            </a:r>
            <a:r>
              <a:rPr lang="cs-CZ" i="1" dirty="0" err="1"/>
              <a:t>uusi</a:t>
            </a:r>
            <a:r>
              <a:rPr lang="cs-CZ" i="1" dirty="0"/>
              <a:t> </a:t>
            </a:r>
            <a:r>
              <a:rPr lang="cs-CZ" i="1" dirty="0" err="1"/>
              <a:t>asunto</a:t>
            </a:r>
            <a:r>
              <a:rPr lang="cs-CZ" i="1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/>
              <a:t>Äiti</a:t>
            </a:r>
            <a:r>
              <a:rPr lang="cs-CZ" i="1" dirty="0"/>
              <a:t> </a:t>
            </a:r>
            <a:r>
              <a:rPr lang="cs-CZ" i="1" dirty="0" err="1"/>
              <a:t>laittaa</a:t>
            </a:r>
            <a:r>
              <a:rPr lang="cs-CZ" i="1" dirty="0"/>
              <a:t> ______ ______ (</a:t>
            </a:r>
            <a:r>
              <a:rPr lang="cs-CZ" i="1" dirty="0" err="1"/>
              <a:t>hyvä</a:t>
            </a:r>
            <a:r>
              <a:rPr lang="cs-CZ" i="1" dirty="0"/>
              <a:t> </a:t>
            </a:r>
            <a:r>
              <a:rPr lang="cs-CZ" i="1" dirty="0" err="1"/>
              <a:t>ruoka</a:t>
            </a:r>
            <a:r>
              <a:rPr lang="cs-CZ" i="1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fi-FI" i="1" dirty="0"/>
              <a:t>Syön paljon ______ (leipä) joka päivä</a:t>
            </a:r>
            <a:r>
              <a:rPr lang="fi-FI" i="1" dirty="0" smtClean="0"/>
              <a:t>.</a:t>
            </a:r>
            <a:endParaRPr lang="cs-CZ" i="1" dirty="0" smtClean="0"/>
          </a:p>
          <a:p>
            <a:pPr marL="514350" indent="-514350">
              <a:buFont typeface="+mj-lt"/>
              <a:buAutoNum type="arabicPeriod"/>
            </a:pPr>
            <a:r>
              <a:rPr lang="cs-CZ" i="1" dirty="0" err="1"/>
              <a:t>Pentti</a:t>
            </a:r>
            <a:r>
              <a:rPr lang="cs-CZ" i="1" dirty="0"/>
              <a:t> </a:t>
            </a:r>
            <a:r>
              <a:rPr lang="cs-CZ" i="1" dirty="0" err="1"/>
              <a:t>ottaa</a:t>
            </a:r>
            <a:r>
              <a:rPr lang="cs-CZ" i="1" dirty="0"/>
              <a:t> </a:t>
            </a:r>
            <a:r>
              <a:rPr lang="cs-CZ" i="1" dirty="0" err="1"/>
              <a:t>laukustaan</a:t>
            </a:r>
            <a:r>
              <a:rPr lang="cs-CZ" i="1" dirty="0"/>
              <a:t> ________ (</a:t>
            </a:r>
            <a:r>
              <a:rPr lang="cs-CZ" i="1" dirty="0" err="1"/>
              <a:t>kirja</a:t>
            </a:r>
            <a:r>
              <a:rPr lang="cs-CZ" i="1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fi-FI" i="1" dirty="0"/>
              <a:t>Me annamme äidille _______ ________ (kaunis kukka</a:t>
            </a:r>
            <a:r>
              <a:rPr lang="fi-FI" i="1" dirty="0" smtClean="0"/>
              <a:t>).</a:t>
            </a:r>
            <a:endParaRPr lang="cs-CZ" i="1" dirty="0" smtClean="0"/>
          </a:p>
          <a:p>
            <a:pPr marL="514350" indent="-514350">
              <a:buFont typeface="+mj-lt"/>
              <a:buAutoNum type="arabicPeriod"/>
            </a:pPr>
            <a:r>
              <a:rPr lang="cs-CZ" i="1" dirty="0" err="1"/>
              <a:t>Näimme</a:t>
            </a:r>
            <a:r>
              <a:rPr lang="cs-CZ" i="1" dirty="0"/>
              <a:t> </a:t>
            </a:r>
            <a:r>
              <a:rPr lang="cs-CZ" i="1" dirty="0" err="1"/>
              <a:t>kadulla</a:t>
            </a:r>
            <a:r>
              <a:rPr lang="cs-CZ" i="1" dirty="0"/>
              <a:t> _______ _______ (</a:t>
            </a:r>
            <a:r>
              <a:rPr lang="cs-CZ" i="1" dirty="0" err="1"/>
              <a:t>suuri</a:t>
            </a:r>
            <a:r>
              <a:rPr lang="cs-CZ" i="1" dirty="0"/>
              <a:t> </a:t>
            </a:r>
            <a:r>
              <a:rPr lang="cs-CZ" i="1" dirty="0" err="1"/>
              <a:t>bussi</a:t>
            </a:r>
            <a:r>
              <a:rPr lang="cs-CZ" i="1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fi-FI" i="1" dirty="0"/>
              <a:t>Hän ottaa mukaansa ________ ________ (pieni laukku</a:t>
            </a:r>
            <a:r>
              <a:rPr lang="fi-FI" i="1" dirty="0" smtClean="0"/>
              <a:t>).</a:t>
            </a:r>
            <a:endParaRPr lang="cs-CZ" i="1" dirty="0" smtClean="0"/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Avaan</a:t>
            </a:r>
            <a:r>
              <a:rPr lang="cs-CZ" i="1" dirty="0" smtClean="0"/>
              <a:t> _________ (</a:t>
            </a:r>
            <a:r>
              <a:rPr lang="cs-CZ" i="1" dirty="0" err="1" smtClean="0"/>
              <a:t>ovi</a:t>
            </a:r>
            <a:r>
              <a:rPr lang="cs-CZ" i="1" dirty="0" smtClean="0"/>
              <a:t> </a:t>
            </a:r>
            <a:r>
              <a:rPr lang="cs-CZ" i="1" dirty="0" err="1" smtClean="0"/>
              <a:t>ja</a:t>
            </a:r>
            <a:r>
              <a:rPr lang="cs-CZ" i="1" dirty="0" smtClean="0"/>
              <a:t> </a:t>
            </a:r>
            <a:r>
              <a:rPr lang="cs-CZ" i="1" dirty="0" err="1" smtClean="0"/>
              <a:t>ikkuna</a:t>
            </a:r>
            <a:r>
              <a:rPr lang="cs-CZ" i="1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3376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352928" cy="70609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HARJOITUS 4 – </a:t>
            </a:r>
            <a:r>
              <a:rPr lang="cs-CZ" sz="3200" dirty="0" err="1"/>
              <a:t>T</a:t>
            </a:r>
            <a:r>
              <a:rPr lang="cs-CZ" sz="3200" dirty="0" err="1" smtClean="0"/>
              <a:t>äydennä</a:t>
            </a:r>
            <a:r>
              <a:rPr lang="cs-CZ" sz="3200" dirty="0" smtClean="0"/>
              <a:t> </a:t>
            </a:r>
            <a:r>
              <a:rPr lang="cs-CZ" sz="3200" dirty="0" err="1" smtClean="0"/>
              <a:t>pronomini</a:t>
            </a:r>
            <a:r>
              <a:rPr lang="cs-CZ" sz="3200" dirty="0" smtClean="0"/>
              <a:t> SINÄ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3568" y="1196752"/>
            <a:ext cx="8003232" cy="532859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Katson</a:t>
            </a:r>
            <a:r>
              <a:rPr lang="cs-CZ" i="1" dirty="0" smtClean="0"/>
              <a:t> _________.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Tapaan</a:t>
            </a:r>
            <a:r>
              <a:rPr lang="cs-CZ" i="1" dirty="0" smtClean="0"/>
              <a:t> _________ </a:t>
            </a:r>
            <a:r>
              <a:rPr lang="cs-CZ" i="1" dirty="0" err="1" smtClean="0"/>
              <a:t>illalla</a:t>
            </a:r>
            <a:r>
              <a:rPr lang="cs-CZ" i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Pidän</a:t>
            </a:r>
            <a:r>
              <a:rPr lang="cs-CZ" i="1" dirty="0" smtClean="0"/>
              <a:t> _________.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smtClean="0"/>
              <a:t>En </a:t>
            </a:r>
            <a:r>
              <a:rPr lang="cs-CZ" i="1" dirty="0" err="1" smtClean="0"/>
              <a:t>odota</a:t>
            </a:r>
            <a:r>
              <a:rPr lang="cs-CZ" i="1" dirty="0" smtClean="0"/>
              <a:t> _________.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Vien</a:t>
            </a:r>
            <a:r>
              <a:rPr lang="cs-CZ" i="1" dirty="0" smtClean="0"/>
              <a:t> ________ </a:t>
            </a:r>
            <a:r>
              <a:rPr lang="cs-CZ" i="1" dirty="0" err="1" smtClean="0"/>
              <a:t>asemalle</a:t>
            </a:r>
            <a:r>
              <a:rPr lang="cs-CZ" i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Rakastan</a:t>
            </a:r>
            <a:r>
              <a:rPr lang="cs-CZ" i="1" dirty="0" smtClean="0"/>
              <a:t> _________.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Tunnen</a:t>
            </a:r>
            <a:r>
              <a:rPr lang="cs-CZ" i="1" dirty="0" smtClean="0"/>
              <a:t> _______ </a:t>
            </a:r>
            <a:r>
              <a:rPr lang="cs-CZ" i="1" dirty="0" err="1" smtClean="0"/>
              <a:t>hyvin</a:t>
            </a:r>
            <a:r>
              <a:rPr lang="cs-CZ" i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smtClean="0"/>
              <a:t>En </a:t>
            </a:r>
            <a:r>
              <a:rPr lang="cs-CZ" i="1" dirty="0" err="1" smtClean="0"/>
              <a:t>tykkää</a:t>
            </a:r>
            <a:r>
              <a:rPr lang="cs-CZ" i="1" dirty="0" smtClean="0"/>
              <a:t> ___________.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Autan</a:t>
            </a:r>
            <a:r>
              <a:rPr lang="cs-CZ" i="1" dirty="0" smtClean="0"/>
              <a:t> ___________.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Herätän</a:t>
            </a:r>
            <a:r>
              <a:rPr lang="cs-CZ" i="1" dirty="0" smtClean="0"/>
              <a:t> _______ </a:t>
            </a:r>
            <a:r>
              <a:rPr lang="cs-CZ" i="1" dirty="0" err="1" smtClean="0"/>
              <a:t>aamulla</a:t>
            </a:r>
            <a:r>
              <a:rPr lang="cs-CZ" i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smtClean="0"/>
              <a:t>En </a:t>
            </a:r>
            <a:r>
              <a:rPr lang="cs-CZ" i="1" dirty="0" err="1" smtClean="0"/>
              <a:t>tunne</a:t>
            </a:r>
            <a:r>
              <a:rPr lang="cs-CZ" i="1" dirty="0" smtClean="0"/>
              <a:t> _________.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Kuuntelen</a:t>
            </a:r>
            <a:r>
              <a:rPr lang="cs-CZ" i="1" dirty="0" smtClean="0"/>
              <a:t> _________.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Rakastuin</a:t>
            </a:r>
            <a:r>
              <a:rPr lang="cs-CZ" i="1" dirty="0" smtClean="0"/>
              <a:t> _________.</a:t>
            </a:r>
          </a:p>
          <a:p>
            <a:pPr marL="514350" indent="-514350">
              <a:buFont typeface="+mj-lt"/>
              <a:buAutoNum type="arabicPeriod"/>
            </a:pPr>
            <a:endParaRPr lang="cs-CZ" i="1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6577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oppikirja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Objekti</a:t>
            </a:r>
            <a:r>
              <a:rPr lang="cs-CZ" dirty="0" smtClean="0"/>
              <a:t> – s. 100-101 + s. 144-145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6908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TEKSTI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827584" y="1628800"/>
            <a:ext cx="7772400" cy="4634052"/>
          </a:xfrm>
        </p:spPr>
        <p:txBody>
          <a:bodyPr/>
          <a:lstStyle/>
          <a:p>
            <a:pPr marL="0" indent="0">
              <a:buNone/>
            </a:pPr>
            <a:r>
              <a:rPr lang="cs-CZ" i="1" dirty="0" err="1" smtClean="0"/>
              <a:t>Liisa</a:t>
            </a:r>
            <a:r>
              <a:rPr lang="cs-CZ" i="1" dirty="0" smtClean="0"/>
              <a:t> </a:t>
            </a:r>
            <a:r>
              <a:rPr lang="cs-CZ" i="1" dirty="0" err="1" smtClean="0"/>
              <a:t>istuu</a:t>
            </a:r>
            <a:r>
              <a:rPr lang="cs-CZ" i="1" dirty="0" smtClean="0"/>
              <a:t> </a:t>
            </a:r>
            <a:r>
              <a:rPr lang="cs-CZ" i="1" dirty="0" err="1" smtClean="0"/>
              <a:t>kotona</a:t>
            </a:r>
            <a:r>
              <a:rPr lang="cs-CZ" i="1" dirty="0" smtClean="0"/>
              <a:t> </a:t>
            </a:r>
            <a:r>
              <a:rPr lang="cs-CZ" i="1" dirty="0" err="1" smtClean="0"/>
              <a:t>ja</a:t>
            </a:r>
            <a:r>
              <a:rPr lang="cs-CZ" i="1" dirty="0" smtClean="0"/>
              <a:t> </a:t>
            </a:r>
            <a:r>
              <a:rPr lang="cs-CZ" i="1" dirty="0" err="1" smtClean="0"/>
              <a:t>kirjoittaa</a:t>
            </a:r>
            <a:r>
              <a:rPr lang="cs-CZ" i="1" dirty="0" smtClean="0"/>
              <a:t> </a:t>
            </a:r>
            <a:r>
              <a:rPr lang="cs-CZ" b="1" i="1" dirty="0" err="1" smtClean="0"/>
              <a:t>kirjettä</a:t>
            </a:r>
            <a:r>
              <a:rPr lang="cs-CZ" i="1" dirty="0" smtClean="0"/>
              <a:t>. </a:t>
            </a:r>
            <a:r>
              <a:rPr lang="cs-CZ" i="1" dirty="0" err="1" smtClean="0"/>
              <a:t>Hän</a:t>
            </a:r>
            <a:r>
              <a:rPr lang="cs-CZ" i="1" dirty="0" smtClean="0"/>
              <a:t> </a:t>
            </a:r>
            <a:r>
              <a:rPr lang="cs-CZ" i="1" dirty="0" err="1" smtClean="0"/>
              <a:t>kirjoittaa</a:t>
            </a:r>
            <a:r>
              <a:rPr lang="cs-CZ" i="1" dirty="0" smtClean="0"/>
              <a:t> </a:t>
            </a:r>
            <a:r>
              <a:rPr lang="cs-CZ" i="1" dirty="0" err="1" smtClean="0"/>
              <a:t>joka</a:t>
            </a:r>
            <a:r>
              <a:rPr lang="cs-CZ" i="1" dirty="0" smtClean="0"/>
              <a:t> </a:t>
            </a:r>
            <a:r>
              <a:rPr lang="cs-CZ" i="1" dirty="0" err="1" smtClean="0"/>
              <a:t>päivä</a:t>
            </a:r>
            <a:r>
              <a:rPr lang="cs-CZ" i="1" dirty="0" smtClean="0"/>
              <a:t> </a:t>
            </a:r>
            <a:r>
              <a:rPr lang="cs-CZ" b="1" i="1" dirty="0" err="1" smtClean="0"/>
              <a:t>yhden</a:t>
            </a:r>
            <a:r>
              <a:rPr lang="cs-CZ" i="1" dirty="0" smtClean="0"/>
              <a:t> </a:t>
            </a:r>
            <a:r>
              <a:rPr lang="cs-CZ" b="1" i="1" dirty="0" err="1" smtClean="0"/>
              <a:t>kirjeen</a:t>
            </a:r>
            <a:r>
              <a:rPr lang="cs-CZ" i="1" dirty="0" smtClean="0"/>
              <a:t>. </a:t>
            </a:r>
            <a:r>
              <a:rPr lang="cs-CZ" i="1" dirty="0" err="1" smtClean="0"/>
              <a:t>Hän</a:t>
            </a:r>
            <a:r>
              <a:rPr lang="cs-CZ" i="1" dirty="0" smtClean="0"/>
              <a:t> </a:t>
            </a:r>
            <a:r>
              <a:rPr lang="cs-CZ" i="1" dirty="0" err="1" smtClean="0"/>
              <a:t>rakastaa</a:t>
            </a:r>
            <a:r>
              <a:rPr lang="cs-CZ" i="1" dirty="0" smtClean="0"/>
              <a:t> </a:t>
            </a:r>
            <a:r>
              <a:rPr lang="cs-CZ" b="1" i="1" dirty="0" err="1" smtClean="0"/>
              <a:t>oululaista</a:t>
            </a:r>
            <a:r>
              <a:rPr lang="cs-CZ" b="1" i="1" dirty="0" smtClean="0"/>
              <a:t> </a:t>
            </a:r>
            <a:r>
              <a:rPr lang="cs-CZ" b="1" i="1" dirty="0" err="1" smtClean="0"/>
              <a:t>opettajaa</a:t>
            </a:r>
            <a:r>
              <a:rPr lang="cs-CZ" i="1" dirty="0" smtClean="0"/>
              <a:t>, </a:t>
            </a:r>
            <a:r>
              <a:rPr lang="cs-CZ" i="1" dirty="0" err="1" smtClean="0"/>
              <a:t>joka</a:t>
            </a:r>
            <a:r>
              <a:rPr lang="cs-CZ" i="1" dirty="0" smtClean="0"/>
              <a:t> </a:t>
            </a:r>
            <a:r>
              <a:rPr lang="cs-CZ" i="1" dirty="0" err="1" smtClean="0"/>
              <a:t>odottaa</a:t>
            </a:r>
            <a:r>
              <a:rPr lang="cs-CZ" i="1" dirty="0" smtClean="0"/>
              <a:t> </a:t>
            </a:r>
            <a:r>
              <a:rPr lang="cs-CZ" b="1" i="1" dirty="0" err="1" smtClean="0"/>
              <a:t>Liisan</a:t>
            </a:r>
            <a:r>
              <a:rPr lang="cs-CZ" b="1" i="1" dirty="0" smtClean="0"/>
              <a:t> </a:t>
            </a:r>
            <a:r>
              <a:rPr lang="cs-CZ" b="1" i="1" dirty="0" err="1" smtClean="0"/>
              <a:t>kirjettä</a:t>
            </a:r>
            <a:r>
              <a:rPr lang="cs-CZ" b="1" i="1" dirty="0" smtClean="0"/>
              <a:t> </a:t>
            </a:r>
            <a:r>
              <a:rPr lang="cs-CZ" i="1" dirty="0" err="1" smtClean="0"/>
              <a:t>joka</a:t>
            </a:r>
            <a:r>
              <a:rPr lang="cs-CZ" i="1" dirty="0" smtClean="0"/>
              <a:t> </a:t>
            </a:r>
            <a:r>
              <a:rPr lang="cs-CZ" i="1" dirty="0" err="1" smtClean="0"/>
              <a:t>päivä</a:t>
            </a:r>
            <a:r>
              <a:rPr lang="cs-CZ" i="1" dirty="0" smtClean="0"/>
              <a:t>. </a:t>
            </a:r>
            <a:r>
              <a:rPr lang="cs-CZ" i="1" dirty="0" err="1" smtClean="0"/>
              <a:t>Ja</a:t>
            </a:r>
            <a:r>
              <a:rPr lang="cs-CZ" i="1" dirty="0" smtClean="0"/>
              <a:t> </a:t>
            </a:r>
            <a:r>
              <a:rPr lang="cs-CZ" i="1" dirty="0" err="1" smtClean="0"/>
              <a:t>Liisakin</a:t>
            </a:r>
            <a:r>
              <a:rPr lang="cs-CZ" i="1" dirty="0" smtClean="0"/>
              <a:t> </a:t>
            </a:r>
            <a:r>
              <a:rPr lang="cs-CZ" i="1" dirty="0" err="1" smtClean="0"/>
              <a:t>saa</a:t>
            </a:r>
            <a:r>
              <a:rPr lang="cs-CZ" i="1" dirty="0" smtClean="0"/>
              <a:t> </a:t>
            </a:r>
            <a:r>
              <a:rPr lang="cs-CZ" i="1" dirty="0" err="1" smtClean="0"/>
              <a:t>häneltä</a:t>
            </a:r>
            <a:r>
              <a:rPr lang="cs-CZ" i="1" dirty="0" smtClean="0"/>
              <a:t> </a:t>
            </a:r>
            <a:r>
              <a:rPr lang="cs-CZ" b="1" i="1" dirty="0" err="1" smtClean="0"/>
              <a:t>kauniin</a:t>
            </a:r>
            <a:r>
              <a:rPr lang="cs-CZ" b="1" i="1" dirty="0" smtClean="0"/>
              <a:t> </a:t>
            </a:r>
            <a:r>
              <a:rPr lang="cs-CZ" b="1" i="1" dirty="0" err="1" smtClean="0"/>
              <a:t>kirjeen</a:t>
            </a:r>
            <a:r>
              <a:rPr lang="cs-CZ" b="1" i="1" dirty="0" smtClean="0"/>
              <a:t> </a:t>
            </a:r>
            <a:r>
              <a:rPr lang="cs-CZ" i="1" dirty="0" err="1" smtClean="0"/>
              <a:t>melkein</a:t>
            </a:r>
            <a:r>
              <a:rPr lang="cs-CZ" i="1" dirty="0" smtClean="0"/>
              <a:t> </a:t>
            </a:r>
            <a:r>
              <a:rPr lang="cs-CZ" i="1" dirty="0" err="1" smtClean="0"/>
              <a:t>joka</a:t>
            </a:r>
            <a:r>
              <a:rPr lang="cs-CZ" i="1" dirty="0" smtClean="0"/>
              <a:t> </a:t>
            </a:r>
            <a:r>
              <a:rPr lang="cs-CZ" i="1" dirty="0" err="1" smtClean="0"/>
              <a:t>päivä</a:t>
            </a:r>
            <a:r>
              <a:rPr lang="cs-CZ" i="1" dirty="0" smtClean="0"/>
              <a:t>. </a:t>
            </a:r>
            <a:r>
              <a:rPr lang="cs-CZ" i="1" dirty="0" err="1" smtClean="0"/>
              <a:t>Liisa</a:t>
            </a:r>
            <a:r>
              <a:rPr lang="cs-CZ" i="1" dirty="0" smtClean="0"/>
              <a:t> </a:t>
            </a:r>
            <a:r>
              <a:rPr lang="cs-CZ" i="1" dirty="0" err="1" smtClean="0"/>
              <a:t>tuntee</a:t>
            </a:r>
            <a:r>
              <a:rPr lang="cs-CZ" i="1" dirty="0" smtClean="0"/>
              <a:t> </a:t>
            </a:r>
            <a:r>
              <a:rPr lang="cs-CZ" b="1" i="1" dirty="0" err="1" smtClean="0"/>
              <a:t>tämän</a:t>
            </a:r>
            <a:r>
              <a:rPr lang="cs-CZ" b="1" i="1" dirty="0" smtClean="0"/>
              <a:t> </a:t>
            </a:r>
            <a:r>
              <a:rPr lang="cs-CZ" b="1" i="1" dirty="0" err="1" smtClean="0"/>
              <a:t>opettajan</a:t>
            </a:r>
            <a:r>
              <a:rPr lang="cs-CZ" b="1" i="1" dirty="0" smtClean="0"/>
              <a:t> </a:t>
            </a:r>
            <a:r>
              <a:rPr lang="cs-CZ" i="1" dirty="0" err="1" smtClean="0"/>
              <a:t>hyvin</a:t>
            </a:r>
            <a:r>
              <a:rPr lang="cs-CZ" i="1" dirty="0" smtClean="0"/>
              <a:t>. </a:t>
            </a:r>
            <a:r>
              <a:rPr lang="cs-CZ" i="1" dirty="0" err="1" smtClean="0"/>
              <a:t>Hän</a:t>
            </a:r>
            <a:r>
              <a:rPr lang="cs-CZ" i="1" dirty="0" smtClean="0"/>
              <a:t> </a:t>
            </a:r>
            <a:r>
              <a:rPr lang="cs-CZ" i="1" dirty="0" err="1" smtClean="0"/>
              <a:t>ajattelee</a:t>
            </a:r>
            <a:r>
              <a:rPr lang="cs-CZ" i="1" dirty="0" smtClean="0"/>
              <a:t> </a:t>
            </a:r>
            <a:r>
              <a:rPr lang="cs-CZ" b="1" i="1" dirty="0" err="1" smtClean="0"/>
              <a:t>opettajaa</a:t>
            </a:r>
            <a:r>
              <a:rPr lang="cs-CZ" i="1" dirty="0" smtClean="0"/>
              <a:t> </a:t>
            </a:r>
            <a:r>
              <a:rPr lang="cs-CZ" i="1" dirty="0" err="1" smtClean="0"/>
              <a:t>usein</a:t>
            </a:r>
            <a:r>
              <a:rPr lang="cs-CZ" i="1" dirty="0" smtClean="0"/>
              <a:t>. </a:t>
            </a:r>
            <a:r>
              <a:rPr lang="cs-CZ" i="1" dirty="0" err="1" smtClean="0"/>
              <a:t>Mutta</a:t>
            </a:r>
            <a:r>
              <a:rPr lang="cs-CZ" i="1" dirty="0" smtClean="0"/>
              <a:t> </a:t>
            </a:r>
            <a:r>
              <a:rPr lang="cs-CZ" i="1" dirty="0" err="1" smtClean="0"/>
              <a:t>pitääkö</a:t>
            </a:r>
            <a:r>
              <a:rPr lang="cs-CZ" i="1" dirty="0" smtClean="0"/>
              <a:t> </a:t>
            </a:r>
            <a:r>
              <a:rPr lang="cs-CZ" i="1" dirty="0" err="1" smtClean="0"/>
              <a:t>opettaja</a:t>
            </a:r>
            <a:r>
              <a:rPr lang="cs-CZ" i="1" dirty="0" smtClean="0"/>
              <a:t> </a:t>
            </a:r>
            <a:r>
              <a:rPr lang="cs-CZ" i="1" dirty="0" err="1" smtClean="0"/>
              <a:t>Liisasta</a:t>
            </a:r>
            <a:r>
              <a:rPr lang="cs-CZ" i="1" dirty="0" smtClean="0"/>
              <a:t>? </a:t>
            </a:r>
            <a:endParaRPr lang="cs-CZ" i="1" dirty="0"/>
          </a:p>
        </p:txBody>
      </p:sp>
      <p:pic>
        <p:nvPicPr>
          <p:cNvPr id="1027" name="Picture 3" descr="C:\Users\Lenka\AppData\Local\Microsoft\Windows\Temporary Internet Files\Content.IE5\G17JJAP3\girl-297339_64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432012"/>
            <a:ext cx="166451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Lenka\AppData\Local\Microsoft\Windows\Temporary Internet Files\Content.IE5\SZL37HWM\3d-heart-1389043069cMa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76672"/>
            <a:ext cx="1128737" cy="967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Lenka\AppData\Local\Microsoft\Windows\Temporary Internet Files\Content.IE5\SZL37HWM\Envelope-PNG-Free-Download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373697"/>
            <a:ext cx="1988839" cy="1988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3085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323528" y="274638"/>
            <a:ext cx="8640960" cy="778098"/>
          </a:xfrm>
        </p:spPr>
        <p:txBody>
          <a:bodyPr>
            <a:normAutofit fontScale="90000"/>
          </a:bodyPr>
          <a:lstStyle/>
          <a:p>
            <a:pPr lvl="0"/>
            <a:r>
              <a:rPr lang="cs-CZ" dirty="0"/>
              <a:t>MIKÄ ON OBJEKTI</a:t>
            </a:r>
            <a:r>
              <a:rPr lang="cs-CZ" dirty="0" smtClean="0"/>
              <a:t>? (Co je to předmět?)</a:t>
            </a:r>
            <a:endParaRPr lang="cs-CZ" dirty="0"/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323528" y="1124744"/>
            <a:ext cx="8568952" cy="5400597"/>
          </a:xfrm>
        </p:spPr>
        <p:txBody>
          <a:bodyPr>
            <a:normAutofit/>
          </a:bodyPr>
          <a:lstStyle/>
          <a:p>
            <a:pPr>
              <a:lnSpc>
                <a:spcPts val="2500"/>
              </a:lnSpc>
              <a:spcBef>
                <a:spcPts val="600"/>
              </a:spcBef>
            </a:pPr>
            <a:r>
              <a:rPr lang="cs-CZ" sz="2800" dirty="0"/>
              <a:t>o</a:t>
            </a:r>
            <a:r>
              <a:rPr lang="fi-FI" sz="2800" dirty="0" smtClean="0"/>
              <a:t>bjekti </a:t>
            </a:r>
            <a:r>
              <a:rPr lang="fi-FI" sz="2800" dirty="0"/>
              <a:t>ilmaisee </a:t>
            </a:r>
            <a:r>
              <a:rPr lang="fi-FI" sz="2800" b="1" dirty="0"/>
              <a:t>tekemisen</a:t>
            </a:r>
            <a:r>
              <a:rPr lang="cs-CZ" sz="2800" dirty="0"/>
              <a:t>:</a:t>
            </a:r>
            <a:r>
              <a:rPr lang="fi-FI" sz="2800" dirty="0"/>
              <a:t> </a:t>
            </a:r>
            <a:endParaRPr lang="cs-CZ" sz="2800" dirty="0"/>
          </a:p>
          <a:p>
            <a:pPr marL="0" lvl="0" indent="0">
              <a:lnSpc>
                <a:spcPts val="2500"/>
              </a:lnSpc>
              <a:spcBef>
                <a:spcPts val="600"/>
              </a:spcBef>
              <a:buNone/>
            </a:pPr>
            <a:endParaRPr lang="fi-FI" sz="2800" dirty="0"/>
          </a:p>
          <a:p>
            <a:pPr lvl="2">
              <a:lnSpc>
                <a:spcPts val="2500"/>
              </a:lnSpc>
              <a:buFont typeface="Wingdings" pitchFamily="2"/>
              <a:buChar char="§"/>
            </a:pPr>
            <a:r>
              <a:rPr lang="cs-CZ" sz="2800" b="1" dirty="0"/>
              <a:t>k</a:t>
            </a:r>
            <a:r>
              <a:rPr lang="fi-FI" sz="2800" b="1" dirty="0"/>
              <a:t>ohteen</a:t>
            </a:r>
            <a:r>
              <a:rPr lang="fi-FI" sz="2800" dirty="0"/>
              <a:t>: </a:t>
            </a:r>
            <a:r>
              <a:rPr lang="cs-CZ" sz="2800" dirty="0"/>
              <a:t>	</a:t>
            </a:r>
            <a:r>
              <a:rPr lang="fi-FI" sz="2800" i="1" dirty="0"/>
              <a:t>Luen </a:t>
            </a:r>
            <a:r>
              <a:rPr lang="fi-FI" sz="2800" b="1" i="1" dirty="0"/>
              <a:t>kirja</a:t>
            </a:r>
            <a:r>
              <a:rPr lang="fi-FI" sz="2800" b="1" i="1" dirty="0">
                <a:solidFill>
                  <a:srgbClr val="00B0F0"/>
                </a:solidFill>
              </a:rPr>
              <a:t>a</a:t>
            </a:r>
            <a:r>
              <a:rPr lang="fi-FI" sz="2800" i="1" dirty="0"/>
              <a:t>.</a:t>
            </a:r>
          </a:p>
          <a:p>
            <a:pPr lvl="2">
              <a:lnSpc>
                <a:spcPts val="2500"/>
              </a:lnSpc>
              <a:buFont typeface="Wingdings" pitchFamily="2"/>
              <a:buChar char="§"/>
            </a:pPr>
            <a:r>
              <a:rPr lang="fi-FI" sz="2800" b="1" dirty="0"/>
              <a:t>tuloksen</a:t>
            </a:r>
            <a:r>
              <a:rPr lang="fi-FI" sz="2800" dirty="0"/>
              <a:t>: </a:t>
            </a:r>
            <a:r>
              <a:rPr lang="cs-CZ" sz="2800" dirty="0"/>
              <a:t>	</a:t>
            </a:r>
            <a:r>
              <a:rPr lang="fi-FI" sz="2800" i="1" dirty="0"/>
              <a:t>Ostan </a:t>
            </a:r>
            <a:r>
              <a:rPr lang="fi-FI" sz="2800" b="1" i="1" dirty="0"/>
              <a:t>kirja</a:t>
            </a:r>
            <a:r>
              <a:rPr lang="fi-FI" sz="2800" b="1" i="1" dirty="0">
                <a:solidFill>
                  <a:srgbClr val="C00000"/>
                </a:solidFill>
              </a:rPr>
              <a:t>n</a:t>
            </a:r>
            <a:r>
              <a:rPr lang="fi-FI" sz="2800" i="1" dirty="0"/>
              <a:t>.</a:t>
            </a:r>
            <a:endParaRPr lang="cs-CZ" sz="2800" i="1" dirty="0"/>
          </a:p>
          <a:p>
            <a:pPr>
              <a:lnSpc>
                <a:spcPts val="2500"/>
              </a:lnSpc>
              <a:spcBef>
                <a:spcPts val="600"/>
              </a:spcBef>
            </a:pPr>
            <a:endParaRPr lang="cs-CZ" sz="2800" dirty="0" smtClean="0"/>
          </a:p>
          <a:p>
            <a:pPr>
              <a:lnSpc>
                <a:spcPts val="2500"/>
              </a:lnSpc>
              <a:spcBef>
                <a:spcPts val="600"/>
              </a:spcBef>
            </a:pPr>
            <a:r>
              <a:rPr lang="cs-CZ" sz="2800" dirty="0" err="1"/>
              <a:t>v</a:t>
            </a:r>
            <a:r>
              <a:rPr lang="cs-CZ" sz="2800" dirty="0" err="1" smtClean="0"/>
              <a:t>ain</a:t>
            </a:r>
            <a:r>
              <a:rPr lang="cs-CZ" sz="2800" dirty="0" smtClean="0"/>
              <a:t> </a:t>
            </a:r>
            <a:r>
              <a:rPr lang="cs-CZ" sz="2800" b="1" dirty="0" err="1" smtClean="0">
                <a:solidFill>
                  <a:srgbClr val="FF0000"/>
                </a:solidFill>
              </a:rPr>
              <a:t>transitiiviverbi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/>
              <a:t>saa</a:t>
            </a:r>
            <a:r>
              <a:rPr lang="cs-CZ" sz="2800" dirty="0" smtClean="0"/>
              <a:t> </a:t>
            </a:r>
            <a:r>
              <a:rPr lang="cs-CZ" sz="2800" dirty="0" err="1" smtClean="0"/>
              <a:t>objektin</a:t>
            </a:r>
            <a:r>
              <a:rPr lang="cs-CZ" sz="2800" dirty="0" smtClean="0"/>
              <a:t>:</a:t>
            </a:r>
          </a:p>
          <a:p>
            <a:pPr marL="0" indent="0">
              <a:lnSpc>
                <a:spcPts val="2500"/>
              </a:lnSpc>
              <a:spcBef>
                <a:spcPts val="600"/>
              </a:spcBef>
              <a:buNone/>
            </a:pPr>
            <a:r>
              <a:rPr lang="cs-CZ" sz="2800" dirty="0"/>
              <a:t>	</a:t>
            </a:r>
            <a:endParaRPr lang="cs-CZ" sz="2800" dirty="0" smtClean="0"/>
          </a:p>
          <a:p>
            <a:pPr marL="0" indent="0">
              <a:lnSpc>
                <a:spcPts val="2500"/>
              </a:lnSpc>
              <a:spcBef>
                <a:spcPts val="600"/>
              </a:spcBef>
              <a:buNone/>
            </a:pPr>
            <a:r>
              <a:rPr lang="cs-CZ" sz="2800" i="1" dirty="0"/>
              <a:t>	</a:t>
            </a:r>
            <a:r>
              <a:rPr lang="cs-CZ" sz="2800" i="1" dirty="0" err="1" smtClean="0"/>
              <a:t>Äiti</a:t>
            </a:r>
            <a:r>
              <a:rPr lang="cs-CZ" sz="2800" i="1" dirty="0" smtClean="0"/>
              <a:t> </a:t>
            </a:r>
            <a:r>
              <a:rPr lang="cs-CZ" sz="2800" b="1" i="1" dirty="0" err="1" smtClean="0">
                <a:solidFill>
                  <a:srgbClr val="FF0000"/>
                </a:solidFill>
              </a:rPr>
              <a:t>herätti</a:t>
            </a:r>
            <a:r>
              <a:rPr lang="cs-CZ" sz="2800" i="1" dirty="0" smtClean="0">
                <a:solidFill>
                  <a:srgbClr val="FF0000"/>
                </a:solidFill>
              </a:rPr>
              <a:t> </a:t>
            </a:r>
            <a:r>
              <a:rPr lang="cs-CZ" sz="2800" i="1" dirty="0" err="1" smtClean="0"/>
              <a:t>lapse</a:t>
            </a:r>
            <a:r>
              <a:rPr lang="cs-CZ" sz="2800" i="1" dirty="0" err="1" smtClean="0">
                <a:solidFill>
                  <a:srgbClr val="C00000"/>
                </a:solidFill>
              </a:rPr>
              <a:t>n</a:t>
            </a:r>
            <a:r>
              <a:rPr lang="cs-CZ" sz="2800" dirty="0" smtClean="0"/>
              <a:t>. (</a:t>
            </a:r>
            <a:r>
              <a:rPr lang="cs-CZ" sz="2800" i="1" dirty="0" err="1" smtClean="0">
                <a:solidFill>
                  <a:srgbClr val="FF0000"/>
                </a:solidFill>
              </a:rPr>
              <a:t>herättää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smtClean="0"/>
              <a:t>on </a:t>
            </a:r>
            <a:r>
              <a:rPr lang="cs-CZ" sz="2800" dirty="0" err="1" smtClean="0">
                <a:solidFill>
                  <a:srgbClr val="FF0000"/>
                </a:solidFill>
              </a:rPr>
              <a:t>transitiiviverbi</a:t>
            </a:r>
            <a:r>
              <a:rPr lang="cs-CZ" sz="2800" dirty="0" smtClean="0"/>
              <a:t>)</a:t>
            </a:r>
          </a:p>
          <a:p>
            <a:pPr marL="0" indent="0">
              <a:lnSpc>
                <a:spcPts val="2500"/>
              </a:lnSpc>
              <a:spcBef>
                <a:spcPts val="600"/>
              </a:spcBef>
              <a:buNone/>
            </a:pPr>
            <a:r>
              <a:rPr lang="cs-CZ" sz="2800" dirty="0"/>
              <a:t>	</a:t>
            </a:r>
            <a:r>
              <a:rPr lang="cs-CZ" sz="2800" dirty="0" smtClean="0"/>
              <a:t>	Maminka probudila </a:t>
            </a:r>
            <a:r>
              <a:rPr lang="cs-CZ" sz="2800" b="1" dirty="0" smtClean="0"/>
              <a:t>dítě</a:t>
            </a:r>
            <a:r>
              <a:rPr lang="cs-CZ" sz="2800" dirty="0" smtClean="0"/>
              <a:t>.</a:t>
            </a:r>
          </a:p>
          <a:p>
            <a:pPr marL="0" indent="0">
              <a:lnSpc>
                <a:spcPts val="2500"/>
              </a:lnSpc>
              <a:spcBef>
                <a:spcPts val="600"/>
              </a:spcBef>
              <a:buNone/>
            </a:pPr>
            <a:r>
              <a:rPr lang="cs-CZ" sz="2800" dirty="0"/>
              <a:t>	</a:t>
            </a:r>
            <a:r>
              <a:rPr lang="cs-CZ" sz="2800" i="1" dirty="0" err="1" smtClean="0"/>
              <a:t>Lapsi</a:t>
            </a:r>
            <a:r>
              <a:rPr lang="cs-CZ" sz="2800" i="1" dirty="0" smtClean="0"/>
              <a:t> </a:t>
            </a:r>
            <a:r>
              <a:rPr lang="cs-CZ" sz="2800" b="1" i="1" dirty="0" err="1" smtClean="0">
                <a:solidFill>
                  <a:srgbClr val="7030A0"/>
                </a:solidFill>
              </a:rPr>
              <a:t>heräsi</a:t>
            </a:r>
            <a:r>
              <a:rPr lang="cs-CZ" sz="2800" dirty="0" smtClean="0"/>
              <a:t>. (</a:t>
            </a:r>
            <a:r>
              <a:rPr lang="cs-CZ" sz="2800" i="1" dirty="0" err="1" smtClean="0">
                <a:solidFill>
                  <a:srgbClr val="7030A0"/>
                </a:solidFill>
              </a:rPr>
              <a:t>herätä</a:t>
            </a:r>
            <a:r>
              <a:rPr lang="cs-CZ" sz="2800" dirty="0" smtClean="0">
                <a:solidFill>
                  <a:srgbClr val="7030A0"/>
                </a:solidFill>
              </a:rPr>
              <a:t> </a:t>
            </a:r>
            <a:r>
              <a:rPr lang="cs-CZ" sz="2800" dirty="0" smtClean="0"/>
              <a:t>on </a:t>
            </a:r>
            <a:r>
              <a:rPr lang="cs-CZ" sz="2800" dirty="0" err="1" smtClean="0">
                <a:solidFill>
                  <a:srgbClr val="7030A0"/>
                </a:solidFill>
              </a:rPr>
              <a:t>intransitiiviverbi</a:t>
            </a:r>
            <a:r>
              <a:rPr lang="cs-CZ" sz="2800" dirty="0" smtClean="0"/>
              <a:t>)	</a:t>
            </a:r>
          </a:p>
          <a:p>
            <a:pPr marL="0" lvl="0" indent="0">
              <a:lnSpc>
                <a:spcPts val="2500"/>
              </a:lnSpc>
              <a:spcBef>
                <a:spcPts val="600"/>
              </a:spcBef>
              <a:buNone/>
            </a:pPr>
            <a:r>
              <a:rPr lang="cs-CZ" sz="2800" dirty="0" smtClean="0"/>
              <a:t>		Dítě se probudilo.</a:t>
            </a:r>
          </a:p>
          <a:p>
            <a:pPr marL="0" lvl="0" indent="0">
              <a:lnSpc>
                <a:spcPts val="2500"/>
              </a:lnSpc>
              <a:spcBef>
                <a:spcPts val="600"/>
              </a:spcBef>
              <a:buNone/>
            </a:pPr>
            <a:endParaRPr lang="cs-CZ" sz="2800" dirty="0"/>
          </a:p>
          <a:p>
            <a:pPr>
              <a:lnSpc>
                <a:spcPts val="2500"/>
              </a:lnSpc>
              <a:spcBef>
                <a:spcPts val="600"/>
              </a:spcBef>
            </a:pPr>
            <a:r>
              <a:rPr lang="cs-CZ" sz="2800" dirty="0" err="1" smtClean="0"/>
              <a:t>objektina</a:t>
            </a:r>
            <a:r>
              <a:rPr lang="cs-CZ" sz="2800" dirty="0" smtClean="0"/>
              <a:t> on </a:t>
            </a:r>
            <a:r>
              <a:rPr lang="cs-CZ" sz="2800" dirty="0" err="1" smtClean="0"/>
              <a:t>yleensä</a:t>
            </a:r>
            <a:r>
              <a:rPr lang="cs-CZ" sz="2800" dirty="0" smtClean="0"/>
              <a:t> </a:t>
            </a:r>
            <a:r>
              <a:rPr lang="cs-CZ" sz="2800" dirty="0" err="1" smtClean="0"/>
              <a:t>nomini</a:t>
            </a:r>
            <a:endParaRPr lang="cs-CZ" sz="2800" dirty="0" smtClean="0"/>
          </a:p>
        </p:txBody>
      </p:sp>
      <p:pic>
        <p:nvPicPr>
          <p:cNvPr id="2050" name="Picture 2" descr="C:\Users\Lenka\AppData\Local\Microsoft\Windows\Temporary Internet Files\Content.IE5\SZL37HWM\textbook-32423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823" y="1556792"/>
            <a:ext cx="195512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3520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OBJEKTIN SIJAT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700"/>
              </a:spcBef>
              <a:buNone/>
            </a:pPr>
            <a:r>
              <a:rPr lang="fi-FI" sz="2800" dirty="0"/>
              <a:t>Objektilla on </a:t>
            </a:r>
            <a:r>
              <a:rPr lang="fi-FI" sz="2800" b="1" dirty="0"/>
              <a:t>yksikössä</a:t>
            </a:r>
            <a:r>
              <a:rPr lang="fi-FI" sz="2800" dirty="0"/>
              <a:t> </a:t>
            </a:r>
            <a:r>
              <a:rPr lang="cs-CZ" sz="2800" dirty="0"/>
              <a:t>3</a:t>
            </a:r>
            <a:r>
              <a:rPr lang="fi-FI" sz="2800" dirty="0"/>
              <a:t> muotoa</a:t>
            </a:r>
            <a:r>
              <a:rPr lang="cs-CZ" sz="2800" dirty="0"/>
              <a:t>:</a:t>
            </a:r>
            <a:endParaRPr lang="fi-FI" sz="2800" dirty="0"/>
          </a:p>
          <a:p>
            <a:pPr lvl="2">
              <a:spcBef>
                <a:spcPts val="700"/>
              </a:spcBef>
              <a:buFont typeface="Wingdings" pitchFamily="2"/>
              <a:buChar char="§"/>
            </a:pPr>
            <a:r>
              <a:rPr lang="fi-FI" sz="2800" dirty="0">
                <a:solidFill>
                  <a:srgbClr val="00B0F0"/>
                </a:solidFill>
              </a:rPr>
              <a:t>partitiivi</a:t>
            </a:r>
            <a:r>
              <a:rPr lang="fi-FI" sz="2800" dirty="0"/>
              <a:t>: </a:t>
            </a:r>
            <a:r>
              <a:rPr lang="cs-CZ" sz="2800" i="1" dirty="0" err="1" smtClean="0"/>
              <a:t>Ostan</a:t>
            </a:r>
            <a:r>
              <a:rPr lang="cs-CZ" sz="2800" i="1" dirty="0" smtClean="0"/>
              <a:t> </a:t>
            </a:r>
            <a:r>
              <a:rPr lang="cs-CZ" sz="2800" b="1" i="1" dirty="0" err="1" smtClean="0"/>
              <a:t>leipä</a:t>
            </a:r>
            <a:r>
              <a:rPr lang="cs-CZ" sz="2800" b="1" i="1" dirty="0" smtClean="0"/>
              <a:t>-</a:t>
            </a:r>
            <a:r>
              <a:rPr lang="cs-CZ" sz="2800" b="1" i="1" dirty="0" smtClean="0">
                <a:solidFill>
                  <a:srgbClr val="00B0F0"/>
                </a:solidFill>
              </a:rPr>
              <a:t>ä</a:t>
            </a:r>
            <a:r>
              <a:rPr lang="fi-FI" sz="2800" i="1" dirty="0" smtClean="0"/>
              <a:t>.</a:t>
            </a:r>
            <a:endParaRPr lang="fi-FI" sz="2800" i="1" dirty="0"/>
          </a:p>
          <a:p>
            <a:pPr lvl="2">
              <a:spcBef>
                <a:spcPts val="700"/>
              </a:spcBef>
              <a:buFont typeface="Wingdings" pitchFamily="2"/>
              <a:buChar char="§"/>
            </a:pPr>
            <a:r>
              <a:rPr lang="cs-CZ" sz="2800" dirty="0" smtClean="0">
                <a:solidFill>
                  <a:srgbClr val="C00000"/>
                </a:solidFill>
              </a:rPr>
              <a:t>-n </a:t>
            </a:r>
            <a:r>
              <a:rPr lang="cs-CZ" sz="2800" dirty="0" smtClean="0"/>
              <a:t>(</a:t>
            </a:r>
            <a:r>
              <a:rPr lang="fi-FI" sz="2800" dirty="0" smtClean="0"/>
              <a:t>genetiivi</a:t>
            </a:r>
            <a:r>
              <a:rPr lang="cs-CZ" sz="2800" dirty="0" smtClean="0"/>
              <a:t>)</a:t>
            </a:r>
            <a:r>
              <a:rPr lang="fi-FI" sz="2800" dirty="0" smtClean="0"/>
              <a:t>: </a:t>
            </a:r>
            <a:r>
              <a:rPr lang="fi-FI" sz="2800" i="1" dirty="0"/>
              <a:t>Ostan </a:t>
            </a:r>
            <a:r>
              <a:rPr lang="fi-FI" sz="2800" b="1" i="1" dirty="0" smtClean="0"/>
              <a:t>kirja</a:t>
            </a:r>
            <a:r>
              <a:rPr lang="cs-CZ" sz="2800" b="1" i="1" dirty="0" smtClean="0"/>
              <a:t>-</a:t>
            </a:r>
            <a:r>
              <a:rPr lang="fi-FI" sz="2800" b="1" i="1" dirty="0" smtClean="0">
                <a:solidFill>
                  <a:srgbClr val="C00000"/>
                </a:solidFill>
              </a:rPr>
              <a:t>n</a:t>
            </a:r>
            <a:r>
              <a:rPr lang="fi-FI" sz="2800" i="1" dirty="0"/>
              <a:t>.</a:t>
            </a:r>
          </a:p>
          <a:p>
            <a:pPr lvl="2">
              <a:spcBef>
                <a:spcPts val="700"/>
              </a:spcBef>
              <a:buFont typeface="Wingdings" pitchFamily="2"/>
              <a:buChar char="§"/>
            </a:pPr>
            <a:r>
              <a:rPr lang="fi-FI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nominatiivi</a:t>
            </a:r>
            <a:r>
              <a:rPr lang="fi-FI" sz="2800" dirty="0"/>
              <a:t>: </a:t>
            </a:r>
            <a:r>
              <a:rPr lang="fi-FI" sz="2800" i="1" dirty="0"/>
              <a:t>Osta </a:t>
            </a:r>
            <a:r>
              <a:rPr lang="fi-FI" sz="2800" b="1" i="1" dirty="0"/>
              <a:t>kirja</a:t>
            </a:r>
            <a:r>
              <a:rPr lang="fi-FI" sz="2800" i="1" dirty="0" smtClean="0"/>
              <a:t>!</a:t>
            </a:r>
            <a:r>
              <a:rPr lang="cs-CZ" sz="2800" i="1" dirty="0" smtClean="0"/>
              <a:t> </a:t>
            </a:r>
            <a:r>
              <a:rPr lang="cs-CZ" sz="2800" i="1" dirty="0" err="1" smtClean="0"/>
              <a:t>Ostetaan</a:t>
            </a:r>
            <a:r>
              <a:rPr lang="cs-CZ" sz="2800" i="1" dirty="0" smtClean="0"/>
              <a:t> </a:t>
            </a:r>
            <a:r>
              <a:rPr lang="cs-CZ" sz="2800" b="1" i="1" dirty="0" err="1" smtClean="0"/>
              <a:t>kirja</a:t>
            </a:r>
            <a:r>
              <a:rPr lang="cs-CZ" sz="2800" i="1" dirty="0" smtClean="0"/>
              <a:t>!</a:t>
            </a:r>
            <a:endParaRPr lang="fi-FI" sz="2800" i="1" dirty="0"/>
          </a:p>
          <a:p>
            <a:pPr lvl="0">
              <a:spcBef>
                <a:spcPts val="700"/>
              </a:spcBef>
              <a:buNone/>
            </a:pPr>
            <a:endParaRPr lang="fi-FI" sz="2800" i="1" dirty="0"/>
          </a:p>
          <a:p>
            <a:pPr lvl="0">
              <a:spcBef>
                <a:spcPts val="700"/>
              </a:spcBef>
              <a:buNone/>
            </a:pPr>
            <a:r>
              <a:rPr lang="fi-FI" sz="2800" b="1" dirty="0"/>
              <a:t>Monikon</a:t>
            </a:r>
            <a:r>
              <a:rPr lang="fi-FI" sz="2800" dirty="0"/>
              <a:t> objektilla on </a:t>
            </a:r>
            <a:r>
              <a:rPr lang="cs-CZ" sz="2800" dirty="0"/>
              <a:t>2 </a:t>
            </a:r>
            <a:r>
              <a:rPr lang="fi-FI" sz="2800" dirty="0"/>
              <a:t>muotoa:</a:t>
            </a:r>
          </a:p>
          <a:p>
            <a:pPr lvl="2">
              <a:spcBef>
                <a:spcPts val="700"/>
              </a:spcBef>
              <a:buFont typeface="Wingdings" pitchFamily="2"/>
              <a:buChar char="§"/>
            </a:pPr>
            <a:r>
              <a:rPr lang="fi-FI" sz="2800" dirty="0">
                <a:solidFill>
                  <a:srgbClr val="00B0F0"/>
                </a:solidFill>
              </a:rPr>
              <a:t>partitiivi</a:t>
            </a:r>
            <a:r>
              <a:rPr lang="fi-FI" sz="2800" dirty="0"/>
              <a:t>: </a:t>
            </a:r>
            <a:r>
              <a:rPr lang="fi-FI" sz="2800" i="1" dirty="0"/>
              <a:t>Ostin </a:t>
            </a:r>
            <a:r>
              <a:rPr lang="fi-FI" sz="2800" b="1" i="1" dirty="0" smtClean="0"/>
              <a:t>kirjo</a:t>
            </a:r>
            <a:r>
              <a:rPr lang="cs-CZ" sz="2800" b="1" i="1" dirty="0" smtClean="0"/>
              <a:t>-</a:t>
            </a:r>
            <a:r>
              <a:rPr lang="fi-FI" sz="2800" b="1" i="1" dirty="0" smtClean="0">
                <a:solidFill>
                  <a:srgbClr val="00B0F0"/>
                </a:solidFill>
              </a:rPr>
              <a:t>ja</a:t>
            </a:r>
            <a:r>
              <a:rPr lang="fi-FI" sz="2800" i="1" dirty="0"/>
              <a:t>.</a:t>
            </a:r>
          </a:p>
          <a:p>
            <a:pPr lvl="2">
              <a:spcBef>
                <a:spcPts val="700"/>
              </a:spcBef>
              <a:buFont typeface="Wingdings" pitchFamily="2"/>
              <a:buChar char="§"/>
            </a:pPr>
            <a:r>
              <a:rPr lang="fi-FI" sz="2800" dirty="0">
                <a:solidFill>
                  <a:srgbClr val="FFC000"/>
                </a:solidFill>
              </a:rPr>
              <a:t>monikon nominatiivi</a:t>
            </a:r>
            <a:r>
              <a:rPr lang="fi-FI" sz="2800" dirty="0"/>
              <a:t>: </a:t>
            </a:r>
            <a:r>
              <a:rPr lang="fi-FI" sz="2800" i="1" dirty="0"/>
              <a:t>Ostin nämä </a:t>
            </a:r>
            <a:r>
              <a:rPr lang="fi-FI" sz="2800" b="1" i="1" dirty="0" smtClean="0"/>
              <a:t>kirja</a:t>
            </a:r>
            <a:r>
              <a:rPr lang="cs-CZ" sz="2800" b="1" i="1" dirty="0" smtClean="0"/>
              <a:t>-</a:t>
            </a:r>
            <a:r>
              <a:rPr lang="fi-FI" sz="2800" b="1" i="1" dirty="0" smtClean="0">
                <a:solidFill>
                  <a:srgbClr val="FFC000"/>
                </a:solidFill>
              </a:rPr>
              <a:t>t</a:t>
            </a:r>
            <a:r>
              <a:rPr lang="fi-FI" sz="2800" i="1" dirty="0"/>
              <a:t>.</a:t>
            </a:r>
          </a:p>
          <a:p>
            <a:pPr lvl="0">
              <a:spcBef>
                <a:spcPts val="700"/>
              </a:spcBef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31077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/>
          <a:lstStyle/>
          <a:p>
            <a:r>
              <a:rPr lang="cs-CZ" dirty="0" smtClean="0"/>
              <a:t>OBJEKTIN SIJAT YKSIKÖSSÄ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4267904" cy="4861520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-N</a:t>
            </a:r>
            <a:r>
              <a:rPr lang="cs-CZ" dirty="0" smtClean="0"/>
              <a:t> (GENETIIVI/AKKUSATIIVI)</a:t>
            </a:r>
          </a:p>
          <a:p>
            <a:r>
              <a:rPr lang="cs-CZ" dirty="0" smtClean="0"/>
              <a:t>TULOS = ASIA ON VALMIS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Luin</a:t>
            </a:r>
            <a:r>
              <a:rPr lang="cs-CZ" i="1" dirty="0" smtClean="0"/>
              <a:t> </a:t>
            </a:r>
            <a:r>
              <a:rPr lang="cs-CZ" b="1" i="1" dirty="0" err="1" smtClean="0"/>
              <a:t>lehde</a:t>
            </a:r>
            <a:r>
              <a:rPr lang="cs-CZ" b="1" i="1" dirty="0" smtClean="0"/>
              <a:t>-</a:t>
            </a:r>
            <a:r>
              <a:rPr lang="cs-CZ" b="1" i="1" dirty="0" smtClean="0">
                <a:solidFill>
                  <a:srgbClr val="C00000"/>
                </a:solidFill>
              </a:rPr>
              <a:t>n</a:t>
            </a:r>
            <a:r>
              <a:rPr lang="cs-CZ" i="1" dirty="0" smtClean="0"/>
              <a:t> </a:t>
            </a:r>
            <a:r>
              <a:rPr lang="cs-CZ" i="1" dirty="0" err="1" smtClean="0"/>
              <a:t>aamulla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i="1" dirty="0" err="1" smtClean="0"/>
              <a:t>Opiskelija</a:t>
            </a:r>
            <a:r>
              <a:rPr lang="cs-CZ" i="1" dirty="0" smtClean="0"/>
              <a:t> </a:t>
            </a:r>
            <a:r>
              <a:rPr lang="cs-CZ" i="1" dirty="0" err="1" smtClean="0"/>
              <a:t>sai</a:t>
            </a:r>
            <a:r>
              <a:rPr lang="cs-CZ" i="1" dirty="0" smtClean="0"/>
              <a:t> </a:t>
            </a:r>
            <a:r>
              <a:rPr lang="cs-CZ" b="1" i="1" dirty="0" err="1" smtClean="0"/>
              <a:t>stipendi</a:t>
            </a:r>
            <a:r>
              <a:rPr lang="cs-CZ" b="1" i="1" dirty="0" smtClean="0"/>
              <a:t>-</a:t>
            </a:r>
            <a:r>
              <a:rPr lang="cs-CZ" b="1" i="1" dirty="0" smtClean="0">
                <a:solidFill>
                  <a:srgbClr val="C00000"/>
                </a:solidFill>
              </a:rPr>
              <a:t>n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i="1" dirty="0" err="1" smtClean="0"/>
              <a:t>Tarvitsen</a:t>
            </a:r>
            <a:r>
              <a:rPr lang="cs-CZ" i="1" dirty="0" smtClean="0"/>
              <a:t> </a:t>
            </a:r>
            <a:r>
              <a:rPr lang="cs-CZ" b="1" i="1" dirty="0" smtClean="0"/>
              <a:t>auto</a:t>
            </a:r>
            <a:r>
              <a:rPr lang="cs-CZ" i="1" dirty="0" smtClean="0"/>
              <a:t>-</a:t>
            </a:r>
            <a:r>
              <a:rPr lang="cs-CZ" b="1" i="1" dirty="0" smtClean="0">
                <a:solidFill>
                  <a:srgbClr val="C00000"/>
                </a:solidFill>
              </a:rPr>
              <a:t>n</a:t>
            </a:r>
            <a:r>
              <a:rPr lang="cs-CZ" i="1" dirty="0" smtClean="0"/>
              <a:t>.</a:t>
            </a:r>
          </a:p>
          <a:p>
            <a:pPr marL="0" indent="0">
              <a:buNone/>
            </a:pPr>
            <a:r>
              <a:rPr lang="cs-CZ" i="1" dirty="0" err="1" smtClean="0"/>
              <a:t>Haen</a:t>
            </a:r>
            <a:r>
              <a:rPr lang="cs-CZ" i="1" dirty="0" smtClean="0"/>
              <a:t> </a:t>
            </a:r>
            <a:r>
              <a:rPr lang="cs-CZ" b="1" i="1" dirty="0" err="1" smtClean="0"/>
              <a:t>Maija</a:t>
            </a:r>
            <a:r>
              <a:rPr lang="cs-CZ" b="1" i="1" dirty="0" smtClean="0"/>
              <a:t>-</a:t>
            </a:r>
            <a:r>
              <a:rPr lang="cs-CZ" b="1" i="1" dirty="0" smtClean="0">
                <a:solidFill>
                  <a:srgbClr val="C00000"/>
                </a:solidFill>
              </a:rPr>
              <a:t>n</a:t>
            </a:r>
            <a:r>
              <a:rPr lang="cs-CZ" i="1" dirty="0" smtClean="0"/>
              <a:t> </a:t>
            </a:r>
            <a:r>
              <a:rPr lang="cs-CZ" i="1" dirty="0" err="1" smtClean="0"/>
              <a:t>koulusta</a:t>
            </a:r>
            <a:r>
              <a:rPr lang="cs-CZ" i="1" dirty="0" smtClean="0"/>
              <a:t>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4030538" cy="5005536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PARTITIIVI </a:t>
            </a:r>
          </a:p>
          <a:p>
            <a:r>
              <a:rPr lang="cs-CZ" dirty="0" smtClean="0"/>
              <a:t>PROSESSI = ASIA EI OLE VALMIS</a:t>
            </a:r>
          </a:p>
          <a:p>
            <a:pPr marL="0" indent="0">
              <a:buNone/>
            </a:pPr>
            <a:r>
              <a:rPr lang="cs-CZ" i="1" dirty="0" smtClean="0"/>
              <a:t>Nyt </a:t>
            </a:r>
            <a:r>
              <a:rPr lang="cs-CZ" i="1" dirty="0" err="1" smtClean="0"/>
              <a:t>luen</a:t>
            </a:r>
            <a:r>
              <a:rPr lang="cs-CZ" i="1" dirty="0" smtClean="0"/>
              <a:t> </a:t>
            </a:r>
            <a:r>
              <a:rPr lang="cs-CZ" b="1" i="1" dirty="0" err="1" smtClean="0"/>
              <a:t>lehte</a:t>
            </a:r>
            <a:r>
              <a:rPr lang="cs-CZ" b="1" i="1" dirty="0" smtClean="0"/>
              <a:t>-</a:t>
            </a:r>
            <a:r>
              <a:rPr lang="cs-CZ" b="1" i="1" dirty="0" smtClean="0">
                <a:solidFill>
                  <a:srgbClr val="00B0F0"/>
                </a:solidFill>
              </a:rPr>
              <a:t>ä</a:t>
            </a:r>
            <a:r>
              <a:rPr lang="cs-CZ" i="1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MASSASANA</a:t>
            </a:r>
          </a:p>
          <a:p>
            <a:pPr marL="0" indent="0">
              <a:buNone/>
            </a:pPr>
            <a:r>
              <a:rPr lang="cs-CZ" i="1" dirty="0" err="1" smtClean="0"/>
              <a:t>Juon</a:t>
            </a:r>
            <a:r>
              <a:rPr lang="cs-CZ" i="1" dirty="0" smtClean="0"/>
              <a:t> </a:t>
            </a:r>
            <a:r>
              <a:rPr lang="cs-CZ" b="1" i="1" dirty="0" err="1" smtClean="0"/>
              <a:t>tee-tä</a:t>
            </a:r>
            <a:r>
              <a:rPr lang="cs-CZ" i="1" dirty="0" smtClean="0"/>
              <a:t> </a:t>
            </a:r>
            <a:r>
              <a:rPr lang="cs-CZ" i="1" dirty="0" err="1" smtClean="0"/>
              <a:t>ja</a:t>
            </a:r>
            <a:r>
              <a:rPr lang="cs-CZ" i="1" dirty="0" smtClean="0"/>
              <a:t> </a:t>
            </a:r>
            <a:r>
              <a:rPr lang="cs-CZ" i="1" dirty="0" err="1" smtClean="0"/>
              <a:t>syön</a:t>
            </a:r>
            <a:r>
              <a:rPr lang="cs-CZ" i="1" dirty="0" smtClean="0"/>
              <a:t> </a:t>
            </a:r>
            <a:r>
              <a:rPr lang="cs-CZ" b="1" i="1" dirty="0" err="1" smtClean="0"/>
              <a:t>puuro</a:t>
            </a:r>
            <a:r>
              <a:rPr lang="cs-CZ" b="1" i="1" dirty="0" smtClean="0"/>
              <a:t>-a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VERBI + </a:t>
            </a:r>
            <a:r>
              <a:rPr lang="cs-CZ" dirty="0" smtClean="0">
                <a:solidFill>
                  <a:srgbClr val="00B0F0"/>
                </a:solidFill>
              </a:rPr>
              <a:t>PAR</a:t>
            </a:r>
          </a:p>
          <a:p>
            <a:pPr marL="0" indent="0">
              <a:buNone/>
            </a:pPr>
            <a:r>
              <a:rPr lang="cs-CZ" i="1" dirty="0" err="1" smtClean="0"/>
              <a:t>Opiskelen</a:t>
            </a:r>
            <a:r>
              <a:rPr lang="cs-CZ" i="1" dirty="0" smtClean="0"/>
              <a:t> </a:t>
            </a:r>
            <a:r>
              <a:rPr lang="cs-CZ" b="1" i="1" dirty="0" err="1" smtClean="0"/>
              <a:t>saksa</a:t>
            </a:r>
            <a:r>
              <a:rPr lang="cs-CZ" b="1" i="1" dirty="0" smtClean="0"/>
              <a:t>-</a:t>
            </a:r>
            <a:r>
              <a:rPr lang="cs-CZ" b="1" i="1" dirty="0" smtClean="0">
                <a:solidFill>
                  <a:srgbClr val="00B0F0"/>
                </a:solidFill>
              </a:rPr>
              <a:t>a</a:t>
            </a:r>
            <a:r>
              <a:rPr lang="cs-CZ" i="1" dirty="0" smtClean="0"/>
              <a:t>.</a:t>
            </a:r>
          </a:p>
          <a:p>
            <a:pPr marL="0" indent="0">
              <a:buNone/>
            </a:pPr>
            <a:r>
              <a:rPr lang="cs-CZ" i="1" dirty="0" err="1" smtClean="0"/>
              <a:t>Odotan</a:t>
            </a:r>
            <a:r>
              <a:rPr lang="cs-CZ" i="1" dirty="0" smtClean="0"/>
              <a:t> </a:t>
            </a:r>
            <a:r>
              <a:rPr lang="cs-CZ" b="1" i="1" dirty="0" err="1" smtClean="0"/>
              <a:t>bussi</a:t>
            </a:r>
            <a:r>
              <a:rPr lang="cs-CZ" b="1" i="1" dirty="0" smtClean="0"/>
              <a:t>-</a:t>
            </a:r>
            <a:r>
              <a:rPr lang="cs-CZ" b="1" i="1" dirty="0" smtClean="0">
                <a:solidFill>
                  <a:srgbClr val="00B0F0"/>
                </a:solidFill>
              </a:rPr>
              <a:t>a</a:t>
            </a:r>
            <a:r>
              <a:rPr lang="cs-CZ" i="1" dirty="0" smtClean="0"/>
              <a:t>.</a:t>
            </a:r>
          </a:p>
          <a:p>
            <a:pPr marL="0" indent="0">
              <a:buNone/>
            </a:pPr>
            <a:r>
              <a:rPr lang="cs-CZ" i="1" dirty="0" err="1" smtClean="0"/>
              <a:t>Etsin</a:t>
            </a:r>
            <a:r>
              <a:rPr lang="cs-CZ" i="1" dirty="0" smtClean="0"/>
              <a:t> </a:t>
            </a:r>
            <a:r>
              <a:rPr lang="cs-CZ" b="1" i="1" dirty="0" err="1" smtClean="0"/>
              <a:t>avain</a:t>
            </a:r>
            <a:r>
              <a:rPr lang="cs-CZ" b="1" i="1" dirty="0" smtClean="0"/>
              <a:t>-</a:t>
            </a:r>
            <a:r>
              <a:rPr lang="cs-CZ" b="1" i="1" dirty="0" smtClean="0">
                <a:solidFill>
                  <a:srgbClr val="00B0F0"/>
                </a:solidFill>
              </a:rPr>
              <a:t>ta</a:t>
            </a:r>
            <a:r>
              <a:rPr lang="cs-CZ" i="1" dirty="0" smtClean="0"/>
              <a:t>.</a:t>
            </a:r>
          </a:p>
          <a:p>
            <a:pPr marL="0" indent="0">
              <a:buNone/>
            </a:pPr>
            <a:r>
              <a:rPr lang="cs-CZ" i="1" dirty="0" err="1" smtClean="0"/>
              <a:t>Autatko</a:t>
            </a:r>
            <a:r>
              <a:rPr lang="cs-CZ" i="1" dirty="0" smtClean="0"/>
              <a:t> </a:t>
            </a:r>
            <a:r>
              <a:rPr lang="cs-CZ" b="1" i="1" dirty="0" smtClean="0"/>
              <a:t>minu-</a:t>
            </a:r>
            <a:r>
              <a:rPr lang="cs-CZ" b="1" i="1" dirty="0" smtClean="0">
                <a:solidFill>
                  <a:srgbClr val="00B0F0"/>
                </a:solidFill>
              </a:rPr>
              <a:t>a</a:t>
            </a:r>
            <a:r>
              <a:rPr lang="cs-CZ" i="1" dirty="0" smtClean="0"/>
              <a:t>?</a:t>
            </a:r>
          </a:p>
          <a:p>
            <a:pPr marL="0" indent="0">
              <a:buNone/>
            </a:pPr>
            <a:endParaRPr lang="cs-CZ" i="1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578745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135416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NEGATIIVINEN LAUSE </a:t>
            </a:r>
            <a:br>
              <a:rPr lang="cs-CZ" dirty="0" smtClean="0"/>
            </a:br>
            <a:r>
              <a:rPr lang="cs-CZ" dirty="0" smtClean="0"/>
              <a:t>= AINA </a:t>
            </a:r>
            <a:r>
              <a:rPr lang="cs-CZ" dirty="0" smtClean="0">
                <a:solidFill>
                  <a:srgbClr val="00B0F0"/>
                </a:solidFill>
              </a:rPr>
              <a:t>PARTITIIVI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14400" y="1772816"/>
            <a:ext cx="7772400" cy="4246984"/>
          </a:xfrm>
        </p:spPr>
        <p:txBody>
          <a:bodyPr/>
          <a:lstStyle/>
          <a:p>
            <a:pPr marL="0" indent="0">
              <a:buNone/>
            </a:pPr>
            <a:r>
              <a:rPr lang="cs-CZ" i="1" dirty="0" smtClean="0">
                <a:solidFill>
                  <a:srgbClr val="FF0000"/>
                </a:solidFill>
              </a:rPr>
              <a:t>En</a:t>
            </a:r>
            <a:r>
              <a:rPr lang="cs-CZ" i="1" dirty="0" smtClean="0"/>
              <a:t> </a:t>
            </a:r>
            <a:r>
              <a:rPr lang="cs-CZ" i="1" dirty="0" err="1" smtClean="0"/>
              <a:t>syö</a:t>
            </a:r>
            <a:r>
              <a:rPr lang="cs-CZ" i="1" dirty="0" smtClean="0"/>
              <a:t> </a:t>
            </a:r>
            <a:r>
              <a:rPr lang="cs-CZ" b="1" i="1" dirty="0" err="1" smtClean="0"/>
              <a:t>omena</a:t>
            </a:r>
            <a:r>
              <a:rPr lang="cs-CZ" b="1" i="1" dirty="0" smtClean="0"/>
              <a:t>-</a:t>
            </a:r>
            <a:r>
              <a:rPr lang="cs-CZ" b="1" i="1" dirty="0" smtClean="0">
                <a:solidFill>
                  <a:srgbClr val="00B0F0"/>
                </a:solidFill>
              </a:rPr>
              <a:t>a</a:t>
            </a:r>
            <a:r>
              <a:rPr lang="cs-CZ" i="1" dirty="0" smtClean="0"/>
              <a:t>.</a:t>
            </a:r>
          </a:p>
          <a:p>
            <a:pPr marL="0" indent="0">
              <a:buNone/>
            </a:pPr>
            <a:r>
              <a:rPr lang="cs-CZ" i="1" dirty="0" err="1" smtClean="0"/>
              <a:t>Hän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ei</a:t>
            </a:r>
            <a:r>
              <a:rPr lang="cs-CZ" i="1" dirty="0" smtClean="0"/>
              <a:t> </a:t>
            </a:r>
            <a:r>
              <a:rPr lang="cs-CZ" i="1" dirty="0" err="1" smtClean="0"/>
              <a:t>lue</a:t>
            </a:r>
            <a:r>
              <a:rPr lang="cs-CZ" i="1" dirty="0" smtClean="0"/>
              <a:t> </a:t>
            </a:r>
            <a:r>
              <a:rPr lang="cs-CZ" b="1" i="1" dirty="0" err="1" smtClean="0"/>
              <a:t>lehte</a:t>
            </a:r>
            <a:r>
              <a:rPr lang="cs-CZ" b="1" i="1" dirty="0" smtClean="0"/>
              <a:t>-</a:t>
            </a:r>
            <a:r>
              <a:rPr lang="cs-CZ" b="1" i="1" dirty="0" smtClean="0">
                <a:solidFill>
                  <a:srgbClr val="00B0F0"/>
                </a:solidFill>
              </a:rPr>
              <a:t>ä</a:t>
            </a:r>
            <a:r>
              <a:rPr lang="cs-CZ" i="1" dirty="0" smtClean="0"/>
              <a:t>.</a:t>
            </a:r>
          </a:p>
          <a:p>
            <a:pPr marL="0" indent="0">
              <a:buNone/>
            </a:pPr>
            <a:r>
              <a:rPr lang="cs-CZ" i="1" dirty="0" err="1" smtClean="0"/>
              <a:t>Me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emme</a:t>
            </a:r>
            <a:r>
              <a:rPr lang="cs-CZ" i="1" dirty="0" smtClean="0"/>
              <a:t> </a:t>
            </a:r>
            <a:r>
              <a:rPr lang="cs-CZ" i="1" dirty="0" err="1" smtClean="0"/>
              <a:t>kirjoita</a:t>
            </a:r>
            <a:r>
              <a:rPr lang="cs-CZ" i="1" dirty="0" smtClean="0"/>
              <a:t> </a:t>
            </a:r>
            <a:r>
              <a:rPr lang="cs-CZ" b="1" i="1" dirty="0" err="1" smtClean="0"/>
              <a:t>kotitehtävä</a:t>
            </a:r>
            <a:r>
              <a:rPr lang="cs-CZ" b="1" i="1" dirty="0" smtClean="0"/>
              <a:t>-</a:t>
            </a:r>
            <a:r>
              <a:rPr lang="cs-CZ" b="1" i="1" dirty="0" smtClean="0">
                <a:solidFill>
                  <a:srgbClr val="00B0F0"/>
                </a:solidFill>
              </a:rPr>
              <a:t>ä</a:t>
            </a:r>
            <a:r>
              <a:rPr lang="cs-CZ" b="1" i="1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619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PERSOONAPRONOMINIT OBJEKTISSA (-T)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06072" cy="4933528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MINÄ		MINU-T  	</a:t>
            </a:r>
            <a:r>
              <a:rPr lang="cs-CZ" i="1" dirty="0" err="1" smtClean="0"/>
              <a:t>Äiti</a:t>
            </a:r>
            <a:r>
              <a:rPr lang="cs-CZ" i="1" dirty="0" smtClean="0"/>
              <a:t> </a:t>
            </a:r>
            <a:r>
              <a:rPr lang="cs-CZ" i="1" dirty="0" err="1" smtClean="0"/>
              <a:t>herätti</a:t>
            </a:r>
            <a:r>
              <a:rPr lang="cs-CZ" i="1" dirty="0" smtClean="0"/>
              <a:t> </a:t>
            </a:r>
            <a:r>
              <a:rPr lang="cs-CZ" b="1" i="1" dirty="0" smtClean="0"/>
              <a:t>minut</a:t>
            </a:r>
            <a:r>
              <a:rPr lang="cs-CZ" i="1" dirty="0" smtClean="0"/>
              <a:t> </a:t>
            </a:r>
            <a:r>
              <a:rPr lang="cs-CZ" i="1" dirty="0" err="1" smtClean="0"/>
              <a:t>aamulla</a:t>
            </a:r>
            <a:r>
              <a:rPr lang="cs-CZ" i="1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SINÄ		SINU-T	</a:t>
            </a:r>
            <a:r>
              <a:rPr lang="cs-CZ" i="1" dirty="0" err="1" smtClean="0"/>
              <a:t>Vien</a:t>
            </a:r>
            <a:r>
              <a:rPr lang="cs-CZ" i="1" dirty="0" smtClean="0"/>
              <a:t> </a:t>
            </a:r>
            <a:r>
              <a:rPr lang="cs-CZ" b="1" i="1" dirty="0" err="1" smtClean="0"/>
              <a:t>sinut</a:t>
            </a:r>
            <a:r>
              <a:rPr lang="cs-CZ" i="1" dirty="0" smtClean="0"/>
              <a:t> </a:t>
            </a:r>
            <a:r>
              <a:rPr lang="cs-CZ" i="1" dirty="0" err="1" smtClean="0"/>
              <a:t>kaupunkiin</a:t>
            </a:r>
            <a:r>
              <a:rPr lang="cs-CZ" dirty="0" smtClean="0"/>
              <a:t>.	</a:t>
            </a:r>
          </a:p>
          <a:p>
            <a:pPr marL="0" indent="0">
              <a:buNone/>
            </a:pPr>
            <a:r>
              <a:rPr lang="cs-CZ" dirty="0" smtClean="0"/>
              <a:t>HÄN		HÄNE-T	</a:t>
            </a:r>
            <a:r>
              <a:rPr lang="cs-CZ" i="1" dirty="0" err="1" smtClean="0"/>
              <a:t>Näin</a:t>
            </a:r>
            <a:r>
              <a:rPr lang="cs-CZ" i="1" dirty="0" smtClean="0"/>
              <a:t> </a:t>
            </a:r>
            <a:r>
              <a:rPr lang="cs-CZ" b="1" i="1" dirty="0" err="1" smtClean="0"/>
              <a:t>hänet</a:t>
            </a:r>
            <a:r>
              <a:rPr lang="cs-CZ" i="1" dirty="0" smtClean="0"/>
              <a:t> </a:t>
            </a:r>
            <a:r>
              <a:rPr lang="cs-CZ" i="1" dirty="0" err="1" smtClean="0"/>
              <a:t>eilen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ME		MEIDÄ-T	</a:t>
            </a:r>
            <a:r>
              <a:rPr lang="cs-CZ" i="1" dirty="0" err="1"/>
              <a:t>Liisa</a:t>
            </a:r>
            <a:r>
              <a:rPr lang="cs-CZ" i="1" dirty="0"/>
              <a:t> </a:t>
            </a:r>
            <a:r>
              <a:rPr lang="cs-CZ" i="1" dirty="0" err="1"/>
              <a:t>kutsui</a:t>
            </a:r>
            <a:r>
              <a:rPr lang="cs-CZ" i="1" dirty="0"/>
              <a:t> </a:t>
            </a:r>
            <a:r>
              <a:rPr lang="cs-CZ" b="1" i="1" dirty="0" err="1"/>
              <a:t>meidät</a:t>
            </a:r>
            <a:r>
              <a:rPr lang="cs-CZ" i="1" dirty="0"/>
              <a:t> </a:t>
            </a:r>
            <a:r>
              <a:rPr lang="cs-CZ" i="1" dirty="0" err="1"/>
              <a:t>kylään</a:t>
            </a:r>
            <a:r>
              <a:rPr lang="cs-CZ" dirty="0"/>
              <a:t>.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TE		TEIDÄ-T	</a:t>
            </a:r>
            <a:r>
              <a:rPr lang="cs-CZ" i="1" dirty="0" err="1" smtClean="0"/>
              <a:t>Opastan</a:t>
            </a:r>
            <a:r>
              <a:rPr lang="cs-CZ" i="1" dirty="0" smtClean="0"/>
              <a:t> </a:t>
            </a:r>
            <a:r>
              <a:rPr lang="cs-CZ" b="1" i="1" dirty="0" err="1" smtClean="0"/>
              <a:t>teidät</a:t>
            </a:r>
            <a:r>
              <a:rPr lang="cs-CZ" i="1" dirty="0" smtClean="0"/>
              <a:t> </a:t>
            </a:r>
            <a:r>
              <a:rPr lang="cs-CZ" i="1" dirty="0" err="1" smtClean="0"/>
              <a:t>perille</a:t>
            </a:r>
            <a:r>
              <a:rPr lang="cs-CZ" i="1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HE		HEIDÄ-T 	</a:t>
            </a:r>
            <a:r>
              <a:rPr lang="cs-CZ" i="1" dirty="0" err="1" smtClean="0"/>
              <a:t>Tunnetko</a:t>
            </a:r>
            <a:r>
              <a:rPr lang="cs-CZ" i="1" dirty="0" smtClean="0"/>
              <a:t> </a:t>
            </a:r>
            <a:r>
              <a:rPr lang="cs-CZ" b="1" i="1" dirty="0" err="1" smtClean="0"/>
              <a:t>heidät</a:t>
            </a:r>
            <a:r>
              <a:rPr lang="cs-CZ" i="1" dirty="0" smtClean="0"/>
              <a:t>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KUKA?	KENE-T? 	</a:t>
            </a:r>
            <a:r>
              <a:rPr lang="cs-CZ" b="1" i="1" dirty="0" err="1" smtClean="0"/>
              <a:t>Kenet</a:t>
            </a:r>
            <a:r>
              <a:rPr lang="cs-CZ" i="1" dirty="0" smtClean="0"/>
              <a:t> </a:t>
            </a:r>
            <a:r>
              <a:rPr lang="cs-CZ" i="1" dirty="0" err="1" smtClean="0"/>
              <a:t>hän</a:t>
            </a:r>
            <a:r>
              <a:rPr lang="cs-CZ" i="1" dirty="0" smtClean="0"/>
              <a:t> </a:t>
            </a:r>
            <a:r>
              <a:rPr lang="cs-CZ" i="1" dirty="0" err="1" smtClean="0"/>
              <a:t>tappasi</a:t>
            </a:r>
            <a:r>
              <a:rPr lang="cs-CZ" i="1" dirty="0" smtClean="0"/>
              <a:t> </a:t>
            </a:r>
            <a:r>
              <a:rPr lang="cs-CZ" i="1" dirty="0" err="1" smtClean="0"/>
              <a:t>eilen</a:t>
            </a:r>
            <a:r>
              <a:rPr lang="cs-CZ" i="1" dirty="0" smtClean="0"/>
              <a:t>?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658899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/>
          <a:lstStyle/>
          <a:p>
            <a:r>
              <a:rPr lang="cs-CZ" dirty="0" smtClean="0"/>
              <a:t>HARJOITUS 1 - </a:t>
            </a:r>
            <a:r>
              <a:rPr lang="cs-CZ" dirty="0" err="1" smtClean="0"/>
              <a:t>Täydennä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055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i="1" dirty="0"/>
              <a:t>Pikku-Matti oli sairas. Äiti vei _____ (hän) lääkäriin eilen</a:t>
            </a:r>
            <a:r>
              <a:rPr lang="fi-FI" i="1" dirty="0" smtClean="0"/>
              <a:t>.</a:t>
            </a:r>
            <a:endParaRPr lang="cs-CZ" i="1" dirty="0" smtClean="0"/>
          </a:p>
          <a:p>
            <a:pPr marL="514350" indent="-514350">
              <a:buFont typeface="+mj-lt"/>
              <a:buAutoNum type="arabicPeriod"/>
            </a:pPr>
            <a:r>
              <a:rPr lang="cs-CZ" i="1" dirty="0" err="1"/>
              <a:t>Hän</a:t>
            </a:r>
            <a:r>
              <a:rPr lang="cs-CZ" i="1" dirty="0"/>
              <a:t> </a:t>
            </a:r>
            <a:r>
              <a:rPr lang="cs-CZ" i="1" dirty="0" err="1"/>
              <a:t>otti</a:t>
            </a:r>
            <a:r>
              <a:rPr lang="cs-CZ" i="1" dirty="0"/>
              <a:t> _______ (</a:t>
            </a:r>
            <a:r>
              <a:rPr lang="cs-CZ" i="1" dirty="0" err="1"/>
              <a:t>minä</a:t>
            </a:r>
            <a:r>
              <a:rPr lang="cs-CZ" i="1" dirty="0"/>
              <a:t>) </a:t>
            </a:r>
            <a:r>
              <a:rPr lang="cs-CZ" i="1" dirty="0" err="1"/>
              <a:t>mukaan</a:t>
            </a:r>
            <a:r>
              <a:rPr lang="cs-CZ" i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/>
              <a:t>Lääkäri</a:t>
            </a:r>
            <a:r>
              <a:rPr lang="cs-CZ" i="1" dirty="0"/>
              <a:t> </a:t>
            </a:r>
            <a:r>
              <a:rPr lang="cs-CZ" i="1" dirty="0" err="1"/>
              <a:t>kutsui</a:t>
            </a:r>
            <a:r>
              <a:rPr lang="cs-CZ" i="1" dirty="0"/>
              <a:t> _______ (</a:t>
            </a:r>
            <a:r>
              <a:rPr lang="cs-CZ" i="1" dirty="0" err="1"/>
              <a:t>me</a:t>
            </a:r>
            <a:r>
              <a:rPr lang="cs-CZ" i="1" dirty="0"/>
              <a:t>) </a:t>
            </a:r>
            <a:r>
              <a:rPr lang="cs-CZ" i="1" dirty="0" err="1"/>
              <a:t>sisään</a:t>
            </a:r>
            <a:r>
              <a:rPr lang="cs-CZ" i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i-FI" i="1" dirty="0"/>
              <a:t>Kadulla kulkee Leena. Näin _______ (hän) eilen elokuvissa</a:t>
            </a:r>
            <a:r>
              <a:rPr lang="fi-FI" i="1" dirty="0" smtClean="0"/>
              <a:t>.</a:t>
            </a:r>
            <a:endParaRPr lang="cs-CZ" i="1" dirty="0" smtClean="0"/>
          </a:p>
          <a:p>
            <a:pPr marL="514350" indent="-514350">
              <a:buFont typeface="+mj-lt"/>
              <a:buAutoNum type="arabicPeriod"/>
            </a:pPr>
            <a:r>
              <a:rPr lang="fi-FI" i="1" dirty="0"/>
              <a:t>Naapurin rouva kutsui ______ (me) kotiinsa</a:t>
            </a:r>
            <a:r>
              <a:rPr lang="fi-FI" i="1" dirty="0" smtClean="0"/>
              <a:t>.</a:t>
            </a:r>
            <a:endParaRPr lang="cs-CZ" i="1" dirty="0" smtClean="0"/>
          </a:p>
          <a:p>
            <a:pPr marL="514350" indent="-514350">
              <a:buFont typeface="+mj-lt"/>
              <a:buAutoNum type="arabicPeriod"/>
            </a:pPr>
            <a:r>
              <a:rPr lang="cs-CZ" i="1" dirty="0" err="1"/>
              <a:t>Kutsuiko</a:t>
            </a:r>
            <a:r>
              <a:rPr lang="cs-CZ" i="1" dirty="0"/>
              <a:t> </a:t>
            </a:r>
            <a:r>
              <a:rPr lang="cs-CZ" i="1" dirty="0" err="1"/>
              <a:t>hän</a:t>
            </a:r>
            <a:r>
              <a:rPr lang="cs-CZ" i="1" dirty="0"/>
              <a:t> ______ (</a:t>
            </a:r>
            <a:r>
              <a:rPr lang="cs-CZ" i="1" dirty="0" err="1"/>
              <a:t>te</a:t>
            </a:r>
            <a:r>
              <a:rPr lang="cs-CZ" i="1" dirty="0"/>
              <a:t>) </a:t>
            </a:r>
            <a:r>
              <a:rPr lang="cs-CZ" i="1" dirty="0" err="1"/>
              <a:t>myös</a:t>
            </a:r>
            <a:r>
              <a:rPr lang="cs-CZ" i="1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fi-FI" i="1" dirty="0"/>
              <a:t>Naapurin perhe on mukava. Tunnen ______ (he) hyvin</a:t>
            </a:r>
            <a:r>
              <a:rPr lang="fi-FI" i="1" dirty="0" smtClean="0"/>
              <a:t>.</a:t>
            </a:r>
            <a:endParaRPr lang="cs-CZ" i="1" dirty="0" smtClean="0"/>
          </a:p>
          <a:p>
            <a:pPr marL="514350" indent="-514350">
              <a:buFont typeface="+mj-lt"/>
              <a:buAutoNum type="arabicPeriod"/>
            </a:pPr>
            <a:r>
              <a:rPr lang="cs-CZ" i="1" dirty="0" smtClean="0"/>
              <a:t>______ </a:t>
            </a:r>
            <a:r>
              <a:rPr lang="cs-CZ" i="1" dirty="0"/>
              <a:t>(</a:t>
            </a:r>
            <a:r>
              <a:rPr lang="cs-CZ" i="1" dirty="0" err="1"/>
              <a:t>kuka</a:t>
            </a:r>
            <a:r>
              <a:rPr lang="cs-CZ" i="1" dirty="0"/>
              <a:t>) </a:t>
            </a:r>
            <a:r>
              <a:rPr lang="cs-CZ" i="1" dirty="0" err="1"/>
              <a:t>tapasit</a:t>
            </a:r>
            <a:r>
              <a:rPr lang="cs-CZ" i="1" dirty="0"/>
              <a:t> </a:t>
            </a:r>
            <a:r>
              <a:rPr lang="cs-CZ" i="1" dirty="0" err="1"/>
              <a:t>kadulla</a:t>
            </a:r>
            <a:r>
              <a:rPr lang="cs-CZ" i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47521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70609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HARJOITUS 2 – </a:t>
            </a:r>
            <a:r>
              <a:rPr lang="cs-CZ" dirty="0" err="1" smtClean="0"/>
              <a:t>Kumpi</a:t>
            </a:r>
            <a:r>
              <a:rPr lang="cs-CZ" dirty="0" smtClean="0"/>
              <a:t> </a:t>
            </a:r>
            <a:r>
              <a:rPr lang="cs-CZ" dirty="0" err="1" smtClean="0"/>
              <a:t>objekti</a:t>
            </a:r>
            <a:r>
              <a:rPr lang="cs-CZ" dirty="0" smtClean="0"/>
              <a:t> on </a:t>
            </a:r>
            <a:r>
              <a:rPr lang="cs-CZ" dirty="0" err="1" smtClean="0"/>
              <a:t>oikein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424936" cy="514955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Odotan</a:t>
            </a:r>
            <a:r>
              <a:rPr lang="cs-CZ" i="1" dirty="0" smtClean="0"/>
              <a:t> </a:t>
            </a:r>
            <a:r>
              <a:rPr lang="cs-CZ" i="1" strike="sngStrike" dirty="0" err="1" smtClean="0"/>
              <a:t>junan</a:t>
            </a:r>
            <a:r>
              <a:rPr lang="cs-CZ" i="1" dirty="0" smtClean="0"/>
              <a:t> / </a:t>
            </a:r>
            <a:r>
              <a:rPr lang="cs-CZ" b="1" i="1" dirty="0" err="1" smtClean="0"/>
              <a:t>junaa</a:t>
            </a:r>
            <a:r>
              <a:rPr lang="cs-CZ" i="1" dirty="0" smtClean="0"/>
              <a:t> </a:t>
            </a:r>
            <a:r>
              <a:rPr lang="cs-CZ" i="1" dirty="0" err="1" smtClean="0"/>
              <a:t>asemalla</a:t>
            </a:r>
            <a:r>
              <a:rPr lang="cs-CZ" i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Tapasin</a:t>
            </a:r>
            <a:r>
              <a:rPr lang="cs-CZ" i="1" dirty="0" smtClean="0"/>
              <a:t> </a:t>
            </a:r>
            <a:r>
              <a:rPr lang="cs-CZ" b="1" i="1" dirty="0" err="1" smtClean="0"/>
              <a:t>hänet</a:t>
            </a:r>
            <a:r>
              <a:rPr lang="cs-CZ" i="1" dirty="0"/>
              <a:t> </a:t>
            </a:r>
            <a:r>
              <a:rPr lang="cs-CZ" i="1" dirty="0" smtClean="0"/>
              <a:t>/ </a:t>
            </a:r>
            <a:r>
              <a:rPr lang="cs-CZ" i="1" dirty="0" err="1" smtClean="0"/>
              <a:t>häntä</a:t>
            </a:r>
            <a:r>
              <a:rPr lang="cs-CZ" i="1" dirty="0" smtClean="0"/>
              <a:t> </a:t>
            </a:r>
            <a:r>
              <a:rPr lang="cs-CZ" i="1" dirty="0" err="1" smtClean="0"/>
              <a:t>eilen</a:t>
            </a:r>
            <a:r>
              <a:rPr lang="cs-CZ" i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smtClean="0"/>
              <a:t>En </a:t>
            </a:r>
            <a:r>
              <a:rPr lang="cs-CZ" i="1" dirty="0" err="1" smtClean="0"/>
              <a:t>halua</a:t>
            </a:r>
            <a:r>
              <a:rPr lang="cs-CZ" i="1" dirty="0" smtClean="0"/>
              <a:t> </a:t>
            </a:r>
            <a:r>
              <a:rPr lang="cs-CZ" i="1" dirty="0" err="1" smtClean="0"/>
              <a:t>puuron</a:t>
            </a:r>
            <a:r>
              <a:rPr lang="cs-CZ" i="1" dirty="0" smtClean="0"/>
              <a:t> / </a:t>
            </a:r>
            <a:r>
              <a:rPr lang="cs-CZ" b="1" i="1" dirty="0" err="1" smtClean="0"/>
              <a:t>puuroa</a:t>
            </a:r>
            <a:r>
              <a:rPr lang="cs-CZ" i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Ostamme</a:t>
            </a:r>
            <a:r>
              <a:rPr lang="cs-CZ" i="1" dirty="0" smtClean="0"/>
              <a:t> </a:t>
            </a:r>
            <a:r>
              <a:rPr lang="cs-CZ" i="1" dirty="0" err="1" smtClean="0"/>
              <a:t>huomenna</a:t>
            </a:r>
            <a:r>
              <a:rPr lang="cs-CZ" i="1" dirty="0" smtClean="0"/>
              <a:t> </a:t>
            </a:r>
            <a:r>
              <a:rPr lang="cs-CZ" b="1" i="1" dirty="0" err="1" smtClean="0"/>
              <a:t>uuden</a:t>
            </a:r>
            <a:r>
              <a:rPr lang="cs-CZ" b="1" i="1" dirty="0" smtClean="0"/>
              <a:t> </a:t>
            </a:r>
            <a:r>
              <a:rPr lang="cs-CZ" b="1" i="1" dirty="0" err="1" smtClean="0"/>
              <a:t>pöydän</a:t>
            </a:r>
            <a:r>
              <a:rPr lang="cs-CZ" b="1" i="1" dirty="0" smtClean="0"/>
              <a:t> </a:t>
            </a:r>
            <a:r>
              <a:rPr lang="cs-CZ" i="1" dirty="0" smtClean="0"/>
              <a:t>/ </a:t>
            </a:r>
            <a:r>
              <a:rPr lang="cs-CZ" i="1" dirty="0" err="1" smtClean="0"/>
              <a:t>uutta</a:t>
            </a:r>
            <a:r>
              <a:rPr lang="cs-CZ" i="1" dirty="0" smtClean="0"/>
              <a:t> </a:t>
            </a:r>
            <a:r>
              <a:rPr lang="cs-CZ" i="1" dirty="0" err="1" smtClean="0"/>
              <a:t>pöytää</a:t>
            </a:r>
            <a:r>
              <a:rPr lang="cs-CZ" i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Opiskelemme</a:t>
            </a:r>
            <a:r>
              <a:rPr lang="cs-CZ" i="1" dirty="0" smtClean="0"/>
              <a:t> </a:t>
            </a:r>
            <a:r>
              <a:rPr lang="cs-CZ" b="1" i="1" dirty="0" err="1" smtClean="0"/>
              <a:t>suomea</a:t>
            </a:r>
            <a:r>
              <a:rPr lang="cs-CZ" i="1" dirty="0" smtClean="0"/>
              <a:t> / </a:t>
            </a:r>
            <a:r>
              <a:rPr lang="cs-CZ" i="1" dirty="0" err="1" smtClean="0"/>
              <a:t>suomen</a:t>
            </a:r>
            <a:r>
              <a:rPr lang="cs-CZ" i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Pekka</a:t>
            </a:r>
            <a:r>
              <a:rPr lang="cs-CZ" i="1" dirty="0" smtClean="0"/>
              <a:t> </a:t>
            </a:r>
            <a:r>
              <a:rPr lang="cs-CZ" i="1" dirty="0" err="1" smtClean="0"/>
              <a:t>haluaa</a:t>
            </a:r>
            <a:r>
              <a:rPr lang="cs-CZ" i="1" dirty="0" smtClean="0"/>
              <a:t> </a:t>
            </a:r>
            <a:r>
              <a:rPr lang="cs-CZ" i="1" dirty="0" err="1" smtClean="0"/>
              <a:t>polkupyörää</a:t>
            </a:r>
            <a:r>
              <a:rPr lang="cs-CZ" i="1" dirty="0" smtClean="0"/>
              <a:t> / </a:t>
            </a:r>
            <a:r>
              <a:rPr lang="cs-CZ" b="1" i="1" dirty="0" err="1" smtClean="0"/>
              <a:t>polkupyörän</a:t>
            </a:r>
            <a:r>
              <a:rPr lang="cs-CZ" i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smtClean="0"/>
              <a:t>En </a:t>
            </a:r>
            <a:r>
              <a:rPr lang="cs-CZ" i="1" dirty="0" err="1" smtClean="0"/>
              <a:t>muista</a:t>
            </a:r>
            <a:r>
              <a:rPr lang="cs-CZ" i="1" dirty="0" smtClean="0"/>
              <a:t> </a:t>
            </a:r>
            <a:r>
              <a:rPr lang="cs-CZ" b="1" i="1" dirty="0" err="1" smtClean="0"/>
              <a:t>sinua</a:t>
            </a:r>
            <a:r>
              <a:rPr lang="cs-CZ" i="1" dirty="0" smtClean="0"/>
              <a:t> / </a:t>
            </a:r>
            <a:r>
              <a:rPr lang="cs-CZ" i="1" dirty="0" err="1" smtClean="0"/>
              <a:t>sinut</a:t>
            </a:r>
            <a:r>
              <a:rPr lang="cs-CZ" i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Hän</a:t>
            </a:r>
            <a:r>
              <a:rPr lang="cs-CZ" i="1" dirty="0" smtClean="0"/>
              <a:t> </a:t>
            </a:r>
            <a:r>
              <a:rPr lang="cs-CZ" i="1" dirty="0" err="1" smtClean="0"/>
              <a:t>syö</a:t>
            </a:r>
            <a:r>
              <a:rPr lang="cs-CZ" i="1" dirty="0" smtClean="0"/>
              <a:t> </a:t>
            </a:r>
            <a:r>
              <a:rPr lang="cs-CZ" i="1" dirty="0" err="1" smtClean="0"/>
              <a:t>aamulla</a:t>
            </a:r>
            <a:r>
              <a:rPr lang="cs-CZ" i="1" dirty="0" smtClean="0"/>
              <a:t> </a:t>
            </a:r>
            <a:r>
              <a:rPr lang="cs-CZ" b="1" i="1" dirty="0" err="1" smtClean="0"/>
              <a:t>jogurttia</a:t>
            </a:r>
            <a:r>
              <a:rPr lang="cs-CZ" i="1" dirty="0" smtClean="0"/>
              <a:t> / </a:t>
            </a:r>
            <a:r>
              <a:rPr lang="cs-CZ" i="1" dirty="0" err="1" smtClean="0"/>
              <a:t>jogurtin</a:t>
            </a:r>
            <a:r>
              <a:rPr lang="cs-CZ" i="1" dirty="0"/>
              <a:t>.</a:t>
            </a:r>
            <a:endParaRPr lang="cs-CZ" i="1" dirty="0" smtClean="0"/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Liisa</a:t>
            </a:r>
            <a:r>
              <a:rPr lang="cs-CZ" i="1" dirty="0" smtClean="0"/>
              <a:t> </a:t>
            </a:r>
            <a:r>
              <a:rPr lang="cs-CZ" i="1" dirty="0" err="1" smtClean="0"/>
              <a:t>kutsui</a:t>
            </a:r>
            <a:r>
              <a:rPr lang="cs-CZ" i="1" dirty="0" smtClean="0"/>
              <a:t> </a:t>
            </a:r>
            <a:r>
              <a:rPr lang="cs-CZ" b="1" i="1" dirty="0" err="1" smtClean="0"/>
              <a:t>Matin</a:t>
            </a:r>
            <a:r>
              <a:rPr lang="cs-CZ" i="1" dirty="0" smtClean="0"/>
              <a:t> /</a:t>
            </a:r>
            <a:r>
              <a:rPr lang="cs-CZ" i="1" dirty="0"/>
              <a:t> </a:t>
            </a:r>
            <a:r>
              <a:rPr lang="cs-CZ" i="1" dirty="0" err="1" smtClean="0"/>
              <a:t>Mattia</a:t>
            </a:r>
            <a:r>
              <a:rPr lang="cs-CZ" i="1" dirty="0" smtClean="0"/>
              <a:t> </a:t>
            </a:r>
            <a:r>
              <a:rPr lang="cs-CZ" i="1" dirty="0" err="1" smtClean="0"/>
              <a:t>kylään</a:t>
            </a:r>
            <a:r>
              <a:rPr lang="cs-CZ" i="1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err="1" smtClean="0"/>
              <a:t>Luen</a:t>
            </a:r>
            <a:r>
              <a:rPr lang="cs-CZ" i="1" dirty="0" smtClean="0"/>
              <a:t> nyt </a:t>
            </a:r>
            <a:r>
              <a:rPr lang="cs-CZ" b="1" i="1" dirty="0" err="1" smtClean="0"/>
              <a:t>kirjaa</a:t>
            </a:r>
            <a:r>
              <a:rPr lang="cs-CZ" i="1" dirty="0" smtClean="0"/>
              <a:t> / </a:t>
            </a:r>
            <a:r>
              <a:rPr lang="cs-CZ" i="1" dirty="0" err="1" smtClean="0"/>
              <a:t>kirjan</a:t>
            </a:r>
            <a:r>
              <a:rPr lang="cs-CZ" i="1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052026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635</TotalTime>
  <Words>529</Words>
  <Application>Microsoft Office PowerPoint</Application>
  <PresentationFormat>Předvádění na obrazovce (4:3)</PresentationFormat>
  <Paragraphs>134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Jmění</vt:lpstr>
      <vt:lpstr>KIELI I</vt:lpstr>
      <vt:lpstr>TEKSTI</vt:lpstr>
      <vt:lpstr>MIKÄ ON OBJEKTI? (Co je to předmět?)</vt:lpstr>
      <vt:lpstr>OBJEKTIN SIJAT</vt:lpstr>
      <vt:lpstr>OBJEKTIN SIJAT YKSIKÖSSÄ</vt:lpstr>
      <vt:lpstr>NEGATIIVINEN LAUSE  = AINA PARTITIIVI</vt:lpstr>
      <vt:lpstr>PERSOONAPRONOMINIT OBJEKTISSA (-T)</vt:lpstr>
      <vt:lpstr>HARJOITUS 1 - Täydennä</vt:lpstr>
      <vt:lpstr>HARJOITUS 2 – Kumpi objekti on oikein?</vt:lpstr>
      <vt:lpstr>NUMEROT OBJEKTISSA</vt:lpstr>
      <vt:lpstr>AINESANAT (MASSASANAT)</vt:lpstr>
      <vt:lpstr>TRANSITIIVISUUS - INTRANSITIIVISUUS</vt:lpstr>
      <vt:lpstr>Prezentace aplikace PowerPoint</vt:lpstr>
      <vt:lpstr>Prezentace aplikace PowerPoint</vt:lpstr>
      <vt:lpstr>TRANSITIIVISET JA INTRANSITIIVISET VERBIT</vt:lpstr>
      <vt:lpstr>HARJOITUS 3 - Täydennä</vt:lpstr>
      <vt:lpstr>HARJOITUS 4 – Täydennä pronomini SINÄ</vt:lpstr>
      <vt:lpstr>oppikirja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KIELI I</dc:title>
  <dc:creator>HP</dc:creator>
  <cp:lastModifiedBy>HP</cp:lastModifiedBy>
  <cp:revision>21</cp:revision>
  <dcterms:created xsi:type="dcterms:W3CDTF">2020-11-24T15:38:27Z</dcterms:created>
  <dcterms:modified xsi:type="dcterms:W3CDTF">2020-12-04T10:15:58Z</dcterms:modified>
</cp:coreProperties>
</file>