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491" r:id="rId4"/>
    <p:sldId id="2267" r:id="rId5"/>
    <p:sldId id="315" r:id="rId6"/>
    <p:sldId id="2258" r:id="rId7"/>
    <p:sldId id="2259" r:id="rId8"/>
    <p:sldId id="2262" r:id="rId9"/>
    <p:sldId id="2263" r:id="rId10"/>
    <p:sldId id="2260" r:id="rId11"/>
    <p:sldId id="2261" r:id="rId12"/>
    <p:sldId id="2264" r:id="rId13"/>
    <p:sldId id="2265" r:id="rId14"/>
    <p:sldId id="2266" r:id="rId15"/>
    <p:sldId id="2269" r:id="rId16"/>
    <p:sldId id="2256" r:id="rId17"/>
    <p:sldId id="2228" r:id="rId18"/>
    <p:sldId id="2229" r:id="rId19"/>
    <p:sldId id="2288" r:id="rId20"/>
    <p:sldId id="2289" r:id="rId21"/>
    <p:sldId id="2291" r:id="rId22"/>
    <p:sldId id="2292" r:id="rId23"/>
    <p:sldId id="998" r:id="rId24"/>
    <p:sldId id="999" r:id="rId25"/>
    <p:sldId id="2214" r:id="rId26"/>
    <p:sldId id="2274" r:id="rId27"/>
    <p:sldId id="2275" r:id="rId28"/>
    <p:sldId id="2276" r:id="rId29"/>
    <p:sldId id="2277" r:id="rId30"/>
    <p:sldId id="2278" r:id="rId31"/>
    <p:sldId id="2279" r:id="rId32"/>
    <p:sldId id="2293" r:id="rId33"/>
    <p:sldId id="2294" r:id="rId34"/>
    <p:sldId id="2295" r:id="rId35"/>
    <p:sldId id="2296" r:id="rId36"/>
    <p:sldId id="2297" r:id="rId37"/>
    <p:sldId id="2298" r:id="rId38"/>
    <p:sldId id="267" r:id="rId39"/>
    <p:sldId id="2225" r:id="rId40"/>
    <p:sldId id="2192" r:id="rId41"/>
    <p:sldId id="2299" r:id="rId42"/>
    <p:sldId id="2273" r:id="rId43"/>
    <p:sldId id="490" r:id="rId4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38D0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showGuides="1">
      <p:cViewPr varScale="1">
        <p:scale>
          <a:sx n="111" d="100"/>
          <a:sy n="111" d="100"/>
        </p:scale>
        <p:origin x="456" y="10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7AF6CF-A6DE-4B6A-8B1D-DC517A5CF79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cs-CZ"/>
        </a:p>
      </dgm:t>
    </dgm:pt>
    <dgm:pt modelId="{86686EA8-FF80-4F0B-9F4D-4AD553A45665}">
      <dgm:prSet phldrT="[Text]"/>
      <dgm:spPr/>
      <dgm:t>
        <a:bodyPr/>
        <a:lstStyle/>
        <a:p>
          <a:r>
            <a:rPr lang="en-GB" dirty="0"/>
            <a:t>Paradigm shifts 1: The Environment, The People we Serve, The Way of Management</a:t>
          </a:r>
          <a:endParaRPr lang="cs-CZ" dirty="0"/>
        </a:p>
      </dgm:t>
    </dgm:pt>
    <dgm:pt modelId="{9AB0D8BB-BC96-4E25-8F9E-C27B2998DA4C}" type="parTrans" cxnId="{170CA2F8-D9D8-4122-AA5F-DA23B5AFB482}">
      <dgm:prSet/>
      <dgm:spPr/>
      <dgm:t>
        <a:bodyPr/>
        <a:lstStyle/>
        <a:p>
          <a:endParaRPr lang="cs-CZ"/>
        </a:p>
      </dgm:t>
    </dgm:pt>
    <dgm:pt modelId="{B4CA6249-658D-47B8-B077-4A0B07DDBA46}" type="sibTrans" cxnId="{170CA2F8-D9D8-4122-AA5F-DA23B5AFB482}">
      <dgm:prSet/>
      <dgm:spPr/>
      <dgm:t>
        <a:bodyPr/>
        <a:lstStyle/>
        <a:p>
          <a:endParaRPr lang="cs-CZ"/>
        </a:p>
      </dgm:t>
    </dgm:pt>
    <dgm:pt modelId="{D57C2746-D4BF-42DF-BBEB-3EF0E2DFBD32}">
      <dgm:prSet phldrT="[Text]"/>
      <dgm:spPr>
        <a:solidFill>
          <a:schemeClr val="accent2">
            <a:lumMod val="75000"/>
          </a:schemeClr>
        </a:solidFill>
      </dgm:spPr>
      <dgm:t>
        <a:bodyPr/>
        <a:lstStyle/>
        <a:p>
          <a:r>
            <a:rPr lang="en-GB" dirty="0"/>
            <a:t>Paradigm shifts 2: The Nature of Public Organisations, Motivation of Staff, Accountability</a:t>
          </a:r>
          <a:endParaRPr lang="cs-CZ" dirty="0"/>
        </a:p>
      </dgm:t>
    </dgm:pt>
    <dgm:pt modelId="{D9C06995-EE02-4C77-BD6C-4A505EE76B7C}" type="parTrans" cxnId="{AE943E2F-683D-49E8-AAB2-B29F53FC22EB}">
      <dgm:prSet/>
      <dgm:spPr/>
      <dgm:t>
        <a:bodyPr/>
        <a:lstStyle/>
        <a:p>
          <a:endParaRPr lang="cs-CZ"/>
        </a:p>
      </dgm:t>
    </dgm:pt>
    <dgm:pt modelId="{D1CD80AA-DFF8-4D12-B3F6-71F1388588B3}" type="sibTrans" cxnId="{AE943E2F-683D-49E8-AAB2-B29F53FC22EB}">
      <dgm:prSet/>
      <dgm:spPr/>
      <dgm:t>
        <a:bodyPr/>
        <a:lstStyle/>
        <a:p>
          <a:endParaRPr lang="cs-CZ"/>
        </a:p>
      </dgm:t>
    </dgm:pt>
    <dgm:pt modelId="{D034E831-0FA8-4C79-97F9-4B7EB0BCA2B3}">
      <dgm:prSet phldrT="[Text]"/>
      <dgm:spPr>
        <a:solidFill>
          <a:schemeClr val="accent5">
            <a:lumMod val="50000"/>
          </a:schemeClr>
        </a:solidFill>
      </dgm:spPr>
      <dgm:t>
        <a:bodyPr/>
        <a:lstStyle/>
        <a:p>
          <a:r>
            <a:rPr lang="en-GB" dirty="0"/>
            <a:t>Human Learning Systems</a:t>
          </a:r>
          <a:r>
            <a:rPr lang="cs-CZ" dirty="0"/>
            <a:t> 1</a:t>
          </a:r>
          <a:r>
            <a:rPr lang="en-GB" dirty="0"/>
            <a:t>: Introduction and Human element</a:t>
          </a:r>
          <a:endParaRPr lang="cs-CZ" dirty="0"/>
        </a:p>
      </dgm:t>
    </dgm:pt>
    <dgm:pt modelId="{C3C52624-D761-42C4-A47A-72AEA6F0B4F5}" type="parTrans" cxnId="{BF3BBB14-A6F9-43FB-BCED-DB73A9595589}">
      <dgm:prSet/>
      <dgm:spPr/>
      <dgm:t>
        <a:bodyPr/>
        <a:lstStyle/>
        <a:p>
          <a:endParaRPr lang="cs-CZ"/>
        </a:p>
      </dgm:t>
    </dgm:pt>
    <dgm:pt modelId="{CC55EEB8-3FD6-42E2-99D0-6E139204FBA3}" type="sibTrans" cxnId="{BF3BBB14-A6F9-43FB-BCED-DB73A9595589}">
      <dgm:prSet/>
      <dgm:spPr/>
      <dgm:t>
        <a:bodyPr/>
        <a:lstStyle/>
        <a:p>
          <a:endParaRPr lang="cs-CZ"/>
        </a:p>
      </dgm:t>
    </dgm:pt>
    <dgm:pt modelId="{ED588DDD-BFD3-4EF0-B733-2809F38CA301}">
      <dgm:prSet phldrT="[Text]"/>
      <dgm:spPr>
        <a:solidFill>
          <a:schemeClr val="accent5">
            <a:lumMod val="75000"/>
          </a:schemeClr>
        </a:solidFill>
      </dgm:spPr>
      <dgm:t>
        <a:bodyPr/>
        <a:lstStyle/>
        <a:p>
          <a:r>
            <a:rPr lang="en-GB" dirty="0"/>
            <a:t>Human Learning Systems</a:t>
          </a:r>
          <a:r>
            <a:rPr lang="cs-CZ" dirty="0"/>
            <a:t> 2</a:t>
          </a:r>
          <a:r>
            <a:rPr lang="en-GB" dirty="0"/>
            <a:t>: </a:t>
          </a:r>
          <a:r>
            <a:rPr lang="cs-CZ" dirty="0"/>
            <a:t>Systems</a:t>
          </a:r>
          <a:r>
            <a:rPr lang="en-GB" dirty="0"/>
            <a:t> element</a:t>
          </a:r>
          <a:endParaRPr lang="cs-CZ" dirty="0"/>
        </a:p>
      </dgm:t>
    </dgm:pt>
    <dgm:pt modelId="{70A98ABF-4583-484B-A14B-8DB5BA60CC84}" type="parTrans" cxnId="{7245A84C-A8AB-4978-A314-9B3179AB4409}">
      <dgm:prSet/>
      <dgm:spPr/>
      <dgm:t>
        <a:bodyPr/>
        <a:lstStyle/>
        <a:p>
          <a:endParaRPr lang="cs-CZ"/>
        </a:p>
      </dgm:t>
    </dgm:pt>
    <dgm:pt modelId="{DCA37B11-01B4-4E3D-A653-DF50DEC54A60}" type="sibTrans" cxnId="{7245A84C-A8AB-4978-A314-9B3179AB4409}">
      <dgm:prSet/>
      <dgm:spPr/>
      <dgm:t>
        <a:bodyPr/>
        <a:lstStyle/>
        <a:p>
          <a:endParaRPr lang="cs-CZ"/>
        </a:p>
      </dgm:t>
    </dgm:pt>
    <dgm:pt modelId="{8C95CFA7-EF77-4416-8847-B1937AA122B3}">
      <dgm:prSet phldrT="[Text]"/>
      <dgm:spPr>
        <a:solidFill>
          <a:schemeClr val="accent5">
            <a:lumMod val="60000"/>
            <a:lumOff val="40000"/>
          </a:schemeClr>
        </a:solidFill>
      </dgm:spPr>
      <dgm:t>
        <a:bodyPr/>
        <a:lstStyle/>
        <a:p>
          <a:r>
            <a:rPr lang="en-GB" dirty="0"/>
            <a:t>Human Learning Systems</a:t>
          </a:r>
          <a:r>
            <a:rPr lang="cs-CZ" dirty="0"/>
            <a:t> 3</a:t>
          </a:r>
          <a:r>
            <a:rPr lang="en-GB" dirty="0"/>
            <a:t>: </a:t>
          </a:r>
          <a:r>
            <a:rPr lang="cs-CZ" dirty="0" err="1"/>
            <a:t>Learning</a:t>
          </a:r>
          <a:r>
            <a:rPr lang="en-GB" dirty="0"/>
            <a:t> element</a:t>
          </a:r>
          <a:endParaRPr lang="cs-CZ" dirty="0"/>
        </a:p>
      </dgm:t>
    </dgm:pt>
    <dgm:pt modelId="{A527E14C-B16D-41BA-8B53-373AA135DF1E}" type="parTrans" cxnId="{5359D42A-5D1C-4D61-AE2C-08DA26A56873}">
      <dgm:prSet/>
      <dgm:spPr/>
      <dgm:t>
        <a:bodyPr/>
        <a:lstStyle/>
        <a:p>
          <a:endParaRPr lang="cs-CZ"/>
        </a:p>
      </dgm:t>
    </dgm:pt>
    <dgm:pt modelId="{40FD5CAA-D5F3-4E9D-B08D-9AEEB502AB28}" type="sibTrans" cxnId="{5359D42A-5D1C-4D61-AE2C-08DA26A56873}">
      <dgm:prSet/>
      <dgm:spPr/>
      <dgm:t>
        <a:bodyPr/>
        <a:lstStyle/>
        <a:p>
          <a:endParaRPr lang="cs-CZ"/>
        </a:p>
      </dgm:t>
    </dgm:pt>
    <dgm:pt modelId="{609062AE-4387-4DB3-BD80-FD4BAEA4C888}">
      <dgm:prSet phldrT="[Text]"/>
      <dgm:spPr>
        <a:solidFill>
          <a:schemeClr val="accent6">
            <a:lumMod val="75000"/>
          </a:schemeClr>
        </a:solidFill>
      </dgm:spPr>
      <dgm:t>
        <a:bodyPr/>
        <a:lstStyle/>
        <a:p>
          <a:r>
            <a:rPr lang="en-GB"/>
            <a:t>New Synthesis, Metagovernance and conclusions </a:t>
          </a:r>
          <a:endParaRPr lang="cs-CZ" dirty="0"/>
        </a:p>
      </dgm:t>
    </dgm:pt>
    <dgm:pt modelId="{B81EC996-4FDB-41D5-AA95-9FFF3274C357}" type="parTrans" cxnId="{D5072A50-2774-4AD4-AA13-6928CFAA061B}">
      <dgm:prSet/>
      <dgm:spPr/>
      <dgm:t>
        <a:bodyPr/>
        <a:lstStyle/>
        <a:p>
          <a:endParaRPr lang="cs-CZ"/>
        </a:p>
      </dgm:t>
    </dgm:pt>
    <dgm:pt modelId="{1A5860F9-42BB-4678-AF6A-EDAB9C52A6F3}" type="sibTrans" cxnId="{D5072A50-2774-4AD4-AA13-6928CFAA061B}">
      <dgm:prSet/>
      <dgm:spPr/>
      <dgm:t>
        <a:bodyPr/>
        <a:lstStyle/>
        <a:p>
          <a:endParaRPr lang="cs-CZ"/>
        </a:p>
      </dgm:t>
    </dgm:pt>
    <dgm:pt modelId="{0EE7DF35-4772-4767-8949-06C36B506AD4}" type="pres">
      <dgm:prSet presAssocID="{FC7AF6CF-A6DE-4B6A-8B1D-DC517A5CF791}" presName="diagram" presStyleCnt="0">
        <dgm:presLayoutVars>
          <dgm:dir/>
          <dgm:resizeHandles val="exact"/>
        </dgm:presLayoutVars>
      </dgm:prSet>
      <dgm:spPr/>
    </dgm:pt>
    <dgm:pt modelId="{91A93E93-E5DE-48E1-AD68-9C174AF2A360}" type="pres">
      <dgm:prSet presAssocID="{86686EA8-FF80-4F0B-9F4D-4AD553A45665}" presName="node" presStyleLbl="node1" presStyleIdx="0" presStyleCnt="6">
        <dgm:presLayoutVars>
          <dgm:bulletEnabled val="1"/>
        </dgm:presLayoutVars>
      </dgm:prSet>
      <dgm:spPr/>
    </dgm:pt>
    <dgm:pt modelId="{8C6746A3-48B5-4D76-A37F-C7A5B96F6DE1}" type="pres">
      <dgm:prSet presAssocID="{B4CA6249-658D-47B8-B077-4A0B07DDBA46}" presName="sibTrans" presStyleCnt="0"/>
      <dgm:spPr/>
    </dgm:pt>
    <dgm:pt modelId="{E13AF3FF-D436-403F-88A4-8EFD26B2D96C}" type="pres">
      <dgm:prSet presAssocID="{D57C2746-D4BF-42DF-BBEB-3EF0E2DFBD32}" presName="node" presStyleLbl="node1" presStyleIdx="1" presStyleCnt="6">
        <dgm:presLayoutVars>
          <dgm:bulletEnabled val="1"/>
        </dgm:presLayoutVars>
      </dgm:prSet>
      <dgm:spPr/>
    </dgm:pt>
    <dgm:pt modelId="{0FFD1061-7540-4351-B949-75E9B43E89E8}" type="pres">
      <dgm:prSet presAssocID="{D1CD80AA-DFF8-4D12-B3F6-71F1388588B3}" presName="sibTrans" presStyleCnt="0"/>
      <dgm:spPr/>
    </dgm:pt>
    <dgm:pt modelId="{CA230537-D046-4B55-9D8C-A528233D0F89}" type="pres">
      <dgm:prSet presAssocID="{D034E831-0FA8-4C79-97F9-4B7EB0BCA2B3}" presName="node" presStyleLbl="node1" presStyleIdx="2" presStyleCnt="6">
        <dgm:presLayoutVars>
          <dgm:bulletEnabled val="1"/>
        </dgm:presLayoutVars>
      </dgm:prSet>
      <dgm:spPr/>
    </dgm:pt>
    <dgm:pt modelId="{A07DB43D-228D-443A-A3FE-5AD78EF0EE70}" type="pres">
      <dgm:prSet presAssocID="{CC55EEB8-3FD6-42E2-99D0-6E139204FBA3}" presName="sibTrans" presStyleCnt="0"/>
      <dgm:spPr/>
    </dgm:pt>
    <dgm:pt modelId="{A56CD2FC-DF6E-485B-801B-D67B63F399B2}" type="pres">
      <dgm:prSet presAssocID="{ED588DDD-BFD3-4EF0-B733-2809F38CA301}" presName="node" presStyleLbl="node1" presStyleIdx="3" presStyleCnt="6">
        <dgm:presLayoutVars>
          <dgm:bulletEnabled val="1"/>
        </dgm:presLayoutVars>
      </dgm:prSet>
      <dgm:spPr/>
    </dgm:pt>
    <dgm:pt modelId="{2D32D869-3D82-4A89-9816-2B4579B51928}" type="pres">
      <dgm:prSet presAssocID="{DCA37B11-01B4-4E3D-A653-DF50DEC54A60}" presName="sibTrans" presStyleCnt="0"/>
      <dgm:spPr/>
    </dgm:pt>
    <dgm:pt modelId="{25AA4D10-BDEF-4F93-B2D1-F5C8C237BD3B}" type="pres">
      <dgm:prSet presAssocID="{8C95CFA7-EF77-4416-8847-B1937AA122B3}" presName="node" presStyleLbl="node1" presStyleIdx="4" presStyleCnt="6">
        <dgm:presLayoutVars>
          <dgm:bulletEnabled val="1"/>
        </dgm:presLayoutVars>
      </dgm:prSet>
      <dgm:spPr/>
    </dgm:pt>
    <dgm:pt modelId="{7FA6C95F-D0E9-4710-A635-744B786808A3}" type="pres">
      <dgm:prSet presAssocID="{40FD5CAA-D5F3-4E9D-B08D-9AEEB502AB28}" presName="sibTrans" presStyleCnt="0"/>
      <dgm:spPr/>
    </dgm:pt>
    <dgm:pt modelId="{9869AEB3-5A87-4C8B-B824-B60597F6B80B}" type="pres">
      <dgm:prSet presAssocID="{609062AE-4387-4DB3-BD80-FD4BAEA4C888}" presName="node" presStyleLbl="node1" presStyleIdx="5" presStyleCnt="6">
        <dgm:presLayoutVars>
          <dgm:bulletEnabled val="1"/>
        </dgm:presLayoutVars>
      </dgm:prSet>
      <dgm:spPr/>
    </dgm:pt>
  </dgm:ptLst>
  <dgm:cxnLst>
    <dgm:cxn modelId="{D3F31706-2621-429B-8C7A-03651052CB76}" type="presOf" srcId="{86686EA8-FF80-4F0B-9F4D-4AD553A45665}" destId="{91A93E93-E5DE-48E1-AD68-9C174AF2A360}" srcOrd="0" destOrd="0" presId="urn:microsoft.com/office/officeart/2005/8/layout/default"/>
    <dgm:cxn modelId="{BF3BBB14-A6F9-43FB-BCED-DB73A9595589}" srcId="{FC7AF6CF-A6DE-4B6A-8B1D-DC517A5CF791}" destId="{D034E831-0FA8-4C79-97F9-4B7EB0BCA2B3}" srcOrd="2" destOrd="0" parTransId="{C3C52624-D761-42C4-A47A-72AEA6F0B4F5}" sibTransId="{CC55EEB8-3FD6-42E2-99D0-6E139204FBA3}"/>
    <dgm:cxn modelId="{5359D42A-5D1C-4D61-AE2C-08DA26A56873}" srcId="{FC7AF6CF-A6DE-4B6A-8B1D-DC517A5CF791}" destId="{8C95CFA7-EF77-4416-8847-B1937AA122B3}" srcOrd="4" destOrd="0" parTransId="{A527E14C-B16D-41BA-8B53-373AA135DF1E}" sibTransId="{40FD5CAA-D5F3-4E9D-B08D-9AEEB502AB28}"/>
    <dgm:cxn modelId="{B396012F-22FB-4CE3-B64F-ECFFE5263AA4}" type="presOf" srcId="{FC7AF6CF-A6DE-4B6A-8B1D-DC517A5CF791}" destId="{0EE7DF35-4772-4767-8949-06C36B506AD4}" srcOrd="0" destOrd="0" presId="urn:microsoft.com/office/officeart/2005/8/layout/default"/>
    <dgm:cxn modelId="{AE943E2F-683D-49E8-AAB2-B29F53FC22EB}" srcId="{FC7AF6CF-A6DE-4B6A-8B1D-DC517A5CF791}" destId="{D57C2746-D4BF-42DF-BBEB-3EF0E2DFBD32}" srcOrd="1" destOrd="0" parTransId="{D9C06995-EE02-4C77-BD6C-4A505EE76B7C}" sibTransId="{D1CD80AA-DFF8-4D12-B3F6-71F1388588B3}"/>
    <dgm:cxn modelId="{68281D5B-B6D8-4025-B61D-68D4C63378FB}" type="presOf" srcId="{D57C2746-D4BF-42DF-BBEB-3EF0E2DFBD32}" destId="{E13AF3FF-D436-403F-88A4-8EFD26B2D96C}" srcOrd="0" destOrd="0" presId="urn:microsoft.com/office/officeart/2005/8/layout/default"/>
    <dgm:cxn modelId="{56FD815D-6EE0-44BA-89EA-0C02D0DBBC3F}" type="presOf" srcId="{609062AE-4387-4DB3-BD80-FD4BAEA4C888}" destId="{9869AEB3-5A87-4C8B-B824-B60597F6B80B}" srcOrd="0" destOrd="0" presId="urn:microsoft.com/office/officeart/2005/8/layout/default"/>
    <dgm:cxn modelId="{7245A84C-A8AB-4978-A314-9B3179AB4409}" srcId="{FC7AF6CF-A6DE-4B6A-8B1D-DC517A5CF791}" destId="{ED588DDD-BFD3-4EF0-B733-2809F38CA301}" srcOrd="3" destOrd="0" parTransId="{70A98ABF-4583-484B-A14B-8DB5BA60CC84}" sibTransId="{DCA37B11-01B4-4E3D-A653-DF50DEC54A60}"/>
    <dgm:cxn modelId="{46A1394E-DA00-47BC-9957-BBE47E5CA5A5}" type="presOf" srcId="{ED588DDD-BFD3-4EF0-B733-2809F38CA301}" destId="{A56CD2FC-DF6E-485B-801B-D67B63F399B2}" srcOrd="0" destOrd="0" presId="urn:microsoft.com/office/officeart/2005/8/layout/default"/>
    <dgm:cxn modelId="{D5072A50-2774-4AD4-AA13-6928CFAA061B}" srcId="{FC7AF6CF-A6DE-4B6A-8B1D-DC517A5CF791}" destId="{609062AE-4387-4DB3-BD80-FD4BAEA4C888}" srcOrd="5" destOrd="0" parTransId="{B81EC996-4FDB-41D5-AA95-9FFF3274C357}" sibTransId="{1A5860F9-42BB-4678-AF6A-EDAB9C52A6F3}"/>
    <dgm:cxn modelId="{01E37272-9CC0-49B2-ABA3-A622C09A7F5C}" type="presOf" srcId="{D034E831-0FA8-4C79-97F9-4B7EB0BCA2B3}" destId="{CA230537-D046-4B55-9D8C-A528233D0F89}" srcOrd="0" destOrd="0" presId="urn:microsoft.com/office/officeart/2005/8/layout/default"/>
    <dgm:cxn modelId="{B181FA7D-FD06-407C-B861-CBDE8BF1153A}" type="presOf" srcId="{8C95CFA7-EF77-4416-8847-B1937AA122B3}" destId="{25AA4D10-BDEF-4F93-B2D1-F5C8C237BD3B}" srcOrd="0" destOrd="0" presId="urn:microsoft.com/office/officeart/2005/8/layout/default"/>
    <dgm:cxn modelId="{170CA2F8-D9D8-4122-AA5F-DA23B5AFB482}" srcId="{FC7AF6CF-A6DE-4B6A-8B1D-DC517A5CF791}" destId="{86686EA8-FF80-4F0B-9F4D-4AD553A45665}" srcOrd="0" destOrd="0" parTransId="{9AB0D8BB-BC96-4E25-8F9E-C27B2998DA4C}" sibTransId="{B4CA6249-658D-47B8-B077-4A0B07DDBA46}"/>
    <dgm:cxn modelId="{0650ED30-4ADB-4CB0-8335-24D4AB407CFF}" type="presParOf" srcId="{0EE7DF35-4772-4767-8949-06C36B506AD4}" destId="{91A93E93-E5DE-48E1-AD68-9C174AF2A360}" srcOrd="0" destOrd="0" presId="urn:microsoft.com/office/officeart/2005/8/layout/default"/>
    <dgm:cxn modelId="{4163071F-C27D-4DC2-AB98-8B5F4165F117}" type="presParOf" srcId="{0EE7DF35-4772-4767-8949-06C36B506AD4}" destId="{8C6746A3-48B5-4D76-A37F-C7A5B96F6DE1}" srcOrd="1" destOrd="0" presId="urn:microsoft.com/office/officeart/2005/8/layout/default"/>
    <dgm:cxn modelId="{6949A6AE-802D-46B1-980B-142424C7EB3A}" type="presParOf" srcId="{0EE7DF35-4772-4767-8949-06C36B506AD4}" destId="{E13AF3FF-D436-403F-88A4-8EFD26B2D96C}" srcOrd="2" destOrd="0" presId="urn:microsoft.com/office/officeart/2005/8/layout/default"/>
    <dgm:cxn modelId="{D74D801A-5991-4AB5-A5AA-2E27101CC5CC}" type="presParOf" srcId="{0EE7DF35-4772-4767-8949-06C36B506AD4}" destId="{0FFD1061-7540-4351-B949-75E9B43E89E8}" srcOrd="3" destOrd="0" presId="urn:microsoft.com/office/officeart/2005/8/layout/default"/>
    <dgm:cxn modelId="{4BDFA760-0C06-4915-AFC6-3B65C97CA5CF}" type="presParOf" srcId="{0EE7DF35-4772-4767-8949-06C36B506AD4}" destId="{CA230537-D046-4B55-9D8C-A528233D0F89}" srcOrd="4" destOrd="0" presId="urn:microsoft.com/office/officeart/2005/8/layout/default"/>
    <dgm:cxn modelId="{B53FABA5-078D-4B05-B757-060CED1BB714}" type="presParOf" srcId="{0EE7DF35-4772-4767-8949-06C36B506AD4}" destId="{A07DB43D-228D-443A-A3FE-5AD78EF0EE70}" srcOrd="5" destOrd="0" presId="urn:microsoft.com/office/officeart/2005/8/layout/default"/>
    <dgm:cxn modelId="{4AA948E9-DA0D-434C-A4A0-13A1D8D6F000}" type="presParOf" srcId="{0EE7DF35-4772-4767-8949-06C36B506AD4}" destId="{A56CD2FC-DF6E-485B-801B-D67B63F399B2}" srcOrd="6" destOrd="0" presId="urn:microsoft.com/office/officeart/2005/8/layout/default"/>
    <dgm:cxn modelId="{DF259F81-04B7-4E90-B41B-2228C2221EF0}" type="presParOf" srcId="{0EE7DF35-4772-4767-8949-06C36B506AD4}" destId="{2D32D869-3D82-4A89-9816-2B4579B51928}" srcOrd="7" destOrd="0" presId="urn:microsoft.com/office/officeart/2005/8/layout/default"/>
    <dgm:cxn modelId="{39D52F75-49FB-439F-853F-42EEE77B0849}" type="presParOf" srcId="{0EE7DF35-4772-4767-8949-06C36B506AD4}" destId="{25AA4D10-BDEF-4F93-B2D1-F5C8C237BD3B}" srcOrd="8" destOrd="0" presId="urn:microsoft.com/office/officeart/2005/8/layout/default"/>
    <dgm:cxn modelId="{E4921BF3-2944-4E18-A1E7-E647B325CAC5}" type="presParOf" srcId="{0EE7DF35-4772-4767-8949-06C36B506AD4}" destId="{7FA6C95F-D0E9-4710-A635-744B786808A3}" srcOrd="9" destOrd="0" presId="urn:microsoft.com/office/officeart/2005/8/layout/default"/>
    <dgm:cxn modelId="{F201351F-11F4-460C-96EB-F3903E3EED38}" type="presParOf" srcId="{0EE7DF35-4772-4767-8949-06C36B506AD4}" destId="{9869AEB3-5A87-4C8B-B824-B60597F6B80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93E93-E5DE-48E1-AD68-9C174AF2A360}">
      <dsp:nvSpPr>
        <dsp:cNvPr id="0" name=""/>
        <dsp:cNvSpPr/>
      </dsp:nvSpPr>
      <dsp:spPr>
        <a:xfrm>
          <a:off x="360858" y="1337"/>
          <a:ext cx="2420842" cy="14525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1: The Environment, The People we Serve, The Way of Management</a:t>
          </a:r>
          <a:endParaRPr lang="cs-CZ" sz="1800" kern="1200" dirty="0"/>
        </a:p>
      </dsp:txBody>
      <dsp:txXfrm>
        <a:off x="360858" y="1337"/>
        <a:ext cx="2420842" cy="1452505"/>
      </dsp:txXfrm>
    </dsp:sp>
    <dsp:sp modelId="{E13AF3FF-D436-403F-88A4-8EFD26B2D96C}">
      <dsp:nvSpPr>
        <dsp:cNvPr id="0" name=""/>
        <dsp:cNvSpPr/>
      </dsp:nvSpPr>
      <dsp:spPr>
        <a:xfrm>
          <a:off x="3023785" y="1337"/>
          <a:ext cx="2420842" cy="1452505"/>
        </a:xfrm>
        <a:prstGeom prst="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Paradigm shifts 2: The Nature of Public Organisations, Motivation of Staff, Accountability</a:t>
          </a:r>
          <a:endParaRPr lang="cs-CZ" sz="1800" kern="1200" dirty="0"/>
        </a:p>
      </dsp:txBody>
      <dsp:txXfrm>
        <a:off x="3023785" y="1337"/>
        <a:ext cx="2420842" cy="1452505"/>
      </dsp:txXfrm>
    </dsp:sp>
    <dsp:sp modelId="{CA230537-D046-4B55-9D8C-A528233D0F89}">
      <dsp:nvSpPr>
        <dsp:cNvPr id="0" name=""/>
        <dsp:cNvSpPr/>
      </dsp:nvSpPr>
      <dsp:spPr>
        <a:xfrm>
          <a:off x="360858" y="1695927"/>
          <a:ext cx="2420842" cy="1452505"/>
        </a:xfrm>
        <a:prstGeom prst="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1</a:t>
          </a:r>
          <a:r>
            <a:rPr lang="en-GB" sz="1800" kern="1200" dirty="0"/>
            <a:t>: Introduction and Human element</a:t>
          </a:r>
          <a:endParaRPr lang="cs-CZ" sz="1800" kern="1200" dirty="0"/>
        </a:p>
      </dsp:txBody>
      <dsp:txXfrm>
        <a:off x="360858" y="1695927"/>
        <a:ext cx="2420842" cy="1452505"/>
      </dsp:txXfrm>
    </dsp:sp>
    <dsp:sp modelId="{A56CD2FC-DF6E-485B-801B-D67B63F399B2}">
      <dsp:nvSpPr>
        <dsp:cNvPr id="0" name=""/>
        <dsp:cNvSpPr/>
      </dsp:nvSpPr>
      <dsp:spPr>
        <a:xfrm>
          <a:off x="3023785" y="1695927"/>
          <a:ext cx="2420842" cy="1452505"/>
        </a:xfrm>
        <a:prstGeom prst="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2</a:t>
          </a:r>
          <a:r>
            <a:rPr lang="en-GB" sz="1800" kern="1200" dirty="0"/>
            <a:t>: </a:t>
          </a:r>
          <a:r>
            <a:rPr lang="cs-CZ" sz="1800" kern="1200" dirty="0"/>
            <a:t>Systems</a:t>
          </a:r>
          <a:r>
            <a:rPr lang="en-GB" sz="1800" kern="1200" dirty="0"/>
            <a:t> element</a:t>
          </a:r>
          <a:endParaRPr lang="cs-CZ" sz="1800" kern="1200" dirty="0"/>
        </a:p>
      </dsp:txBody>
      <dsp:txXfrm>
        <a:off x="3023785" y="1695927"/>
        <a:ext cx="2420842" cy="1452505"/>
      </dsp:txXfrm>
    </dsp:sp>
    <dsp:sp modelId="{25AA4D10-BDEF-4F93-B2D1-F5C8C237BD3B}">
      <dsp:nvSpPr>
        <dsp:cNvPr id="0" name=""/>
        <dsp:cNvSpPr/>
      </dsp:nvSpPr>
      <dsp:spPr>
        <a:xfrm>
          <a:off x="360858" y="3390517"/>
          <a:ext cx="2420842" cy="1452505"/>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Human Learning Systems</a:t>
          </a:r>
          <a:r>
            <a:rPr lang="cs-CZ" sz="1800" kern="1200" dirty="0"/>
            <a:t> 3</a:t>
          </a:r>
          <a:r>
            <a:rPr lang="en-GB" sz="1800" kern="1200" dirty="0"/>
            <a:t>: </a:t>
          </a:r>
          <a:r>
            <a:rPr lang="cs-CZ" sz="1800" kern="1200" dirty="0" err="1"/>
            <a:t>Learning</a:t>
          </a:r>
          <a:r>
            <a:rPr lang="en-GB" sz="1800" kern="1200" dirty="0"/>
            <a:t> element</a:t>
          </a:r>
          <a:endParaRPr lang="cs-CZ" sz="1800" kern="1200" dirty="0"/>
        </a:p>
      </dsp:txBody>
      <dsp:txXfrm>
        <a:off x="360858" y="3390517"/>
        <a:ext cx="2420842" cy="1452505"/>
      </dsp:txXfrm>
    </dsp:sp>
    <dsp:sp modelId="{9869AEB3-5A87-4C8B-B824-B60597F6B80B}">
      <dsp:nvSpPr>
        <dsp:cNvPr id="0" name=""/>
        <dsp:cNvSpPr/>
      </dsp:nvSpPr>
      <dsp:spPr>
        <a:xfrm>
          <a:off x="3023785" y="3390517"/>
          <a:ext cx="2420842" cy="1452505"/>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New Synthesis, Metagovernance and conclusions </a:t>
          </a:r>
          <a:endParaRPr lang="cs-CZ" sz="1800" kern="1200" dirty="0"/>
        </a:p>
      </dsp:txBody>
      <dsp:txXfrm>
        <a:off x="3023785" y="3390517"/>
        <a:ext cx="2420842" cy="145250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4CBA-70B6-4C37-ABB1-702BE15E5B50}" type="datetimeFigureOut">
              <a:rPr lang="cs-CZ" smtClean="0"/>
              <a:t>13.12.2022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D56AF-7AE1-4194-8E54-660B083519AF}" type="slidenum">
              <a:rPr lang="cs-CZ" smtClean="0"/>
              <a:t>‹#›</a:t>
            </a:fld>
            <a:endParaRPr lang="cs-CZ"/>
          </a:p>
        </p:txBody>
      </p:sp>
    </p:spTree>
    <p:extLst>
      <p:ext uri="{BB962C8B-B14F-4D97-AF65-F5344CB8AC3E}">
        <p14:creationId xmlns:p14="http://schemas.microsoft.com/office/powerpoint/2010/main" val="41059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i="1" dirty="0"/>
              <a:t>has become a rather fuzzy term that can be applied to almost everything and therefore describes and explains nothing</a:t>
            </a:r>
            <a:r>
              <a:rPr lang="en-GB" dirty="0"/>
              <a:t>” (Jessop, 2002: 4)</a:t>
            </a:r>
          </a:p>
          <a:p>
            <a:endParaRPr lang="en-CZ" dirty="0"/>
          </a:p>
        </p:txBody>
      </p:sp>
      <p:sp>
        <p:nvSpPr>
          <p:cNvPr id="4" name="Slide Number Placeholder 3"/>
          <p:cNvSpPr>
            <a:spLocks noGrp="1"/>
          </p:cNvSpPr>
          <p:nvPr>
            <p:ph type="sldNum" sz="quarter" idx="5"/>
          </p:nvPr>
        </p:nvSpPr>
        <p:spPr/>
        <p:txBody>
          <a:bodyPr/>
          <a:lstStyle/>
          <a:p>
            <a:fld id="{C87D56AF-7AE1-4194-8E54-660B083519AF}" type="slidenum">
              <a:rPr lang="cs-CZ" smtClean="0"/>
              <a:t>33</a:t>
            </a:fld>
            <a:endParaRPr lang="cs-CZ"/>
          </a:p>
        </p:txBody>
      </p:sp>
    </p:spTree>
    <p:extLst>
      <p:ext uri="{BB962C8B-B14F-4D97-AF65-F5344CB8AC3E}">
        <p14:creationId xmlns:p14="http://schemas.microsoft.com/office/powerpoint/2010/main" val="1138798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styles are seldomly found in a ‘pure’ form, but usually appear in combinations. The design and management of such combinations is called </a:t>
            </a:r>
            <a:r>
              <a:rPr lang="en-GB" i="1" dirty="0" err="1"/>
              <a:t>metagovernance</a:t>
            </a:r>
            <a:endParaRPr lang="en-CZ" dirty="0"/>
          </a:p>
        </p:txBody>
      </p:sp>
      <p:sp>
        <p:nvSpPr>
          <p:cNvPr id="4" name="Slide Number Placeholder 3"/>
          <p:cNvSpPr>
            <a:spLocks noGrp="1"/>
          </p:cNvSpPr>
          <p:nvPr>
            <p:ph type="sldNum" sz="quarter" idx="5"/>
          </p:nvPr>
        </p:nvSpPr>
        <p:spPr/>
        <p:txBody>
          <a:bodyPr/>
          <a:lstStyle/>
          <a:p>
            <a:fld id="{C87D56AF-7AE1-4194-8E54-660B083519AF}" type="slidenum">
              <a:rPr lang="cs-CZ" smtClean="0"/>
              <a:t>34</a:t>
            </a:fld>
            <a:endParaRPr lang="cs-CZ"/>
          </a:p>
        </p:txBody>
      </p:sp>
    </p:spTree>
    <p:extLst>
      <p:ext uri="{BB962C8B-B14F-4D97-AF65-F5344CB8AC3E}">
        <p14:creationId xmlns:p14="http://schemas.microsoft.com/office/powerpoint/2010/main" val="85890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Z" dirty="0"/>
              <a:t>Networks – best ways to solve societal problems </a:t>
            </a:r>
          </a:p>
        </p:txBody>
      </p:sp>
      <p:sp>
        <p:nvSpPr>
          <p:cNvPr id="4" name="Slide Number Placeholder 3"/>
          <p:cNvSpPr>
            <a:spLocks noGrp="1"/>
          </p:cNvSpPr>
          <p:nvPr>
            <p:ph type="sldNum" sz="quarter" idx="5"/>
          </p:nvPr>
        </p:nvSpPr>
        <p:spPr/>
        <p:txBody>
          <a:bodyPr/>
          <a:lstStyle/>
          <a:p>
            <a:fld id="{C87D56AF-7AE1-4194-8E54-660B083519AF}" type="slidenum">
              <a:rPr lang="cs-CZ" smtClean="0"/>
              <a:t>36</a:t>
            </a:fld>
            <a:endParaRPr lang="cs-CZ"/>
          </a:p>
        </p:txBody>
      </p:sp>
    </p:spTree>
    <p:extLst>
      <p:ext uri="{BB962C8B-B14F-4D97-AF65-F5344CB8AC3E}">
        <p14:creationId xmlns:p14="http://schemas.microsoft.com/office/powerpoint/2010/main" val="362417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Z" dirty="0"/>
              <a:t>European Commission – DG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Z" dirty="0"/>
          </a:p>
          <a:p>
            <a:pPr marL="0" marR="0" lvl="0" indent="0" algn="l" defTabSz="914400" rtl="0" eaLnBrk="1" fontAlgn="auto" latinLnBrk="0" hangingPunct="1">
              <a:lnSpc>
                <a:spcPct val="100000"/>
              </a:lnSpc>
              <a:spcBef>
                <a:spcPts val="0"/>
              </a:spcBef>
              <a:spcAft>
                <a:spcPts val="0"/>
              </a:spcAft>
              <a:buClrTx/>
              <a:buSzTx/>
              <a:buFontTx/>
              <a:buNone/>
              <a:tabLst/>
              <a:defRPr/>
            </a:pPr>
            <a:r>
              <a:rPr lang="en-CZ" dirty="0"/>
              <a:t>Visiting professor at the Public Governance Institute of the University of Leuven (Belgium), </a:t>
            </a:r>
            <a:r>
              <a:rPr lang="en-GB" dirty="0"/>
              <a:t>senior fellow at the </a:t>
            </a:r>
            <a:r>
              <a:rPr lang="en-GB" dirty="0" err="1"/>
              <a:t>Center</a:t>
            </a:r>
            <a:r>
              <a:rPr lang="en-GB" dirty="0"/>
              <a:t> for Governance and Sustainability of the University of Massachusetts Boston (USA) and research associate at the Public Administration &amp; Policy Group of Wageningen University &amp; Research (Netherlands), and member of Scientific Committee of the European Environment Agency EEA</a:t>
            </a:r>
            <a:endParaRPr lang="en-CZ" dirty="0"/>
          </a:p>
          <a:p>
            <a:endParaRPr lang="en-CZ" dirty="0"/>
          </a:p>
        </p:txBody>
      </p:sp>
      <p:sp>
        <p:nvSpPr>
          <p:cNvPr id="4" name="Slide Number Placeholder 3"/>
          <p:cNvSpPr>
            <a:spLocks noGrp="1"/>
          </p:cNvSpPr>
          <p:nvPr>
            <p:ph type="sldNum" sz="quarter" idx="5"/>
          </p:nvPr>
        </p:nvSpPr>
        <p:spPr/>
        <p:txBody>
          <a:bodyPr/>
          <a:lstStyle/>
          <a:p>
            <a:fld id="{C87D56AF-7AE1-4194-8E54-660B083519AF}" type="slidenum">
              <a:rPr lang="cs-CZ" smtClean="0"/>
              <a:t>37</a:t>
            </a:fld>
            <a:endParaRPr lang="cs-CZ"/>
          </a:p>
        </p:txBody>
      </p:sp>
    </p:spTree>
    <p:extLst>
      <p:ext uri="{BB962C8B-B14F-4D97-AF65-F5344CB8AC3E}">
        <p14:creationId xmlns:p14="http://schemas.microsoft.com/office/powerpoint/2010/main" val="426462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77EA22B3-5442-49A7-9AD2-23BCFF3D52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
            <a:ext cx="12192000" cy="6857786"/>
          </a:xfrm>
          <a:prstGeom prst="rect">
            <a:avLst/>
          </a:prstGeom>
        </p:spPr>
      </p:pic>
      <p:sp>
        <p:nvSpPr>
          <p:cNvPr id="2" name="Nadpis 1">
            <a:extLst>
              <a:ext uri="{FF2B5EF4-FFF2-40B4-BE49-F238E27FC236}">
                <a16:creationId xmlns:a16="http://schemas.microsoft.com/office/drawing/2014/main" id="{A520F3C8-C69A-46CA-B497-1339C8B7914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DCE2A6B-14A5-4DD4-9883-02D0F09B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B5B644B-2659-45F1-B1D5-79E6167401C7}"/>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5" name="Zástupný symbol pro zápatí 4">
            <a:extLst>
              <a:ext uri="{FF2B5EF4-FFF2-40B4-BE49-F238E27FC236}">
                <a16:creationId xmlns:a16="http://schemas.microsoft.com/office/drawing/2014/main" id="{F8C523DA-57DB-4D8A-B464-DCFA8CDBB14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A29B854-609C-4898-8347-D264EE4C768D}"/>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79409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1E56EE-D110-4761-A849-0FEE67FF921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47B96CE-E6EB-4D61-9269-3FD9CED661EA}"/>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56CB737-FF26-4E0F-B763-B8B1AF90A3F3}"/>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5" name="Zástupný symbol pro zápatí 4">
            <a:extLst>
              <a:ext uri="{FF2B5EF4-FFF2-40B4-BE49-F238E27FC236}">
                <a16:creationId xmlns:a16="http://schemas.microsoft.com/office/drawing/2014/main" id="{03900D13-1D2C-40E3-B4ED-3D3911A4D9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216856-ACAD-425F-AB62-3BAB681755E2}"/>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72153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DA0ADBD-8C40-438D-AB3F-17EC205516E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BC32813E-B62A-4878-81D5-65DB1686FB0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67E2D19-5987-4DD8-9629-3FBFBD2C3812}"/>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5" name="Zástupný symbol pro zápatí 4">
            <a:extLst>
              <a:ext uri="{FF2B5EF4-FFF2-40B4-BE49-F238E27FC236}">
                <a16:creationId xmlns:a16="http://schemas.microsoft.com/office/drawing/2014/main" id="{232EA81F-0352-4698-B272-572D6DE1B7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968BB2C-67D4-4D38-A3D3-F2988DAB9BE3}"/>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65451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21C942-B9CE-411E-A6D5-D625ED44F65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4BAC47C-F41D-4CE8-ACB4-CBA3E55CA277}"/>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ECC708-24B6-4F68-8978-D188B46E4525}"/>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5" name="Zástupný symbol pro zápatí 4">
            <a:extLst>
              <a:ext uri="{FF2B5EF4-FFF2-40B4-BE49-F238E27FC236}">
                <a16:creationId xmlns:a16="http://schemas.microsoft.com/office/drawing/2014/main" id="{BF7FE6D0-A5B1-43E4-A48B-5FEEDAE1008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D134B-8497-42C0-8C01-524805BFFB7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1938502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A3DF10-BD97-47F1-92C4-D536CB6B70FE}"/>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E9027BDD-4C62-4170-A1EA-33969C15B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992B0D1C-3226-4B4D-A908-D20E6F955157}"/>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5" name="Zástupný symbol pro zápatí 4">
            <a:extLst>
              <a:ext uri="{FF2B5EF4-FFF2-40B4-BE49-F238E27FC236}">
                <a16:creationId xmlns:a16="http://schemas.microsoft.com/office/drawing/2014/main" id="{8B67F899-5C33-4076-AA8F-73FAA595D21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63E9C3C-C71A-46F6-925C-034F02496740}"/>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396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B19DF6-A347-4C07-A404-D40A129543E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970126E-91FF-4336-AA80-57CFA57E46C5}"/>
              </a:ext>
            </a:extLst>
          </p:cNvPr>
          <p:cNvSpPr>
            <a:spLocks noGrp="1"/>
          </p:cNvSpPr>
          <p:nvPr>
            <p:ph sz="half" idx="1"/>
          </p:nvPr>
        </p:nvSpPr>
        <p:spPr>
          <a:xfrm>
            <a:off x="1051844" y="1982623"/>
            <a:ext cx="4967955" cy="4328446"/>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0903D40A-6F5D-4B88-B00E-8C2EC8DF24A2}"/>
              </a:ext>
            </a:extLst>
          </p:cNvPr>
          <p:cNvSpPr>
            <a:spLocks noGrp="1"/>
          </p:cNvSpPr>
          <p:nvPr>
            <p:ph sz="half" idx="2"/>
          </p:nvPr>
        </p:nvSpPr>
        <p:spPr>
          <a:xfrm>
            <a:off x="6172200" y="1982622"/>
            <a:ext cx="4967955" cy="4328445"/>
          </a:xfrm>
        </p:spPr>
        <p:txBody>
          <a:body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5" name="Zástupný symbol pro datum 4">
            <a:extLst>
              <a:ext uri="{FF2B5EF4-FFF2-40B4-BE49-F238E27FC236}">
                <a16:creationId xmlns:a16="http://schemas.microsoft.com/office/drawing/2014/main" id="{1D2D32D6-3FB4-464E-8557-E179937F9B2D}"/>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6" name="Zástupný symbol pro zápatí 5">
            <a:extLst>
              <a:ext uri="{FF2B5EF4-FFF2-40B4-BE49-F238E27FC236}">
                <a16:creationId xmlns:a16="http://schemas.microsoft.com/office/drawing/2014/main" id="{F9F4AF49-F94E-4FC7-BEB9-E5779CFAE9C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D59E458-650E-4925-A2BA-21F22AB35251}"/>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0053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8300B2-89EA-4A02-8C7B-4F21559EC3D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36C32814-31C2-4597-9E51-9C9482CFD5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9CEC0EE4-0C61-443E-938F-FC1ECC8C4EDC}"/>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F688327E-D7D4-494A-AD2D-416AAF3CA4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8F83E62-6636-43F0-B0B7-670D1228078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FACEDA1-54EE-4718-812F-58F33EABE24F}"/>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8" name="Zástupný symbol pro zápatí 7">
            <a:extLst>
              <a:ext uri="{FF2B5EF4-FFF2-40B4-BE49-F238E27FC236}">
                <a16:creationId xmlns:a16="http://schemas.microsoft.com/office/drawing/2014/main" id="{64373085-1EF5-40B2-9A87-5B752965457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42A5F74-0DE3-415F-90EF-D06C104E470A}"/>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435239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FE34D8-CA64-435F-93C5-C217E74753B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7C9AF2EF-FF84-4530-BF9D-FA6EB631C520}"/>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4" name="Zástupný symbol pro zápatí 3">
            <a:extLst>
              <a:ext uri="{FF2B5EF4-FFF2-40B4-BE49-F238E27FC236}">
                <a16:creationId xmlns:a16="http://schemas.microsoft.com/office/drawing/2014/main" id="{3F37056D-59C4-45ED-87A1-0D7CB219DB71}"/>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58E87E59-E059-443C-B1DD-F260908136F5}"/>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296001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887F632-6EA9-4CB8-B9DE-E724250FD38F}"/>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3" name="Zástupný symbol pro zápatí 2">
            <a:extLst>
              <a:ext uri="{FF2B5EF4-FFF2-40B4-BE49-F238E27FC236}">
                <a16:creationId xmlns:a16="http://schemas.microsoft.com/office/drawing/2014/main" id="{779E7CEA-BD28-4F49-B3E2-72FDBD485778}"/>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267E794-1AE8-4673-BB82-27F1EC900BA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927856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7F79A3-052B-4473-9AF5-371F6905EE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85E9889E-2E1E-4BBB-BCDC-6DB778BB4F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2F13AAB6-A4C8-4BDD-B4C8-99F823227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1E06280B-45CB-489A-A940-D2EB4B5308CC}"/>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6" name="Zástupný symbol pro zápatí 5">
            <a:extLst>
              <a:ext uri="{FF2B5EF4-FFF2-40B4-BE49-F238E27FC236}">
                <a16:creationId xmlns:a16="http://schemas.microsoft.com/office/drawing/2014/main" id="{3B455712-A04A-4D65-B02C-EDBBC9715E6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722F4B-A9CE-4D4B-A6AD-8B4EB56B700F}"/>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350954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98507D-8EC2-45EE-94EB-41B087E2F4C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B53D4F2-4FD1-47F6-BB4C-DDA41A7877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B0B9D466-028D-49C3-AB4C-79CA1EAF9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55536700-F195-480C-A784-D39CF1331282}"/>
              </a:ext>
            </a:extLst>
          </p:cNvPr>
          <p:cNvSpPr>
            <a:spLocks noGrp="1"/>
          </p:cNvSpPr>
          <p:nvPr>
            <p:ph type="dt" sz="half" idx="10"/>
          </p:nvPr>
        </p:nvSpPr>
        <p:spPr/>
        <p:txBody>
          <a:bodyPr/>
          <a:lstStyle/>
          <a:p>
            <a:fld id="{17435C6E-D354-4DCB-8A45-2179AB5609B6}" type="datetimeFigureOut">
              <a:rPr lang="cs-CZ" smtClean="0"/>
              <a:t>13.12.2022</a:t>
            </a:fld>
            <a:endParaRPr lang="cs-CZ"/>
          </a:p>
        </p:txBody>
      </p:sp>
      <p:sp>
        <p:nvSpPr>
          <p:cNvPr id="6" name="Zástupný symbol pro zápatí 5">
            <a:extLst>
              <a:ext uri="{FF2B5EF4-FFF2-40B4-BE49-F238E27FC236}">
                <a16:creationId xmlns:a16="http://schemas.microsoft.com/office/drawing/2014/main" id="{AE28212F-69BC-416F-86DB-9B2962682B8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D143834-4314-45D5-8D70-78E5B3FE952B}"/>
              </a:ext>
            </a:extLst>
          </p:cNvPr>
          <p:cNvSpPr>
            <a:spLocks noGrp="1"/>
          </p:cNvSpPr>
          <p:nvPr>
            <p:ph type="sldNum" sz="quarter" idx="12"/>
          </p:nvPr>
        </p:nvSpPr>
        <p:spPr/>
        <p:txBody>
          <a:bodyPr/>
          <a:lstStyle/>
          <a:p>
            <a:fld id="{45A5F3B7-179D-4B78-92FD-7C48BEA88E47}" type="slidenum">
              <a:rPr lang="cs-CZ" smtClean="0"/>
              <a:t>‹#›</a:t>
            </a:fld>
            <a:endParaRPr lang="cs-CZ"/>
          </a:p>
        </p:txBody>
      </p:sp>
    </p:spTree>
    <p:extLst>
      <p:ext uri="{BB962C8B-B14F-4D97-AF65-F5344CB8AC3E}">
        <p14:creationId xmlns:p14="http://schemas.microsoft.com/office/powerpoint/2010/main" val="409975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3FE0A633-AAAE-4E54-A534-E20C4B437BF6}"/>
              </a:ext>
            </a:extLst>
          </p:cNvPr>
          <p:cNvSpPr>
            <a:spLocks noGrp="1"/>
          </p:cNvSpPr>
          <p:nvPr>
            <p:ph type="title"/>
          </p:nvPr>
        </p:nvSpPr>
        <p:spPr>
          <a:xfrm>
            <a:off x="1051845" y="546931"/>
            <a:ext cx="10091871" cy="717848"/>
          </a:xfrm>
          <a:prstGeom prst="rect">
            <a:avLst/>
          </a:prstGeom>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20C6CAF7-1D91-499A-9DB5-7E543D6D4955}"/>
              </a:ext>
            </a:extLst>
          </p:cNvPr>
          <p:cNvSpPr>
            <a:spLocks noGrp="1"/>
          </p:cNvSpPr>
          <p:nvPr>
            <p:ph type="body" idx="1"/>
          </p:nvPr>
        </p:nvSpPr>
        <p:spPr>
          <a:xfrm>
            <a:off x="1051845" y="2005012"/>
            <a:ext cx="10091871" cy="4306057"/>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9E1FB46-A19E-4507-9C6F-D73B7953D61D}"/>
              </a:ext>
            </a:extLst>
          </p:cNvPr>
          <p:cNvSpPr>
            <a:spLocks noGrp="1"/>
          </p:cNvSpPr>
          <p:nvPr>
            <p:ph type="dt" sz="half" idx="2"/>
          </p:nvPr>
        </p:nvSpPr>
        <p:spPr>
          <a:xfrm>
            <a:off x="105184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435C6E-D354-4DCB-8A45-2179AB5609B6}" type="datetimeFigureOut">
              <a:rPr lang="cs-CZ" smtClean="0"/>
              <a:t>13.12.2022</a:t>
            </a:fld>
            <a:endParaRPr lang="cs-CZ"/>
          </a:p>
        </p:txBody>
      </p:sp>
      <p:sp>
        <p:nvSpPr>
          <p:cNvPr id="5" name="Zástupný symbol pro zápatí 4">
            <a:extLst>
              <a:ext uri="{FF2B5EF4-FFF2-40B4-BE49-F238E27FC236}">
                <a16:creationId xmlns:a16="http://schemas.microsoft.com/office/drawing/2014/main" id="{268C7C50-B3BD-4469-8F67-4D7E05B0F0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E5980AE-EF1C-4C59-9AF6-7769953A2D12}"/>
              </a:ext>
            </a:extLst>
          </p:cNvPr>
          <p:cNvSpPr>
            <a:spLocks noGrp="1"/>
          </p:cNvSpPr>
          <p:nvPr>
            <p:ph type="sldNum" sz="quarter" idx="4"/>
          </p:nvPr>
        </p:nvSpPr>
        <p:spPr>
          <a:xfrm>
            <a:off x="839695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5F3B7-179D-4B78-92FD-7C48BEA88E47}" type="slidenum">
              <a:rPr lang="cs-CZ" smtClean="0"/>
              <a:t>‹#›</a:t>
            </a:fld>
            <a:endParaRPr lang="cs-CZ"/>
          </a:p>
        </p:txBody>
      </p:sp>
    </p:spTree>
    <p:extLst>
      <p:ext uri="{BB962C8B-B14F-4D97-AF65-F5344CB8AC3E}">
        <p14:creationId xmlns:p14="http://schemas.microsoft.com/office/powerpoint/2010/main" val="358902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unsplash.com/@lleung1?utm_source=unsplash&amp;utm_medium=referral&amp;utm_content=creditCopyText" TargetMode="Externa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hyperlink" Target="https://unsplash.com/s/photos/reflection?utm_source=unsplash&amp;utm_medium=referral&amp;utm_content=creditCopyTex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0.svg"/><Relationship Id="rId4" Type="http://schemas.openxmlformats.org/officeDocument/2006/relationships/diagramQuickStyle" Target="../diagrams/quickStyle1.xml"/><Relationship Id="rId9"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uk.linkedin.com/in/toby-lowe-90561b19" TargetMode="Externa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p:txBody>
          <a:bodyPr>
            <a:normAutofit lnSpcReduction="10000"/>
          </a:bodyPr>
          <a:lstStyle/>
          <a:p>
            <a:r>
              <a:rPr lang="cs-CZ" dirty="0"/>
              <a:t>Vladimír </a:t>
            </a:r>
            <a:r>
              <a:rPr lang="cs-CZ" dirty="0" err="1"/>
              <a:t>Kváča</a:t>
            </a:r>
            <a:r>
              <a:rPr lang="cs-CZ" dirty="0"/>
              <a:t>, Ph.D.</a:t>
            </a:r>
            <a:br>
              <a:rPr lang="cs-CZ" dirty="0"/>
            </a:br>
            <a:r>
              <a:rPr lang="cs-CZ" dirty="0" err="1"/>
              <a:t>October</a:t>
            </a:r>
            <a:r>
              <a:rPr lang="cs-CZ" dirty="0"/>
              <a:t> 2022 – </a:t>
            </a:r>
            <a:r>
              <a:rPr lang="cs-CZ" dirty="0" err="1"/>
              <a:t>January</a:t>
            </a:r>
            <a:r>
              <a:rPr lang="cs-CZ" dirty="0"/>
              <a:t> 2023</a:t>
            </a:r>
          </a:p>
          <a:p>
            <a:endParaRPr lang="cs-CZ" dirty="0"/>
          </a:p>
          <a:p>
            <a:r>
              <a:rPr lang="cs-CZ" dirty="0"/>
              <a:t>#6 </a:t>
            </a:r>
            <a:r>
              <a:rPr lang="cs-CZ" dirty="0" err="1"/>
              <a:t>December</a:t>
            </a:r>
            <a:r>
              <a:rPr lang="cs-CZ" dirty="0"/>
              <a:t> 14, 2022</a:t>
            </a:r>
          </a:p>
        </p:txBody>
      </p:sp>
    </p:spTree>
    <p:extLst>
      <p:ext uri="{BB962C8B-B14F-4D97-AF65-F5344CB8AC3E}">
        <p14:creationId xmlns:p14="http://schemas.microsoft.com/office/powerpoint/2010/main" val="2958743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3" name="Obdélník 2">
            <a:extLst>
              <a:ext uri="{FF2B5EF4-FFF2-40B4-BE49-F238E27FC236}">
                <a16:creationId xmlns:a16="http://schemas.microsoft.com/office/drawing/2014/main" id="{574E88EA-FB5C-402D-96C3-194B2C6DF611}"/>
              </a:ext>
            </a:extLst>
          </p:cNvPr>
          <p:cNvSpPr/>
          <p:nvPr/>
        </p:nvSpPr>
        <p:spPr>
          <a:xfrm>
            <a:off x="1048416" y="1354347"/>
            <a:ext cx="6784369" cy="495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err="1">
                <a:solidFill>
                  <a:schemeClr val="tx1"/>
                </a:solidFill>
              </a:rPr>
              <a:t>Explaining</a:t>
            </a:r>
            <a:r>
              <a:rPr lang="cs-CZ" sz="2400" dirty="0">
                <a:solidFill>
                  <a:schemeClr val="tx1"/>
                </a:solidFill>
              </a:rPr>
              <a:t> </a:t>
            </a:r>
            <a:r>
              <a:rPr lang="cs-CZ" sz="2400" dirty="0" err="1">
                <a:solidFill>
                  <a:schemeClr val="tx1"/>
                </a:solidFill>
              </a:rPr>
              <a:t>others</a:t>
            </a:r>
            <a:r>
              <a:rPr lang="cs-CZ" sz="2400" dirty="0">
                <a:solidFill>
                  <a:schemeClr val="tx1"/>
                </a:solidFill>
              </a:rPr>
              <a:t> </a:t>
            </a:r>
            <a:r>
              <a:rPr lang="cs-CZ" sz="2400" dirty="0" err="1">
                <a:solidFill>
                  <a:schemeClr val="tx1"/>
                </a:solidFill>
              </a:rPr>
              <a:t>using</a:t>
            </a:r>
            <a:r>
              <a:rPr lang="cs-CZ" sz="2400" dirty="0">
                <a:solidFill>
                  <a:schemeClr val="tx1"/>
                </a:solidFill>
              </a:rPr>
              <a:t> evidence </a:t>
            </a:r>
            <a:r>
              <a:rPr lang="cs-CZ" sz="2400" dirty="0" err="1">
                <a:solidFill>
                  <a:schemeClr val="tx1"/>
                </a:solidFill>
              </a:rPr>
              <a:t>why</a:t>
            </a:r>
            <a:r>
              <a:rPr lang="cs-CZ" sz="2400" dirty="0">
                <a:solidFill>
                  <a:schemeClr val="tx1"/>
                </a:solidFill>
              </a:rPr>
              <a:t> </a:t>
            </a:r>
            <a:r>
              <a:rPr lang="cs-CZ" sz="2400" dirty="0" err="1">
                <a:solidFill>
                  <a:schemeClr val="tx1"/>
                </a:solidFill>
              </a:rPr>
              <a:t>the</a:t>
            </a:r>
            <a:r>
              <a:rPr lang="cs-CZ" sz="2400" dirty="0">
                <a:solidFill>
                  <a:schemeClr val="tx1"/>
                </a:solidFill>
              </a:rPr>
              <a:t> </a:t>
            </a:r>
            <a:r>
              <a:rPr lang="cs-CZ" sz="2400" dirty="0" err="1">
                <a:solidFill>
                  <a:schemeClr val="tx1"/>
                </a:solidFill>
              </a:rPr>
              <a:t>change</a:t>
            </a:r>
            <a:r>
              <a:rPr lang="cs-CZ" sz="2400" dirty="0">
                <a:solidFill>
                  <a:schemeClr val="tx1"/>
                </a:solidFill>
              </a:rPr>
              <a:t> </a:t>
            </a:r>
            <a:r>
              <a:rPr lang="cs-CZ" sz="2400" dirty="0" err="1">
                <a:solidFill>
                  <a:schemeClr val="tx1"/>
                </a:solidFill>
              </a:rPr>
              <a:t>is</a:t>
            </a:r>
            <a:r>
              <a:rPr lang="cs-CZ" sz="2400" dirty="0">
                <a:solidFill>
                  <a:schemeClr val="tx1"/>
                </a:solidFill>
              </a:rPr>
              <a:t> </a:t>
            </a:r>
            <a:r>
              <a:rPr lang="cs-CZ" sz="2400" dirty="0" err="1">
                <a:solidFill>
                  <a:schemeClr val="tx1"/>
                </a:solidFill>
              </a:rPr>
              <a:t>good</a:t>
            </a:r>
            <a:r>
              <a:rPr lang="cs-CZ" sz="2400" dirty="0">
                <a:solidFill>
                  <a:schemeClr val="tx1"/>
                </a:solidFill>
              </a:rPr>
              <a:t>.</a:t>
            </a:r>
          </a:p>
          <a:p>
            <a:r>
              <a:rPr lang="cs-CZ" sz="2400" dirty="0">
                <a:solidFill>
                  <a:schemeClr val="tx1"/>
                </a:solidFill>
              </a:rPr>
              <a:t>Works </a:t>
            </a:r>
            <a:r>
              <a:rPr lang="cs-CZ" sz="2400" dirty="0" err="1">
                <a:solidFill>
                  <a:schemeClr val="tx1"/>
                </a:solidFill>
              </a:rPr>
              <a:t>great</a:t>
            </a:r>
            <a:r>
              <a:rPr lang="cs-CZ" sz="2400" dirty="0">
                <a:solidFill>
                  <a:schemeClr val="tx1"/>
                </a:solidFill>
              </a:rPr>
              <a:t>, but </a:t>
            </a:r>
            <a:r>
              <a:rPr lang="cs-CZ" sz="2400" dirty="0" err="1">
                <a:solidFill>
                  <a:schemeClr val="tx1"/>
                </a:solidFill>
              </a:rPr>
              <a:t>only</a:t>
            </a:r>
            <a:r>
              <a:rPr lang="cs-CZ" sz="2400" dirty="0">
                <a:solidFill>
                  <a:schemeClr val="tx1"/>
                </a:solidFill>
              </a:rPr>
              <a:t> </a:t>
            </a:r>
            <a:r>
              <a:rPr lang="cs-CZ" sz="2400" dirty="0" err="1">
                <a:solidFill>
                  <a:schemeClr val="tx1"/>
                </a:solidFill>
              </a:rPr>
              <a:t>with</a:t>
            </a:r>
            <a:r>
              <a:rPr lang="cs-CZ" sz="2400" dirty="0">
                <a:solidFill>
                  <a:schemeClr val="tx1"/>
                </a:solidFill>
              </a:rPr>
              <a:t> </a:t>
            </a:r>
            <a:r>
              <a:rPr lang="cs-CZ" sz="2400" dirty="0" err="1">
                <a:solidFill>
                  <a:schemeClr val="tx1"/>
                </a:solidFill>
              </a:rPr>
              <a:t>curious</a:t>
            </a:r>
            <a:r>
              <a:rPr lang="cs-CZ" sz="2400" dirty="0">
                <a:solidFill>
                  <a:schemeClr val="tx1"/>
                </a:solidFill>
              </a:rPr>
              <a:t> </a:t>
            </a:r>
            <a:r>
              <a:rPr lang="cs-CZ" sz="2400" dirty="0" err="1">
                <a:solidFill>
                  <a:schemeClr val="tx1"/>
                </a:solidFill>
              </a:rPr>
              <a:t>people</a:t>
            </a:r>
            <a:r>
              <a:rPr lang="cs-CZ" sz="2400" dirty="0">
                <a:solidFill>
                  <a:schemeClr val="tx1"/>
                </a:solidFill>
              </a:rPr>
              <a:t>. Most </a:t>
            </a:r>
            <a:r>
              <a:rPr lang="cs-CZ" sz="2400" dirty="0" err="1">
                <a:solidFill>
                  <a:schemeClr val="tx1"/>
                </a:solidFill>
              </a:rPr>
              <a:t>people</a:t>
            </a:r>
            <a:r>
              <a:rPr lang="cs-CZ" sz="2400" dirty="0">
                <a:solidFill>
                  <a:schemeClr val="tx1"/>
                </a:solidFill>
              </a:rPr>
              <a:t> are not </a:t>
            </a:r>
            <a:r>
              <a:rPr lang="cs-CZ" sz="2400" dirty="0" err="1">
                <a:solidFill>
                  <a:schemeClr val="tx1"/>
                </a:solidFill>
              </a:rPr>
              <a:t>curious</a:t>
            </a:r>
            <a:r>
              <a:rPr lang="cs-CZ" sz="2400" dirty="0">
                <a:solidFill>
                  <a:schemeClr val="tx1"/>
                </a:solidFill>
              </a:rPr>
              <a:t>.</a:t>
            </a:r>
          </a:p>
          <a:p>
            <a:r>
              <a:rPr lang="cs-CZ" sz="2400" dirty="0" err="1">
                <a:solidFill>
                  <a:schemeClr val="tx1"/>
                </a:solidFill>
              </a:rPr>
              <a:t>If</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try</a:t>
            </a:r>
            <a:r>
              <a:rPr lang="cs-CZ" sz="2400" dirty="0">
                <a:solidFill>
                  <a:schemeClr val="tx1"/>
                </a:solidFill>
              </a:rPr>
              <a:t> to </a:t>
            </a:r>
            <a:r>
              <a:rPr lang="cs-CZ" sz="2400" dirty="0" err="1">
                <a:solidFill>
                  <a:schemeClr val="tx1"/>
                </a:solidFill>
              </a:rPr>
              <a:t>explain</a:t>
            </a:r>
            <a:r>
              <a:rPr lang="cs-CZ" sz="2400" dirty="0">
                <a:solidFill>
                  <a:schemeClr val="tx1"/>
                </a:solidFill>
              </a:rPr>
              <a:t> to </a:t>
            </a:r>
            <a:r>
              <a:rPr lang="cs-CZ" sz="2400" dirty="0" err="1">
                <a:solidFill>
                  <a:schemeClr val="tx1"/>
                </a:solidFill>
              </a:rPr>
              <a:t>someone</a:t>
            </a:r>
            <a:r>
              <a:rPr lang="cs-CZ" sz="2400" dirty="0">
                <a:solidFill>
                  <a:schemeClr val="tx1"/>
                </a:solidFill>
              </a:rPr>
              <a:t> </a:t>
            </a:r>
            <a:r>
              <a:rPr lang="cs-CZ" sz="2400" dirty="0" err="1">
                <a:solidFill>
                  <a:schemeClr val="tx1"/>
                </a:solidFill>
              </a:rPr>
              <a:t>what</a:t>
            </a:r>
            <a:r>
              <a:rPr lang="cs-CZ" sz="2400" dirty="0">
                <a:solidFill>
                  <a:schemeClr val="tx1"/>
                </a:solidFill>
              </a:rPr>
              <a:t> he </a:t>
            </a:r>
            <a:r>
              <a:rPr lang="cs-CZ" sz="2400" dirty="0" err="1">
                <a:solidFill>
                  <a:schemeClr val="tx1"/>
                </a:solidFill>
              </a:rPr>
              <a:t>doesn‘t</a:t>
            </a:r>
            <a:r>
              <a:rPr lang="cs-CZ" sz="2400" dirty="0">
                <a:solidFill>
                  <a:schemeClr val="tx1"/>
                </a:solidFill>
              </a:rPr>
              <a:t> </a:t>
            </a:r>
            <a:r>
              <a:rPr lang="cs-CZ" sz="2400" dirty="0" err="1">
                <a:solidFill>
                  <a:schemeClr val="tx1"/>
                </a:solidFill>
              </a:rPr>
              <a:t>want</a:t>
            </a:r>
            <a:r>
              <a:rPr lang="cs-CZ" sz="2400" dirty="0">
                <a:solidFill>
                  <a:schemeClr val="tx1"/>
                </a:solidFill>
              </a:rPr>
              <a:t> to </a:t>
            </a:r>
            <a:r>
              <a:rPr lang="cs-CZ" sz="2400" dirty="0" err="1">
                <a:solidFill>
                  <a:schemeClr val="tx1"/>
                </a:solidFill>
              </a:rPr>
              <a:t>hear</a:t>
            </a:r>
            <a:r>
              <a:rPr lang="cs-CZ" sz="2400" dirty="0">
                <a:solidFill>
                  <a:schemeClr val="tx1"/>
                </a:solidFill>
              </a:rPr>
              <a:t>, he </a:t>
            </a:r>
            <a:r>
              <a:rPr lang="cs-CZ" sz="2400" dirty="0" err="1">
                <a:solidFill>
                  <a:schemeClr val="tx1"/>
                </a:solidFill>
              </a:rPr>
              <a:t>experiences</a:t>
            </a:r>
            <a:r>
              <a:rPr lang="cs-CZ" sz="2400" dirty="0">
                <a:solidFill>
                  <a:schemeClr val="tx1"/>
                </a:solidFill>
              </a:rPr>
              <a:t> </a:t>
            </a:r>
            <a:r>
              <a:rPr lang="cs-CZ" sz="2400" dirty="0" err="1">
                <a:solidFill>
                  <a:schemeClr val="tx1"/>
                </a:solidFill>
              </a:rPr>
              <a:t>cognitive</a:t>
            </a:r>
            <a:r>
              <a:rPr lang="cs-CZ" sz="2400" dirty="0">
                <a:solidFill>
                  <a:schemeClr val="tx1"/>
                </a:solidFill>
              </a:rPr>
              <a:t> </a:t>
            </a:r>
            <a:r>
              <a:rPr lang="cs-CZ" sz="2400" dirty="0" err="1">
                <a:solidFill>
                  <a:schemeClr val="tx1"/>
                </a:solidFill>
              </a:rPr>
              <a:t>dissonance</a:t>
            </a:r>
            <a:r>
              <a:rPr lang="cs-CZ" sz="2400" dirty="0">
                <a:solidFill>
                  <a:schemeClr val="tx1"/>
                </a:solidFill>
              </a:rPr>
              <a:t>, </a:t>
            </a:r>
            <a:r>
              <a:rPr lang="cs-CZ" sz="2400" dirty="0" err="1">
                <a:solidFill>
                  <a:schemeClr val="tx1"/>
                </a:solidFill>
              </a:rPr>
              <a:t>confirmation</a:t>
            </a:r>
            <a:r>
              <a:rPr lang="cs-CZ" sz="2400" dirty="0">
                <a:solidFill>
                  <a:schemeClr val="tx1"/>
                </a:solidFill>
              </a:rPr>
              <a:t> and </a:t>
            </a:r>
            <a:r>
              <a:rPr lang="cs-CZ" sz="2400" dirty="0" err="1">
                <a:solidFill>
                  <a:schemeClr val="tx1"/>
                </a:solidFill>
              </a:rPr>
              <a:t>other</a:t>
            </a:r>
            <a:r>
              <a:rPr lang="cs-CZ" sz="2400" dirty="0">
                <a:solidFill>
                  <a:schemeClr val="tx1"/>
                </a:solidFill>
              </a:rPr>
              <a:t> </a:t>
            </a:r>
            <a:r>
              <a:rPr lang="cs-CZ" sz="2400" dirty="0" err="1">
                <a:solidFill>
                  <a:schemeClr val="tx1"/>
                </a:solidFill>
              </a:rPr>
              <a:t>biases</a:t>
            </a:r>
            <a:r>
              <a:rPr lang="cs-CZ" sz="2400" dirty="0">
                <a:solidFill>
                  <a:schemeClr val="tx1"/>
                </a:solidFill>
              </a:rPr>
              <a:t> </a:t>
            </a:r>
            <a:r>
              <a:rPr lang="cs-CZ" sz="2400" dirty="0" err="1">
                <a:solidFill>
                  <a:schemeClr val="tx1"/>
                </a:solidFill>
              </a:rPr>
              <a:t>apply</a:t>
            </a:r>
            <a:r>
              <a:rPr lang="cs-CZ" sz="2400" dirty="0">
                <a:solidFill>
                  <a:schemeClr val="tx1"/>
                </a:solidFill>
              </a:rPr>
              <a:t>…</a:t>
            </a:r>
          </a:p>
          <a:p>
            <a:r>
              <a:rPr lang="cs-CZ" sz="2400" dirty="0">
                <a:solidFill>
                  <a:schemeClr val="tx1"/>
                </a:solidFill>
              </a:rPr>
              <a:t>I </a:t>
            </a:r>
            <a:r>
              <a:rPr lang="cs-CZ" sz="2400" dirty="0" err="1">
                <a:solidFill>
                  <a:schemeClr val="tx1"/>
                </a:solidFill>
              </a:rPr>
              <a:t>don‘t</a:t>
            </a:r>
            <a:r>
              <a:rPr lang="cs-CZ" sz="2400" dirty="0">
                <a:solidFill>
                  <a:schemeClr val="tx1"/>
                </a:solidFill>
              </a:rPr>
              <a:t> </a:t>
            </a:r>
            <a:r>
              <a:rPr lang="cs-CZ" sz="2400" dirty="0" err="1">
                <a:solidFill>
                  <a:schemeClr val="tx1"/>
                </a:solidFill>
              </a:rPr>
              <a:t>like</a:t>
            </a:r>
            <a:r>
              <a:rPr lang="cs-CZ" sz="2400" dirty="0">
                <a:solidFill>
                  <a:schemeClr val="tx1"/>
                </a:solidFill>
              </a:rPr>
              <a:t> </a:t>
            </a:r>
            <a:r>
              <a:rPr lang="cs-CZ" sz="2400" dirty="0" err="1">
                <a:solidFill>
                  <a:schemeClr val="tx1"/>
                </a:solidFill>
              </a:rPr>
              <a:t>what</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say</a:t>
            </a:r>
            <a:r>
              <a:rPr lang="cs-CZ" sz="2400" dirty="0">
                <a:solidFill>
                  <a:schemeClr val="tx1"/>
                </a:solidFill>
              </a:rPr>
              <a:t> =&gt; </a:t>
            </a:r>
            <a:r>
              <a:rPr lang="cs-CZ" sz="2400" dirty="0" err="1">
                <a:solidFill>
                  <a:schemeClr val="tx1"/>
                </a:solidFill>
              </a:rPr>
              <a:t>you</a:t>
            </a:r>
            <a:r>
              <a:rPr lang="cs-CZ" sz="2400" dirty="0">
                <a:solidFill>
                  <a:schemeClr val="tx1"/>
                </a:solidFill>
              </a:rPr>
              <a:t> are </a:t>
            </a:r>
            <a:r>
              <a:rPr lang="cs-CZ" sz="2400" dirty="0" err="1">
                <a:solidFill>
                  <a:schemeClr val="tx1"/>
                </a:solidFill>
              </a:rPr>
              <a:t>an</a:t>
            </a:r>
            <a:r>
              <a:rPr lang="cs-CZ" sz="2400" dirty="0">
                <a:solidFill>
                  <a:schemeClr val="tx1"/>
                </a:solidFill>
              </a:rPr>
              <a:t> idiot (</a:t>
            </a:r>
            <a:r>
              <a:rPr lang="cs-CZ" sz="2400" dirty="0" err="1">
                <a:solidFill>
                  <a:schemeClr val="tx1"/>
                </a:solidFill>
              </a:rPr>
              <a:t>or</a:t>
            </a:r>
            <a:r>
              <a:rPr lang="cs-CZ" sz="2400" dirty="0">
                <a:solidFill>
                  <a:schemeClr val="tx1"/>
                </a:solidFill>
              </a:rPr>
              <a:t> </a:t>
            </a:r>
            <a:r>
              <a:rPr lang="cs-CZ" sz="2400" dirty="0" err="1">
                <a:solidFill>
                  <a:schemeClr val="tx1"/>
                </a:solidFill>
              </a:rPr>
              <a:t>other</a:t>
            </a:r>
            <a:r>
              <a:rPr lang="cs-CZ" sz="2400" dirty="0">
                <a:solidFill>
                  <a:schemeClr val="tx1"/>
                </a:solidFill>
              </a:rPr>
              <a:t> </a:t>
            </a:r>
            <a:r>
              <a:rPr lang="cs-CZ" sz="2400" dirty="0" err="1">
                <a:solidFill>
                  <a:schemeClr val="tx1"/>
                </a:solidFill>
              </a:rPr>
              <a:t>reason</a:t>
            </a:r>
            <a:r>
              <a:rPr lang="cs-CZ" sz="2400" dirty="0">
                <a:solidFill>
                  <a:schemeClr val="tx1"/>
                </a:solidFill>
              </a:rPr>
              <a:t> </a:t>
            </a:r>
            <a:r>
              <a:rPr lang="cs-CZ" sz="2400" dirty="0" err="1">
                <a:solidFill>
                  <a:schemeClr val="tx1"/>
                </a:solidFill>
              </a:rPr>
              <a:t>why</a:t>
            </a:r>
            <a:r>
              <a:rPr lang="cs-CZ" sz="2400" dirty="0">
                <a:solidFill>
                  <a:schemeClr val="tx1"/>
                </a:solidFill>
              </a:rPr>
              <a:t> </a:t>
            </a:r>
            <a:r>
              <a:rPr lang="cs-CZ" sz="2400" dirty="0" err="1">
                <a:solidFill>
                  <a:schemeClr val="tx1"/>
                </a:solidFill>
              </a:rPr>
              <a:t>you</a:t>
            </a:r>
            <a:r>
              <a:rPr lang="cs-CZ" sz="2400" dirty="0">
                <a:solidFill>
                  <a:schemeClr val="tx1"/>
                </a:solidFill>
              </a:rPr>
              <a:t> are </a:t>
            </a:r>
            <a:r>
              <a:rPr lang="cs-CZ" sz="2400" dirty="0" err="1">
                <a:solidFill>
                  <a:schemeClr val="tx1"/>
                </a:solidFill>
              </a:rPr>
              <a:t>irrelevant</a:t>
            </a:r>
            <a:r>
              <a:rPr lang="cs-CZ" sz="2400" dirty="0">
                <a:solidFill>
                  <a:schemeClr val="tx1"/>
                </a:solidFill>
              </a:rPr>
              <a:t>) =&gt; I </a:t>
            </a:r>
            <a:r>
              <a:rPr lang="cs-CZ" sz="2400" dirty="0" err="1">
                <a:solidFill>
                  <a:schemeClr val="tx1"/>
                </a:solidFill>
              </a:rPr>
              <a:t>don‘t</a:t>
            </a:r>
            <a:r>
              <a:rPr lang="cs-CZ" sz="2400" dirty="0">
                <a:solidFill>
                  <a:schemeClr val="tx1"/>
                </a:solidFill>
              </a:rPr>
              <a:t> </a:t>
            </a:r>
            <a:r>
              <a:rPr lang="cs-CZ" sz="2400" dirty="0" err="1">
                <a:solidFill>
                  <a:schemeClr val="tx1"/>
                </a:solidFill>
              </a:rPr>
              <a:t>need</a:t>
            </a:r>
            <a:r>
              <a:rPr lang="cs-CZ" sz="2400" dirty="0">
                <a:solidFill>
                  <a:schemeClr val="tx1"/>
                </a:solidFill>
              </a:rPr>
              <a:t> to </a:t>
            </a:r>
            <a:r>
              <a:rPr lang="cs-CZ" sz="2400" dirty="0" err="1">
                <a:solidFill>
                  <a:schemeClr val="tx1"/>
                </a:solidFill>
              </a:rPr>
              <a:t>take</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seriously</a:t>
            </a:r>
            <a:r>
              <a:rPr lang="cs-CZ" sz="2400" dirty="0">
                <a:solidFill>
                  <a:schemeClr val="tx1"/>
                </a:solidFill>
              </a:rPr>
              <a:t>… </a:t>
            </a:r>
          </a:p>
          <a:p>
            <a:r>
              <a:rPr lang="cs-CZ" sz="2400" dirty="0" err="1">
                <a:solidFill>
                  <a:schemeClr val="tx1"/>
                </a:solidFill>
              </a:rPr>
              <a:t>Deep</a:t>
            </a:r>
            <a:r>
              <a:rPr lang="cs-CZ" sz="2400" dirty="0">
                <a:solidFill>
                  <a:schemeClr val="tx1"/>
                </a:solidFill>
              </a:rPr>
              <a:t> </a:t>
            </a:r>
            <a:r>
              <a:rPr lang="cs-CZ" sz="2400" dirty="0" err="1">
                <a:solidFill>
                  <a:schemeClr val="tx1"/>
                </a:solidFill>
              </a:rPr>
              <a:t>crisis</a:t>
            </a:r>
            <a:r>
              <a:rPr lang="cs-CZ" sz="2400" dirty="0">
                <a:solidFill>
                  <a:schemeClr val="tx1"/>
                </a:solidFill>
              </a:rPr>
              <a:t> </a:t>
            </a:r>
            <a:r>
              <a:rPr lang="cs-CZ" sz="2400" dirty="0" err="1">
                <a:solidFill>
                  <a:schemeClr val="tx1"/>
                </a:solidFill>
              </a:rPr>
              <a:t>sometimes</a:t>
            </a:r>
            <a:r>
              <a:rPr lang="cs-CZ" sz="2400" dirty="0">
                <a:solidFill>
                  <a:schemeClr val="tx1"/>
                </a:solidFill>
              </a:rPr>
              <a:t> </a:t>
            </a:r>
            <a:r>
              <a:rPr lang="cs-CZ" sz="2400" dirty="0" err="1">
                <a:solidFill>
                  <a:schemeClr val="tx1"/>
                </a:solidFill>
              </a:rPr>
              <a:t>triggers</a:t>
            </a:r>
            <a:r>
              <a:rPr lang="cs-CZ" sz="2400" dirty="0">
                <a:solidFill>
                  <a:schemeClr val="tx1"/>
                </a:solidFill>
              </a:rPr>
              <a:t> </a:t>
            </a:r>
            <a:r>
              <a:rPr lang="cs-CZ" sz="2400" dirty="0" err="1">
                <a:solidFill>
                  <a:schemeClr val="tx1"/>
                </a:solidFill>
              </a:rPr>
              <a:t>curiosity</a:t>
            </a:r>
            <a:r>
              <a:rPr lang="cs-CZ" sz="2400" dirty="0">
                <a:solidFill>
                  <a:schemeClr val="tx1"/>
                </a:solidFill>
              </a:rPr>
              <a:t>…</a:t>
            </a:r>
          </a:p>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6" name="Obdélník 5">
            <a:extLst>
              <a:ext uri="{FF2B5EF4-FFF2-40B4-BE49-F238E27FC236}">
                <a16:creationId xmlns:a16="http://schemas.microsoft.com/office/drawing/2014/main" id="{DBD1B471-2138-43F0-8794-C93622555F82}"/>
              </a:ext>
            </a:extLst>
          </p:cNvPr>
          <p:cNvSpPr/>
          <p:nvPr/>
        </p:nvSpPr>
        <p:spPr>
          <a:xfrm>
            <a:off x="7832785" y="3458475"/>
            <a:ext cx="3589166" cy="298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7" name="TextovéPole 6">
            <a:extLst>
              <a:ext uri="{FF2B5EF4-FFF2-40B4-BE49-F238E27FC236}">
                <a16:creationId xmlns:a16="http://schemas.microsoft.com/office/drawing/2014/main" id="{026E6DB9-F1B5-4CE2-B147-4EA5F03EFAAD}"/>
              </a:ext>
            </a:extLst>
          </p:cNvPr>
          <p:cNvSpPr txBox="1"/>
          <p:nvPr/>
        </p:nvSpPr>
        <p:spPr>
          <a:xfrm>
            <a:off x="8083034" y="4372077"/>
            <a:ext cx="3057121" cy="1938992"/>
          </a:xfrm>
          <a:prstGeom prst="rect">
            <a:avLst/>
          </a:prstGeom>
          <a:noFill/>
          <a:ln>
            <a:solidFill>
              <a:srgbClr val="CC0066"/>
            </a:solidFill>
          </a:ln>
        </p:spPr>
        <p:txBody>
          <a:bodyPr wrap="square" rtlCol="0">
            <a:spAutoFit/>
          </a:bodyPr>
          <a:lstStyle/>
          <a:p>
            <a:r>
              <a:rPr lang="cs-CZ" sz="2400" dirty="0" err="1">
                <a:solidFill>
                  <a:srgbClr val="CC0066"/>
                </a:solidFill>
              </a:rPr>
              <a:t>Never</a:t>
            </a:r>
            <a:r>
              <a:rPr lang="cs-CZ" sz="2400" dirty="0">
                <a:solidFill>
                  <a:srgbClr val="CC0066"/>
                </a:solidFill>
              </a:rPr>
              <a:t> </a:t>
            </a:r>
            <a:r>
              <a:rPr lang="cs-CZ" sz="2400" dirty="0" err="1">
                <a:solidFill>
                  <a:srgbClr val="CC0066"/>
                </a:solidFill>
              </a:rPr>
              <a:t>try</a:t>
            </a:r>
            <a:r>
              <a:rPr lang="cs-CZ" sz="2400" dirty="0">
                <a:solidFill>
                  <a:srgbClr val="CC0066"/>
                </a:solidFill>
              </a:rPr>
              <a:t> to </a:t>
            </a:r>
            <a:r>
              <a:rPr lang="cs-CZ" sz="2400" dirty="0" err="1">
                <a:solidFill>
                  <a:srgbClr val="CC0066"/>
                </a:solidFill>
              </a:rPr>
              <a:t>explain</a:t>
            </a:r>
            <a:r>
              <a:rPr lang="cs-CZ" sz="2400" dirty="0">
                <a:solidFill>
                  <a:srgbClr val="CC0066"/>
                </a:solidFill>
              </a:rPr>
              <a:t> </a:t>
            </a:r>
            <a:r>
              <a:rPr lang="cs-CZ" sz="2400" dirty="0" err="1">
                <a:solidFill>
                  <a:srgbClr val="CC0066"/>
                </a:solidFill>
              </a:rPr>
              <a:t>things</a:t>
            </a:r>
            <a:r>
              <a:rPr lang="cs-CZ" sz="2400" dirty="0">
                <a:solidFill>
                  <a:srgbClr val="CC0066"/>
                </a:solidFill>
              </a:rPr>
              <a:t> to </a:t>
            </a:r>
            <a:r>
              <a:rPr lang="cs-CZ" sz="2400" dirty="0" err="1">
                <a:solidFill>
                  <a:srgbClr val="CC0066"/>
                </a:solidFill>
              </a:rPr>
              <a:t>people</a:t>
            </a:r>
            <a:r>
              <a:rPr lang="cs-CZ" sz="2400" dirty="0">
                <a:solidFill>
                  <a:srgbClr val="CC0066"/>
                </a:solidFill>
              </a:rPr>
              <a:t> </a:t>
            </a:r>
            <a:r>
              <a:rPr lang="cs-CZ" sz="2400" dirty="0" err="1">
                <a:solidFill>
                  <a:srgbClr val="CC0066"/>
                </a:solidFill>
              </a:rPr>
              <a:t>who</a:t>
            </a:r>
            <a:r>
              <a:rPr lang="cs-CZ" sz="2400" dirty="0">
                <a:solidFill>
                  <a:srgbClr val="CC0066"/>
                </a:solidFill>
              </a:rPr>
              <a:t> are not </a:t>
            </a:r>
            <a:r>
              <a:rPr lang="cs-CZ" sz="2400" dirty="0" err="1">
                <a:solidFill>
                  <a:srgbClr val="CC0066"/>
                </a:solidFill>
              </a:rPr>
              <a:t>interested</a:t>
            </a:r>
            <a:r>
              <a:rPr lang="cs-CZ" sz="2400" dirty="0">
                <a:solidFill>
                  <a:srgbClr val="CC0066"/>
                </a:solidFill>
              </a:rPr>
              <a:t>. </a:t>
            </a:r>
            <a:r>
              <a:rPr lang="cs-CZ" sz="2400" dirty="0" err="1">
                <a:solidFill>
                  <a:srgbClr val="CC0066"/>
                </a:solidFill>
              </a:rPr>
              <a:t>First</a:t>
            </a:r>
            <a:r>
              <a:rPr lang="cs-CZ" sz="2400" dirty="0">
                <a:solidFill>
                  <a:srgbClr val="CC0066"/>
                </a:solidFill>
              </a:rPr>
              <a:t> </a:t>
            </a:r>
            <a:r>
              <a:rPr lang="cs-CZ" sz="2400" dirty="0" err="1">
                <a:solidFill>
                  <a:srgbClr val="CC0066"/>
                </a:solidFill>
              </a:rPr>
              <a:t>you</a:t>
            </a:r>
            <a:r>
              <a:rPr lang="cs-CZ" sz="2400" dirty="0">
                <a:solidFill>
                  <a:srgbClr val="CC0066"/>
                </a:solidFill>
              </a:rPr>
              <a:t> </a:t>
            </a:r>
            <a:r>
              <a:rPr lang="cs-CZ" sz="2400" dirty="0" err="1">
                <a:solidFill>
                  <a:srgbClr val="CC0066"/>
                </a:solidFill>
              </a:rPr>
              <a:t>need</a:t>
            </a:r>
            <a:r>
              <a:rPr lang="cs-CZ" sz="2400" dirty="0">
                <a:solidFill>
                  <a:srgbClr val="CC0066"/>
                </a:solidFill>
              </a:rPr>
              <a:t> to make </a:t>
            </a:r>
            <a:r>
              <a:rPr lang="cs-CZ" sz="2400" dirty="0" err="1">
                <a:solidFill>
                  <a:srgbClr val="CC0066"/>
                </a:solidFill>
              </a:rPr>
              <a:t>them</a:t>
            </a:r>
            <a:r>
              <a:rPr lang="cs-CZ" sz="2400" dirty="0">
                <a:solidFill>
                  <a:srgbClr val="CC0066"/>
                </a:solidFill>
              </a:rPr>
              <a:t> </a:t>
            </a:r>
            <a:r>
              <a:rPr lang="cs-CZ" sz="2400" dirty="0" err="1">
                <a:solidFill>
                  <a:srgbClr val="CC0066"/>
                </a:solidFill>
              </a:rPr>
              <a:t>curious</a:t>
            </a:r>
            <a:r>
              <a:rPr lang="cs-CZ" sz="2400" dirty="0">
                <a:solidFill>
                  <a:srgbClr val="CC0066"/>
                </a:solidFill>
              </a:rPr>
              <a:t>.</a:t>
            </a:r>
          </a:p>
        </p:txBody>
      </p:sp>
    </p:spTree>
    <p:extLst>
      <p:ext uri="{BB962C8B-B14F-4D97-AF65-F5344CB8AC3E}">
        <p14:creationId xmlns:p14="http://schemas.microsoft.com/office/powerpoint/2010/main" val="350999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3" name="Obdélník 2">
            <a:extLst>
              <a:ext uri="{FF2B5EF4-FFF2-40B4-BE49-F238E27FC236}">
                <a16:creationId xmlns:a16="http://schemas.microsoft.com/office/drawing/2014/main" id="{574E88EA-FB5C-402D-96C3-194B2C6DF611}"/>
              </a:ext>
            </a:extLst>
          </p:cNvPr>
          <p:cNvSpPr/>
          <p:nvPr/>
        </p:nvSpPr>
        <p:spPr>
          <a:xfrm>
            <a:off x="4744529" y="1391837"/>
            <a:ext cx="6395626" cy="491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In a </a:t>
            </a:r>
            <a:r>
              <a:rPr lang="cs-CZ" sz="2400" dirty="0" err="1">
                <a:solidFill>
                  <a:schemeClr val="tx1"/>
                </a:solidFill>
              </a:rPr>
              <a:t>group</a:t>
            </a:r>
            <a:r>
              <a:rPr lang="cs-CZ" sz="2400" dirty="0">
                <a:solidFill>
                  <a:schemeClr val="tx1"/>
                </a:solidFill>
              </a:rPr>
              <a:t> </a:t>
            </a:r>
            <a:r>
              <a:rPr lang="cs-CZ" sz="2400" dirty="0" err="1">
                <a:solidFill>
                  <a:schemeClr val="tx1"/>
                </a:solidFill>
              </a:rPr>
              <a:t>discuss</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What</a:t>
            </a:r>
            <a:r>
              <a:rPr lang="cs-CZ" sz="2400" dirty="0">
                <a:solidFill>
                  <a:schemeClr val="tx1"/>
                </a:solidFill>
              </a:rPr>
              <a:t> </a:t>
            </a:r>
            <a:r>
              <a:rPr lang="cs-CZ" sz="2400" dirty="0" err="1">
                <a:solidFill>
                  <a:schemeClr val="tx1"/>
                </a:solidFill>
              </a:rPr>
              <a:t>can</a:t>
            </a:r>
            <a:r>
              <a:rPr lang="cs-CZ" sz="2400" dirty="0">
                <a:solidFill>
                  <a:schemeClr val="tx1"/>
                </a:solidFill>
              </a:rPr>
              <a:t> normative-</a:t>
            </a:r>
            <a:r>
              <a:rPr lang="cs-CZ" sz="2400" dirty="0" err="1">
                <a:solidFill>
                  <a:schemeClr val="tx1"/>
                </a:solidFill>
              </a:rPr>
              <a:t>reeducative</a:t>
            </a:r>
            <a:r>
              <a:rPr lang="cs-CZ" sz="2400" dirty="0">
                <a:solidFill>
                  <a:schemeClr val="tx1"/>
                </a:solidFill>
              </a:rPr>
              <a:t> </a:t>
            </a:r>
            <a:r>
              <a:rPr lang="cs-CZ" sz="2400" dirty="0" err="1">
                <a:solidFill>
                  <a:schemeClr val="tx1"/>
                </a:solidFill>
              </a:rPr>
              <a:t>way</a:t>
            </a:r>
            <a:r>
              <a:rPr lang="cs-CZ" sz="2400" dirty="0">
                <a:solidFill>
                  <a:schemeClr val="tx1"/>
                </a:solidFill>
              </a:rPr>
              <a:t> </a:t>
            </a:r>
            <a:r>
              <a:rPr lang="cs-CZ" sz="2400" dirty="0" err="1">
                <a:solidFill>
                  <a:schemeClr val="tx1"/>
                </a:solidFill>
              </a:rPr>
              <a:t>of</a:t>
            </a:r>
            <a:r>
              <a:rPr lang="cs-CZ" sz="2400" dirty="0">
                <a:solidFill>
                  <a:schemeClr val="tx1"/>
                </a:solidFill>
              </a:rPr>
              <a:t> management to </a:t>
            </a:r>
            <a:r>
              <a:rPr lang="cs-CZ" sz="2400" dirty="0" err="1">
                <a:solidFill>
                  <a:schemeClr val="tx1"/>
                </a:solidFill>
              </a:rPr>
              <a:t>change</a:t>
            </a:r>
            <a:r>
              <a:rPr lang="cs-CZ" sz="2400" dirty="0">
                <a:solidFill>
                  <a:schemeClr val="tx1"/>
                </a:solidFill>
              </a:rPr>
              <a:t> </a:t>
            </a:r>
            <a:r>
              <a:rPr lang="cs-CZ" sz="2400" dirty="0" err="1">
                <a:solidFill>
                  <a:schemeClr val="tx1"/>
                </a:solidFill>
              </a:rPr>
              <a:t>human</a:t>
            </a:r>
            <a:r>
              <a:rPr lang="cs-CZ" sz="2400" dirty="0">
                <a:solidFill>
                  <a:schemeClr val="tx1"/>
                </a:solidFill>
              </a:rPr>
              <a:t> </a:t>
            </a:r>
            <a:r>
              <a:rPr lang="cs-CZ" sz="2400" dirty="0" err="1">
                <a:solidFill>
                  <a:schemeClr val="tx1"/>
                </a:solidFill>
              </a:rPr>
              <a:t>behaviour</a:t>
            </a:r>
            <a:r>
              <a:rPr lang="cs-CZ" sz="2400" dirty="0">
                <a:solidFill>
                  <a:schemeClr val="tx1"/>
                </a:solidFill>
              </a:rPr>
              <a:t> </a:t>
            </a:r>
            <a:r>
              <a:rPr lang="cs-CZ" sz="2400" dirty="0" err="1">
                <a:solidFill>
                  <a:schemeClr val="tx1"/>
                </a:solidFill>
              </a:rPr>
              <a:t>look</a:t>
            </a:r>
            <a:r>
              <a:rPr lang="cs-CZ" sz="2400" dirty="0">
                <a:solidFill>
                  <a:schemeClr val="tx1"/>
                </a:solidFill>
              </a:rPr>
              <a:t> </a:t>
            </a:r>
            <a:r>
              <a:rPr lang="cs-CZ" sz="2400" dirty="0" err="1">
                <a:solidFill>
                  <a:schemeClr val="tx1"/>
                </a:solidFill>
              </a:rPr>
              <a:t>like</a:t>
            </a:r>
            <a:r>
              <a:rPr lang="cs-CZ" sz="2400" dirty="0">
                <a:solidFill>
                  <a:schemeClr val="tx1"/>
                </a:solidFill>
              </a:rPr>
              <a:t>. (</a:t>
            </a:r>
            <a:r>
              <a:rPr lang="cs-CZ" sz="2400" dirty="0" err="1">
                <a:solidFill>
                  <a:schemeClr val="tx1"/>
                </a:solidFill>
              </a:rPr>
              <a:t>Example</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What</a:t>
            </a:r>
            <a:r>
              <a:rPr lang="cs-CZ" sz="2400" dirty="0">
                <a:solidFill>
                  <a:schemeClr val="tx1"/>
                </a:solidFill>
              </a:rPr>
              <a:t> are </a:t>
            </a:r>
            <a:r>
              <a:rPr lang="cs-CZ" sz="2400" dirty="0" err="1">
                <a:solidFill>
                  <a:schemeClr val="tx1"/>
                </a:solidFill>
              </a:rPr>
              <a:t>the</a:t>
            </a:r>
            <a:r>
              <a:rPr lang="cs-CZ" sz="2400" dirty="0">
                <a:solidFill>
                  <a:schemeClr val="tx1"/>
                </a:solidFill>
              </a:rPr>
              <a:t> pros, </a:t>
            </a:r>
            <a:r>
              <a:rPr lang="cs-CZ" sz="2400" dirty="0" err="1">
                <a:solidFill>
                  <a:schemeClr val="tx1"/>
                </a:solidFill>
              </a:rPr>
              <a:t>what</a:t>
            </a:r>
            <a:r>
              <a:rPr lang="cs-CZ" sz="2400" dirty="0">
                <a:solidFill>
                  <a:schemeClr val="tx1"/>
                </a:solidFill>
              </a:rPr>
              <a:t> are </a:t>
            </a:r>
            <a:r>
              <a:rPr lang="cs-CZ" sz="2400" dirty="0" err="1">
                <a:solidFill>
                  <a:schemeClr val="tx1"/>
                </a:solidFill>
              </a:rPr>
              <a:t>the</a:t>
            </a:r>
            <a:r>
              <a:rPr lang="cs-CZ" sz="2400" dirty="0">
                <a:solidFill>
                  <a:schemeClr val="tx1"/>
                </a:solidFill>
              </a:rPr>
              <a:t> </a:t>
            </a:r>
            <a:r>
              <a:rPr lang="cs-CZ" sz="2400" dirty="0" err="1">
                <a:solidFill>
                  <a:schemeClr val="tx1"/>
                </a:solidFill>
              </a:rPr>
              <a:t>cons</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When</a:t>
            </a:r>
            <a:r>
              <a:rPr lang="cs-CZ" sz="2400" dirty="0">
                <a:solidFill>
                  <a:schemeClr val="tx1"/>
                </a:solidFill>
              </a:rPr>
              <a:t> </a:t>
            </a:r>
            <a:r>
              <a:rPr lang="cs-CZ" sz="2400" dirty="0" err="1">
                <a:solidFill>
                  <a:schemeClr val="tx1"/>
                </a:solidFill>
              </a:rPr>
              <a:t>would</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apply</a:t>
            </a:r>
            <a:r>
              <a:rPr lang="cs-CZ" sz="2400" dirty="0">
                <a:solidFill>
                  <a:schemeClr val="tx1"/>
                </a:solidFill>
              </a:rPr>
              <a:t> </a:t>
            </a:r>
            <a:r>
              <a:rPr lang="cs-CZ" sz="2400" dirty="0" err="1">
                <a:solidFill>
                  <a:schemeClr val="tx1"/>
                </a:solidFill>
              </a:rPr>
              <a:t>it</a:t>
            </a:r>
            <a:r>
              <a:rPr lang="cs-CZ" sz="2400" dirty="0">
                <a:solidFill>
                  <a:schemeClr val="tx1"/>
                </a:solidFill>
              </a:rPr>
              <a:t>?</a:t>
            </a:r>
          </a:p>
          <a:p>
            <a:endParaRPr lang="cs-CZ" dirty="0">
              <a:solidFill>
                <a:schemeClr val="tx1"/>
              </a:solidFill>
            </a:endParaRPr>
          </a:p>
          <a:p>
            <a:endParaRPr lang="cs-CZ" dirty="0">
              <a:solidFill>
                <a:schemeClr val="tx1"/>
              </a:solidFill>
            </a:endParaRPr>
          </a:p>
          <a:p>
            <a:endParaRPr lang="cs-CZ" dirty="0">
              <a:solidFill>
                <a:schemeClr val="tx1"/>
              </a:solidFill>
            </a:endParaRPr>
          </a:p>
        </p:txBody>
      </p:sp>
      <p:sp>
        <p:nvSpPr>
          <p:cNvPr id="6" name="Obdélník 5">
            <a:extLst>
              <a:ext uri="{FF2B5EF4-FFF2-40B4-BE49-F238E27FC236}">
                <a16:creationId xmlns:a16="http://schemas.microsoft.com/office/drawing/2014/main" id="{DBD1B471-2138-43F0-8794-C93622555F82}"/>
              </a:ext>
            </a:extLst>
          </p:cNvPr>
          <p:cNvSpPr/>
          <p:nvPr/>
        </p:nvSpPr>
        <p:spPr>
          <a:xfrm>
            <a:off x="603707" y="2465930"/>
            <a:ext cx="4140822" cy="169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223362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3" name="Obdélník 2">
            <a:extLst>
              <a:ext uri="{FF2B5EF4-FFF2-40B4-BE49-F238E27FC236}">
                <a16:creationId xmlns:a16="http://schemas.microsoft.com/office/drawing/2014/main" id="{574E88EA-FB5C-402D-96C3-194B2C6DF611}"/>
              </a:ext>
            </a:extLst>
          </p:cNvPr>
          <p:cNvSpPr/>
          <p:nvPr/>
        </p:nvSpPr>
        <p:spPr>
          <a:xfrm>
            <a:off x="4744529" y="1391837"/>
            <a:ext cx="6395626" cy="491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a:t>
            </a:r>
            <a:r>
              <a:rPr lang="cs-CZ" sz="2400" dirty="0" err="1">
                <a:solidFill>
                  <a:schemeClr val="tx1"/>
                </a:solidFill>
              </a:rPr>
              <a:t>Shaking</a:t>
            </a:r>
            <a:r>
              <a:rPr lang="cs-CZ" sz="2400" dirty="0">
                <a:solidFill>
                  <a:schemeClr val="tx1"/>
                </a:solidFill>
              </a:rPr>
              <a:t> </a:t>
            </a:r>
            <a:r>
              <a:rPr lang="cs-CZ" sz="2400" dirty="0" err="1">
                <a:solidFill>
                  <a:schemeClr val="tx1"/>
                </a:solidFill>
              </a:rPr>
              <a:t>someones</a:t>
            </a:r>
            <a:r>
              <a:rPr lang="cs-CZ" sz="2400" dirty="0">
                <a:solidFill>
                  <a:schemeClr val="tx1"/>
                </a:solidFill>
              </a:rPr>
              <a:t> reality“ – </a:t>
            </a:r>
            <a:r>
              <a:rPr lang="cs-CZ" sz="2400" dirty="0" err="1">
                <a:solidFill>
                  <a:schemeClr val="tx1"/>
                </a:solidFill>
              </a:rPr>
              <a:t>kind</a:t>
            </a:r>
            <a:r>
              <a:rPr lang="cs-CZ" sz="2400" dirty="0">
                <a:solidFill>
                  <a:schemeClr val="tx1"/>
                </a:solidFill>
              </a:rPr>
              <a:t> </a:t>
            </a:r>
            <a:r>
              <a:rPr lang="cs-CZ" sz="2400" dirty="0" err="1">
                <a:solidFill>
                  <a:schemeClr val="tx1"/>
                </a:solidFill>
              </a:rPr>
              <a:t>of</a:t>
            </a:r>
            <a:r>
              <a:rPr lang="cs-CZ" sz="2400" dirty="0">
                <a:solidFill>
                  <a:schemeClr val="tx1"/>
                </a:solidFill>
              </a:rPr>
              <a:t> </a:t>
            </a:r>
            <a:r>
              <a:rPr lang="cs-CZ" sz="2400" dirty="0" err="1">
                <a:solidFill>
                  <a:schemeClr val="tx1"/>
                </a:solidFill>
              </a:rPr>
              <a:t>artificial</a:t>
            </a:r>
            <a:r>
              <a:rPr lang="cs-CZ" sz="2400" dirty="0">
                <a:solidFill>
                  <a:schemeClr val="tx1"/>
                </a:solidFill>
              </a:rPr>
              <a:t> </a:t>
            </a:r>
            <a:r>
              <a:rPr lang="cs-CZ" sz="2400" dirty="0" err="1">
                <a:solidFill>
                  <a:schemeClr val="tx1"/>
                </a:solidFill>
              </a:rPr>
              <a:t>crisis</a:t>
            </a:r>
            <a:r>
              <a:rPr lang="cs-CZ" sz="2400" dirty="0">
                <a:solidFill>
                  <a:schemeClr val="tx1"/>
                </a:solidFill>
              </a:rPr>
              <a:t>.</a:t>
            </a:r>
          </a:p>
          <a:p>
            <a:endParaRPr lang="cs-CZ" sz="2400" dirty="0">
              <a:solidFill>
                <a:schemeClr val="tx1"/>
              </a:solidFill>
            </a:endParaRPr>
          </a:p>
          <a:p>
            <a:r>
              <a:rPr lang="cs-CZ" sz="2400" dirty="0" err="1">
                <a:solidFill>
                  <a:schemeClr val="tx1"/>
                </a:solidFill>
              </a:rPr>
              <a:t>Includes</a:t>
            </a:r>
            <a:r>
              <a:rPr lang="cs-CZ" sz="2400" dirty="0">
                <a:solidFill>
                  <a:schemeClr val="tx1"/>
                </a:solidFill>
              </a:rPr>
              <a:t> </a:t>
            </a:r>
            <a:r>
              <a:rPr lang="cs-CZ" sz="2400" dirty="0" err="1">
                <a:solidFill>
                  <a:schemeClr val="tx1"/>
                </a:solidFill>
              </a:rPr>
              <a:t>emotional</a:t>
            </a:r>
            <a:r>
              <a:rPr lang="cs-CZ" sz="2400" dirty="0">
                <a:solidFill>
                  <a:schemeClr val="tx1"/>
                </a:solidFill>
              </a:rPr>
              <a:t> </a:t>
            </a:r>
            <a:r>
              <a:rPr lang="cs-CZ" sz="2400" dirty="0" err="1">
                <a:solidFill>
                  <a:schemeClr val="tx1"/>
                </a:solidFill>
              </a:rPr>
              <a:t>experience</a:t>
            </a:r>
            <a:r>
              <a:rPr lang="cs-CZ" sz="2400" dirty="0">
                <a:solidFill>
                  <a:schemeClr val="tx1"/>
                </a:solidFill>
              </a:rPr>
              <a:t> </a:t>
            </a:r>
            <a:r>
              <a:rPr lang="cs-CZ" sz="2400" dirty="0" err="1">
                <a:solidFill>
                  <a:schemeClr val="tx1"/>
                </a:solidFill>
              </a:rPr>
              <a:t>when</a:t>
            </a:r>
            <a:r>
              <a:rPr lang="cs-CZ" sz="2400" dirty="0">
                <a:solidFill>
                  <a:schemeClr val="tx1"/>
                </a:solidFill>
              </a:rPr>
              <a:t> </a:t>
            </a:r>
            <a:r>
              <a:rPr lang="cs-CZ" sz="2400" dirty="0" err="1">
                <a:solidFill>
                  <a:schemeClr val="tx1"/>
                </a:solidFill>
              </a:rPr>
              <a:t>someone</a:t>
            </a:r>
            <a:r>
              <a:rPr lang="cs-CZ" sz="2400" dirty="0">
                <a:solidFill>
                  <a:schemeClr val="tx1"/>
                </a:solidFill>
              </a:rPr>
              <a:t> </a:t>
            </a:r>
            <a:r>
              <a:rPr lang="cs-CZ" sz="2400" dirty="0" err="1">
                <a:solidFill>
                  <a:schemeClr val="tx1"/>
                </a:solidFill>
              </a:rPr>
              <a:t>is</a:t>
            </a:r>
            <a:r>
              <a:rPr lang="cs-CZ" sz="2400" dirty="0">
                <a:solidFill>
                  <a:schemeClr val="tx1"/>
                </a:solidFill>
              </a:rPr>
              <a:t> </a:t>
            </a:r>
            <a:r>
              <a:rPr lang="cs-CZ" sz="2400" dirty="0" err="1">
                <a:solidFill>
                  <a:schemeClr val="tx1"/>
                </a:solidFill>
              </a:rPr>
              <a:t>confronted</a:t>
            </a:r>
            <a:r>
              <a:rPr lang="cs-CZ" sz="2400" dirty="0">
                <a:solidFill>
                  <a:schemeClr val="tx1"/>
                </a:solidFill>
              </a:rPr>
              <a:t> </a:t>
            </a:r>
            <a:r>
              <a:rPr lang="cs-CZ" sz="2400" dirty="0" err="1">
                <a:solidFill>
                  <a:schemeClr val="tx1"/>
                </a:solidFill>
              </a:rPr>
              <a:t>with</a:t>
            </a:r>
            <a:r>
              <a:rPr lang="cs-CZ" sz="2400" dirty="0">
                <a:solidFill>
                  <a:schemeClr val="tx1"/>
                </a:solidFill>
              </a:rPr>
              <a:t> </a:t>
            </a:r>
            <a:r>
              <a:rPr lang="cs-CZ" sz="2400" dirty="0" err="1">
                <a:solidFill>
                  <a:schemeClr val="tx1"/>
                </a:solidFill>
              </a:rPr>
              <a:t>own</a:t>
            </a:r>
            <a:r>
              <a:rPr lang="cs-CZ" sz="2400" dirty="0">
                <a:solidFill>
                  <a:schemeClr val="tx1"/>
                </a:solidFill>
              </a:rPr>
              <a:t> </a:t>
            </a:r>
            <a:r>
              <a:rPr lang="cs-CZ" sz="2400" dirty="0" err="1">
                <a:solidFill>
                  <a:schemeClr val="tx1"/>
                </a:solidFill>
              </a:rPr>
              <a:t>assumptions</a:t>
            </a:r>
            <a:r>
              <a:rPr lang="cs-CZ" sz="2400" dirty="0">
                <a:solidFill>
                  <a:schemeClr val="tx1"/>
                </a:solidFill>
              </a:rPr>
              <a:t> </a:t>
            </a:r>
            <a:r>
              <a:rPr lang="cs-CZ" sz="2400" dirty="0" err="1">
                <a:solidFill>
                  <a:schemeClr val="tx1"/>
                </a:solidFill>
              </a:rPr>
              <a:t>or</a:t>
            </a:r>
            <a:r>
              <a:rPr lang="cs-CZ" sz="2400" dirty="0">
                <a:solidFill>
                  <a:schemeClr val="tx1"/>
                </a:solidFill>
              </a:rPr>
              <a:t> </a:t>
            </a:r>
            <a:r>
              <a:rPr lang="cs-CZ" sz="2400" dirty="0" err="1">
                <a:solidFill>
                  <a:schemeClr val="tx1"/>
                </a:solidFill>
              </a:rPr>
              <a:t>mental</a:t>
            </a:r>
            <a:r>
              <a:rPr lang="cs-CZ" sz="2400" dirty="0">
                <a:solidFill>
                  <a:schemeClr val="tx1"/>
                </a:solidFill>
              </a:rPr>
              <a:t> </a:t>
            </a:r>
            <a:r>
              <a:rPr lang="cs-CZ" sz="2400" dirty="0" err="1">
                <a:solidFill>
                  <a:schemeClr val="tx1"/>
                </a:solidFill>
              </a:rPr>
              <a:t>models</a:t>
            </a:r>
            <a:r>
              <a:rPr lang="cs-CZ" sz="2400" dirty="0">
                <a:solidFill>
                  <a:schemeClr val="tx1"/>
                </a:solidFill>
              </a:rPr>
              <a:t> and </a:t>
            </a:r>
            <a:r>
              <a:rPr lang="cs-CZ" sz="2400" dirty="0" err="1">
                <a:solidFill>
                  <a:schemeClr val="tx1"/>
                </a:solidFill>
              </a:rPr>
              <a:t>concludes</a:t>
            </a:r>
            <a:r>
              <a:rPr lang="cs-CZ" sz="2400" dirty="0">
                <a:solidFill>
                  <a:schemeClr val="tx1"/>
                </a:solidFill>
              </a:rPr>
              <a:t> </a:t>
            </a:r>
            <a:r>
              <a:rPr lang="cs-CZ" sz="2400" dirty="0" err="1">
                <a:solidFill>
                  <a:schemeClr val="tx1"/>
                </a:solidFill>
              </a:rPr>
              <a:t>that</a:t>
            </a:r>
            <a:r>
              <a:rPr lang="cs-CZ" sz="2400" dirty="0">
                <a:solidFill>
                  <a:schemeClr val="tx1"/>
                </a:solidFill>
              </a:rPr>
              <a:t> these </a:t>
            </a:r>
            <a:r>
              <a:rPr lang="cs-CZ" sz="2400" dirty="0" err="1">
                <a:solidFill>
                  <a:schemeClr val="tx1"/>
                </a:solidFill>
              </a:rPr>
              <a:t>need</a:t>
            </a:r>
            <a:r>
              <a:rPr lang="cs-CZ" sz="2400" dirty="0">
                <a:solidFill>
                  <a:schemeClr val="tx1"/>
                </a:solidFill>
              </a:rPr>
              <a:t> to </a:t>
            </a:r>
            <a:r>
              <a:rPr lang="cs-CZ" sz="2400" dirty="0" err="1">
                <a:solidFill>
                  <a:schemeClr val="tx1"/>
                </a:solidFill>
              </a:rPr>
              <a:t>be</a:t>
            </a:r>
            <a:r>
              <a:rPr lang="cs-CZ" sz="2400" dirty="0">
                <a:solidFill>
                  <a:schemeClr val="tx1"/>
                </a:solidFill>
              </a:rPr>
              <a:t> </a:t>
            </a:r>
            <a:r>
              <a:rPr lang="cs-CZ" sz="2400" dirty="0" err="1">
                <a:solidFill>
                  <a:schemeClr val="tx1"/>
                </a:solidFill>
              </a:rPr>
              <a:t>updated</a:t>
            </a:r>
            <a:r>
              <a:rPr lang="cs-CZ" sz="2400" dirty="0">
                <a:solidFill>
                  <a:schemeClr val="tx1"/>
                </a:solidFill>
              </a:rPr>
              <a:t>.</a:t>
            </a:r>
          </a:p>
          <a:p>
            <a:r>
              <a:rPr lang="cs-CZ" sz="2400" dirty="0" err="1">
                <a:solidFill>
                  <a:schemeClr val="tx1"/>
                </a:solidFill>
              </a:rPr>
              <a:t>This</a:t>
            </a:r>
            <a:r>
              <a:rPr lang="cs-CZ" sz="2400" dirty="0">
                <a:solidFill>
                  <a:schemeClr val="tx1"/>
                </a:solidFill>
              </a:rPr>
              <a:t> </a:t>
            </a:r>
            <a:r>
              <a:rPr lang="cs-CZ" sz="2400" dirty="0" err="1">
                <a:solidFill>
                  <a:schemeClr val="tx1"/>
                </a:solidFill>
              </a:rPr>
              <a:t>creates</a:t>
            </a:r>
            <a:r>
              <a:rPr lang="cs-CZ" sz="2400" dirty="0">
                <a:solidFill>
                  <a:schemeClr val="tx1"/>
                </a:solidFill>
              </a:rPr>
              <a:t> </a:t>
            </a:r>
            <a:r>
              <a:rPr lang="cs-CZ" sz="2400" dirty="0" err="1">
                <a:solidFill>
                  <a:schemeClr val="tx1"/>
                </a:solidFill>
              </a:rPr>
              <a:t>curiosity</a:t>
            </a:r>
            <a:r>
              <a:rPr lang="cs-CZ" sz="2400" dirty="0">
                <a:solidFill>
                  <a:schemeClr val="tx1"/>
                </a:solidFill>
              </a:rPr>
              <a:t> </a:t>
            </a:r>
            <a:r>
              <a:rPr lang="cs-CZ" sz="2400" dirty="0" err="1">
                <a:solidFill>
                  <a:schemeClr val="tx1"/>
                </a:solidFill>
              </a:rPr>
              <a:t>that</a:t>
            </a:r>
            <a:r>
              <a:rPr lang="cs-CZ" sz="2400" dirty="0">
                <a:solidFill>
                  <a:schemeClr val="tx1"/>
                </a:solidFill>
              </a:rPr>
              <a:t> </a:t>
            </a:r>
            <a:r>
              <a:rPr lang="cs-CZ" sz="2400" dirty="0" err="1">
                <a:solidFill>
                  <a:schemeClr val="tx1"/>
                </a:solidFill>
              </a:rPr>
              <a:t>enables</a:t>
            </a:r>
            <a:r>
              <a:rPr lang="cs-CZ" sz="2400" dirty="0">
                <a:solidFill>
                  <a:schemeClr val="tx1"/>
                </a:solidFill>
              </a:rPr>
              <a:t> </a:t>
            </a:r>
            <a:r>
              <a:rPr lang="cs-CZ" sz="2400" dirty="0" err="1">
                <a:solidFill>
                  <a:schemeClr val="tx1"/>
                </a:solidFill>
              </a:rPr>
              <a:t>also</a:t>
            </a:r>
            <a:r>
              <a:rPr lang="cs-CZ" sz="2400" dirty="0">
                <a:solidFill>
                  <a:schemeClr val="tx1"/>
                </a:solidFill>
              </a:rPr>
              <a:t> </a:t>
            </a:r>
            <a:r>
              <a:rPr lang="cs-CZ" sz="2400" dirty="0" err="1">
                <a:solidFill>
                  <a:schemeClr val="tx1"/>
                </a:solidFill>
              </a:rPr>
              <a:t>rational</a:t>
            </a:r>
            <a:r>
              <a:rPr lang="cs-CZ" sz="2400" dirty="0">
                <a:solidFill>
                  <a:schemeClr val="tx1"/>
                </a:solidFill>
              </a:rPr>
              <a:t> </a:t>
            </a:r>
            <a:r>
              <a:rPr lang="cs-CZ" sz="2400" dirty="0" err="1">
                <a:solidFill>
                  <a:schemeClr val="tx1"/>
                </a:solidFill>
              </a:rPr>
              <a:t>strategy</a:t>
            </a:r>
            <a:r>
              <a:rPr lang="cs-CZ" sz="2400" dirty="0">
                <a:solidFill>
                  <a:schemeClr val="tx1"/>
                </a:solidFill>
              </a:rPr>
              <a:t>.</a:t>
            </a:r>
          </a:p>
          <a:p>
            <a:endParaRPr lang="cs-CZ" sz="2400" dirty="0">
              <a:solidFill>
                <a:schemeClr val="tx1"/>
              </a:solidFill>
            </a:endParaRPr>
          </a:p>
          <a:p>
            <a:r>
              <a:rPr lang="cs-CZ" sz="2400" dirty="0">
                <a:solidFill>
                  <a:schemeClr val="tx1"/>
                </a:solidFill>
              </a:rPr>
              <a:t>Most </a:t>
            </a:r>
            <a:r>
              <a:rPr lang="cs-CZ" sz="2400" dirty="0" err="1">
                <a:solidFill>
                  <a:schemeClr val="tx1"/>
                </a:solidFill>
              </a:rPr>
              <a:t>effective</a:t>
            </a:r>
            <a:r>
              <a:rPr lang="cs-CZ" sz="2400" dirty="0">
                <a:solidFill>
                  <a:schemeClr val="tx1"/>
                </a:solidFill>
              </a:rPr>
              <a:t> </a:t>
            </a:r>
            <a:r>
              <a:rPr lang="cs-CZ" sz="2400" dirty="0" err="1">
                <a:solidFill>
                  <a:schemeClr val="tx1"/>
                </a:solidFill>
              </a:rPr>
              <a:t>when</a:t>
            </a:r>
            <a:r>
              <a:rPr lang="cs-CZ" sz="2400" dirty="0">
                <a:solidFill>
                  <a:schemeClr val="tx1"/>
                </a:solidFill>
              </a:rPr>
              <a:t> </a:t>
            </a:r>
            <a:r>
              <a:rPr lang="cs-CZ" sz="2400" dirty="0" err="1">
                <a:solidFill>
                  <a:schemeClr val="tx1"/>
                </a:solidFill>
              </a:rPr>
              <a:t>working</a:t>
            </a:r>
            <a:r>
              <a:rPr lang="cs-CZ" sz="2400" dirty="0">
                <a:solidFill>
                  <a:schemeClr val="tx1"/>
                </a:solidFill>
              </a:rPr>
              <a:t> </a:t>
            </a:r>
            <a:r>
              <a:rPr lang="cs-CZ" sz="2400" dirty="0" err="1">
                <a:solidFill>
                  <a:schemeClr val="tx1"/>
                </a:solidFill>
              </a:rPr>
              <a:t>with</a:t>
            </a:r>
            <a:r>
              <a:rPr lang="cs-CZ" sz="2400" dirty="0">
                <a:solidFill>
                  <a:schemeClr val="tx1"/>
                </a:solidFill>
              </a:rPr>
              <a:t> </a:t>
            </a:r>
            <a:r>
              <a:rPr lang="cs-CZ" sz="2400" dirty="0" err="1">
                <a:solidFill>
                  <a:schemeClr val="tx1"/>
                </a:solidFill>
              </a:rPr>
              <a:t>managers</a:t>
            </a:r>
            <a:r>
              <a:rPr lang="cs-CZ" sz="2400" dirty="0">
                <a:solidFill>
                  <a:schemeClr val="tx1"/>
                </a:solidFill>
              </a:rPr>
              <a:t>, </a:t>
            </a:r>
            <a:r>
              <a:rPr lang="cs-CZ" sz="2400" dirty="0" err="1">
                <a:solidFill>
                  <a:schemeClr val="tx1"/>
                </a:solidFill>
              </a:rPr>
              <a:t>difficult</a:t>
            </a:r>
            <a:r>
              <a:rPr lang="cs-CZ" sz="2400" dirty="0">
                <a:solidFill>
                  <a:schemeClr val="tx1"/>
                </a:solidFill>
              </a:rPr>
              <a:t> to </a:t>
            </a:r>
            <a:r>
              <a:rPr lang="cs-CZ" sz="2400" dirty="0" err="1">
                <a:solidFill>
                  <a:schemeClr val="tx1"/>
                </a:solidFill>
              </a:rPr>
              <a:t>arrange</a:t>
            </a:r>
            <a:r>
              <a:rPr lang="cs-CZ" sz="2400" dirty="0">
                <a:solidFill>
                  <a:schemeClr val="tx1"/>
                </a:solidFill>
              </a:rPr>
              <a:t>.</a:t>
            </a:r>
          </a:p>
        </p:txBody>
      </p:sp>
      <p:sp>
        <p:nvSpPr>
          <p:cNvPr id="6" name="Obdélník 5">
            <a:extLst>
              <a:ext uri="{FF2B5EF4-FFF2-40B4-BE49-F238E27FC236}">
                <a16:creationId xmlns:a16="http://schemas.microsoft.com/office/drawing/2014/main" id="{DBD1B471-2138-43F0-8794-C93622555F82}"/>
              </a:ext>
            </a:extLst>
          </p:cNvPr>
          <p:cNvSpPr/>
          <p:nvPr/>
        </p:nvSpPr>
        <p:spPr>
          <a:xfrm>
            <a:off x="603707" y="2465930"/>
            <a:ext cx="4140822" cy="169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8" name="TextovéPole 7">
            <a:extLst>
              <a:ext uri="{FF2B5EF4-FFF2-40B4-BE49-F238E27FC236}">
                <a16:creationId xmlns:a16="http://schemas.microsoft.com/office/drawing/2014/main" id="{FDBB346D-7582-4019-8FE9-B61785917A62}"/>
              </a:ext>
            </a:extLst>
          </p:cNvPr>
          <p:cNvSpPr txBox="1"/>
          <p:nvPr/>
        </p:nvSpPr>
        <p:spPr>
          <a:xfrm>
            <a:off x="1048417" y="1623805"/>
            <a:ext cx="3057121" cy="830997"/>
          </a:xfrm>
          <a:prstGeom prst="rect">
            <a:avLst/>
          </a:prstGeom>
          <a:noFill/>
          <a:ln>
            <a:solidFill>
              <a:srgbClr val="CC0066"/>
            </a:solidFill>
          </a:ln>
        </p:spPr>
        <p:txBody>
          <a:bodyPr wrap="square" rtlCol="0">
            <a:spAutoFit/>
          </a:bodyPr>
          <a:lstStyle/>
          <a:p>
            <a:r>
              <a:rPr lang="cs-CZ" sz="2400" dirty="0">
                <a:solidFill>
                  <a:srgbClr val="CC0066"/>
                </a:solidFill>
              </a:rPr>
              <a:t>Double-</a:t>
            </a:r>
            <a:r>
              <a:rPr lang="cs-CZ" sz="2400" dirty="0" err="1">
                <a:solidFill>
                  <a:srgbClr val="CC0066"/>
                </a:solidFill>
              </a:rPr>
              <a:t>loop</a:t>
            </a:r>
            <a:r>
              <a:rPr lang="cs-CZ" sz="2400" dirty="0">
                <a:solidFill>
                  <a:srgbClr val="CC0066"/>
                </a:solidFill>
              </a:rPr>
              <a:t> </a:t>
            </a:r>
            <a:r>
              <a:rPr lang="cs-CZ" sz="2400" dirty="0" err="1">
                <a:solidFill>
                  <a:srgbClr val="CC0066"/>
                </a:solidFill>
              </a:rPr>
              <a:t>learning</a:t>
            </a:r>
            <a:r>
              <a:rPr lang="cs-CZ" sz="2400" dirty="0">
                <a:solidFill>
                  <a:srgbClr val="CC0066"/>
                </a:solidFill>
              </a:rPr>
              <a:t>. </a:t>
            </a:r>
            <a:r>
              <a:rPr lang="cs-CZ" sz="2400" dirty="0" err="1">
                <a:solidFill>
                  <a:srgbClr val="CC0066"/>
                </a:solidFill>
              </a:rPr>
              <a:t>Remember</a:t>
            </a:r>
            <a:r>
              <a:rPr lang="cs-CZ" sz="2400" dirty="0">
                <a:solidFill>
                  <a:srgbClr val="CC0066"/>
                </a:solidFill>
              </a:rPr>
              <a:t>?</a:t>
            </a:r>
          </a:p>
        </p:txBody>
      </p:sp>
    </p:spTree>
    <p:extLst>
      <p:ext uri="{BB962C8B-B14F-4D97-AF65-F5344CB8AC3E}">
        <p14:creationId xmlns:p14="http://schemas.microsoft.com/office/powerpoint/2010/main" val="1016163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6" name="Obdélník 5">
            <a:extLst>
              <a:ext uri="{FF2B5EF4-FFF2-40B4-BE49-F238E27FC236}">
                <a16:creationId xmlns:a16="http://schemas.microsoft.com/office/drawing/2014/main" id="{9F867FFC-B412-4739-88BD-756200F30831}"/>
              </a:ext>
            </a:extLst>
          </p:cNvPr>
          <p:cNvSpPr/>
          <p:nvPr/>
        </p:nvSpPr>
        <p:spPr>
          <a:xfrm>
            <a:off x="603707" y="2465930"/>
            <a:ext cx="9756618" cy="169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7" name="Obdélník 6">
            <a:extLst>
              <a:ext uri="{FF2B5EF4-FFF2-40B4-BE49-F238E27FC236}">
                <a16:creationId xmlns:a16="http://schemas.microsoft.com/office/drawing/2014/main" id="{FDB980B8-FEE3-40EA-8BF7-632311ACB98C}"/>
              </a:ext>
            </a:extLst>
          </p:cNvPr>
          <p:cNvSpPr/>
          <p:nvPr/>
        </p:nvSpPr>
        <p:spPr>
          <a:xfrm>
            <a:off x="932380" y="3867577"/>
            <a:ext cx="5127108" cy="16936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8" name="Obdélník 7">
            <a:extLst>
              <a:ext uri="{FF2B5EF4-FFF2-40B4-BE49-F238E27FC236}">
                <a16:creationId xmlns:a16="http://schemas.microsoft.com/office/drawing/2014/main" id="{E6934D60-CC7A-4BCC-802D-C2BE7476FC56}"/>
              </a:ext>
            </a:extLst>
          </p:cNvPr>
          <p:cNvSpPr/>
          <p:nvPr/>
        </p:nvSpPr>
        <p:spPr>
          <a:xfrm>
            <a:off x="1048417" y="1699968"/>
            <a:ext cx="5197108" cy="4919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Most </a:t>
            </a:r>
            <a:r>
              <a:rPr lang="cs-CZ" sz="2400" dirty="0" err="1">
                <a:solidFill>
                  <a:schemeClr val="tx1"/>
                </a:solidFill>
              </a:rPr>
              <a:t>people</a:t>
            </a:r>
            <a:r>
              <a:rPr lang="cs-CZ" sz="2400" dirty="0">
                <a:solidFill>
                  <a:schemeClr val="tx1"/>
                </a:solidFill>
              </a:rPr>
              <a:t> </a:t>
            </a:r>
            <a:r>
              <a:rPr lang="cs-CZ" sz="2400" dirty="0" err="1">
                <a:solidFill>
                  <a:schemeClr val="tx1"/>
                </a:solidFill>
              </a:rPr>
              <a:t>tend</a:t>
            </a:r>
            <a:r>
              <a:rPr lang="cs-CZ" sz="2400" dirty="0">
                <a:solidFill>
                  <a:schemeClr val="tx1"/>
                </a:solidFill>
              </a:rPr>
              <a:t> to </a:t>
            </a:r>
            <a:r>
              <a:rPr lang="cs-CZ" sz="2400" dirty="0" err="1">
                <a:solidFill>
                  <a:schemeClr val="tx1"/>
                </a:solidFill>
              </a:rPr>
              <a:t>conformity</a:t>
            </a:r>
            <a:r>
              <a:rPr lang="cs-CZ" sz="2400" dirty="0">
                <a:solidFill>
                  <a:schemeClr val="tx1"/>
                </a:solidFill>
              </a:rPr>
              <a:t> </a:t>
            </a:r>
            <a:r>
              <a:rPr lang="cs-CZ" sz="2400" dirty="0" err="1">
                <a:solidFill>
                  <a:schemeClr val="tx1"/>
                </a:solidFill>
              </a:rPr>
              <a:t>with</a:t>
            </a:r>
            <a:r>
              <a:rPr lang="cs-CZ" sz="2400" dirty="0">
                <a:solidFill>
                  <a:schemeClr val="tx1"/>
                </a:solidFill>
              </a:rPr>
              <a:t> </a:t>
            </a:r>
            <a:r>
              <a:rPr lang="cs-CZ" sz="2400" dirty="0" err="1">
                <a:solidFill>
                  <a:schemeClr val="tx1"/>
                </a:solidFill>
              </a:rPr>
              <a:t>the</a:t>
            </a:r>
            <a:r>
              <a:rPr lang="cs-CZ" sz="2400" dirty="0">
                <a:solidFill>
                  <a:schemeClr val="tx1"/>
                </a:solidFill>
              </a:rPr>
              <a:t> </a:t>
            </a:r>
            <a:r>
              <a:rPr lang="cs-CZ" sz="2400" dirty="0" err="1">
                <a:solidFill>
                  <a:schemeClr val="tx1"/>
                </a:solidFill>
              </a:rPr>
              <a:t>system</a:t>
            </a:r>
            <a:r>
              <a:rPr lang="cs-CZ" sz="2400" dirty="0">
                <a:solidFill>
                  <a:schemeClr val="tx1"/>
                </a:solidFill>
              </a:rPr>
              <a:t> – </a:t>
            </a:r>
            <a:r>
              <a:rPr lang="cs-CZ" sz="2400" dirty="0" err="1">
                <a:solidFill>
                  <a:schemeClr val="tx1"/>
                </a:solidFill>
              </a:rPr>
              <a:t>their</a:t>
            </a:r>
            <a:r>
              <a:rPr lang="cs-CZ" sz="2400" dirty="0">
                <a:solidFill>
                  <a:schemeClr val="tx1"/>
                </a:solidFill>
              </a:rPr>
              <a:t> </a:t>
            </a:r>
            <a:r>
              <a:rPr lang="cs-CZ" sz="2400" dirty="0" err="1">
                <a:solidFill>
                  <a:schemeClr val="tx1"/>
                </a:solidFill>
              </a:rPr>
              <a:t>behaviour</a:t>
            </a:r>
            <a:r>
              <a:rPr lang="cs-CZ" sz="2400" dirty="0">
                <a:solidFill>
                  <a:schemeClr val="tx1"/>
                </a:solidFill>
              </a:rPr>
              <a:t> </a:t>
            </a:r>
            <a:r>
              <a:rPr lang="cs-CZ" sz="2400" dirty="0" err="1">
                <a:solidFill>
                  <a:schemeClr val="tx1"/>
                </a:solidFill>
              </a:rPr>
              <a:t>will</a:t>
            </a:r>
            <a:r>
              <a:rPr lang="cs-CZ" sz="2400" dirty="0">
                <a:solidFill>
                  <a:schemeClr val="tx1"/>
                </a:solidFill>
              </a:rPr>
              <a:t> </a:t>
            </a:r>
            <a:r>
              <a:rPr lang="cs-CZ" sz="2400" dirty="0" err="1">
                <a:solidFill>
                  <a:schemeClr val="tx1"/>
                </a:solidFill>
              </a:rPr>
              <a:t>adapt</a:t>
            </a:r>
            <a:r>
              <a:rPr lang="cs-CZ" sz="2400" dirty="0">
                <a:solidFill>
                  <a:schemeClr val="tx1"/>
                </a:solidFill>
              </a:rPr>
              <a:t> </a:t>
            </a:r>
            <a:r>
              <a:rPr lang="cs-CZ" sz="2400" dirty="0" err="1">
                <a:solidFill>
                  <a:schemeClr val="tx1"/>
                </a:solidFill>
              </a:rPr>
              <a:t>when</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change</a:t>
            </a:r>
            <a:r>
              <a:rPr lang="cs-CZ" sz="2400" dirty="0">
                <a:solidFill>
                  <a:schemeClr val="tx1"/>
                </a:solidFill>
              </a:rPr>
              <a:t> </a:t>
            </a:r>
            <a:r>
              <a:rPr lang="cs-CZ" sz="2400" dirty="0" err="1">
                <a:solidFill>
                  <a:schemeClr val="tx1"/>
                </a:solidFill>
              </a:rPr>
              <a:t>their</a:t>
            </a:r>
            <a:r>
              <a:rPr lang="cs-CZ" sz="2400" dirty="0">
                <a:solidFill>
                  <a:schemeClr val="tx1"/>
                </a:solidFill>
              </a:rPr>
              <a:t> </a:t>
            </a:r>
            <a:r>
              <a:rPr lang="cs-CZ" sz="2400" dirty="0" err="1">
                <a:solidFill>
                  <a:schemeClr val="tx1"/>
                </a:solidFill>
              </a:rPr>
              <a:t>environment</a:t>
            </a:r>
            <a:r>
              <a:rPr lang="cs-CZ" sz="2400" dirty="0">
                <a:solidFill>
                  <a:schemeClr val="tx1"/>
                </a:solidFill>
              </a:rPr>
              <a:t>.</a:t>
            </a:r>
          </a:p>
          <a:p>
            <a:r>
              <a:rPr lang="cs-CZ" sz="2400" dirty="0">
                <a:solidFill>
                  <a:schemeClr val="tx1"/>
                </a:solidFill>
              </a:rPr>
              <a:t>In a </a:t>
            </a:r>
            <a:r>
              <a:rPr lang="cs-CZ" sz="2400" dirty="0" err="1">
                <a:solidFill>
                  <a:schemeClr val="tx1"/>
                </a:solidFill>
              </a:rPr>
              <a:t>good</a:t>
            </a:r>
            <a:r>
              <a:rPr lang="cs-CZ" sz="2400" dirty="0">
                <a:solidFill>
                  <a:schemeClr val="tx1"/>
                </a:solidFill>
              </a:rPr>
              <a:t> </a:t>
            </a:r>
            <a:r>
              <a:rPr lang="cs-CZ" sz="2400" dirty="0" err="1">
                <a:solidFill>
                  <a:schemeClr val="tx1"/>
                </a:solidFill>
              </a:rPr>
              <a:t>system</a:t>
            </a:r>
            <a:r>
              <a:rPr lang="cs-CZ" sz="2400" dirty="0">
                <a:solidFill>
                  <a:schemeClr val="tx1"/>
                </a:solidFill>
              </a:rPr>
              <a:t>, most </a:t>
            </a:r>
            <a:r>
              <a:rPr lang="cs-CZ" sz="2400" dirty="0" err="1">
                <a:solidFill>
                  <a:schemeClr val="tx1"/>
                </a:solidFill>
              </a:rPr>
              <a:t>people</a:t>
            </a:r>
            <a:r>
              <a:rPr lang="cs-CZ" sz="2400" dirty="0">
                <a:solidFill>
                  <a:schemeClr val="tx1"/>
                </a:solidFill>
              </a:rPr>
              <a:t> </a:t>
            </a:r>
            <a:r>
              <a:rPr lang="cs-CZ" sz="2400" dirty="0" err="1">
                <a:solidFill>
                  <a:schemeClr val="tx1"/>
                </a:solidFill>
              </a:rPr>
              <a:t>will</a:t>
            </a:r>
            <a:r>
              <a:rPr lang="cs-CZ" sz="2400" dirty="0">
                <a:solidFill>
                  <a:schemeClr val="tx1"/>
                </a:solidFill>
              </a:rPr>
              <a:t> do </a:t>
            </a:r>
            <a:r>
              <a:rPr lang="cs-CZ" sz="2400" dirty="0" err="1">
                <a:solidFill>
                  <a:schemeClr val="tx1"/>
                </a:solidFill>
              </a:rPr>
              <a:t>decent</a:t>
            </a:r>
            <a:r>
              <a:rPr lang="cs-CZ" sz="2400" dirty="0">
                <a:solidFill>
                  <a:schemeClr val="tx1"/>
                </a:solidFill>
              </a:rPr>
              <a:t> </a:t>
            </a:r>
            <a:r>
              <a:rPr lang="cs-CZ" sz="2400" dirty="0" err="1">
                <a:solidFill>
                  <a:schemeClr val="tx1"/>
                </a:solidFill>
              </a:rPr>
              <a:t>work</a:t>
            </a:r>
            <a:r>
              <a:rPr lang="cs-CZ" sz="2400" dirty="0">
                <a:solidFill>
                  <a:schemeClr val="tx1"/>
                </a:solidFill>
              </a:rPr>
              <a:t>, in a </a:t>
            </a:r>
            <a:r>
              <a:rPr lang="cs-CZ" sz="2400" dirty="0" err="1">
                <a:solidFill>
                  <a:schemeClr val="tx1"/>
                </a:solidFill>
              </a:rPr>
              <a:t>bad</a:t>
            </a:r>
            <a:r>
              <a:rPr lang="cs-CZ" sz="2400" dirty="0">
                <a:solidFill>
                  <a:schemeClr val="tx1"/>
                </a:solidFill>
              </a:rPr>
              <a:t> </a:t>
            </a:r>
            <a:r>
              <a:rPr lang="cs-CZ" sz="2400" dirty="0" err="1">
                <a:solidFill>
                  <a:schemeClr val="tx1"/>
                </a:solidFill>
              </a:rPr>
              <a:t>system</a:t>
            </a:r>
            <a:r>
              <a:rPr lang="cs-CZ" sz="2400" dirty="0">
                <a:solidFill>
                  <a:schemeClr val="tx1"/>
                </a:solidFill>
              </a:rPr>
              <a:t>, most </a:t>
            </a:r>
            <a:r>
              <a:rPr lang="cs-CZ" sz="2400" dirty="0" err="1">
                <a:solidFill>
                  <a:schemeClr val="tx1"/>
                </a:solidFill>
              </a:rPr>
              <a:t>people‘s</a:t>
            </a:r>
            <a:r>
              <a:rPr lang="cs-CZ" sz="2400" dirty="0">
                <a:solidFill>
                  <a:schemeClr val="tx1"/>
                </a:solidFill>
              </a:rPr>
              <a:t> performance </a:t>
            </a:r>
            <a:r>
              <a:rPr lang="cs-CZ" sz="2400" dirty="0" err="1">
                <a:solidFill>
                  <a:schemeClr val="tx1"/>
                </a:solidFill>
              </a:rPr>
              <a:t>will</a:t>
            </a:r>
            <a:r>
              <a:rPr lang="cs-CZ" sz="2400" dirty="0">
                <a:solidFill>
                  <a:schemeClr val="tx1"/>
                </a:solidFill>
              </a:rPr>
              <a:t> </a:t>
            </a:r>
            <a:r>
              <a:rPr lang="cs-CZ" sz="2400" dirty="0" err="1">
                <a:solidFill>
                  <a:schemeClr val="tx1"/>
                </a:solidFill>
              </a:rPr>
              <a:t>be</a:t>
            </a:r>
            <a:r>
              <a:rPr lang="cs-CZ" sz="2400" dirty="0">
                <a:solidFill>
                  <a:schemeClr val="tx1"/>
                </a:solidFill>
              </a:rPr>
              <a:t> </a:t>
            </a:r>
            <a:r>
              <a:rPr lang="cs-CZ" sz="2400" dirty="0" err="1">
                <a:solidFill>
                  <a:schemeClr val="tx1"/>
                </a:solidFill>
              </a:rPr>
              <a:t>poor</a:t>
            </a:r>
            <a:r>
              <a:rPr lang="cs-CZ" sz="2400" dirty="0">
                <a:solidFill>
                  <a:schemeClr val="tx1"/>
                </a:solidFill>
              </a:rPr>
              <a:t>.</a:t>
            </a:r>
          </a:p>
          <a:p>
            <a:endParaRPr lang="cs-CZ" sz="2400" dirty="0">
              <a:solidFill>
                <a:schemeClr val="tx1"/>
              </a:solidFill>
            </a:endParaRPr>
          </a:p>
          <a:p>
            <a:r>
              <a:rPr lang="cs-CZ" sz="2400" dirty="0" err="1">
                <a:solidFill>
                  <a:schemeClr val="tx1"/>
                </a:solidFill>
              </a:rPr>
              <a:t>For</a:t>
            </a:r>
            <a:r>
              <a:rPr lang="cs-CZ" sz="2400" dirty="0">
                <a:solidFill>
                  <a:schemeClr val="tx1"/>
                </a:solidFill>
              </a:rPr>
              <a:t> </a:t>
            </a:r>
            <a:r>
              <a:rPr lang="cs-CZ" sz="2400" dirty="0" err="1">
                <a:solidFill>
                  <a:schemeClr val="tx1"/>
                </a:solidFill>
              </a:rPr>
              <a:t>this</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need</a:t>
            </a:r>
            <a:r>
              <a:rPr lang="cs-CZ" sz="2400" dirty="0">
                <a:solidFill>
                  <a:schemeClr val="tx1"/>
                </a:solidFill>
              </a:rPr>
              <a:t> </a:t>
            </a:r>
            <a:r>
              <a:rPr lang="cs-CZ" sz="2400" dirty="0" err="1">
                <a:solidFill>
                  <a:schemeClr val="tx1"/>
                </a:solidFill>
              </a:rPr>
              <a:t>managers</a:t>
            </a:r>
            <a:r>
              <a:rPr lang="cs-CZ" sz="2400" dirty="0">
                <a:solidFill>
                  <a:schemeClr val="tx1"/>
                </a:solidFill>
              </a:rPr>
              <a:t> to </a:t>
            </a:r>
            <a:r>
              <a:rPr lang="cs-CZ" sz="2400" dirty="0" err="1">
                <a:solidFill>
                  <a:schemeClr val="tx1"/>
                </a:solidFill>
              </a:rPr>
              <a:t>cooperate</a:t>
            </a:r>
            <a:r>
              <a:rPr lang="cs-CZ" sz="2400" dirty="0">
                <a:solidFill>
                  <a:schemeClr val="tx1"/>
                </a:solidFill>
              </a:rPr>
              <a:t>, as </a:t>
            </a:r>
            <a:r>
              <a:rPr lang="cs-CZ" sz="2400" dirty="0" err="1">
                <a:solidFill>
                  <a:schemeClr val="tx1"/>
                </a:solidFill>
              </a:rPr>
              <a:t>the</a:t>
            </a:r>
            <a:r>
              <a:rPr lang="cs-CZ" sz="2400" dirty="0">
                <a:solidFill>
                  <a:schemeClr val="tx1"/>
                </a:solidFill>
              </a:rPr>
              <a:t> </a:t>
            </a:r>
            <a:r>
              <a:rPr lang="cs-CZ" sz="2400" dirty="0" err="1">
                <a:solidFill>
                  <a:schemeClr val="tx1"/>
                </a:solidFill>
              </a:rPr>
              <a:t>working</a:t>
            </a:r>
            <a:r>
              <a:rPr lang="cs-CZ" sz="2400" dirty="0">
                <a:solidFill>
                  <a:schemeClr val="tx1"/>
                </a:solidFill>
              </a:rPr>
              <a:t> </a:t>
            </a:r>
            <a:r>
              <a:rPr lang="cs-CZ" sz="2400" dirty="0" err="1">
                <a:solidFill>
                  <a:schemeClr val="tx1"/>
                </a:solidFill>
              </a:rPr>
              <a:t>environment</a:t>
            </a:r>
            <a:r>
              <a:rPr lang="cs-CZ" sz="2400" dirty="0">
                <a:solidFill>
                  <a:schemeClr val="tx1"/>
                </a:solidFill>
              </a:rPr>
              <a:t> </a:t>
            </a:r>
            <a:r>
              <a:rPr lang="cs-CZ" sz="2400" dirty="0" err="1">
                <a:solidFill>
                  <a:schemeClr val="tx1"/>
                </a:solidFill>
              </a:rPr>
              <a:t>is</a:t>
            </a:r>
            <a:r>
              <a:rPr lang="cs-CZ" sz="2400" dirty="0">
                <a:solidFill>
                  <a:schemeClr val="tx1"/>
                </a:solidFill>
              </a:rPr>
              <a:t> </a:t>
            </a:r>
            <a:r>
              <a:rPr lang="cs-CZ" sz="2400" dirty="0" err="1">
                <a:solidFill>
                  <a:schemeClr val="tx1"/>
                </a:solidFill>
              </a:rPr>
              <a:t>their</a:t>
            </a:r>
            <a:r>
              <a:rPr lang="cs-CZ" sz="2400" dirty="0">
                <a:solidFill>
                  <a:schemeClr val="tx1"/>
                </a:solidFill>
              </a:rPr>
              <a:t> </a:t>
            </a:r>
            <a:r>
              <a:rPr lang="cs-CZ" sz="2400" dirty="0" err="1">
                <a:solidFill>
                  <a:schemeClr val="tx1"/>
                </a:solidFill>
              </a:rPr>
              <a:t>job</a:t>
            </a:r>
            <a:r>
              <a:rPr lang="cs-CZ" sz="2400" dirty="0">
                <a:solidFill>
                  <a:schemeClr val="tx1"/>
                </a:solidFill>
              </a:rPr>
              <a:t>…</a:t>
            </a:r>
          </a:p>
          <a:p>
            <a:endParaRPr lang="cs-CZ" sz="2400" dirty="0">
              <a:solidFill>
                <a:schemeClr val="tx1"/>
              </a:solidFill>
            </a:endParaRPr>
          </a:p>
          <a:p>
            <a:r>
              <a:rPr lang="cs-CZ" sz="2400" dirty="0">
                <a:solidFill>
                  <a:schemeClr val="tx1"/>
                </a:solidFill>
              </a:rPr>
              <a:t>(</a:t>
            </a:r>
            <a:r>
              <a:rPr lang="cs-CZ" sz="2400" dirty="0" err="1">
                <a:solidFill>
                  <a:schemeClr val="tx1"/>
                </a:solidFill>
              </a:rPr>
              <a:t>Ethical</a:t>
            </a:r>
            <a:r>
              <a:rPr lang="cs-CZ" sz="2400" dirty="0">
                <a:solidFill>
                  <a:schemeClr val="tx1"/>
                </a:solidFill>
              </a:rPr>
              <a:t>) </a:t>
            </a:r>
            <a:r>
              <a:rPr lang="cs-CZ" sz="2400" dirty="0" err="1">
                <a:solidFill>
                  <a:schemeClr val="tx1"/>
                </a:solidFill>
              </a:rPr>
              <a:t>nudging</a:t>
            </a:r>
            <a:r>
              <a:rPr lang="cs-CZ" sz="2400" dirty="0">
                <a:solidFill>
                  <a:schemeClr val="tx1"/>
                </a:solidFill>
              </a:rPr>
              <a:t> </a:t>
            </a:r>
            <a:r>
              <a:rPr lang="cs-CZ" sz="2400" dirty="0" err="1">
                <a:solidFill>
                  <a:schemeClr val="tx1"/>
                </a:solidFill>
              </a:rPr>
              <a:t>also</a:t>
            </a:r>
            <a:r>
              <a:rPr lang="cs-CZ" sz="2400" dirty="0">
                <a:solidFill>
                  <a:schemeClr val="tx1"/>
                </a:solidFill>
              </a:rPr>
              <a:t> </a:t>
            </a:r>
            <a:r>
              <a:rPr lang="cs-CZ" sz="2400" dirty="0" err="1">
                <a:solidFill>
                  <a:schemeClr val="tx1"/>
                </a:solidFill>
              </a:rPr>
              <a:t>fits</a:t>
            </a:r>
            <a:r>
              <a:rPr lang="cs-CZ" sz="2400" dirty="0">
                <a:solidFill>
                  <a:schemeClr val="tx1"/>
                </a:solidFill>
              </a:rPr>
              <a:t> </a:t>
            </a:r>
            <a:r>
              <a:rPr lang="cs-CZ" sz="2400" dirty="0" err="1">
                <a:solidFill>
                  <a:schemeClr val="tx1"/>
                </a:solidFill>
              </a:rPr>
              <a:t>here</a:t>
            </a:r>
            <a:r>
              <a:rPr lang="cs-CZ" sz="2400" dirty="0">
                <a:solidFill>
                  <a:schemeClr val="tx1"/>
                </a:solidFill>
              </a:rPr>
              <a:t>.</a:t>
            </a:r>
          </a:p>
        </p:txBody>
      </p:sp>
    </p:spTree>
    <p:extLst>
      <p:ext uri="{BB962C8B-B14F-4D97-AF65-F5344CB8AC3E}">
        <p14:creationId xmlns:p14="http://schemas.microsoft.com/office/powerpoint/2010/main" val="3886302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i="1" dirty="0" err="1"/>
              <a:t>Transforming</a:t>
            </a:r>
            <a:r>
              <a:rPr lang="cs-CZ" i="1" dirty="0"/>
              <a:t>/</a:t>
            </a:r>
            <a:r>
              <a:rPr lang="cs-CZ" i="1" dirty="0" err="1"/>
              <a:t>self-transcedent</a:t>
            </a:r>
            <a:r>
              <a:rPr lang="cs-CZ" dirty="0"/>
              <a:t> </a:t>
            </a:r>
            <a:r>
              <a:rPr lang="cs-CZ" dirty="0" err="1"/>
              <a:t>strategy</a:t>
            </a:r>
            <a:endParaRPr lang="cs-CZ" dirty="0"/>
          </a:p>
        </p:txBody>
      </p:sp>
      <p:sp>
        <p:nvSpPr>
          <p:cNvPr id="6" name="Zástupný symbol pro obsah 5">
            <a:extLst>
              <a:ext uri="{FF2B5EF4-FFF2-40B4-BE49-F238E27FC236}">
                <a16:creationId xmlns:a16="http://schemas.microsoft.com/office/drawing/2014/main" id="{78706AEA-8EFD-40A0-9E8B-356C63608CB7}"/>
              </a:ext>
            </a:extLst>
          </p:cNvPr>
          <p:cNvSpPr>
            <a:spLocks noGrp="1"/>
          </p:cNvSpPr>
          <p:nvPr>
            <p:ph idx="1"/>
          </p:nvPr>
        </p:nvSpPr>
        <p:spPr/>
        <p:txBody>
          <a:bodyPr/>
          <a:lstStyle/>
          <a:p>
            <a:r>
              <a:rPr lang="cs-CZ" dirty="0"/>
              <a:t>In my </a:t>
            </a:r>
            <a:r>
              <a:rPr lang="cs-CZ" dirty="0" err="1"/>
              <a:t>understanding</a:t>
            </a:r>
            <a:r>
              <a:rPr lang="cs-CZ" dirty="0"/>
              <a:t> </a:t>
            </a:r>
            <a:r>
              <a:rPr lang="cs-CZ" dirty="0" err="1"/>
              <a:t>this</a:t>
            </a:r>
            <a:r>
              <a:rPr lang="cs-CZ" dirty="0"/>
              <a:t> </a:t>
            </a:r>
            <a:r>
              <a:rPr lang="cs-CZ" dirty="0" err="1"/>
              <a:t>strategy</a:t>
            </a:r>
            <a:r>
              <a:rPr lang="cs-CZ" dirty="0"/>
              <a:t> </a:t>
            </a:r>
            <a:r>
              <a:rPr lang="cs-CZ" dirty="0" err="1"/>
              <a:t>is</a:t>
            </a:r>
            <a:r>
              <a:rPr lang="cs-CZ" dirty="0"/>
              <a:t> </a:t>
            </a:r>
            <a:r>
              <a:rPr lang="cs-CZ" dirty="0" err="1"/>
              <a:t>available</a:t>
            </a:r>
            <a:r>
              <a:rPr lang="cs-CZ" dirty="0"/>
              <a:t> </a:t>
            </a:r>
            <a:r>
              <a:rPr lang="cs-CZ" dirty="0" err="1"/>
              <a:t>only</a:t>
            </a:r>
            <a:r>
              <a:rPr lang="cs-CZ" dirty="0"/>
              <a:t> </a:t>
            </a:r>
            <a:r>
              <a:rPr lang="cs-CZ" dirty="0" err="1"/>
              <a:t>for</a:t>
            </a:r>
            <a:r>
              <a:rPr lang="cs-CZ" dirty="0"/>
              <a:t> </a:t>
            </a:r>
            <a:r>
              <a:rPr lang="cs-CZ" dirty="0" err="1"/>
              <a:t>yourself</a:t>
            </a:r>
            <a:r>
              <a:rPr lang="cs-CZ" dirty="0"/>
              <a:t>.</a:t>
            </a:r>
          </a:p>
          <a:p>
            <a:r>
              <a:rPr lang="cs-CZ" dirty="0"/>
              <a:t>But </a:t>
            </a:r>
            <a:r>
              <a:rPr lang="cs-CZ" dirty="0" err="1"/>
              <a:t>you</a:t>
            </a:r>
            <a:r>
              <a:rPr lang="cs-CZ" dirty="0"/>
              <a:t> </a:t>
            </a:r>
            <a:r>
              <a:rPr lang="cs-CZ" dirty="0" err="1"/>
              <a:t>can</a:t>
            </a:r>
            <a:r>
              <a:rPr lang="cs-CZ" dirty="0"/>
              <a:t> </a:t>
            </a:r>
            <a:r>
              <a:rPr lang="cs-CZ" dirty="0" err="1"/>
              <a:t>help</a:t>
            </a:r>
            <a:r>
              <a:rPr lang="cs-CZ" dirty="0"/>
              <a:t> </a:t>
            </a:r>
            <a:r>
              <a:rPr lang="cs-CZ" dirty="0" err="1"/>
              <a:t>others</a:t>
            </a:r>
            <a:r>
              <a:rPr lang="cs-CZ" dirty="0"/>
              <a:t> to </a:t>
            </a:r>
            <a:r>
              <a:rPr lang="cs-CZ" dirty="0" err="1"/>
              <a:t>embrace</a:t>
            </a:r>
            <a:r>
              <a:rPr lang="cs-CZ" dirty="0"/>
              <a:t> </a:t>
            </a:r>
            <a:r>
              <a:rPr lang="cs-CZ" dirty="0" err="1"/>
              <a:t>this</a:t>
            </a:r>
            <a:r>
              <a:rPr lang="cs-CZ" dirty="0"/>
              <a:t> </a:t>
            </a:r>
            <a:r>
              <a:rPr lang="cs-CZ" dirty="0" err="1"/>
              <a:t>strategy</a:t>
            </a:r>
            <a:r>
              <a:rPr lang="cs-CZ" dirty="0"/>
              <a:t>.</a:t>
            </a:r>
          </a:p>
          <a:p>
            <a:r>
              <a:rPr lang="cs-CZ" dirty="0"/>
              <a:t>To </a:t>
            </a:r>
            <a:r>
              <a:rPr lang="cs-CZ" dirty="0" err="1"/>
              <a:t>know</a:t>
            </a:r>
            <a:r>
              <a:rPr lang="cs-CZ" dirty="0"/>
              <a:t> more, I </a:t>
            </a:r>
            <a:r>
              <a:rPr lang="cs-CZ" dirty="0" err="1"/>
              <a:t>recommend</a:t>
            </a:r>
            <a:r>
              <a:rPr lang="cs-CZ" dirty="0"/>
              <a:t> Otto </a:t>
            </a:r>
            <a:r>
              <a:rPr lang="cs-CZ" dirty="0" err="1"/>
              <a:t>Scharmer</a:t>
            </a:r>
            <a:r>
              <a:rPr lang="cs-CZ" dirty="0"/>
              <a:t> (MIT)</a:t>
            </a:r>
          </a:p>
        </p:txBody>
      </p:sp>
      <p:pic>
        <p:nvPicPr>
          <p:cNvPr id="7" name="Obrázek 6">
            <a:extLst>
              <a:ext uri="{FF2B5EF4-FFF2-40B4-BE49-F238E27FC236}">
                <a16:creationId xmlns:a16="http://schemas.microsoft.com/office/drawing/2014/main" id="{6F3D00DE-E499-4ACA-AB76-D5C4A5B4F87D}"/>
              </a:ext>
            </a:extLst>
          </p:cNvPr>
          <p:cNvPicPr>
            <a:picLocks noChangeAspect="1"/>
          </p:cNvPicPr>
          <p:nvPr/>
        </p:nvPicPr>
        <p:blipFill rotWithShape="1">
          <a:blip r:embed="rId2"/>
          <a:srcRect t="3144" r="20000" b="17987"/>
          <a:stretch/>
        </p:blipFill>
        <p:spPr>
          <a:xfrm>
            <a:off x="6357668" y="3490231"/>
            <a:ext cx="5086806" cy="2820838"/>
          </a:xfrm>
          <a:prstGeom prst="rect">
            <a:avLst/>
          </a:prstGeom>
        </p:spPr>
      </p:pic>
      <p:pic>
        <p:nvPicPr>
          <p:cNvPr id="1026" name="Picture 2" descr="Theory U: Leading from the Future as It Emerges">
            <a:extLst>
              <a:ext uri="{FF2B5EF4-FFF2-40B4-BE49-F238E27FC236}">
                <a16:creationId xmlns:a16="http://schemas.microsoft.com/office/drawing/2014/main" id="{D335CC02-ECF0-4DB7-874D-F624685DD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685" y="3556652"/>
            <a:ext cx="2139353" cy="2754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03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Homework</a:t>
            </a:r>
            <a:r>
              <a:rPr lang="cs-CZ" dirty="0"/>
              <a:t> #5</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120857" y="1453606"/>
            <a:ext cx="10091871" cy="4306057"/>
          </a:xfrm>
        </p:spPr>
        <p:txBody>
          <a:bodyPr>
            <a:noAutofit/>
          </a:bodyPr>
          <a:lstStyle/>
          <a:p>
            <a:pPr marL="0" indent="0">
              <a:lnSpc>
                <a:spcPct val="100000"/>
              </a:lnSpc>
              <a:spcBef>
                <a:spcPts val="0"/>
              </a:spcBef>
              <a:buNone/>
            </a:pPr>
            <a:r>
              <a:rPr lang="cs-CZ" sz="1800" dirty="0"/>
              <a:t>As </a:t>
            </a:r>
            <a:r>
              <a:rPr lang="cs-CZ" sz="1800" dirty="0" err="1"/>
              <a:t>an</a:t>
            </a:r>
            <a:r>
              <a:rPr lang="cs-CZ" sz="1800" dirty="0"/>
              <a:t> HLS expert and </a:t>
            </a:r>
            <a:r>
              <a:rPr lang="cs-CZ" sz="1800" dirty="0" err="1"/>
              <a:t>consultant</a:t>
            </a:r>
            <a:r>
              <a:rPr lang="cs-CZ" sz="1800" dirty="0"/>
              <a:t> </a:t>
            </a:r>
            <a:r>
              <a:rPr lang="cs-CZ" sz="1800" dirty="0" err="1"/>
              <a:t>you</a:t>
            </a:r>
            <a:r>
              <a:rPr lang="cs-CZ" sz="1800" dirty="0"/>
              <a:t> </a:t>
            </a:r>
            <a:r>
              <a:rPr lang="cs-CZ" sz="1800" dirty="0" err="1"/>
              <a:t>have</a:t>
            </a:r>
            <a:r>
              <a:rPr lang="cs-CZ" sz="1800" dirty="0"/>
              <a:t> </a:t>
            </a:r>
            <a:r>
              <a:rPr lang="cs-CZ" sz="1800" dirty="0" err="1"/>
              <a:t>been</a:t>
            </a:r>
            <a:r>
              <a:rPr lang="cs-CZ" sz="1800" dirty="0"/>
              <a:t> just </a:t>
            </a:r>
            <a:r>
              <a:rPr lang="cs-CZ" sz="1800" dirty="0" err="1"/>
              <a:t>hired</a:t>
            </a:r>
            <a:r>
              <a:rPr lang="cs-CZ" sz="1800" dirty="0"/>
              <a:t> to </a:t>
            </a:r>
            <a:r>
              <a:rPr lang="cs-CZ" sz="1800" dirty="0" err="1"/>
              <a:t>help</a:t>
            </a:r>
            <a:r>
              <a:rPr lang="cs-CZ" sz="1800" dirty="0"/>
              <a:t> a </a:t>
            </a:r>
            <a:r>
              <a:rPr lang="cs-CZ" sz="1800" dirty="0" err="1"/>
              <a:t>local</a:t>
            </a:r>
            <a:r>
              <a:rPr lang="cs-CZ" sz="1800" dirty="0"/>
              <a:t> Public </a:t>
            </a:r>
            <a:r>
              <a:rPr lang="cs-CZ" sz="1800" dirty="0" err="1"/>
              <a:t>Employment</a:t>
            </a:r>
            <a:r>
              <a:rPr lang="cs-CZ" sz="1800" dirty="0"/>
              <a:t> </a:t>
            </a:r>
            <a:r>
              <a:rPr lang="cs-CZ" sz="1800" dirty="0" err="1"/>
              <a:t>Service</a:t>
            </a:r>
            <a:r>
              <a:rPr lang="cs-CZ" sz="1800" dirty="0"/>
              <a:t> in </a:t>
            </a:r>
            <a:r>
              <a:rPr lang="cs-CZ" sz="1800" dirty="0" err="1"/>
              <a:t>one</a:t>
            </a:r>
            <a:r>
              <a:rPr lang="cs-CZ" sz="1800" dirty="0"/>
              <a:t> </a:t>
            </a:r>
            <a:r>
              <a:rPr lang="cs-CZ" sz="1800" dirty="0" err="1"/>
              <a:t>of</a:t>
            </a:r>
            <a:r>
              <a:rPr lang="cs-CZ" sz="1800" dirty="0"/>
              <a:t> </a:t>
            </a:r>
            <a:r>
              <a:rPr lang="cs-CZ" sz="1800" dirty="0" err="1"/>
              <a:t>the</a:t>
            </a:r>
            <a:r>
              <a:rPr lang="cs-CZ" sz="1800" dirty="0"/>
              <a:t> Prague </a:t>
            </a:r>
            <a:r>
              <a:rPr lang="cs-CZ" sz="1800" dirty="0" err="1"/>
              <a:t>districts</a:t>
            </a:r>
            <a:r>
              <a:rPr lang="cs-CZ" sz="1800" dirty="0"/>
              <a:t> to </a:t>
            </a:r>
            <a:r>
              <a:rPr lang="cs-CZ" sz="1800" dirty="0" err="1"/>
              <a:t>improve</a:t>
            </a:r>
            <a:r>
              <a:rPr lang="cs-CZ" sz="1800" dirty="0"/>
              <a:t> </a:t>
            </a:r>
            <a:r>
              <a:rPr lang="cs-CZ" sz="1800" dirty="0" err="1"/>
              <a:t>their</a:t>
            </a:r>
            <a:r>
              <a:rPr lang="cs-CZ" sz="1800" dirty="0"/>
              <a:t> </a:t>
            </a:r>
            <a:r>
              <a:rPr lang="cs-CZ" sz="1800" dirty="0" err="1"/>
              <a:t>services</a:t>
            </a:r>
            <a:r>
              <a:rPr lang="cs-CZ" sz="1800" dirty="0"/>
              <a:t>. </a:t>
            </a:r>
            <a:r>
              <a:rPr lang="cs-CZ" sz="1800" dirty="0" err="1"/>
              <a:t>You</a:t>
            </a:r>
            <a:r>
              <a:rPr lang="cs-CZ" sz="1800" dirty="0"/>
              <a:t> </a:t>
            </a:r>
            <a:r>
              <a:rPr lang="cs-CZ" sz="1800" dirty="0" err="1"/>
              <a:t>can</a:t>
            </a:r>
            <a:r>
              <a:rPr lang="cs-CZ" sz="1800" dirty="0"/>
              <a:t> </a:t>
            </a:r>
            <a:r>
              <a:rPr lang="cs-CZ" sz="1800" dirty="0" err="1"/>
              <a:t>work</a:t>
            </a:r>
            <a:r>
              <a:rPr lang="cs-CZ" sz="1800" dirty="0"/>
              <a:t> on </a:t>
            </a:r>
            <a:r>
              <a:rPr lang="cs-CZ" sz="1800" dirty="0" err="1"/>
              <a:t>it</a:t>
            </a:r>
            <a:r>
              <a:rPr lang="cs-CZ" sz="1800" dirty="0"/>
              <a:t> on </a:t>
            </a:r>
            <a:r>
              <a:rPr lang="cs-CZ" sz="1800" dirty="0" err="1"/>
              <a:t>average</a:t>
            </a:r>
            <a:r>
              <a:rPr lang="cs-CZ" sz="1800" dirty="0"/>
              <a:t> 2 </a:t>
            </a:r>
            <a:r>
              <a:rPr lang="cs-CZ" sz="1800" dirty="0" err="1"/>
              <a:t>days</a:t>
            </a:r>
            <a:r>
              <a:rPr lang="cs-CZ" sz="1800" dirty="0"/>
              <a:t> per </a:t>
            </a:r>
            <a:r>
              <a:rPr lang="cs-CZ" sz="1800" dirty="0" err="1"/>
              <a:t>week</a:t>
            </a:r>
            <a:r>
              <a:rPr lang="cs-CZ" sz="1800" dirty="0"/>
              <a:t> </a:t>
            </a:r>
            <a:r>
              <a:rPr lang="cs-CZ" sz="1800" dirty="0" err="1"/>
              <a:t>for</a:t>
            </a:r>
            <a:r>
              <a:rPr lang="cs-CZ" sz="1800" dirty="0"/>
              <a:t> 2 </a:t>
            </a:r>
            <a:r>
              <a:rPr lang="cs-CZ" sz="1800" dirty="0" err="1"/>
              <a:t>years</a:t>
            </a:r>
            <a:r>
              <a:rPr lang="cs-CZ" sz="1800" dirty="0"/>
              <a:t>. PES agenda </a:t>
            </a:r>
            <a:r>
              <a:rPr lang="cs-CZ" sz="1800" dirty="0" err="1"/>
              <a:t>is</a:t>
            </a:r>
            <a:r>
              <a:rPr lang="cs-CZ" sz="1800" dirty="0"/>
              <a:t> </a:t>
            </a:r>
            <a:r>
              <a:rPr lang="cs-CZ" sz="1800" dirty="0" err="1"/>
              <a:t>mainly</a:t>
            </a:r>
            <a:r>
              <a:rPr lang="cs-CZ" sz="1800" dirty="0"/>
              <a:t> to (i) </a:t>
            </a:r>
            <a:r>
              <a:rPr lang="cs-CZ" sz="1800" dirty="0" err="1"/>
              <a:t>provide</a:t>
            </a:r>
            <a:r>
              <a:rPr lang="cs-CZ" sz="1800" dirty="0"/>
              <a:t> </a:t>
            </a:r>
            <a:r>
              <a:rPr lang="cs-CZ" sz="1800" dirty="0" err="1"/>
              <a:t>various</a:t>
            </a:r>
            <a:r>
              <a:rPr lang="cs-CZ" sz="1800" dirty="0"/>
              <a:t> </a:t>
            </a:r>
            <a:r>
              <a:rPr lang="cs-CZ" sz="1800" dirty="0" err="1"/>
              <a:t>social</a:t>
            </a:r>
            <a:r>
              <a:rPr lang="cs-CZ" sz="1800" dirty="0"/>
              <a:t> </a:t>
            </a:r>
            <a:r>
              <a:rPr lang="cs-CZ" sz="1800" dirty="0" err="1"/>
              <a:t>benefits</a:t>
            </a:r>
            <a:r>
              <a:rPr lang="cs-CZ" sz="1800" dirty="0"/>
              <a:t> (</a:t>
            </a:r>
            <a:r>
              <a:rPr lang="cs-CZ" sz="1800" dirty="0" err="1"/>
              <a:t>unemployment</a:t>
            </a:r>
            <a:r>
              <a:rPr lang="cs-CZ" sz="1800" dirty="0"/>
              <a:t>, </a:t>
            </a:r>
            <a:r>
              <a:rPr lang="cs-CZ" sz="1800" dirty="0" err="1"/>
              <a:t>housing</a:t>
            </a:r>
            <a:r>
              <a:rPr lang="cs-CZ" sz="1800" dirty="0"/>
              <a:t>, </a:t>
            </a:r>
            <a:r>
              <a:rPr lang="cs-CZ" sz="1800" dirty="0" err="1"/>
              <a:t>child</a:t>
            </a:r>
            <a:r>
              <a:rPr lang="cs-CZ" sz="1800" dirty="0"/>
              <a:t> care, care </a:t>
            </a:r>
            <a:r>
              <a:rPr lang="cs-CZ" sz="1800" dirty="0" err="1"/>
              <a:t>for</a:t>
            </a:r>
            <a:r>
              <a:rPr lang="cs-CZ" sz="1800" dirty="0"/>
              <a:t> </a:t>
            </a:r>
            <a:r>
              <a:rPr lang="cs-CZ" sz="1800" dirty="0" err="1"/>
              <a:t>elderly</a:t>
            </a:r>
            <a:r>
              <a:rPr lang="cs-CZ" sz="1800" dirty="0"/>
              <a:t>…), (</a:t>
            </a:r>
            <a:r>
              <a:rPr lang="cs-CZ" sz="1800" dirty="0" err="1"/>
              <a:t>ii</a:t>
            </a:r>
            <a:r>
              <a:rPr lang="cs-CZ" sz="1800" dirty="0"/>
              <a:t>) </a:t>
            </a:r>
            <a:r>
              <a:rPr lang="cs-CZ" sz="1800" dirty="0" err="1"/>
              <a:t>help</a:t>
            </a:r>
            <a:r>
              <a:rPr lang="cs-CZ" sz="1800" dirty="0"/>
              <a:t> </a:t>
            </a:r>
            <a:r>
              <a:rPr lang="cs-CZ" sz="1800" dirty="0" err="1"/>
              <a:t>job</a:t>
            </a:r>
            <a:r>
              <a:rPr lang="cs-CZ" sz="1800" dirty="0"/>
              <a:t> </a:t>
            </a:r>
            <a:r>
              <a:rPr lang="cs-CZ" sz="1800" dirty="0" err="1"/>
              <a:t>seeker</a:t>
            </a:r>
            <a:r>
              <a:rPr lang="cs-CZ" sz="1800" dirty="0"/>
              <a:t> to </a:t>
            </a:r>
            <a:r>
              <a:rPr lang="cs-CZ" sz="1800" dirty="0" err="1"/>
              <a:t>find</a:t>
            </a:r>
            <a:r>
              <a:rPr lang="cs-CZ" sz="1800" dirty="0"/>
              <a:t> a </a:t>
            </a:r>
            <a:r>
              <a:rPr lang="cs-CZ" sz="1800" dirty="0" err="1"/>
              <a:t>suitable</a:t>
            </a:r>
            <a:r>
              <a:rPr lang="cs-CZ" sz="1800" dirty="0"/>
              <a:t> </a:t>
            </a:r>
            <a:r>
              <a:rPr lang="cs-CZ" sz="1800" dirty="0" err="1"/>
              <a:t>jobs</a:t>
            </a:r>
            <a:r>
              <a:rPr lang="cs-CZ" sz="1800" dirty="0"/>
              <a:t>, (</a:t>
            </a:r>
            <a:r>
              <a:rPr lang="cs-CZ" sz="1800" dirty="0" err="1"/>
              <a:t>iii</a:t>
            </a:r>
            <a:r>
              <a:rPr lang="cs-CZ" sz="1800" dirty="0"/>
              <a:t>) </a:t>
            </a:r>
            <a:r>
              <a:rPr lang="cs-CZ" sz="1800" dirty="0" err="1"/>
              <a:t>requalify</a:t>
            </a:r>
            <a:r>
              <a:rPr lang="cs-CZ" sz="1800" dirty="0"/>
              <a:t> </a:t>
            </a:r>
            <a:r>
              <a:rPr lang="cs-CZ" sz="1800" dirty="0" err="1"/>
              <a:t>them</a:t>
            </a:r>
            <a:r>
              <a:rPr lang="cs-CZ" sz="1800" dirty="0"/>
              <a:t> </a:t>
            </a:r>
            <a:r>
              <a:rPr lang="cs-CZ" sz="1800" dirty="0" err="1"/>
              <a:t>if</a:t>
            </a:r>
            <a:r>
              <a:rPr lang="cs-CZ" sz="1800" dirty="0"/>
              <a:t> </a:t>
            </a:r>
            <a:r>
              <a:rPr lang="cs-CZ" sz="1800" dirty="0" err="1"/>
              <a:t>considered</a:t>
            </a:r>
            <a:r>
              <a:rPr lang="cs-CZ" sz="1800" dirty="0"/>
              <a:t> </a:t>
            </a:r>
            <a:r>
              <a:rPr lang="cs-CZ" sz="1800" dirty="0" err="1"/>
              <a:t>necessary</a:t>
            </a:r>
            <a:r>
              <a:rPr lang="cs-CZ" sz="1800" dirty="0"/>
              <a:t>.  </a:t>
            </a:r>
            <a:r>
              <a:rPr lang="cs-CZ" sz="1800" dirty="0" err="1"/>
              <a:t>The</a:t>
            </a:r>
            <a:r>
              <a:rPr lang="cs-CZ" sz="1800" dirty="0"/>
              <a:t> </a:t>
            </a:r>
            <a:r>
              <a:rPr lang="cs-CZ" sz="1800" dirty="0" err="1"/>
              <a:t>structure</a:t>
            </a:r>
            <a:r>
              <a:rPr lang="cs-CZ" sz="1800" dirty="0"/>
              <a:t> </a:t>
            </a:r>
            <a:r>
              <a:rPr lang="cs-CZ" sz="1800" dirty="0" err="1"/>
              <a:t>of</a:t>
            </a:r>
            <a:r>
              <a:rPr lang="cs-CZ" sz="1800" dirty="0"/>
              <a:t> </a:t>
            </a:r>
            <a:r>
              <a:rPr lang="cs-CZ" sz="1800" dirty="0" err="1"/>
              <a:t>the</a:t>
            </a:r>
            <a:r>
              <a:rPr lang="cs-CZ" sz="1800" dirty="0"/>
              <a:t> </a:t>
            </a:r>
            <a:r>
              <a:rPr lang="cs-CZ" sz="1800" dirty="0" err="1"/>
              <a:t>organisation</a:t>
            </a:r>
            <a:r>
              <a:rPr lang="cs-CZ" sz="1800" dirty="0"/>
              <a:t> </a:t>
            </a:r>
            <a:r>
              <a:rPr lang="cs-CZ" sz="1800" dirty="0" err="1"/>
              <a:t>is</a:t>
            </a:r>
            <a:r>
              <a:rPr lang="cs-CZ" sz="1800" dirty="0"/>
              <a:t>: </a:t>
            </a:r>
            <a:r>
              <a:rPr lang="cs-CZ" sz="1800" dirty="0" err="1"/>
              <a:t>Director</a:t>
            </a:r>
            <a:r>
              <a:rPr lang="cs-CZ" sz="1800" dirty="0"/>
              <a:t>, 3 </a:t>
            </a:r>
            <a:r>
              <a:rPr lang="cs-CZ" sz="1800" dirty="0" err="1"/>
              <a:t>heads</a:t>
            </a:r>
            <a:r>
              <a:rPr lang="cs-CZ" sz="1800" dirty="0"/>
              <a:t> </a:t>
            </a:r>
            <a:r>
              <a:rPr lang="cs-CZ" sz="1800" dirty="0" err="1"/>
              <a:t>of</a:t>
            </a:r>
            <a:r>
              <a:rPr lang="cs-CZ" sz="1800" dirty="0"/>
              <a:t> unit (</a:t>
            </a:r>
            <a:r>
              <a:rPr lang="cs-CZ" sz="1800" dirty="0" err="1"/>
              <a:t>Benefits</a:t>
            </a:r>
            <a:r>
              <a:rPr lang="cs-CZ" sz="1800" dirty="0"/>
              <a:t>, </a:t>
            </a:r>
            <a:r>
              <a:rPr lang="cs-CZ" sz="1800" dirty="0" err="1"/>
              <a:t>Labour</a:t>
            </a:r>
            <a:r>
              <a:rPr lang="cs-CZ" sz="1800" dirty="0"/>
              <a:t> market, </a:t>
            </a:r>
            <a:r>
              <a:rPr lang="cs-CZ" sz="1800" dirty="0" err="1"/>
              <a:t>Requalification</a:t>
            </a:r>
            <a:r>
              <a:rPr lang="cs-CZ" sz="1800" dirty="0"/>
              <a:t>), 30 </a:t>
            </a:r>
            <a:r>
              <a:rPr lang="cs-CZ" sz="1800" dirty="0" err="1"/>
              <a:t>of</a:t>
            </a:r>
            <a:r>
              <a:rPr lang="cs-CZ" sz="1800" dirty="0"/>
              <a:t> </a:t>
            </a:r>
            <a:r>
              <a:rPr lang="cs-CZ" sz="1800" dirty="0" err="1"/>
              <a:t>staff</a:t>
            </a:r>
            <a:r>
              <a:rPr lang="cs-CZ" sz="1800" dirty="0"/>
              <a:t> in </a:t>
            </a:r>
            <a:r>
              <a:rPr lang="cs-CZ" sz="1800" dirty="0" err="1"/>
              <a:t>functionally</a:t>
            </a:r>
            <a:r>
              <a:rPr lang="cs-CZ" sz="1800" dirty="0"/>
              <a:t> </a:t>
            </a:r>
            <a:r>
              <a:rPr lang="cs-CZ" sz="1800" dirty="0" err="1"/>
              <a:t>specialized</a:t>
            </a:r>
            <a:r>
              <a:rPr lang="cs-CZ" sz="1800" dirty="0"/>
              <a:t> </a:t>
            </a:r>
            <a:r>
              <a:rPr lang="cs-CZ" sz="1800" dirty="0" err="1"/>
              <a:t>units</a:t>
            </a:r>
            <a:r>
              <a:rPr lang="cs-CZ" sz="1800" dirty="0"/>
              <a:t> (8-12 in </a:t>
            </a:r>
            <a:r>
              <a:rPr lang="cs-CZ" sz="1800" dirty="0" err="1"/>
              <a:t>each</a:t>
            </a:r>
            <a:r>
              <a:rPr lang="cs-CZ" sz="1800" dirty="0"/>
              <a:t>).</a:t>
            </a:r>
          </a:p>
          <a:p>
            <a:pPr marL="0" indent="0">
              <a:lnSpc>
                <a:spcPct val="100000"/>
              </a:lnSpc>
              <a:spcBef>
                <a:spcPts val="0"/>
              </a:spcBef>
              <a:buNone/>
            </a:pPr>
            <a:r>
              <a:rPr lang="cs-CZ" sz="1800" dirty="0" err="1"/>
              <a:t>Alternatively</a:t>
            </a:r>
            <a:r>
              <a:rPr lang="cs-CZ" sz="1800" dirty="0"/>
              <a:t>, </a:t>
            </a:r>
            <a:r>
              <a:rPr lang="cs-CZ" sz="1800" dirty="0" err="1"/>
              <a:t>think</a:t>
            </a:r>
            <a:r>
              <a:rPr lang="cs-CZ" sz="1800" dirty="0"/>
              <a:t> </a:t>
            </a:r>
            <a:r>
              <a:rPr lang="cs-CZ" sz="1800" dirty="0" err="1"/>
              <a:t>about</a:t>
            </a:r>
            <a:r>
              <a:rPr lang="cs-CZ" sz="1800" dirty="0"/>
              <a:t> a </a:t>
            </a:r>
            <a:r>
              <a:rPr lang="cs-CZ" sz="1800" dirty="0" err="1"/>
              <a:t>similar</a:t>
            </a:r>
            <a:r>
              <a:rPr lang="cs-CZ" sz="1800" dirty="0"/>
              <a:t> public </a:t>
            </a:r>
            <a:r>
              <a:rPr lang="cs-CZ" sz="1800" dirty="0" err="1"/>
              <a:t>organisation</a:t>
            </a:r>
            <a:r>
              <a:rPr lang="cs-CZ" sz="1800" dirty="0"/>
              <a:t> in </a:t>
            </a:r>
            <a:r>
              <a:rPr lang="cs-CZ" sz="1800" dirty="0" err="1"/>
              <a:t>your</a:t>
            </a:r>
            <a:r>
              <a:rPr lang="cs-CZ" sz="1800" dirty="0"/>
              <a:t> country.</a:t>
            </a:r>
          </a:p>
          <a:p>
            <a:pPr marL="0" indent="0">
              <a:lnSpc>
                <a:spcPct val="100000"/>
              </a:lnSpc>
              <a:spcBef>
                <a:spcPts val="0"/>
              </a:spcBef>
              <a:buNone/>
            </a:pPr>
            <a:endParaRPr lang="cs-CZ" sz="1800" dirty="0"/>
          </a:p>
          <a:p>
            <a:pPr marL="0" indent="0">
              <a:lnSpc>
                <a:spcPct val="100000"/>
              </a:lnSpc>
              <a:spcBef>
                <a:spcPts val="0"/>
              </a:spcBef>
              <a:buNone/>
            </a:pPr>
            <a:endParaRPr lang="cs-CZ" sz="1800" dirty="0"/>
          </a:p>
          <a:p>
            <a:pPr marL="0" indent="0">
              <a:lnSpc>
                <a:spcPct val="100000"/>
              </a:lnSpc>
              <a:spcBef>
                <a:spcPts val="0"/>
              </a:spcBef>
              <a:buNone/>
            </a:pPr>
            <a:r>
              <a:rPr lang="cs-CZ" sz="1800" b="1" dirty="0"/>
              <a:t>W</a:t>
            </a:r>
            <a:r>
              <a:rPr lang="en-US" sz="1800" b="1" dirty="0"/>
              <a:t>rite a short (</a:t>
            </a:r>
            <a:r>
              <a:rPr lang="cs-CZ" sz="1800" b="1" dirty="0"/>
              <a:t>2</a:t>
            </a:r>
            <a:r>
              <a:rPr lang="en-US" sz="1800" b="1" dirty="0"/>
              <a:t> pages = </a:t>
            </a:r>
            <a:r>
              <a:rPr lang="cs-CZ" sz="1800" b="1" dirty="0"/>
              <a:t>550</a:t>
            </a:r>
            <a:r>
              <a:rPr lang="en-US" sz="1800" b="1" dirty="0"/>
              <a:t> - </a:t>
            </a:r>
            <a:r>
              <a:rPr lang="cs-CZ" sz="1800" b="1" dirty="0"/>
              <a:t>65</a:t>
            </a:r>
            <a:r>
              <a:rPr lang="en-US" sz="1800" b="1" dirty="0"/>
              <a:t>0 words) essay following this outline:</a:t>
            </a:r>
          </a:p>
          <a:p>
            <a:pPr>
              <a:lnSpc>
                <a:spcPct val="100000"/>
              </a:lnSpc>
              <a:spcBef>
                <a:spcPts val="0"/>
              </a:spcBef>
            </a:pPr>
            <a:r>
              <a:rPr lang="en-US" sz="1800" dirty="0"/>
              <a:t>What </a:t>
            </a:r>
            <a:r>
              <a:rPr lang="cs-CZ" sz="1800" dirty="0" err="1"/>
              <a:t>would</a:t>
            </a:r>
            <a:r>
              <a:rPr lang="cs-CZ" sz="1800" dirty="0"/>
              <a:t> </a:t>
            </a:r>
            <a:r>
              <a:rPr lang="cs-CZ" sz="1800" dirty="0" err="1"/>
              <a:t>you</a:t>
            </a:r>
            <a:r>
              <a:rPr lang="cs-CZ" sz="1800" dirty="0"/>
              <a:t> do in </a:t>
            </a:r>
            <a:r>
              <a:rPr lang="cs-CZ" sz="1800" dirty="0" err="1"/>
              <a:t>the</a:t>
            </a:r>
            <a:r>
              <a:rPr lang="cs-CZ" sz="1800" dirty="0"/>
              <a:t> </a:t>
            </a:r>
            <a:r>
              <a:rPr lang="cs-CZ" sz="1800" dirty="0" err="1"/>
              <a:t>first</a:t>
            </a:r>
            <a:r>
              <a:rPr lang="cs-CZ" sz="1800" dirty="0"/>
              <a:t> </a:t>
            </a:r>
            <a:r>
              <a:rPr lang="cs-CZ" sz="1800" dirty="0" err="1"/>
              <a:t>steps</a:t>
            </a:r>
            <a:r>
              <a:rPr lang="cs-CZ" sz="1800" dirty="0"/>
              <a:t>? (</a:t>
            </a:r>
            <a:r>
              <a:rPr lang="cs-CZ" sz="1800" dirty="0" err="1"/>
              <a:t>Say</a:t>
            </a:r>
            <a:r>
              <a:rPr lang="cs-CZ" sz="1800" dirty="0"/>
              <a:t> in </a:t>
            </a:r>
            <a:r>
              <a:rPr lang="cs-CZ" sz="1800" dirty="0" err="1"/>
              <a:t>the</a:t>
            </a:r>
            <a:r>
              <a:rPr lang="cs-CZ" sz="1800" dirty="0"/>
              <a:t> </a:t>
            </a:r>
            <a:r>
              <a:rPr lang="cs-CZ" sz="1800" dirty="0" err="1"/>
              <a:t>first</a:t>
            </a:r>
            <a:r>
              <a:rPr lang="cs-CZ" sz="1800" dirty="0"/>
              <a:t> </a:t>
            </a:r>
            <a:r>
              <a:rPr lang="cs-CZ" sz="1800" dirty="0" err="1"/>
              <a:t>month</a:t>
            </a:r>
            <a:r>
              <a:rPr lang="cs-CZ" sz="1800" dirty="0"/>
              <a:t>.)</a:t>
            </a:r>
            <a:endParaRPr lang="en-US" sz="1800" dirty="0"/>
          </a:p>
          <a:p>
            <a:pPr>
              <a:lnSpc>
                <a:spcPct val="100000"/>
              </a:lnSpc>
              <a:spcBef>
                <a:spcPts val="0"/>
              </a:spcBef>
            </a:pPr>
            <a:r>
              <a:rPr lang="cs-CZ" sz="1800" dirty="0" err="1"/>
              <a:t>Why</a:t>
            </a:r>
            <a:r>
              <a:rPr lang="cs-CZ" sz="1800" dirty="0"/>
              <a:t> </a:t>
            </a:r>
            <a:r>
              <a:rPr lang="cs-CZ" sz="1800" dirty="0" err="1"/>
              <a:t>would</a:t>
            </a:r>
            <a:r>
              <a:rPr lang="cs-CZ" sz="1800" dirty="0"/>
              <a:t> </a:t>
            </a:r>
            <a:r>
              <a:rPr lang="cs-CZ" sz="1800" dirty="0" err="1"/>
              <a:t>you</a:t>
            </a:r>
            <a:r>
              <a:rPr lang="cs-CZ" sz="1800" dirty="0"/>
              <a:t> do </a:t>
            </a:r>
            <a:r>
              <a:rPr lang="cs-CZ" sz="1800" dirty="0" err="1"/>
              <a:t>that</a:t>
            </a:r>
            <a:r>
              <a:rPr lang="cs-CZ" sz="1800" dirty="0"/>
              <a:t>?</a:t>
            </a:r>
            <a:endParaRPr lang="en-US" sz="1800" dirty="0"/>
          </a:p>
          <a:p>
            <a:pPr>
              <a:lnSpc>
                <a:spcPct val="100000"/>
              </a:lnSpc>
              <a:spcBef>
                <a:spcPts val="0"/>
              </a:spcBef>
            </a:pPr>
            <a:r>
              <a:rPr lang="cs-CZ" sz="1800" dirty="0" err="1"/>
              <a:t>How</a:t>
            </a:r>
            <a:r>
              <a:rPr lang="cs-CZ" sz="1800" dirty="0"/>
              <a:t> </a:t>
            </a:r>
            <a:r>
              <a:rPr lang="cs-CZ" sz="1800" dirty="0" err="1"/>
              <a:t>would</a:t>
            </a:r>
            <a:r>
              <a:rPr lang="cs-CZ" sz="1800" dirty="0"/>
              <a:t> </a:t>
            </a:r>
            <a:r>
              <a:rPr lang="cs-CZ" sz="1800" dirty="0" err="1"/>
              <a:t>you</a:t>
            </a:r>
            <a:r>
              <a:rPr lang="cs-CZ" sz="1800" dirty="0"/>
              <a:t> do </a:t>
            </a:r>
            <a:r>
              <a:rPr lang="cs-CZ" sz="1800" dirty="0" err="1"/>
              <a:t>that</a:t>
            </a:r>
            <a:r>
              <a:rPr lang="cs-CZ" sz="1800" dirty="0"/>
              <a:t>?</a:t>
            </a:r>
            <a:endParaRPr lang="en-US" sz="1800" dirty="0"/>
          </a:p>
          <a:p>
            <a:pPr marL="0" indent="0">
              <a:lnSpc>
                <a:spcPct val="100000"/>
              </a:lnSpc>
              <a:spcBef>
                <a:spcPts val="0"/>
              </a:spcBef>
              <a:buNone/>
            </a:pPr>
            <a:endParaRPr lang="cs-CZ" sz="1800" dirty="0">
              <a:solidFill>
                <a:srgbClr val="CC0066"/>
              </a:solidFill>
            </a:endParaRPr>
          </a:p>
        </p:txBody>
      </p:sp>
    </p:spTree>
    <p:extLst>
      <p:ext uri="{BB962C8B-B14F-4D97-AF65-F5344CB8AC3E}">
        <p14:creationId xmlns:p14="http://schemas.microsoft.com/office/powerpoint/2010/main" val="492721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C3A5F7-A150-4471-B04F-B94A71FFE53E}"/>
              </a:ext>
            </a:extLst>
          </p:cNvPr>
          <p:cNvSpPr>
            <a:spLocks noGrp="1"/>
          </p:cNvSpPr>
          <p:nvPr>
            <p:ph type="title"/>
          </p:nvPr>
        </p:nvSpPr>
        <p:spPr/>
        <p:txBody>
          <a:bodyPr/>
          <a:lstStyle/>
          <a:p>
            <a:r>
              <a:rPr lang="cs-CZ" dirty="0"/>
              <a:t>HW feedback</a:t>
            </a:r>
          </a:p>
        </p:txBody>
      </p:sp>
      <p:sp>
        <p:nvSpPr>
          <p:cNvPr id="3" name="Zástupný symbol pro obsah 2">
            <a:extLst>
              <a:ext uri="{FF2B5EF4-FFF2-40B4-BE49-F238E27FC236}">
                <a16:creationId xmlns:a16="http://schemas.microsoft.com/office/drawing/2014/main" id="{C571002C-D3F3-4049-8814-F18B1B8F7350}"/>
              </a:ext>
            </a:extLst>
          </p:cNvPr>
          <p:cNvSpPr>
            <a:spLocks noGrp="1"/>
          </p:cNvSpPr>
          <p:nvPr>
            <p:ph idx="1"/>
          </p:nvPr>
        </p:nvSpPr>
        <p:spPr/>
        <p:txBody>
          <a:bodyPr/>
          <a:lstStyle/>
          <a:p>
            <a:r>
              <a:rPr lang="cs-CZ" dirty="0" err="1"/>
              <a:t>This</a:t>
            </a:r>
            <a:r>
              <a:rPr lang="cs-CZ" dirty="0"/>
              <a:t> </a:t>
            </a:r>
            <a:r>
              <a:rPr lang="cs-CZ" dirty="0" err="1"/>
              <a:t>one</a:t>
            </a:r>
            <a:r>
              <a:rPr lang="cs-CZ" dirty="0"/>
              <a:t> </a:t>
            </a:r>
            <a:r>
              <a:rPr lang="cs-CZ" dirty="0" err="1"/>
              <a:t>was</a:t>
            </a:r>
            <a:r>
              <a:rPr lang="cs-CZ" dirty="0"/>
              <a:t> </a:t>
            </a:r>
            <a:r>
              <a:rPr lang="cs-CZ" dirty="0" err="1"/>
              <a:t>difficult</a:t>
            </a:r>
            <a:r>
              <a:rPr lang="cs-CZ" dirty="0"/>
              <a:t> </a:t>
            </a:r>
            <a:r>
              <a:rPr lang="cs-CZ" dirty="0" err="1"/>
              <a:t>one</a:t>
            </a:r>
            <a:r>
              <a:rPr lang="cs-CZ" dirty="0"/>
              <a:t>, </a:t>
            </a:r>
            <a:r>
              <a:rPr lang="cs-CZ" dirty="0" err="1"/>
              <a:t>wasn‘t</a:t>
            </a:r>
            <a:r>
              <a:rPr lang="cs-CZ" dirty="0"/>
              <a:t> </a:t>
            </a:r>
            <a:r>
              <a:rPr lang="cs-CZ" dirty="0" err="1"/>
              <a:t>it</a:t>
            </a:r>
            <a:endParaRPr lang="cs-CZ" dirty="0"/>
          </a:p>
          <a:p>
            <a:r>
              <a:rPr lang="cs-CZ" dirty="0" err="1"/>
              <a:t>You</a:t>
            </a:r>
            <a:r>
              <a:rPr lang="cs-CZ" dirty="0"/>
              <a:t> </a:t>
            </a:r>
            <a:r>
              <a:rPr lang="cs-CZ" dirty="0" err="1"/>
              <a:t>all</a:t>
            </a:r>
            <a:r>
              <a:rPr lang="cs-CZ" dirty="0"/>
              <a:t> </a:t>
            </a:r>
            <a:r>
              <a:rPr lang="cs-CZ" dirty="0" err="1"/>
              <a:t>tried</a:t>
            </a:r>
            <a:r>
              <a:rPr lang="cs-CZ" dirty="0"/>
              <a:t> hard</a:t>
            </a:r>
          </a:p>
          <a:p>
            <a:r>
              <a:rPr lang="cs-CZ" dirty="0"/>
              <a:t>My </a:t>
            </a:r>
            <a:r>
              <a:rPr lang="cs-CZ" dirty="0" err="1"/>
              <a:t>frequent</a:t>
            </a:r>
            <a:r>
              <a:rPr lang="cs-CZ" dirty="0"/>
              <a:t> </a:t>
            </a:r>
            <a:r>
              <a:rPr lang="cs-CZ" dirty="0" err="1"/>
              <a:t>comments</a:t>
            </a:r>
            <a:r>
              <a:rPr lang="cs-CZ" dirty="0"/>
              <a:t> </a:t>
            </a:r>
            <a:r>
              <a:rPr lang="cs-CZ" dirty="0" err="1"/>
              <a:t>were</a:t>
            </a:r>
            <a:r>
              <a:rPr lang="cs-CZ" dirty="0"/>
              <a:t>:</a:t>
            </a:r>
          </a:p>
          <a:p>
            <a:pPr lvl="1"/>
            <a:r>
              <a:rPr lang="cs-CZ" dirty="0"/>
              <a:t>Not </a:t>
            </a:r>
            <a:r>
              <a:rPr lang="cs-CZ" dirty="0" err="1"/>
              <a:t>focused</a:t>
            </a:r>
            <a:r>
              <a:rPr lang="cs-CZ" dirty="0"/>
              <a:t> on </a:t>
            </a:r>
            <a:r>
              <a:rPr lang="cs-CZ" dirty="0" err="1"/>
              <a:t>the</a:t>
            </a:r>
            <a:r>
              <a:rPr lang="cs-CZ" dirty="0"/>
              <a:t> </a:t>
            </a:r>
            <a:r>
              <a:rPr lang="cs-CZ" dirty="0" err="1"/>
              <a:t>first</a:t>
            </a:r>
            <a:r>
              <a:rPr lang="cs-CZ" dirty="0"/>
              <a:t> </a:t>
            </a:r>
            <a:r>
              <a:rPr lang="cs-CZ" dirty="0" err="1"/>
              <a:t>month</a:t>
            </a:r>
            <a:r>
              <a:rPr lang="cs-CZ" dirty="0"/>
              <a:t> (</a:t>
            </a:r>
            <a:r>
              <a:rPr lang="cs-CZ" dirty="0" err="1"/>
              <a:t>or</a:t>
            </a:r>
            <a:r>
              <a:rPr lang="cs-CZ" dirty="0"/>
              <a:t> very </a:t>
            </a:r>
            <a:r>
              <a:rPr lang="cs-CZ" dirty="0" err="1"/>
              <a:t>over-optimistic</a:t>
            </a:r>
            <a:r>
              <a:rPr lang="cs-CZ" dirty="0"/>
              <a:t> </a:t>
            </a:r>
            <a:r>
              <a:rPr lang="cs-CZ" dirty="0" err="1"/>
              <a:t>about</a:t>
            </a:r>
            <a:r>
              <a:rPr lang="cs-CZ" dirty="0"/>
              <a:t> </a:t>
            </a:r>
            <a:r>
              <a:rPr lang="cs-CZ" dirty="0" err="1"/>
              <a:t>what</a:t>
            </a:r>
            <a:r>
              <a:rPr lang="cs-CZ" dirty="0"/>
              <a:t> </a:t>
            </a:r>
            <a:r>
              <a:rPr lang="cs-CZ" dirty="0" err="1"/>
              <a:t>can</a:t>
            </a:r>
            <a:r>
              <a:rPr lang="cs-CZ" dirty="0"/>
              <a:t> </a:t>
            </a:r>
            <a:r>
              <a:rPr lang="cs-CZ" dirty="0" err="1"/>
              <a:t>be</a:t>
            </a:r>
            <a:r>
              <a:rPr lang="cs-CZ" dirty="0"/>
              <a:t> </a:t>
            </a:r>
            <a:r>
              <a:rPr lang="cs-CZ" dirty="0" err="1"/>
              <a:t>achieved</a:t>
            </a:r>
            <a:r>
              <a:rPr lang="cs-CZ" dirty="0"/>
              <a:t>)</a:t>
            </a:r>
          </a:p>
          <a:p>
            <a:pPr lvl="1"/>
            <a:r>
              <a:rPr lang="cs-CZ" dirty="0" err="1"/>
              <a:t>Too</a:t>
            </a:r>
            <a:r>
              <a:rPr lang="cs-CZ" dirty="0"/>
              <a:t> </a:t>
            </a:r>
            <a:r>
              <a:rPr lang="cs-CZ" dirty="0" err="1"/>
              <a:t>focused</a:t>
            </a:r>
            <a:r>
              <a:rPr lang="cs-CZ" dirty="0"/>
              <a:t> on </a:t>
            </a:r>
            <a:r>
              <a:rPr lang="cs-CZ" dirty="0" err="1"/>
              <a:t>technical</a:t>
            </a:r>
            <a:r>
              <a:rPr lang="cs-CZ" dirty="0"/>
              <a:t> part and not </a:t>
            </a:r>
            <a:r>
              <a:rPr lang="cs-CZ" dirty="0" err="1"/>
              <a:t>paying</a:t>
            </a:r>
            <a:r>
              <a:rPr lang="cs-CZ" dirty="0"/>
              <a:t> </a:t>
            </a:r>
            <a:r>
              <a:rPr lang="cs-CZ" dirty="0" err="1"/>
              <a:t>enough</a:t>
            </a:r>
            <a:r>
              <a:rPr lang="cs-CZ" dirty="0"/>
              <a:t> </a:t>
            </a:r>
            <a:r>
              <a:rPr lang="cs-CZ" dirty="0" err="1"/>
              <a:t>attention</a:t>
            </a:r>
            <a:r>
              <a:rPr lang="cs-CZ" dirty="0"/>
              <a:t> to </a:t>
            </a:r>
            <a:r>
              <a:rPr lang="cs-CZ" dirty="0" err="1"/>
              <a:t>social</a:t>
            </a:r>
            <a:r>
              <a:rPr lang="cs-CZ" dirty="0"/>
              <a:t> part </a:t>
            </a:r>
            <a:r>
              <a:rPr lang="cs-CZ" dirty="0" err="1"/>
              <a:t>of</a:t>
            </a:r>
            <a:r>
              <a:rPr lang="cs-CZ" dirty="0"/>
              <a:t> </a:t>
            </a:r>
            <a:r>
              <a:rPr lang="cs-CZ" dirty="0" err="1"/>
              <a:t>the</a:t>
            </a:r>
            <a:r>
              <a:rPr lang="cs-CZ" dirty="0"/>
              <a:t> </a:t>
            </a:r>
            <a:r>
              <a:rPr lang="cs-CZ" dirty="0" err="1"/>
              <a:t>change</a:t>
            </a:r>
            <a:r>
              <a:rPr lang="cs-CZ" dirty="0"/>
              <a:t> (trust, </a:t>
            </a:r>
            <a:r>
              <a:rPr lang="cs-CZ" dirty="0" err="1"/>
              <a:t>understanding</a:t>
            </a:r>
            <a:r>
              <a:rPr lang="cs-CZ" dirty="0"/>
              <a:t>, relations…) – start </a:t>
            </a:r>
            <a:r>
              <a:rPr lang="cs-CZ" dirty="0" err="1"/>
              <a:t>with</a:t>
            </a:r>
            <a:r>
              <a:rPr lang="cs-CZ" dirty="0"/>
              <a:t> </a:t>
            </a:r>
            <a:r>
              <a:rPr lang="cs-CZ" dirty="0" err="1"/>
              <a:t>social</a:t>
            </a:r>
            <a:r>
              <a:rPr lang="cs-CZ" dirty="0"/>
              <a:t>, </a:t>
            </a:r>
            <a:r>
              <a:rPr lang="cs-CZ" dirty="0" err="1"/>
              <a:t>then</a:t>
            </a:r>
            <a:r>
              <a:rPr lang="cs-CZ" dirty="0"/>
              <a:t> go to </a:t>
            </a:r>
            <a:r>
              <a:rPr lang="cs-CZ" dirty="0" err="1"/>
              <a:t>technical</a:t>
            </a:r>
            <a:r>
              <a:rPr lang="cs-CZ" dirty="0"/>
              <a:t>…</a:t>
            </a:r>
          </a:p>
          <a:p>
            <a:pPr lvl="1"/>
            <a:r>
              <a:rPr lang="cs-CZ" dirty="0" err="1"/>
              <a:t>Usualy</a:t>
            </a:r>
            <a:r>
              <a:rPr lang="cs-CZ" dirty="0"/>
              <a:t> not </a:t>
            </a:r>
            <a:r>
              <a:rPr lang="cs-CZ" dirty="0" err="1"/>
              <a:t>thinking</a:t>
            </a:r>
            <a:r>
              <a:rPr lang="cs-CZ" dirty="0"/>
              <a:t> </a:t>
            </a:r>
            <a:r>
              <a:rPr lang="cs-CZ" dirty="0" err="1"/>
              <a:t>about</a:t>
            </a:r>
            <a:r>
              <a:rPr lang="cs-CZ" dirty="0"/>
              <a:t> </a:t>
            </a:r>
            <a:r>
              <a:rPr lang="cs-CZ" dirty="0" err="1"/>
              <a:t>creating</a:t>
            </a:r>
            <a:r>
              <a:rPr lang="cs-CZ" dirty="0"/>
              <a:t> </a:t>
            </a:r>
            <a:r>
              <a:rPr lang="cs-CZ" dirty="0" err="1"/>
              <a:t>the</a:t>
            </a:r>
            <a:r>
              <a:rPr lang="cs-CZ" dirty="0"/>
              <a:t> </a:t>
            </a:r>
            <a:r>
              <a:rPr lang="cs-CZ" dirty="0" err="1"/>
              <a:t>environment</a:t>
            </a:r>
            <a:r>
              <a:rPr lang="cs-CZ" dirty="0"/>
              <a:t> </a:t>
            </a:r>
            <a:r>
              <a:rPr lang="cs-CZ" dirty="0" err="1"/>
              <a:t>for</a:t>
            </a:r>
            <a:r>
              <a:rPr lang="cs-CZ" dirty="0"/>
              <a:t> </a:t>
            </a:r>
            <a:r>
              <a:rPr lang="cs-CZ" dirty="0" err="1"/>
              <a:t>psychological</a:t>
            </a:r>
            <a:r>
              <a:rPr lang="cs-CZ" dirty="0"/>
              <a:t> </a:t>
            </a:r>
            <a:r>
              <a:rPr lang="cs-CZ" dirty="0" err="1"/>
              <a:t>safety</a:t>
            </a:r>
            <a:endParaRPr lang="cs-CZ" dirty="0"/>
          </a:p>
          <a:p>
            <a:endParaRPr lang="cs-CZ" dirty="0"/>
          </a:p>
        </p:txBody>
      </p:sp>
    </p:spTree>
    <p:extLst>
      <p:ext uri="{BB962C8B-B14F-4D97-AF65-F5344CB8AC3E}">
        <p14:creationId xmlns:p14="http://schemas.microsoft.com/office/powerpoint/2010/main" val="358663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716241-F66B-4D97-B177-EFFA270D8A47}"/>
              </a:ext>
            </a:extLst>
          </p:cNvPr>
          <p:cNvSpPr>
            <a:spLocks noGrp="1"/>
          </p:cNvSpPr>
          <p:nvPr>
            <p:ph type="title"/>
          </p:nvPr>
        </p:nvSpPr>
        <p:spPr/>
        <p:txBody>
          <a:bodyPr/>
          <a:lstStyle/>
          <a:p>
            <a:r>
              <a:rPr lang="cs-CZ" dirty="0" err="1"/>
              <a:t>Social</a:t>
            </a:r>
            <a:r>
              <a:rPr lang="cs-CZ" dirty="0"/>
              <a:t> and </a:t>
            </a:r>
            <a:r>
              <a:rPr lang="cs-CZ" dirty="0" err="1"/>
              <a:t>technical</a:t>
            </a:r>
            <a:r>
              <a:rPr lang="cs-CZ" dirty="0"/>
              <a:t> </a:t>
            </a:r>
            <a:r>
              <a:rPr lang="cs-CZ" dirty="0" err="1"/>
              <a:t>aspect</a:t>
            </a:r>
            <a:r>
              <a:rPr lang="cs-CZ" dirty="0"/>
              <a:t> </a:t>
            </a:r>
            <a:r>
              <a:rPr lang="cs-CZ" dirty="0" err="1"/>
              <a:t>of</a:t>
            </a:r>
            <a:r>
              <a:rPr lang="cs-CZ" dirty="0"/>
              <a:t> </a:t>
            </a:r>
            <a:r>
              <a:rPr lang="cs-CZ" dirty="0" err="1"/>
              <a:t>change</a:t>
            </a:r>
            <a:endParaRPr lang="cs-CZ" dirty="0"/>
          </a:p>
        </p:txBody>
      </p:sp>
      <p:sp>
        <p:nvSpPr>
          <p:cNvPr id="3" name="Zástupný symbol pro obsah 2">
            <a:extLst>
              <a:ext uri="{FF2B5EF4-FFF2-40B4-BE49-F238E27FC236}">
                <a16:creationId xmlns:a16="http://schemas.microsoft.com/office/drawing/2014/main" id="{8A482FD2-A54E-4868-9FD9-FFEEE004FBBB}"/>
              </a:ext>
            </a:extLst>
          </p:cNvPr>
          <p:cNvSpPr>
            <a:spLocks noGrp="1"/>
          </p:cNvSpPr>
          <p:nvPr>
            <p:ph idx="1"/>
          </p:nvPr>
        </p:nvSpPr>
        <p:spPr>
          <a:xfrm>
            <a:off x="1051845" y="4373592"/>
            <a:ext cx="10091871" cy="1937477"/>
          </a:xfrm>
        </p:spPr>
        <p:txBody>
          <a:bodyPr/>
          <a:lstStyle/>
          <a:p>
            <a:r>
              <a:rPr lang="en-US" dirty="0"/>
              <a:t>Change starts with </a:t>
            </a:r>
            <a:r>
              <a:rPr lang="en-US" dirty="0">
                <a:solidFill>
                  <a:srgbClr val="CC0066"/>
                </a:solidFill>
              </a:rPr>
              <a:t>RELATIONAL</a:t>
            </a:r>
            <a:r>
              <a:rPr lang="en-US" dirty="0"/>
              <a:t> work, before </a:t>
            </a:r>
            <a:r>
              <a:rPr lang="cs-CZ" dirty="0">
                <a:solidFill>
                  <a:srgbClr val="CC0066"/>
                </a:solidFill>
              </a:rPr>
              <a:t>TECHNICAL</a:t>
            </a:r>
            <a:r>
              <a:rPr lang="en-US" dirty="0"/>
              <a:t> work</a:t>
            </a:r>
            <a:endParaRPr lang="cs-CZ" dirty="0"/>
          </a:p>
          <a:p>
            <a:r>
              <a:rPr lang="en-US" dirty="0"/>
              <a:t>The bridge from relational to </a:t>
            </a:r>
            <a:r>
              <a:rPr lang="cs-CZ" dirty="0" err="1"/>
              <a:t>technical</a:t>
            </a:r>
            <a:r>
              <a:rPr lang="en-US" dirty="0"/>
              <a:t> work is shared sense-making, the strategy for change is </a:t>
            </a:r>
            <a:r>
              <a:rPr lang="en-US" dirty="0">
                <a:solidFill>
                  <a:srgbClr val="CC0066"/>
                </a:solidFill>
              </a:rPr>
              <a:t>LEARNING</a:t>
            </a:r>
            <a:endParaRPr lang="cs-CZ" dirty="0">
              <a:solidFill>
                <a:srgbClr val="CC0066"/>
              </a:solidFill>
            </a:endParaRPr>
          </a:p>
        </p:txBody>
      </p:sp>
      <p:sp>
        <p:nvSpPr>
          <p:cNvPr id="4" name="Ovál 3">
            <a:extLst>
              <a:ext uri="{FF2B5EF4-FFF2-40B4-BE49-F238E27FC236}">
                <a16:creationId xmlns:a16="http://schemas.microsoft.com/office/drawing/2014/main" id="{9EBC7F5E-C30C-48B7-B043-2C89B5BFECBD}"/>
              </a:ext>
            </a:extLst>
          </p:cNvPr>
          <p:cNvSpPr/>
          <p:nvPr/>
        </p:nvSpPr>
        <p:spPr>
          <a:xfrm>
            <a:off x="3795621" y="1692416"/>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Social</a:t>
            </a:r>
            <a:endParaRPr lang="cs-CZ" sz="2400" dirty="0">
              <a:solidFill>
                <a:schemeClr val="tx1"/>
              </a:solidFill>
            </a:endParaRPr>
          </a:p>
        </p:txBody>
      </p:sp>
      <p:sp>
        <p:nvSpPr>
          <p:cNvPr id="5" name="Ovál 4">
            <a:extLst>
              <a:ext uri="{FF2B5EF4-FFF2-40B4-BE49-F238E27FC236}">
                <a16:creationId xmlns:a16="http://schemas.microsoft.com/office/drawing/2014/main" id="{F23F62C3-3C33-4C81-B3F0-1272DFA3037C}"/>
              </a:ext>
            </a:extLst>
          </p:cNvPr>
          <p:cNvSpPr/>
          <p:nvPr/>
        </p:nvSpPr>
        <p:spPr>
          <a:xfrm>
            <a:off x="5808778" y="1705813"/>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err="1">
                <a:solidFill>
                  <a:schemeClr val="tx1"/>
                </a:solidFill>
              </a:rPr>
              <a:t>Technical</a:t>
            </a:r>
            <a:endParaRPr lang="cs-CZ" sz="2400" dirty="0">
              <a:solidFill>
                <a:schemeClr val="tx1"/>
              </a:solidFill>
            </a:endParaRPr>
          </a:p>
        </p:txBody>
      </p:sp>
    </p:spTree>
    <p:extLst>
      <p:ext uri="{BB962C8B-B14F-4D97-AF65-F5344CB8AC3E}">
        <p14:creationId xmlns:p14="http://schemas.microsoft.com/office/powerpoint/2010/main" val="365314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716241-F66B-4D97-B177-EFFA270D8A47}"/>
              </a:ext>
            </a:extLst>
          </p:cNvPr>
          <p:cNvSpPr>
            <a:spLocks noGrp="1"/>
          </p:cNvSpPr>
          <p:nvPr>
            <p:ph type="title"/>
          </p:nvPr>
        </p:nvSpPr>
        <p:spPr/>
        <p:txBody>
          <a:bodyPr/>
          <a:lstStyle/>
          <a:p>
            <a:r>
              <a:rPr lang="cs-CZ" dirty="0" err="1"/>
              <a:t>Social</a:t>
            </a:r>
            <a:r>
              <a:rPr lang="cs-CZ" dirty="0"/>
              <a:t> and </a:t>
            </a:r>
            <a:r>
              <a:rPr lang="cs-CZ" dirty="0" err="1"/>
              <a:t>technical</a:t>
            </a:r>
            <a:r>
              <a:rPr lang="cs-CZ" dirty="0"/>
              <a:t> </a:t>
            </a:r>
            <a:r>
              <a:rPr lang="cs-CZ" dirty="0" err="1"/>
              <a:t>aspect</a:t>
            </a:r>
            <a:r>
              <a:rPr lang="cs-CZ" dirty="0"/>
              <a:t> </a:t>
            </a:r>
            <a:r>
              <a:rPr lang="cs-CZ" dirty="0" err="1"/>
              <a:t>of</a:t>
            </a:r>
            <a:r>
              <a:rPr lang="cs-CZ" dirty="0"/>
              <a:t> </a:t>
            </a:r>
            <a:r>
              <a:rPr lang="cs-CZ" dirty="0" err="1"/>
              <a:t>change</a:t>
            </a:r>
            <a:endParaRPr lang="cs-CZ" dirty="0"/>
          </a:p>
        </p:txBody>
      </p:sp>
      <p:sp>
        <p:nvSpPr>
          <p:cNvPr id="3" name="Zástupný symbol pro obsah 2">
            <a:extLst>
              <a:ext uri="{FF2B5EF4-FFF2-40B4-BE49-F238E27FC236}">
                <a16:creationId xmlns:a16="http://schemas.microsoft.com/office/drawing/2014/main" id="{8A482FD2-A54E-4868-9FD9-FFEEE004FBBB}"/>
              </a:ext>
            </a:extLst>
          </p:cNvPr>
          <p:cNvSpPr>
            <a:spLocks noGrp="1"/>
          </p:cNvSpPr>
          <p:nvPr>
            <p:ph idx="1"/>
          </p:nvPr>
        </p:nvSpPr>
        <p:spPr>
          <a:xfrm>
            <a:off x="1051845" y="4373592"/>
            <a:ext cx="10091871" cy="1937477"/>
          </a:xfrm>
        </p:spPr>
        <p:txBody>
          <a:bodyPr/>
          <a:lstStyle/>
          <a:p>
            <a:r>
              <a:rPr lang="en-US" dirty="0"/>
              <a:t>Change starts with </a:t>
            </a:r>
            <a:r>
              <a:rPr lang="cs-CZ" dirty="0">
                <a:solidFill>
                  <a:srgbClr val="CC0066"/>
                </a:solidFill>
              </a:rPr>
              <a:t>HUMAN</a:t>
            </a:r>
            <a:r>
              <a:rPr lang="en-US" dirty="0"/>
              <a:t> work, before </a:t>
            </a:r>
            <a:r>
              <a:rPr lang="cs-CZ" dirty="0">
                <a:solidFill>
                  <a:srgbClr val="CC0066"/>
                </a:solidFill>
              </a:rPr>
              <a:t>SYSTEMS</a:t>
            </a:r>
            <a:r>
              <a:rPr lang="en-US" dirty="0"/>
              <a:t> work</a:t>
            </a:r>
            <a:endParaRPr lang="cs-CZ" dirty="0"/>
          </a:p>
          <a:p>
            <a:r>
              <a:rPr lang="en-US" dirty="0"/>
              <a:t>The bridge from relational to </a:t>
            </a:r>
            <a:r>
              <a:rPr lang="cs-CZ" dirty="0" err="1"/>
              <a:t>technical</a:t>
            </a:r>
            <a:r>
              <a:rPr lang="en-US" dirty="0"/>
              <a:t> work is shared sense-making, the strategy for change is </a:t>
            </a:r>
            <a:r>
              <a:rPr lang="en-US" dirty="0">
                <a:solidFill>
                  <a:srgbClr val="CC0066"/>
                </a:solidFill>
              </a:rPr>
              <a:t>LEARNING</a:t>
            </a:r>
            <a:endParaRPr lang="cs-CZ" dirty="0">
              <a:solidFill>
                <a:srgbClr val="CC0066"/>
              </a:solidFill>
            </a:endParaRPr>
          </a:p>
        </p:txBody>
      </p:sp>
      <p:sp>
        <p:nvSpPr>
          <p:cNvPr id="4" name="Ovál 3">
            <a:extLst>
              <a:ext uri="{FF2B5EF4-FFF2-40B4-BE49-F238E27FC236}">
                <a16:creationId xmlns:a16="http://schemas.microsoft.com/office/drawing/2014/main" id="{9EBC7F5E-C30C-48B7-B043-2C89B5BFECBD}"/>
              </a:ext>
            </a:extLst>
          </p:cNvPr>
          <p:cNvSpPr/>
          <p:nvPr/>
        </p:nvSpPr>
        <p:spPr>
          <a:xfrm>
            <a:off x="3795621" y="1692416"/>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HUMAN</a:t>
            </a:r>
          </a:p>
        </p:txBody>
      </p:sp>
      <p:sp>
        <p:nvSpPr>
          <p:cNvPr id="5" name="Ovál 4">
            <a:extLst>
              <a:ext uri="{FF2B5EF4-FFF2-40B4-BE49-F238E27FC236}">
                <a16:creationId xmlns:a16="http://schemas.microsoft.com/office/drawing/2014/main" id="{F23F62C3-3C33-4C81-B3F0-1272DFA3037C}"/>
              </a:ext>
            </a:extLst>
          </p:cNvPr>
          <p:cNvSpPr/>
          <p:nvPr/>
        </p:nvSpPr>
        <p:spPr>
          <a:xfrm>
            <a:off x="5808778" y="1705813"/>
            <a:ext cx="2520000" cy="2520000"/>
          </a:xfrm>
          <a:prstGeom prst="ellipse">
            <a:avLst/>
          </a:prstGeom>
          <a:noFill/>
          <a:ln w="57150">
            <a:solidFill>
              <a:srgbClr val="CC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dirty="0">
                <a:solidFill>
                  <a:schemeClr val="tx1"/>
                </a:solidFill>
              </a:rPr>
              <a:t>SYSTEMS</a:t>
            </a:r>
          </a:p>
        </p:txBody>
      </p:sp>
      <p:cxnSp>
        <p:nvCxnSpPr>
          <p:cNvPr id="7" name="Přímá spojnice se šipkou 6">
            <a:extLst>
              <a:ext uri="{FF2B5EF4-FFF2-40B4-BE49-F238E27FC236}">
                <a16:creationId xmlns:a16="http://schemas.microsoft.com/office/drawing/2014/main" id="{7E75E35A-8BF9-48C7-B7D9-88436368F4FF}"/>
              </a:ext>
            </a:extLst>
          </p:cNvPr>
          <p:cNvCxnSpPr/>
          <p:nvPr/>
        </p:nvCxnSpPr>
        <p:spPr>
          <a:xfrm flipV="1">
            <a:off x="6059488" y="1621766"/>
            <a:ext cx="0" cy="1337094"/>
          </a:xfrm>
          <a:prstGeom prst="straightConnector1">
            <a:avLst/>
          </a:prstGeom>
          <a:ln w="38100">
            <a:solidFill>
              <a:srgbClr val="CC0066"/>
            </a:solidFill>
            <a:tailEnd type="triangle"/>
          </a:ln>
        </p:spPr>
        <p:style>
          <a:lnRef idx="1">
            <a:schemeClr val="accent1"/>
          </a:lnRef>
          <a:fillRef idx="0">
            <a:schemeClr val="accent1"/>
          </a:fillRef>
          <a:effectRef idx="0">
            <a:schemeClr val="accent1"/>
          </a:effectRef>
          <a:fontRef idx="minor">
            <a:schemeClr val="tx1"/>
          </a:fontRef>
        </p:style>
      </p:cxnSp>
      <p:sp>
        <p:nvSpPr>
          <p:cNvPr id="8" name="TextovéPole 7">
            <a:extLst>
              <a:ext uri="{FF2B5EF4-FFF2-40B4-BE49-F238E27FC236}">
                <a16:creationId xmlns:a16="http://schemas.microsoft.com/office/drawing/2014/main" id="{14FA679D-67C6-4EDA-8A7A-382890071538}"/>
              </a:ext>
            </a:extLst>
          </p:cNvPr>
          <p:cNvSpPr txBox="1"/>
          <p:nvPr/>
        </p:nvSpPr>
        <p:spPr>
          <a:xfrm>
            <a:off x="5395035" y="1244148"/>
            <a:ext cx="1474956" cy="461665"/>
          </a:xfrm>
          <a:prstGeom prst="rect">
            <a:avLst/>
          </a:prstGeom>
          <a:noFill/>
        </p:spPr>
        <p:txBody>
          <a:bodyPr wrap="none" rtlCol="0">
            <a:spAutoFit/>
          </a:bodyPr>
          <a:lstStyle/>
          <a:p>
            <a:r>
              <a:rPr lang="cs-CZ" sz="2400" dirty="0"/>
              <a:t>LEARNING</a:t>
            </a:r>
          </a:p>
        </p:txBody>
      </p:sp>
    </p:spTree>
    <p:extLst>
      <p:ext uri="{BB962C8B-B14F-4D97-AF65-F5344CB8AC3E}">
        <p14:creationId xmlns:p14="http://schemas.microsoft.com/office/powerpoint/2010/main" val="379949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cs-CZ" dirty="0" err="1"/>
              <a:t>Learning</a:t>
            </a:r>
            <a:r>
              <a:rPr lang="cs-CZ" dirty="0"/>
              <a:t> </a:t>
            </a:r>
            <a:r>
              <a:rPr lang="cs-CZ" dirty="0" err="1"/>
              <a:t>within</a:t>
            </a:r>
            <a:r>
              <a:rPr lang="cs-CZ" dirty="0"/>
              <a:t> </a:t>
            </a:r>
            <a:r>
              <a:rPr lang="cs-CZ" dirty="0" err="1"/>
              <a:t>the</a:t>
            </a:r>
            <a:r>
              <a:rPr lang="cs-CZ" dirty="0"/>
              <a:t> </a:t>
            </a:r>
            <a:r>
              <a:rPr lang="cs-CZ" dirty="0" err="1"/>
              <a:t>systems</a:t>
            </a:r>
            <a:endParaRPr lang="cs-CZ" dirty="0"/>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1050064" y="1630438"/>
            <a:ext cx="10091871" cy="4306057"/>
          </a:xfrm>
        </p:spPr>
        <p:txBody>
          <a:bodyPr/>
          <a:lstStyle/>
          <a:p>
            <a:pPr marL="0" indent="0">
              <a:buNone/>
            </a:pPr>
            <a:endParaRPr lang="cs-CZ" sz="2400" dirty="0"/>
          </a:p>
          <a:p>
            <a:pPr marL="0" indent="0">
              <a:buNone/>
            </a:pPr>
            <a:endParaRPr lang="cs-CZ" sz="2400" dirty="0"/>
          </a:p>
        </p:txBody>
      </p:sp>
    </p:spTree>
    <p:extLst>
      <p:ext uri="{BB962C8B-B14F-4D97-AF65-F5344CB8AC3E}">
        <p14:creationId xmlns:p14="http://schemas.microsoft.com/office/powerpoint/2010/main" val="62927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Outline</a:t>
            </a:r>
            <a:r>
              <a:rPr lang="cs-CZ" dirty="0"/>
              <a:t> </a:t>
            </a:r>
            <a:r>
              <a:rPr lang="cs-CZ" dirty="0" err="1"/>
              <a:t>for</a:t>
            </a:r>
            <a:r>
              <a:rPr lang="cs-CZ" dirty="0"/>
              <a:t> </a:t>
            </a:r>
            <a:r>
              <a:rPr lang="cs-CZ" dirty="0" err="1"/>
              <a:t>today</a:t>
            </a:r>
            <a:r>
              <a:rPr lang="cs-CZ" dirty="0"/>
              <a: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p:txBody>
          <a:bodyPr>
            <a:normAutofit/>
          </a:bodyPr>
          <a:lstStyle/>
          <a:p>
            <a:r>
              <a:rPr lang="cs-CZ" dirty="0" err="1"/>
              <a:t>Conclusion</a:t>
            </a:r>
            <a:r>
              <a:rPr lang="cs-CZ" dirty="0"/>
              <a:t> </a:t>
            </a:r>
            <a:r>
              <a:rPr lang="cs-CZ" dirty="0" err="1"/>
              <a:t>Topic</a:t>
            </a:r>
            <a:r>
              <a:rPr lang="cs-CZ" dirty="0"/>
              <a:t> 5: </a:t>
            </a:r>
            <a:r>
              <a:rPr lang="cs-CZ" dirty="0" err="1"/>
              <a:t>Human</a:t>
            </a:r>
            <a:r>
              <a:rPr lang="cs-CZ" dirty="0"/>
              <a:t> </a:t>
            </a:r>
            <a:r>
              <a:rPr lang="cs-CZ" dirty="0" err="1"/>
              <a:t>Learning</a:t>
            </a:r>
            <a:r>
              <a:rPr lang="cs-CZ" dirty="0"/>
              <a:t> Systems – </a:t>
            </a:r>
            <a:r>
              <a:rPr lang="cs-CZ" dirty="0" err="1"/>
              <a:t>The</a:t>
            </a:r>
            <a:r>
              <a:rPr lang="cs-CZ" dirty="0"/>
              <a:t> </a:t>
            </a:r>
            <a:r>
              <a:rPr lang="cs-CZ" dirty="0" err="1"/>
              <a:t>Learning</a:t>
            </a:r>
            <a:r>
              <a:rPr lang="cs-CZ" dirty="0"/>
              <a:t> element</a:t>
            </a:r>
          </a:p>
          <a:p>
            <a:pPr lvl="1"/>
            <a:r>
              <a:rPr lang="cs-CZ" dirty="0" err="1"/>
              <a:t>Reading</a:t>
            </a:r>
            <a:r>
              <a:rPr lang="cs-CZ" dirty="0"/>
              <a:t> </a:t>
            </a:r>
            <a:r>
              <a:rPr lang="cs-CZ" dirty="0" err="1"/>
              <a:t>reflection</a:t>
            </a:r>
            <a:endParaRPr lang="cs-CZ" dirty="0"/>
          </a:p>
          <a:p>
            <a:pPr lvl="1"/>
            <a:r>
              <a:rPr lang="cs-CZ" dirty="0" err="1"/>
              <a:t>Recap</a:t>
            </a:r>
            <a:r>
              <a:rPr lang="cs-CZ" dirty="0"/>
              <a:t> </a:t>
            </a:r>
            <a:r>
              <a:rPr lang="cs-CZ" dirty="0" err="1"/>
              <a:t>of</a:t>
            </a:r>
            <a:r>
              <a:rPr lang="cs-CZ" dirty="0"/>
              <a:t> </a:t>
            </a:r>
            <a:r>
              <a:rPr lang="cs-CZ" dirty="0" err="1"/>
              <a:t>the</a:t>
            </a:r>
            <a:r>
              <a:rPr lang="cs-CZ" dirty="0"/>
              <a:t> </a:t>
            </a:r>
            <a:r>
              <a:rPr lang="cs-CZ" dirty="0" err="1"/>
              <a:t>key</a:t>
            </a:r>
            <a:r>
              <a:rPr lang="cs-CZ" dirty="0"/>
              <a:t> </a:t>
            </a:r>
            <a:r>
              <a:rPr lang="cs-CZ" dirty="0" err="1"/>
              <a:t>ideas</a:t>
            </a:r>
            <a:endParaRPr lang="cs-CZ" dirty="0"/>
          </a:p>
          <a:p>
            <a:pPr lvl="1"/>
            <a:r>
              <a:rPr lang="cs-CZ" dirty="0"/>
              <a:t>Q&amp;A</a:t>
            </a:r>
          </a:p>
          <a:p>
            <a:r>
              <a:rPr lang="cs-CZ" dirty="0" err="1"/>
              <a:t>Short</a:t>
            </a:r>
            <a:r>
              <a:rPr lang="cs-CZ" dirty="0"/>
              <a:t> </a:t>
            </a:r>
            <a:r>
              <a:rPr lang="cs-CZ" dirty="0" err="1"/>
              <a:t>break</a:t>
            </a:r>
            <a:endParaRPr lang="cs-CZ" dirty="0"/>
          </a:p>
          <a:p>
            <a:r>
              <a:rPr lang="cs-CZ" dirty="0"/>
              <a:t>Intro to </a:t>
            </a:r>
            <a:r>
              <a:rPr lang="cs-CZ" dirty="0" err="1"/>
              <a:t>Topic</a:t>
            </a:r>
            <a:r>
              <a:rPr lang="cs-CZ" dirty="0"/>
              <a:t> 6: </a:t>
            </a:r>
            <a:r>
              <a:rPr lang="en-GB" dirty="0"/>
              <a:t>New Synthesis, </a:t>
            </a:r>
            <a:r>
              <a:rPr lang="en-GB" dirty="0" err="1"/>
              <a:t>Metagovernance</a:t>
            </a:r>
            <a:r>
              <a:rPr lang="en-GB" dirty="0"/>
              <a:t> and conclusions</a:t>
            </a:r>
            <a:endParaRPr lang="cs-CZ" dirty="0"/>
          </a:p>
          <a:p>
            <a:r>
              <a:rPr lang="cs-CZ" dirty="0"/>
              <a:t>Q&amp;A</a:t>
            </a:r>
          </a:p>
        </p:txBody>
      </p:sp>
    </p:spTree>
    <p:extLst>
      <p:ext uri="{BB962C8B-B14F-4D97-AF65-F5344CB8AC3E}">
        <p14:creationId xmlns:p14="http://schemas.microsoft.com/office/powerpoint/2010/main" val="213008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Infinity symbol loop figure 8 icon eternity logo Vector Image">
            <a:extLst>
              <a:ext uri="{FF2B5EF4-FFF2-40B4-BE49-F238E27FC236}">
                <a16:creationId xmlns:a16="http://schemas.microsoft.com/office/drawing/2014/main" id="{F27BA4AA-18EB-4EAC-AB5B-23E233CA002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0972"/>
          <a:stretch/>
        </p:blipFill>
        <p:spPr bwMode="auto">
          <a:xfrm>
            <a:off x="1700211" y="752475"/>
            <a:ext cx="8791575" cy="61055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a:xfrm>
            <a:off x="1050064" y="574302"/>
            <a:ext cx="10091871" cy="717848"/>
          </a:xfrm>
        </p:spPr>
        <p:txBody>
          <a:bodyPr/>
          <a:lstStyle/>
          <a:p>
            <a:r>
              <a:rPr lang="cs-CZ" dirty="0" err="1"/>
              <a:t>The</a:t>
            </a:r>
            <a:r>
              <a:rPr lang="cs-CZ" dirty="0"/>
              <a:t> </a:t>
            </a:r>
            <a:r>
              <a:rPr lang="cs-CZ" dirty="0" err="1"/>
              <a:t>caretaker</a:t>
            </a:r>
            <a:r>
              <a:rPr lang="cs-CZ" dirty="0"/>
              <a:t> </a:t>
            </a:r>
            <a:r>
              <a:rPr lang="cs-CZ" dirty="0" err="1"/>
              <a:t>of</a:t>
            </a:r>
            <a:r>
              <a:rPr lang="cs-CZ" dirty="0"/>
              <a:t> </a:t>
            </a:r>
            <a:r>
              <a:rPr lang="cs-CZ" dirty="0" err="1"/>
              <a:t>four</a:t>
            </a:r>
            <a:r>
              <a:rPr lang="cs-CZ" dirty="0"/>
              <a:t> </a:t>
            </a:r>
            <a:r>
              <a:rPr lang="cs-CZ" dirty="0" err="1"/>
              <a:t>dialogues</a:t>
            </a:r>
            <a:endParaRPr lang="cs-CZ" dirty="0"/>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1013551" y="2382913"/>
            <a:ext cx="10091871" cy="4306057"/>
          </a:xfrm>
        </p:spPr>
        <p:txBody>
          <a:bodyPr/>
          <a:lstStyle/>
          <a:p>
            <a:pPr marL="0" indent="0">
              <a:buNone/>
            </a:pPr>
            <a:endParaRPr lang="cs-CZ" sz="2400" dirty="0"/>
          </a:p>
          <a:p>
            <a:pPr marL="0" indent="0">
              <a:buNone/>
            </a:pPr>
            <a:endParaRPr lang="cs-CZ" sz="2400" dirty="0"/>
          </a:p>
        </p:txBody>
      </p:sp>
      <p:pic>
        <p:nvPicPr>
          <p:cNvPr id="4" name="Grafický objekt 3" descr="Autobus">
            <a:extLst>
              <a:ext uri="{FF2B5EF4-FFF2-40B4-BE49-F238E27FC236}">
                <a16:creationId xmlns:a16="http://schemas.microsoft.com/office/drawing/2014/main" id="{BDE11206-88CE-43FA-ACF0-5D3C8CA21A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40687" y="1736964"/>
            <a:ext cx="935426" cy="914400"/>
          </a:xfrm>
          <a:prstGeom prst="rect">
            <a:avLst/>
          </a:prstGeom>
        </p:spPr>
      </p:pic>
      <p:sp>
        <p:nvSpPr>
          <p:cNvPr id="5" name="Ovál 4">
            <a:extLst>
              <a:ext uri="{FF2B5EF4-FFF2-40B4-BE49-F238E27FC236}">
                <a16:creationId xmlns:a16="http://schemas.microsoft.com/office/drawing/2014/main" id="{049E45C8-5E41-49C9-98C3-97AE842F1459}"/>
              </a:ext>
            </a:extLst>
          </p:cNvPr>
          <p:cNvSpPr/>
          <p:nvPr/>
        </p:nvSpPr>
        <p:spPr>
          <a:xfrm>
            <a:off x="1916113" y="4038600"/>
            <a:ext cx="45720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0ABB1A5-6D55-4A4B-8D5E-7283BC7116D0}"/>
              </a:ext>
            </a:extLst>
          </p:cNvPr>
          <p:cNvSpPr txBox="1"/>
          <p:nvPr/>
        </p:nvSpPr>
        <p:spPr>
          <a:xfrm>
            <a:off x="2958411" y="3535144"/>
            <a:ext cx="1522083" cy="646331"/>
          </a:xfrm>
          <a:prstGeom prst="rect">
            <a:avLst/>
          </a:prstGeom>
          <a:noFill/>
        </p:spPr>
        <p:txBody>
          <a:bodyPr wrap="none" rtlCol="0">
            <a:spAutoFit/>
          </a:bodyPr>
          <a:lstStyle/>
          <a:p>
            <a:pPr algn="ctr"/>
            <a:r>
              <a:rPr lang="cs-CZ" dirty="0" err="1"/>
              <a:t>Service</a:t>
            </a:r>
            <a:r>
              <a:rPr lang="cs-CZ" dirty="0"/>
              <a:t> design</a:t>
            </a:r>
          </a:p>
          <a:p>
            <a:pPr algn="ctr"/>
            <a:r>
              <a:rPr lang="cs-CZ" dirty="0"/>
              <a:t>(</a:t>
            </a:r>
            <a:r>
              <a:rPr lang="cs-CZ" dirty="0" err="1"/>
              <a:t>subsystem</a:t>
            </a:r>
            <a:r>
              <a:rPr lang="cs-CZ" dirty="0"/>
              <a:t>)</a:t>
            </a:r>
          </a:p>
        </p:txBody>
      </p:sp>
      <p:sp>
        <p:nvSpPr>
          <p:cNvPr id="7" name="TextovéPole 6">
            <a:extLst>
              <a:ext uri="{FF2B5EF4-FFF2-40B4-BE49-F238E27FC236}">
                <a16:creationId xmlns:a16="http://schemas.microsoft.com/office/drawing/2014/main" id="{DC60D8CD-A367-484E-9C78-1F2753AE40B0}"/>
              </a:ext>
            </a:extLst>
          </p:cNvPr>
          <p:cNvSpPr txBox="1"/>
          <p:nvPr/>
        </p:nvSpPr>
        <p:spPr>
          <a:xfrm>
            <a:off x="7642145" y="3535144"/>
            <a:ext cx="1514774" cy="646331"/>
          </a:xfrm>
          <a:prstGeom prst="rect">
            <a:avLst/>
          </a:prstGeom>
          <a:noFill/>
        </p:spPr>
        <p:txBody>
          <a:bodyPr wrap="none" rtlCol="0">
            <a:spAutoFit/>
          </a:bodyPr>
          <a:lstStyle/>
          <a:p>
            <a:pPr algn="ctr"/>
            <a:r>
              <a:rPr lang="cs-CZ" dirty="0" err="1"/>
              <a:t>System</a:t>
            </a:r>
            <a:r>
              <a:rPr lang="cs-CZ" dirty="0"/>
              <a:t> design</a:t>
            </a:r>
            <a:br>
              <a:rPr lang="cs-CZ" dirty="0"/>
            </a:br>
            <a:r>
              <a:rPr lang="cs-CZ" dirty="0"/>
              <a:t>(</a:t>
            </a:r>
            <a:r>
              <a:rPr lang="cs-CZ" dirty="0" err="1"/>
              <a:t>system</a:t>
            </a:r>
            <a:r>
              <a:rPr lang="cs-CZ" dirty="0"/>
              <a:t>)</a:t>
            </a:r>
          </a:p>
        </p:txBody>
      </p:sp>
      <p:sp>
        <p:nvSpPr>
          <p:cNvPr id="8" name="Ovál 7">
            <a:extLst>
              <a:ext uri="{FF2B5EF4-FFF2-40B4-BE49-F238E27FC236}">
                <a16:creationId xmlns:a16="http://schemas.microsoft.com/office/drawing/2014/main" id="{6AE535DB-AAC4-44D4-8007-1035115096F7}"/>
              </a:ext>
            </a:extLst>
          </p:cNvPr>
          <p:cNvSpPr/>
          <p:nvPr/>
        </p:nvSpPr>
        <p:spPr>
          <a:xfrm>
            <a:off x="6264049" y="3096994"/>
            <a:ext cx="457200" cy="4381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00B050"/>
              </a:solidFill>
              <a:highlight>
                <a:srgbClr val="FFFF00"/>
              </a:highlight>
            </a:endParaRPr>
          </a:p>
        </p:txBody>
      </p:sp>
      <p:sp>
        <p:nvSpPr>
          <p:cNvPr id="9" name="Ovál 8">
            <a:extLst>
              <a:ext uri="{FF2B5EF4-FFF2-40B4-BE49-F238E27FC236}">
                <a16:creationId xmlns:a16="http://schemas.microsoft.com/office/drawing/2014/main" id="{F229548D-6EDF-488F-BFD4-5BBC3D5E5E89}"/>
              </a:ext>
            </a:extLst>
          </p:cNvPr>
          <p:cNvSpPr/>
          <p:nvPr/>
        </p:nvSpPr>
        <p:spPr>
          <a:xfrm>
            <a:off x="9838150" y="3648075"/>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C000"/>
              </a:solidFill>
              <a:highlight>
                <a:srgbClr val="FFFF00"/>
              </a:highlight>
            </a:endParaRPr>
          </a:p>
        </p:txBody>
      </p:sp>
      <p:sp>
        <p:nvSpPr>
          <p:cNvPr id="10" name="Ovál 9">
            <a:extLst>
              <a:ext uri="{FF2B5EF4-FFF2-40B4-BE49-F238E27FC236}">
                <a16:creationId xmlns:a16="http://schemas.microsoft.com/office/drawing/2014/main" id="{47625783-E4AB-4585-B823-27C69452B6CB}"/>
              </a:ext>
            </a:extLst>
          </p:cNvPr>
          <p:cNvSpPr/>
          <p:nvPr/>
        </p:nvSpPr>
        <p:spPr>
          <a:xfrm>
            <a:off x="6309448" y="4086225"/>
            <a:ext cx="457200" cy="43815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7030A0"/>
              </a:solidFill>
              <a:highlight>
                <a:srgbClr val="FFFF00"/>
              </a:highlight>
            </a:endParaRPr>
          </a:p>
        </p:txBody>
      </p:sp>
      <p:cxnSp>
        <p:nvCxnSpPr>
          <p:cNvPr id="11" name="Přímá spojnice se šipkou 10">
            <a:extLst>
              <a:ext uri="{FF2B5EF4-FFF2-40B4-BE49-F238E27FC236}">
                <a16:creationId xmlns:a16="http://schemas.microsoft.com/office/drawing/2014/main" id="{C172982B-3E86-4B08-9276-2C99DAC5DC9D}"/>
              </a:ext>
            </a:extLst>
          </p:cNvPr>
          <p:cNvCxnSpPr/>
          <p:nvPr/>
        </p:nvCxnSpPr>
        <p:spPr>
          <a:xfrm flipH="1">
            <a:off x="5428074" y="2971800"/>
            <a:ext cx="1473613" cy="150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BE864E69-B3E8-48A0-A118-EC5FD7ECFEFA}"/>
              </a:ext>
            </a:extLst>
          </p:cNvPr>
          <p:cNvCxnSpPr/>
          <p:nvPr/>
        </p:nvCxnSpPr>
        <p:spPr>
          <a:xfrm>
            <a:off x="4660199" y="2651364"/>
            <a:ext cx="597042" cy="40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65D6F095-F457-472A-8745-107DD2F57133}"/>
              </a:ext>
            </a:extLst>
          </p:cNvPr>
          <p:cNvCxnSpPr/>
          <p:nvPr/>
        </p:nvCxnSpPr>
        <p:spPr>
          <a:xfrm>
            <a:off x="7108124" y="4861832"/>
            <a:ext cx="597042" cy="40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Řečová bublina: obdélníkový bublinový popisek se zakulacenými rohy 13">
            <a:extLst>
              <a:ext uri="{FF2B5EF4-FFF2-40B4-BE49-F238E27FC236}">
                <a16:creationId xmlns:a16="http://schemas.microsoft.com/office/drawing/2014/main" id="{21B97367-38A5-4362-BEC3-5400F22A8777}"/>
              </a:ext>
            </a:extLst>
          </p:cNvPr>
          <p:cNvSpPr/>
          <p:nvPr/>
        </p:nvSpPr>
        <p:spPr>
          <a:xfrm>
            <a:off x="771859" y="4808284"/>
            <a:ext cx="1821655" cy="1495425"/>
          </a:xfrm>
          <a:prstGeom prst="wedgeRoundRectCallout">
            <a:avLst>
              <a:gd name="adj1" fmla="val 28498"/>
              <a:gd name="adj2" fmla="val -83300"/>
              <a:gd name="adj3" fmla="val 16667"/>
            </a:avLst>
          </a:prstGeom>
          <a:noFill/>
          <a:ln>
            <a:solidFill>
              <a:srgbClr val="0070C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t>Innovation</a:t>
            </a:r>
            <a:r>
              <a:rPr lang="cs-CZ" dirty="0"/>
              <a:t> – </a:t>
            </a:r>
            <a:r>
              <a:rPr lang="cs-CZ" dirty="0" err="1"/>
              <a:t>conscious</a:t>
            </a:r>
            <a:r>
              <a:rPr lang="cs-CZ" dirty="0"/>
              <a:t> </a:t>
            </a:r>
            <a:r>
              <a:rPr lang="cs-CZ" dirty="0" err="1"/>
              <a:t>experimenting</a:t>
            </a:r>
            <a:endParaRPr lang="cs-CZ" dirty="0"/>
          </a:p>
        </p:txBody>
      </p:sp>
      <p:sp>
        <p:nvSpPr>
          <p:cNvPr id="15" name="Řečová bublina: obdélníkový bublinový popisek se zakulacenými rohy 14">
            <a:extLst>
              <a:ext uri="{FF2B5EF4-FFF2-40B4-BE49-F238E27FC236}">
                <a16:creationId xmlns:a16="http://schemas.microsoft.com/office/drawing/2014/main" id="{2A824C2A-5621-4D3E-B314-DE512FD0E3F0}"/>
              </a:ext>
            </a:extLst>
          </p:cNvPr>
          <p:cNvSpPr/>
          <p:nvPr/>
        </p:nvSpPr>
        <p:spPr>
          <a:xfrm>
            <a:off x="5080032" y="1394192"/>
            <a:ext cx="1821655" cy="1090484"/>
          </a:xfrm>
          <a:prstGeom prst="wedgeRoundRectCallout">
            <a:avLst>
              <a:gd name="adj1" fmla="val 23763"/>
              <a:gd name="adj2" fmla="val 100717"/>
              <a:gd name="adj3" fmla="val 16667"/>
            </a:avLst>
          </a:prstGeom>
          <a:noFill/>
          <a:ln>
            <a:solidFill>
              <a:srgbClr val="00B05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solidFill>
                  <a:srgbClr val="00B050"/>
                </a:solidFill>
              </a:rPr>
              <a:t>What</a:t>
            </a:r>
            <a:r>
              <a:rPr lang="cs-CZ" dirty="0">
                <a:solidFill>
                  <a:srgbClr val="00B050"/>
                </a:solidFill>
              </a:rPr>
              <a:t> </a:t>
            </a:r>
            <a:r>
              <a:rPr lang="cs-CZ" dirty="0" err="1">
                <a:solidFill>
                  <a:srgbClr val="00B050"/>
                </a:solidFill>
              </a:rPr>
              <a:t>experiments</a:t>
            </a:r>
            <a:r>
              <a:rPr lang="cs-CZ" dirty="0">
                <a:solidFill>
                  <a:srgbClr val="00B050"/>
                </a:solidFill>
              </a:rPr>
              <a:t> to run?</a:t>
            </a:r>
          </a:p>
        </p:txBody>
      </p:sp>
      <p:sp>
        <p:nvSpPr>
          <p:cNvPr id="16" name="Řečová bublina: obdélníkový bublinový popisek se zakulacenými rohy 15">
            <a:extLst>
              <a:ext uri="{FF2B5EF4-FFF2-40B4-BE49-F238E27FC236}">
                <a16:creationId xmlns:a16="http://schemas.microsoft.com/office/drawing/2014/main" id="{9856A0BA-AA71-4D62-8189-425098A7DDC6}"/>
              </a:ext>
            </a:extLst>
          </p:cNvPr>
          <p:cNvSpPr/>
          <p:nvPr/>
        </p:nvSpPr>
        <p:spPr>
          <a:xfrm>
            <a:off x="5286469" y="4963874"/>
            <a:ext cx="1821655" cy="1495425"/>
          </a:xfrm>
          <a:prstGeom prst="wedgeRoundRectCallout">
            <a:avLst>
              <a:gd name="adj1" fmla="val 14874"/>
              <a:gd name="adj2" fmla="val -86544"/>
              <a:gd name="adj3" fmla="val 16667"/>
            </a:avLst>
          </a:prstGeom>
          <a:noFill/>
          <a:ln>
            <a:solidFill>
              <a:srgbClr val="7030A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solidFill>
                  <a:srgbClr val="7030A0"/>
                </a:solidFill>
              </a:rPr>
              <a:t>Shared</a:t>
            </a:r>
            <a:r>
              <a:rPr lang="cs-CZ" dirty="0">
                <a:solidFill>
                  <a:srgbClr val="7030A0"/>
                </a:solidFill>
              </a:rPr>
              <a:t> </a:t>
            </a:r>
            <a:r>
              <a:rPr lang="cs-CZ" dirty="0" err="1">
                <a:solidFill>
                  <a:srgbClr val="7030A0"/>
                </a:solidFill>
              </a:rPr>
              <a:t>sensemaking</a:t>
            </a:r>
            <a:r>
              <a:rPr lang="cs-CZ" dirty="0">
                <a:solidFill>
                  <a:srgbClr val="7030A0"/>
                </a:solidFill>
              </a:rPr>
              <a:t> on </a:t>
            </a:r>
            <a:r>
              <a:rPr lang="cs-CZ" dirty="0" err="1">
                <a:solidFill>
                  <a:srgbClr val="7030A0"/>
                </a:solidFill>
              </a:rPr>
              <a:t>what</a:t>
            </a:r>
            <a:r>
              <a:rPr lang="cs-CZ" dirty="0">
                <a:solidFill>
                  <a:srgbClr val="7030A0"/>
                </a:solidFill>
              </a:rPr>
              <a:t> </a:t>
            </a:r>
            <a:r>
              <a:rPr lang="cs-CZ" dirty="0" err="1">
                <a:solidFill>
                  <a:srgbClr val="7030A0"/>
                </a:solidFill>
              </a:rPr>
              <a:t>does</a:t>
            </a:r>
            <a:r>
              <a:rPr lang="cs-CZ" dirty="0">
                <a:solidFill>
                  <a:srgbClr val="7030A0"/>
                </a:solidFill>
              </a:rPr>
              <a:t> </a:t>
            </a:r>
            <a:r>
              <a:rPr lang="cs-CZ" dirty="0" err="1">
                <a:solidFill>
                  <a:srgbClr val="7030A0"/>
                </a:solidFill>
              </a:rPr>
              <a:t>it</a:t>
            </a:r>
            <a:r>
              <a:rPr lang="cs-CZ" dirty="0">
                <a:solidFill>
                  <a:srgbClr val="7030A0"/>
                </a:solidFill>
              </a:rPr>
              <a:t> </a:t>
            </a:r>
            <a:r>
              <a:rPr lang="cs-CZ" dirty="0" err="1">
                <a:solidFill>
                  <a:srgbClr val="7030A0"/>
                </a:solidFill>
              </a:rPr>
              <a:t>mean</a:t>
            </a:r>
            <a:endParaRPr lang="cs-CZ" dirty="0">
              <a:solidFill>
                <a:srgbClr val="7030A0"/>
              </a:solidFill>
            </a:endParaRPr>
          </a:p>
        </p:txBody>
      </p:sp>
      <p:sp>
        <p:nvSpPr>
          <p:cNvPr id="17" name="Řečová bublina: obdélníkový bublinový popisek se zakulacenými rohy 16">
            <a:extLst>
              <a:ext uri="{FF2B5EF4-FFF2-40B4-BE49-F238E27FC236}">
                <a16:creationId xmlns:a16="http://schemas.microsoft.com/office/drawing/2014/main" id="{54B8D331-DE4E-4B34-BD76-12565BC6ABDA}"/>
              </a:ext>
            </a:extLst>
          </p:cNvPr>
          <p:cNvSpPr/>
          <p:nvPr/>
        </p:nvSpPr>
        <p:spPr>
          <a:xfrm>
            <a:off x="8929779" y="5065255"/>
            <a:ext cx="2940168" cy="1495425"/>
          </a:xfrm>
          <a:prstGeom prst="wedgeRoundRectCallout">
            <a:avLst>
              <a:gd name="adj1" fmla="val -35322"/>
              <a:gd name="adj2" fmla="val -116480"/>
              <a:gd name="adj3" fmla="val 16667"/>
            </a:avLst>
          </a:prstGeom>
          <a:noFill/>
          <a:ln>
            <a:solidFill>
              <a:srgbClr val="C0000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solidFill>
                  <a:srgbClr val="C00000"/>
                </a:solidFill>
              </a:rPr>
              <a:t>How</a:t>
            </a:r>
            <a:r>
              <a:rPr lang="cs-CZ" dirty="0">
                <a:solidFill>
                  <a:srgbClr val="C00000"/>
                </a:solidFill>
              </a:rPr>
              <a:t> to </a:t>
            </a:r>
            <a:r>
              <a:rPr lang="cs-CZ" dirty="0" err="1">
                <a:solidFill>
                  <a:srgbClr val="C00000"/>
                </a:solidFill>
              </a:rPr>
              <a:t>change</a:t>
            </a:r>
            <a:r>
              <a:rPr lang="cs-CZ" dirty="0">
                <a:solidFill>
                  <a:srgbClr val="C00000"/>
                </a:solidFill>
              </a:rPr>
              <a:t> </a:t>
            </a:r>
            <a:r>
              <a:rPr lang="cs-CZ" dirty="0" err="1">
                <a:solidFill>
                  <a:srgbClr val="C00000"/>
                </a:solidFill>
              </a:rPr>
              <a:t>the</a:t>
            </a:r>
            <a:r>
              <a:rPr lang="cs-CZ" dirty="0">
                <a:solidFill>
                  <a:srgbClr val="C00000"/>
                </a:solidFill>
              </a:rPr>
              <a:t> </a:t>
            </a:r>
            <a:r>
              <a:rPr lang="cs-CZ" dirty="0" err="1">
                <a:solidFill>
                  <a:srgbClr val="C00000"/>
                </a:solidFill>
              </a:rPr>
              <a:t>system</a:t>
            </a:r>
            <a:r>
              <a:rPr lang="cs-CZ" dirty="0">
                <a:solidFill>
                  <a:srgbClr val="C00000"/>
                </a:solidFill>
              </a:rPr>
              <a:t> to </a:t>
            </a:r>
            <a:r>
              <a:rPr lang="cs-CZ" dirty="0" err="1">
                <a:solidFill>
                  <a:srgbClr val="C00000"/>
                </a:solidFill>
              </a:rPr>
              <a:t>enable</a:t>
            </a:r>
            <a:r>
              <a:rPr lang="cs-CZ" dirty="0">
                <a:solidFill>
                  <a:srgbClr val="C00000"/>
                </a:solidFill>
              </a:rPr>
              <a:t> more </a:t>
            </a:r>
            <a:r>
              <a:rPr lang="cs-CZ" dirty="0" err="1">
                <a:solidFill>
                  <a:srgbClr val="C00000"/>
                </a:solidFill>
              </a:rPr>
              <a:t>of</a:t>
            </a:r>
            <a:r>
              <a:rPr lang="cs-CZ" dirty="0">
                <a:solidFill>
                  <a:srgbClr val="C00000"/>
                </a:solidFill>
              </a:rPr>
              <a:t> </a:t>
            </a:r>
            <a:r>
              <a:rPr lang="cs-CZ" dirty="0" err="1">
                <a:solidFill>
                  <a:srgbClr val="C00000"/>
                </a:solidFill>
              </a:rPr>
              <a:t>what</a:t>
            </a:r>
            <a:r>
              <a:rPr lang="cs-CZ" dirty="0">
                <a:solidFill>
                  <a:srgbClr val="C00000"/>
                </a:solidFill>
              </a:rPr>
              <a:t> </a:t>
            </a:r>
            <a:r>
              <a:rPr lang="cs-CZ" dirty="0" err="1">
                <a:solidFill>
                  <a:srgbClr val="C00000"/>
                </a:solidFill>
              </a:rPr>
              <a:t>is</a:t>
            </a:r>
            <a:r>
              <a:rPr lang="cs-CZ" dirty="0">
                <a:solidFill>
                  <a:srgbClr val="C00000"/>
                </a:solidFill>
              </a:rPr>
              <a:t> </a:t>
            </a:r>
            <a:r>
              <a:rPr lang="cs-CZ" dirty="0" err="1">
                <a:solidFill>
                  <a:srgbClr val="C00000"/>
                </a:solidFill>
              </a:rPr>
              <a:t>good</a:t>
            </a:r>
            <a:r>
              <a:rPr lang="cs-CZ" dirty="0">
                <a:solidFill>
                  <a:srgbClr val="C00000"/>
                </a:solidFill>
              </a:rPr>
              <a:t>?</a:t>
            </a:r>
            <a:br>
              <a:rPr lang="cs-CZ" dirty="0">
                <a:solidFill>
                  <a:srgbClr val="C00000"/>
                </a:solidFill>
              </a:rPr>
            </a:br>
            <a:r>
              <a:rPr lang="cs-CZ" dirty="0" err="1">
                <a:solidFill>
                  <a:srgbClr val="C00000"/>
                </a:solidFill>
              </a:rPr>
              <a:t>How</a:t>
            </a:r>
            <a:r>
              <a:rPr lang="cs-CZ" dirty="0">
                <a:solidFill>
                  <a:srgbClr val="C00000"/>
                </a:solidFill>
              </a:rPr>
              <a:t> to </a:t>
            </a:r>
            <a:r>
              <a:rPr lang="cs-CZ" dirty="0" err="1">
                <a:solidFill>
                  <a:srgbClr val="C00000"/>
                </a:solidFill>
              </a:rPr>
              <a:t>enable</a:t>
            </a:r>
            <a:r>
              <a:rPr lang="cs-CZ" dirty="0">
                <a:solidFill>
                  <a:srgbClr val="C00000"/>
                </a:solidFill>
              </a:rPr>
              <a:t> more </a:t>
            </a:r>
            <a:r>
              <a:rPr lang="cs-CZ" dirty="0" err="1">
                <a:solidFill>
                  <a:srgbClr val="C00000"/>
                </a:solidFill>
              </a:rPr>
              <a:t>learning</a:t>
            </a:r>
            <a:r>
              <a:rPr lang="cs-CZ" dirty="0">
                <a:solidFill>
                  <a:srgbClr val="C00000"/>
                </a:solidFill>
              </a:rPr>
              <a:t> </a:t>
            </a:r>
            <a:r>
              <a:rPr lang="cs-CZ" dirty="0" err="1">
                <a:solidFill>
                  <a:srgbClr val="C00000"/>
                </a:solidFill>
              </a:rPr>
              <a:t>within</a:t>
            </a:r>
            <a:r>
              <a:rPr lang="cs-CZ" dirty="0">
                <a:solidFill>
                  <a:srgbClr val="C00000"/>
                </a:solidFill>
              </a:rPr>
              <a:t> </a:t>
            </a:r>
            <a:r>
              <a:rPr lang="cs-CZ" dirty="0" err="1">
                <a:solidFill>
                  <a:srgbClr val="C00000"/>
                </a:solidFill>
              </a:rPr>
              <a:t>the</a:t>
            </a:r>
            <a:r>
              <a:rPr lang="cs-CZ" dirty="0">
                <a:solidFill>
                  <a:srgbClr val="C00000"/>
                </a:solidFill>
              </a:rPr>
              <a:t> </a:t>
            </a:r>
            <a:r>
              <a:rPr lang="cs-CZ" dirty="0" err="1">
                <a:solidFill>
                  <a:srgbClr val="C00000"/>
                </a:solidFill>
              </a:rPr>
              <a:t>system</a:t>
            </a:r>
            <a:r>
              <a:rPr lang="cs-CZ" dirty="0">
                <a:solidFill>
                  <a:srgbClr val="C00000"/>
                </a:solidFill>
              </a:rPr>
              <a:t>?</a:t>
            </a:r>
          </a:p>
        </p:txBody>
      </p:sp>
    </p:spTree>
    <p:extLst>
      <p:ext uri="{BB962C8B-B14F-4D97-AF65-F5344CB8AC3E}">
        <p14:creationId xmlns:p14="http://schemas.microsoft.com/office/powerpoint/2010/main" val="186922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animBg="1"/>
      <p:bldP spid="10"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a:xfrm>
            <a:off x="1050064" y="574302"/>
            <a:ext cx="10091871" cy="717848"/>
          </a:xfrm>
        </p:spPr>
        <p:txBody>
          <a:bodyPr/>
          <a:lstStyle/>
          <a:p>
            <a:r>
              <a:rPr lang="cs-CZ" dirty="0" err="1"/>
              <a:t>The</a:t>
            </a:r>
            <a:r>
              <a:rPr lang="cs-CZ" dirty="0"/>
              <a:t> </a:t>
            </a:r>
            <a:r>
              <a:rPr lang="cs-CZ" dirty="0" err="1"/>
              <a:t>caretaker</a:t>
            </a:r>
            <a:r>
              <a:rPr lang="cs-CZ" dirty="0"/>
              <a:t> </a:t>
            </a:r>
            <a:r>
              <a:rPr lang="cs-CZ" dirty="0" err="1"/>
              <a:t>of</a:t>
            </a:r>
            <a:r>
              <a:rPr lang="cs-CZ" dirty="0"/>
              <a:t> </a:t>
            </a:r>
            <a:r>
              <a:rPr lang="cs-CZ" dirty="0" err="1"/>
              <a:t>four</a:t>
            </a:r>
            <a:r>
              <a:rPr lang="cs-CZ" dirty="0"/>
              <a:t> </a:t>
            </a:r>
            <a:r>
              <a:rPr lang="cs-CZ" dirty="0" err="1"/>
              <a:t>dialogues</a:t>
            </a:r>
            <a:endParaRPr lang="cs-CZ" dirty="0"/>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1013551" y="2382913"/>
            <a:ext cx="10091871" cy="4306057"/>
          </a:xfrm>
        </p:spPr>
        <p:txBody>
          <a:bodyPr/>
          <a:lstStyle/>
          <a:p>
            <a:pPr marL="0" indent="0">
              <a:buNone/>
            </a:pPr>
            <a:endParaRPr lang="cs-CZ" sz="2400" dirty="0"/>
          </a:p>
          <a:p>
            <a:pPr marL="0" indent="0">
              <a:buNone/>
            </a:pPr>
            <a:endParaRPr lang="cs-CZ" sz="2400" dirty="0"/>
          </a:p>
        </p:txBody>
      </p:sp>
      <p:grpSp>
        <p:nvGrpSpPr>
          <p:cNvPr id="18" name="Skupina 17">
            <a:extLst>
              <a:ext uri="{FF2B5EF4-FFF2-40B4-BE49-F238E27FC236}">
                <a16:creationId xmlns:a16="http://schemas.microsoft.com/office/drawing/2014/main" id="{C42EEBFC-AF94-4BEB-9A0A-AB65951B92B3}"/>
              </a:ext>
            </a:extLst>
          </p:cNvPr>
          <p:cNvGrpSpPr/>
          <p:nvPr/>
        </p:nvGrpSpPr>
        <p:grpSpPr>
          <a:xfrm>
            <a:off x="1086577" y="1837427"/>
            <a:ext cx="6761346" cy="4373592"/>
            <a:chOff x="771858" y="752475"/>
            <a:chExt cx="9719928" cy="6105525"/>
          </a:xfrm>
        </p:grpSpPr>
        <p:pic>
          <p:nvPicPr>
            <p:cNvPr id="19" name="Picture 2" descr="Infinity symbol loop figure 8 icon eternity logo Vector Image">
              <a:extLst>
                <a:ext uri="{FF2B5EF4-FFF2-40B4-BE49-F238E27FC236}">
                  <a16:creationId xmlns:a16="http://schemas.microsoft.com/office/drawing/2014/main" id="{F27BA4AA-18EB-4EAC-AB5B-23E233CA002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0972"/>
            <a:stretch/>
          </p:blipFill>
          <p:spPr bwMode="auto">
            <a:xfrm>
              <a:off x="1700211" y="752475"/>
              <a:ext cx="8791575" cy="6105525"/>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cký objekt 3" descr="Autobus">
              <a:extLst>
                <a:ext uri="{FF2B5EF4-FFF2-40B4-BE49-F238E27FC236}">
                  <a16:creationId xmlns:a16="http://schemas.microsoft.com/office/drawing/2014/main" id="{BDE11206-88CE-43FA-ACF0-5D3C8CA21A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040687" y="1736964"/>
              <a:ext cx="935426" cy="914400"/>
            </a:xfrm>
            <a:prstGeom prst="rect">
              <a:avLst/>
            </a:prstGeom>
          </p:spPr>
        </p:pic>
        <p:sp>
          <p:nvSpPr>
            <p:cNvPr id="5" name="Ovál 4">
              <a:extLst>
                <a:ext uri="{FF2B5EF4-FFF2-40B4-BE49-F238E27FC236}">
                  <a16:creationId xmlns:a16="http://schemas.microsoft.com/office/drawing/2014/main" id="{049E45C8-5E41-49C9-98C3-97AE842F1459}"/>
                </a:ext>
              </a:extLst>
            </p:cNvPr>
            <p:cNvSpPr/>
            <p:nvPr/>
          </p:nvSpPr>
          <p:spPr>
            <a:xfrm>
              <a:off x="1916113" y="4038600"/>
              <a:ext cx="457200" cy="438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90ABB1A5-6D55-4A4B-8D5E-7283BC7116D0}"/>
                </a:ext>
              </a:extLst>
            </p:cNvPr>
            <p:cNvSpPr txBox="1"/>
            <p:nvPr/>
          </p:nvSpPr>
          <p:spPr>
            <a:xfrm>
              <a:off x="2958411" y="3535144"/>
              <a:ext cx="1522083" cy="646331"/>
            </a:xfrm>
            <a:prstGeom prst="rect">
              <a:avLst/>
            </a:prstGeom>
            <a:noFill/>
          </p:spPr>
          <p:txBody>
            <a:bodyPr wrap="none" rtlCol="0">
              <a:spAutoFit/>
            </a:bodyPr>
            <a:lstStyle/>
            <a:p>
              <a:pPr algn="ctr"/>
              <a:r>
                <a:rPr lang="cs-CZ" dirty="0" err="1"/>
                <a:t>Service</a:t>
              </a:r>
              <a:r>
                <a:rPr lang="cs-CZ" dirty="0"/>
                <a:t> design</a:t>
              </a:r>
            </a:p>
            <a:p>
              <a:pPr algn="ctr"/>
              <a:r>
                <a:rPr lang="cs-CZ" dirty="0"/>
                <a:t>(</a:t>
              </a:r>
              <a:r>
                <a:rPr lang="cs-CZ" dirty="0" err="1"/>
                <a:t>subsystem</a:t>
              </a:r>
              <a:r>
                <a:rPr lang="cs-CZ" dirty="0"/>
                <a:t>)</a:t>
              </a:r>
            </a:p>
          </p:txBody>
        </p:sp>
        <p:sp>
          <p:nvSpPr>
            <p:cNvPr id="7" name="TextovéPole 6">
              <a:extLst>
                <a:ext uri="{FF2B5EF4-FFF2-40B4-BE49-F238E27FC236}">
                  <a16:creationId xmlns:a16="http://schemas.microsoft.com/office/drawing/2014/main" id="{DC60D8CD-A367-484E-9C78-1F2753AE40B0}"/>
                </a:ext>
              </a:extLst>
            </p:cNvPr>
            <p:cNvSpPr txBox="1"/>
            <p:nvPr/>
          </p:nvSpPr>
          <p:spPr>
            <a:xfrm>
              <a:off x="7642145" y="3535144"/>
              <a:ext cx="1514774" cy="646331"/>
            </a:xfrm>
            <a:prstGeom prst="rect">
              <a:avLst/>
            </a:prstGeom>
            <a:noFill/>
          </p:spPr>
          <p:txBody>
            <a:bodyPr wrap="none" rtlCol="0">
              <a:spAutoFit/>
            </a:bodyPr>
            <a:lstStyle/>
            <a:p>
              <a:pPr algn="ctr"/>
              <a:r>
                <a:rPr lang="cs-CZ" dirty="0" err="1"/>
                <a:t>System</a:t>
              </a:r>
              <a:r>
                <a:rPr lang="cs-CZ" dirty="0"/>
                <a:t> design</a:t>
              </a:r>
              <a:br>
                <a:rPr lang="cs-CZ" dirty="0"/>
              </a:br>
              <a:r>
                <a:rPr lang="cs-CZ" dirty="0"/>
                <a:t>(</a:t>
              </a:r>
              <a:r>
                <a:rPr lang="cs-CZ" dirty="0" err="1"/>
                <a:t>system</a:t>
              </a:r>
              <a:r>
                <a:rPr lang="cs-CZ" dirty="0"/>
                <a:t>)</a:t>
              </a:r>
            </a:p>
          </p:txBody>
        </p:sp>
        <p:sp>
          <p:nvSpPr>
            <p:cNvPr id="8" name="Ovál 7">
              <a:extLst>
                <a:ext uri="{FF2B5EF4-FFF2-40B4-BE49-F238E27FC236}">
                  <a16:creationId xmlns:a16="http://schemas.microsoft.com/office/drawing/2014/main" id="{6AE535DB-AAC4-44D4-8007-1035115096F7}"/>
                </a:ext>
              </a:extLst>
            </p:cNvPr>
            <p:cNvSpPr/>
            <p:nvPr/>
          </p:nvSpPr>
          <p:spPr>
            <a:xfrm>
              <a:off x="6264049" y="3096994"/>
              <a:ext cx="457200" cy="43815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00B050"/>
                </a:solidFill>
                <a:highlight>
                  <a:srgbClr val="FFFF00"/>
                </a:highlight>
              </a:endParaRPr>
            </a:p>
          </p:txBody>
        </p:sp>
        <p:sp>
          <p:nvSpPr>
            <p:cNvPr id="9" name="Ovál 8">
              <a:extLst>
                <a:ext uri="{FF2B5EF4-FFF2-40B4-BE49-F238E27FC236}">
                  <a16:creationId xmlns:a16="http://schemas.microsoft.com/office/drawing/2014/main" id="{F229548D-6EDF-488F-BFD4-5BBC3D5E5E89}"/>
                </a:ext>
              </a:extLst>
            </p:cNvPr>
            <p:cNvSpPr/>
            <p:nvPr/>
          </p:nvSpPr>
          <p:spPr>
            <a:xfrm>
              <a:off x="9838150" y="3648075"/>
              <a:ext cx="457200" cy="43815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FFC000"/>
                </a:solidFill>
                <a:highlight>
                  <a:srgbClr val="FFFF00"/>
                </a:highlight>
              </a:endParaRPr>
            </a:p>
          </p:txBody>
        </p:sp>
        <p:sp>
          <p:nvSpPr>
            <p:cNvPr id="10" name="Ovál 9">
              <a:extLst>
                <a:ext uri="{FF2B5EF4-FFF2-40B4-BE49-F238E27FC236}">
                  <a16:creationId xmlns:a16="http://schemas.microsoft.com/office/drawing/2014/main" id="{47625783-E4AB-4585-B823-27C69452B6CB}"/>
                </a:ext>
              </a:extLst>
            </p:cNvPr>
            <p:cNvSpPr/>
            <p:nvPr/>
          </p:nvSpPr>
          <p:spPr>
            <a:xfrm>
              <a:off x="6309448" y="4086225"/>
              <a:ext cx="457200" cy="43815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rgbClr val="7030A0"/>
                </a:solidFill>
                <a:highlight>
                  <a:srgbClr val="FFFF00"/>
                </a:highlight>
              </a:endParaRPr>
            </a:p>
          </p:txBody>
        </p:sp>
        <p:cxnSp>
          <p:nvCxnSpPr>
            <p:cNvPr id="11" name="Přímá spojnice se šipkou 10">
              <a:extLst>
                <a:ext uri="{FF2B5EF4-FFF2-40B4-BE49-F238E27FC236}">
                  <a16:creationId xmlns:a16="http://schemas.microsoft.com/office/drawing/2014/main" id="{C172982B-3E86-4B08-9276-2C99DAC5DC9D}"/>
                </a:ext>
              </a:extLst>
            </p:cNvPr>
            <p:cNvCxnSpPr/>
            <p:nvPr/>
          </p:nvCxnSpPr>
          <p:spPr>
            <a:xfrm flipH="1">
              <a:off x="5428074" y="2971800"/>
              <a:ext cx="1473613" cy="150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a:extLst>
                <a:ext uri="{FF2B5EF4-FFF2-40B4-BE49-F238E27FC236}">
                  <a16:creationId xmlns:a16="http://schemas.microsoft.com/office/drawing/2014/main" id="{BE864E69-B3E8-48A0-A118-EC5FD7ECFEFA}"/>
                </a:ext>
              </a:extLst>
            </p:cNvPr>
            <p:cNvCxnSpPr/>
            <p:nvPr/>
          </p:nvCxnSpPr>
          <p:spPr>
            <a:xfrm>
              <a:off x="4660199" y="2651364"/>
              <a:ext cx="597042" cy="40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a:extLst>
                <a:ext uri="{FF2B5EF4-FFF2-40B4-BE49-F238E27FC236}">
                  <a16:creationId xmlns:a16="http://schemas.microsoft.com/office/drawing/2014/main" id="{65D6F095-F457-472A-8745-107DD2F57133}"/>
                </a:ext>
              </a:extLst>
            </p:cNvPr>
            <p:cNvCxnSpPr/>
            <p:nvPr/>
          </p:nvCxnSpPr>
          <p:spPr>
            <a:xfrm>
              <a:off x="7108124" y="4861832"/>
              <a:ext cx="597042" cy="40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Řečová bublina: obdélníkový bublinový popisek se zakulacenými rohy 13">
              <a:extLst>
                <a:ext uri="{FF2B5EF4-FFF2-40B4-BE49-F238E27FC236}">
                  <a16:creationId xmlns:a16="http://schemas.microsoft.com/office/drawing/2014/main" id="{21B97367-38A5-4362-BEC3-5400F22A8777}"/>
                </a:ext>
              </a:extLst>
            </p:cNvPr>
            <p:cNvSpPr/>
            <p:nvPr/>
          </p:nvSpPr>
          <p:spPr>
            <a:xfrm>
              <a:off x="771858" y="4808284"/>
              <a:ext cx="2555132" cy="1495425"/>
            </a:xfrm>
            <a:prstGeom prst="wedgeRoundRectCallout">
              <a:avLst>
                <a:gd name="adj1" fmla="val -137"/>
                <a:gd name="adj2" fmla="val -81689"/>
                <a:gd name="adj3" fmla="val 16667"/>
              </a:avLst>
            </a:prstGeom>
            <a:noFill/>
            <a:ln>
              <a:solidFill>
                <a:srgbClr val="0070C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t>Innovation</a:t>
              </a:r>
              <a:r>
                <a:rPr lang="cs-CZ" dirty="0"/>
                <a:t> – </a:t>
              </a:r>
              <a:r>
                <a:rPr lang="cs-CZ" dirty="0" err="1"/>
                <a:t>conscious</a:t>
              </a:r>
              <a:r>
                <a:rPr lang="cs-CZ" dirty="0"/>
                <a:t> </a:t>
              </a:r>
              <a:r>
                <a:rPr lang="cs-CZ" dirty="0" err="1"/>
                <a:t>experimenting</a:t>
              </a:r>
              <a:endParaRPr lang="cs-CZ" dirty="0"/>
            </a:p>
          </p:txBody>
        </p:sp>
        <p:sp>
          <p:nvSpPr>
            <p:cNvPr id="15" name="Řečová bublina: obdélníkový bublinový popisek se zakulacenými rohy 14">
              <a:extLst>
                <a:ext uri="{FF2B5EF4-FFF2-40B4-BE49-F238E27FC236}">
                  <a16:creationId xmlns:a16="http://schemas.microsoft.com/office/drawing/2014/main" id="{2A824C2A-5621-4D3E-B314-DE512FD0E3F0}"/>
                </a:ext>
              </a:extLst>
            </p:cNvPr>
            <p:cNvSpPr/>
            <p:nvPr/>
          </p:nvSpPr>
          <p:spPr>
            <a:xfrm>
              <a:off x="5080032" y="1394192"/>
              <a:ext cx="1821655" cy="1090484"/>
            </a:xfrm>
            <a:prstGeom prst="wedgeRoundRectCallout">
              <a:avLst>
                <a:gd name="adj1" fmla="val 23763"/>
                <a:gd name="adj2" fmla="val 100717"/>
                <a:gd name="adj3" fmla="val 16667"/>
              </a:avLst>
            </a:prstGeom>
            <a:noFill/>
            <a:ln>
              <a:solidFill>
                <a:srgbClr val="00B05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solidFill>
                    <a:srgbClr val="00B050"/>
                  </a:solidFill>
                </a:rPr>
                <a:t>What</a:t>
              </a:r>
              <a:r>
                <a:rPr lang="cs-CZ" dirty="0">
                  <a:solidFill>
                    <a:srgbClr val="00B050"/>
                  </a:solidFill>
                </a:rPr>
                <a:t> </a:t>
              </a:r>
              <a:r>
                <a:rPr lang="cs-CZ" dirty="0" err="1">
                  <a:solidFill>
                    <a:srgbClr val="00B050"/>
                  </a:solidFill>
                </a:rPr>
                <a:t>experiments</a:t>
              </a:r>
              <a:r>
                <a:rPr lang="cs-CZ" dirty="0">
                  <a:solidFill>
                    <a:srgbClr val="00B050"/>
                  </a:solidFill>
                </a:rPr>
                <a:t> to run?</a:t>
              </a:r>
            </a:p>
          </p:txBody>
        </p:sp>
        <p:sp>
          <p:nvSpPr>
            <p:cNvPr id="16" name="Řečová bublina: obdélníkový bublinový popisek se zakulacenými rohy 15">
              <a:extLst>
                <a:ext uri="{FF2B5EF4-FFF2-40B4-BE49-F238E27FC236}">
                  <a16:creationId xmlns:a16="http://schemas.microsoft.com/office/drawing/2014/main" id="{9856A0BA-AA71-4D62-8189-425098A7DDC6}"/>
                </a:ext>
              </a:extLst>
            </p:cNvPr>
            <p:cNvSpPr/>
            <p:nvPr/>
          </p:nvSpPr>
          <p:spPr>
            <a:xfrm>
              <a:off x="5286468" y="4963874"/>
              <a:ext cx="2355676" cy="1495425"/>
            </a:xfrm>
            <a:prstGeom prst="wedgeRoundRectCallout">
              <a:avLst>
                <a:gd name="adj1" fmla="val 14874"/>
                <a:gd name="adj2" fmla="val -86544"/>
                <a:gd name="adj3" fmla="val 16667"/>
              </a:avLst>
            </a:prstGeom>
            <a:noFill/>
            <a:ln>
              <a:solidFill>
                <a:srgbClr val="7030A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solidFill>
                    <a:srgbClr val="7030A0"/>
                  </a:solidFill>
                </a:rPr>
                <a:t>Shared</a:t>
              </a:r>
              <a:r>
                <a:rPr lang="cs-CZ" dirty="0">
                  <a:solidFill>
                    <a:srgbClr val="7030A0"/>
                  </a:solidFill>
                </a:rPr>
                <a:t> </a:t>
              </a:r>
              <a:r>
                <a:rPr lang="cs-CZ" dirty="0" err="1">
                  <a:solidFill>
                    <a:srgbClr val="7030A0"/>
                  </a:solidFill>
                </a:rPr>
                <a:t>sensemaking</a:t>
              </a:r>
              <a:r>
                <a:rPr lang="cs-CZ" dirty="0">
                  <a:solidFill>
                    <a:srgbClr val="7030A0"/>
                  </a:solidFill>
                </a:rPr>
                <a:t> on </a:t>
              </a:r>
              <a:r>
                <a:rPr lang="cs-CZ" dirty="0" err="1">
                  <a:solidFill>
                    <a:srgbClr val="7030A0"/>
                  </a:solidFill>
                </a:rPr>
                <a:t>what</a:t>
              </a:r>
              <a:r>
                <a:rPr lang="cs-CZ" dirty="0">
                  <a:solidFill>
                    <a:srgbClr val="7030A0"/>
                  </a:solidFill>
                </a:rPr>
                <a:t> </a:t>
              </a:r>
              <a:r>
                <a:rPr lang="cs-CZ" dirty="0" err="1">
                  <a:solidFill>
                    <a:srgbClr val="7030A0"/>
                  </a:solidFill>
                </a:rPr>
                <a:t>does</a:t>
              </a:r>
              <a:r>
                <a:rPr lang="cs-CZ" dirty="0">
                  <a:solidFill>
                    <a:srgbClr val="7030A0"/>
                  </a:solidFill>
                </a:rPr>
                <a:t> </a:t>
              </a:r>
              <a:r>
                <a:rPr lang="cs-CZ" dirty="0" err="1">
                  <a:solidFill>
                    <a:srgbClr val="7030A0"/>
                  </a:solidFill>
                </a:rPr>
                <a:t>it</a:t>
              </a:r>
              <a:r>
                <a:rPr lang="cs-CZ" dirty="0">
                  <a:solidFill>
                    <a:srgbClr val="7030A0"/>
                  </a:solidFill>
                </a:rPr>
                <a:t> </a:t>
              </a:r>
              <a:r>
                <a:rPr lang="cs-CZ" dirty="0" err="1">
                  <a:solidFill>
                    <a:srgbClr val="7030A0"/>
                  </a:solidFill>
                </a:rPr>
                <a:t>mean</a:t>
              </a:r>
              <a:endParaRPr lang="cs-CZ" dirty="0">
                <a:solidFill>
                  <a:srgbClr val="7030A0"/>
                </a:solidFill>
              </a:endParaRPr>
            </a:p>
          </p:txBody>
        </p:sp>
      </p:grpSp>
      <p:sp>
        <p:nvSpPr>
          <p:cNvPr id="20" name="Obdélník: se zakulacenými rohy 19">
            <a:extLst>
              <a:ext uri="{FF2B5EF4-FFF2-40B4-BE49-F238E27FC236}">
                <a16:creationId xmlns:a16="http://schemas.microsoft.com/office/drawing/2014/main" id="{D53F38D8-ED6F-4A41-A089-5BBD8C685060}"/>
              </a:ext>
            </a:extLst>
          </p:cNvPr>
          <p:cNvSpPr/>
          <p:nvPr/>
        </p:nvSpPr>
        <p:spPr>
          <a:xfrm>
            <a:off x="552091" y="1733909"/>
            <a:ext cx="9238890" cy="4718649"/>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2A7E136A-D0E4-4383-BE11-151B8026A2EB}"/>
              </a:ext>
            </a:extLst>
          </p:cNvPr>
          <p:cNvSpPr txBox="1"/>
          <p:nvPr/>
        </p:nvSpPr>
        <p:spPr>
          <a:xfrm>
            <a:off x="6211385" y="1822661"/>
            <a:ext cx="3273076" cy="369332"/>
          </a:xfrm>
          <a:prstGeom prst="rect">
            <a:avLst/>
          </a:prstGeom>
          <a:noFill/>
        </p:spPr>
        <p:txBody>
          <a:bodyPr wrap="none" rtlCol="0">
            <a:spAutoFit/>
          </a:bodyPr>
          <a:lstStyle/>
          <a:p>
            <a:r>
              <a:rPr lang="cs-CZ" dirty="0" err="1"/>
              <a:t>Psychologically</a:t>
            </a:r>
            <a:r>
              <a:rPr lang="cs-CZ" dirty="0"/>
              <a:t> </a:t>
            </a:r>
            <a:r>
              <a:rPr lang="cs-CZ" dirty="0" err="1"/>
              <a:t>safe</a:t>
            </a:r>
            <a:r>
              <a:rPr lang="cs-CZ" dirty="0"/>
              <a:t> </a:t>
            </a:r>
            <a:r>
              <a:rPr lang="cs-CZ" dirty="0" err="1"/>
              <a:t>environment</a:t>
            </a:r>
            <a:endParaRPr lang="cs-CZ" dirty="0"/>
          </a:p>
        </p:txBody>
      </p:sp>
      <p:sp>
        <p:nvSpPr>
          <p:cNvPr id="22" name="Řečová bublina: obdélníkový bublinový popisek se zakulacenými rohy 21">
            <a:extLst>
              <a:ext uri="{FF2B5EF4-FFF2-40B4-BE49-F238E27FC236}">
                <a16:creationId xmlns:a16="http://schemas.microsoft.com/office/drawing/2014/main" id="{BD206A4F-7E86-4F94-B257-33696BDF9D8E}"/>
              </a:ext>
            </a:extLst>
          </p:cNvPr>
          <p:cNvSpPr/>
          <p:nvPr/>
        </p:nvSpPr>
        <p:spPr>
          <a:xfrm>
            <a:off x="7368969" y="4949404"/>
            <a:ext cx="2940168" cy="1495425"/>
          </a:xfrm>
          <a:prstGeom prst="wedgeRoundRectCallout">
            <a:avLst>
              <a:gd name="adj1" fmla="val -45298"/>
              <a:gd name="adj2" fmla="val -104943"/>
              <a:gd name="adj3" fmla="val 16667"/>
            </a:avLst>
          </a:prstGeom>
          <a:noFill/>
          <a:ln>
            <a:solidFill>
              <a:srgbClr val="C00000"/>
            </a:solidFill>
          </a:ln>
        </p:spPr>
        <p:style>
          <a:lnRef idx="0">
            <a:scrgbClr r="0" g="0" b="0"/>
          </a:lnRef>
          <a:fillRef idx="0">
            <a:scrgbClr r="0" g="0" b="0"/>
          </a:fillRef>
          <a:effectRef idx="0">
            <a:scrgbClr r="0" g="0" b="0"/>
          </a:effectRef>
          <a:fontRef idx="minor">
            <a:schemeClr val="accent5"/>
          </a:fontRef>
        </p:style>
        <p:txBody>
          <a:bodyPr rtlCol="0" anchor="ctr"/>
          <a:lstStyle/>
          <a:p>
            <a:pPr algn="ctr"/>
            <a:r>
              <a:rPr lang="cs-CZ" dirty="0" err="1">
                <a:solidFill>
                  <a:srgbClr val="C00000"/>
                </a:solidFill>
              </a:rPr>
              <a:t>How</a:t>
            </a:r>
            <a:r>
              <a:rPr lang="cs-CZ" dirty="0">
                <a:solidFill>
                  <a:srgbClr val="C00000"/>
                </a:solidFill>
              </a:rPr>
              <a:t> to </a:t>
            </a:r>
            <a:r>
              <a:rPr lang="cs-CZ" dirty="0" err="1">
                <a:solidFill>
                  <a:srgbClr val="C00000"/>
                </a:solidFill>
              </a:rPr>
              <a:t>change</a:t>
            </a:r>
            <a:r>
              <a:rPr lang="cs-CZ" dirty="0">
                <a:solidFill>
                  <a:srgbClr val="C00000"/>
                </a:solidFill>
              </a:rPr>
              <a:t> </a:t>
            </a:r>
            <a:r>
              <a:rPr lang="cs-CZ" dirty="0" err="1">
                <a:solidFill>
                  <a:srgbClr val="C00000"/>
                </a:solidFill>
              </a:rPr>
              <a:t>the</a:t>
            </a:r>
            <a:r>
              <a:rPr lang="cs-CZ" dirty="0">
                <a:solidFill>
                  <a:srgbClr val="C00000"/>
                </a:solidFill>
              </a:rPr>
              <a:t> </a:t>
            </a:r>
            <a:r>
              <a:rPr lang="cs-CZ" dirty="0" err="1">
                <a:solidFill>
                  <a:srgbClr val="C00000"/>
                </a:solidFill>
              </a:rPr>
              <a:t>system</a:t>
            </a:r>
            <a:r>
              <a:rPr lang="cs-CZ" dirty="0">
                <a:solidFill>
                  <a:srgbClr val="C00000"/>
                </a:solidFill>
              </a:rPr>
              <a:t> to </a:t>
            </a:r>
            <a:r>
              <a:rPr lang="cs-CZ" dirty="0" err="1">
                <a:solidFill>
                  <a:srgbClr val="C00000"/>
                </a:solidFill>
              </a:rPr>
              <a:t>enable</a:t>
            </a:r>
            <a:r>
              <a:rPr lang="cs-CZ" dirty="0">
                <a:solidFill>
                  <a:srgbClr val="C00000"/>
                </a:solidFill>
              </a:rPr>
              <a:t> more </a:t>
            </a:r>
            <a:r>
              <a:rPr lang="cs-CZ" dirty="0" err="1">
                <a:solidFill>
                  <a:srgbClr val="C00000"/>
                </a:solidFill>
              </a:rPr>
              <a:t>of</a:t>
            </a:r>
            <a:r>
              <a:rPr lang="cs-CZ" dirty="0">
                <a:solidFill>
                  <a:srgbClr val="C00000"/>
                </a:solidFill>
              </a:rPr>
              <a:t> </a:t>
            </a:r>
            <a:r>
              <a:rPr lang="cs-CZ" dirty="0" err="1">
                <a:solidFill>
                  <a:srgbClr val="C00000"/>
                </a:solidFill>
              </a:rPr>
              <a:t>what</a:t>
            </a:r>
            <a:r>
              <a:rPr lang="cs-CZ" dirty="0">
                <a:solidFill>
                  <a:srgbClr val="C00000"/>
                </a:solidFill>
              </a:rPr>
              <a:t> </a:t>
            </a:r>
            <a:r>
              <a:rPr lang="cs-CZ" dirty="0" err="1">
                <a:solidFill>
                  <a:srgbClr val="C00000"/>
                </a:solidFill>
              </a:rPr>
              <a:t>is</a:t>
            </a:r>
            <a:r>
              <a:rPr lang="cs-CZ" dirty="0">
                <a:solidFill>
                  <a:srgbClr val="C00000"/>
                </a:solidFill>
              </a:rPr>
              <a:t> </a:t>
            </a:r>
            <a:r>
              <a:rPr lang="cs-CZ" dirty="0" err="1">
                <a:solidFill>
                  <a:srgbClr val="C00000"/>
                </a:solidFill>
              </a:rPr>
              <a:t>good</a:t>
            </a:r>
            <a:r>
              <a:rPr lang="cs-CZ" dirty="0">
                <a:solidFill>
                  <a:srgbClr val="C00000"/>
                </a:solidFill>
              </a:rPr>
              <a:t>?</a:t>
            </a:r>
            <a:br>
              <a:rPr lang="cs-CZ" dirty="0">
                <a:solidFill>
                  <a:srgbClr val="C00000"/>
                </a:solidFill>
              </a:rPr>
            </a:br>
            <a:r>
              <a:rPr lang="cs-CZ" dirty="0" err="1">
                <a:solidFill>
                  <a:srgbClr val="C00000"/>
                </a:solidFill>
              </a:rPr>
              <a:t>How</a:t>
            </a:r>
            <a:r>
              <a:rPr lang="cs-CZ" dirty="0">
                <a:solidFill>
                  <a:srgbClr val="C00000"/>
                </a:solidFill>
              </a:rPr>
              <a:t> to </a:t>
            </a:r>
            <a:r>
              <a:rPr lang="cs-CZ" dirty="0" err="1">
                <a:solidFill>
                  <a:srgbClr val="C00000"/>
                </a:solidFill>
              </a:rPr>
              <a:t>enable</a:t>
            </a:r>
            <a:r>
              <a:rPr lang="cs-CZ" dirty="0">
                <a:solidFill>
                  <a:srgbClr val="C00000"/>
                </a:solidFill>
              </a:rPr>
              <a:t> more </a:t>
            </a:r>
            <a:r>
              <a:rPr lang="cs-CZ" dirty="0" err="1">
                <a:solidFill>
                  <a:srgbClr val="C00000"/>
                </a:solidFill>
              </a:rPr>
              <a:t>learning</a:t>
            </a:r>
            <a:r>
              <a:rPr lang="cs-CZ" dirty="0">
                <a:solidFill>
                  <a:srgbClr val="C00000"/>
                </a:solidFill>
              </a:rPr>
              <a:t> </a:t>
            </a:r>
            <a:r>
              <a:rPr lang="cs-CZ" dirty="0" err="1">
                <a:solidFill>
                  <a:srgbClr val="C00000"/>
                </a:solidFill>
              </a:rPr>
              <a:t>within</a:t>
            </a:r>
            <a:r>
              <a:rPr lang="cs-CZ" dirty="0">
                <a:solidFill>
                  <a:srgbClr val="C00000"/>
                </a:solidFill>
              </a:rPr>
              <a:t> </a:t>
            </a:r>
            <a:r>
              <a:rPr lang="cs-CZ" dirty="0" err="1">
                <a:solidFill>
                  <a:srgbClr val="C00000"/>
                </a:solidFill>
              </a:rPr>
              <a:t>the</a:t>
            </a:r>
            <a:r>
              <a:rPr lang="cs-CZ" dirty="0">
                <a:solidFill>
                  <a:srgbClr val="C00000"/>
                </a:solidFill>
              </a:rPr>
              <a:t> </a:t>
            </a:r>
            <a:r>
              <a:rPr lang="cs-CZ" dirty="0" err="1">
                <a:solidFill>
                  <a:srgbClr val="C00000"/>
                </a:solidFill>
              </a:rPr>
              <a:t>system</a:t>
            </a:r>
            <a:r>
              <a:rPr lang="cs-CZ" dirty="0">
                <a:solidFill>
                  <a:srgbClr val="C00000"/>
                </a:solidFill>
              </a:rPr>
              <a:t>?</a:t>
            </a:r>
          </a:p>
        </p:txBody>
      </p:sp>
    </p:spTree>
    <p:extLst>
      <p:ext uri="{BB962C8B-B14F-4D97-AF65-F5344CB8AC3E}">
        <p14:creationId xmlns:p14="http://schemas.microsoft.com/office/powerpoint/2010/main" val="91622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a:xfrm>
            <a:off x="1050064" y="574302"/>
            <a:ext cx="10091871" cy="717848"/>
          </a:xfrm>
        </p:spPr>
        <p:txBody>
          <a:bodyPr/>
          <a:lstStyle/>
          <a:p>
            <a:r>
              <a:rPr lang="cs-CZ" dirty="0" err="1"/>
              <a:t>The</a:t>
            </a:r>
            <a:r>
              <a:rPr lang="cs-CZ" dirty="0"/>
              <a:t> </a:t>
            </a:r>
            <a:r>
              <a:rPr lang="cs-CZ" dirty="0" err="1"/>
              <a:t>caretaker</a:t>
            </a:r>
            <a:r>
              <a:rPr lang="cs-CZ" dirty="0"/>
              <a:t> </a:t>
            </a:r>
            <a:r>
              <a:rPr lang="cs-CZ" dirty="0" err="1"/>
              <a:t>of</a:t>
            </a:r>
            <a:r>
              <a:rPr lang="cs-CZ" dirty="0"/>
              <a:t> </a:t>
            </a:r>
            <a:r>
              <a:rPr lang="cs-CZ" dirty="0" err="1"/>
              <a:t>four</a:t>
            </a:r>
            <a:r>
              <a:rPr lang="cs-CZ" dirty="0"/>
              <a:t> </a:t>
            </a:r>
            <a:r>
              <a:rPr lang="cs-CZ" dirty="0" err="1"/>
              <a:t>dialogues</a:t>
            </a:r>
            <a:endParaRPr lang="cs-CZ" dirty="0"/>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1013551" y="2382913"/>
            <a:ext cx="10091871" cy="4306057"/>
          </a:xfrm>
        </p:spPr>
        <p:txBody>
          <a:bodyPr/>
          <a:lstStyle/>
          <a:p>
            <a:pPr marL="0" indent="0">
              <a:buNone/>
            </a:pPr>
            <a:endParaRPr lang="cs-CZ" sz="2400" dirty="0"/>
          </a:p>
          <a:p>
            <a:pPr marL="0" indent="0">
              <a:buNone/>
            </a:pPr>
            <a:endParaRPr lang="cs-CZ" sz="2400" dirty="0"/>
          </a:p>
        </p:txBody>
      </p:sp>
      <p:pic>
        <p:nvPicPr>
          <p:cNvPr id="22" name="Picture 2" descr="Infinity symbol loop figure 8 icon eternity logo Vector Image">
            <a:extLst>
              <a:ext uri="{FF2B5EF4-FFF2-40B4-BE49-F238E27FC236}">
                <a16:creationId xmlns:a16="http://schemas.microsoft.com/office/drawing/2014/main" id="{F6B03059-6323-42E7-96CF-5D27BAD3DAF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0972"/>
          <a:stretch/>
        </p:blipFill>
        <p:spPr bwMode="auto">
          <a:xfrm rot="16200000">
            <a:off x="1833561" y="3896230"/>
            <a:ext cx="305853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nfinity symbol loop figure 8 icon eternity logo Vector Image">
            <a:extLst>
              <a:ext uri="{FF2B5EF4-FFF2-40B4-BE49-F238E27FC236}">
                <a16:creationId xmlns:a16="http://schemas.microsoft.com/office/drawing/2014/main" id="{D4339E58-F535-4F79-8C9D-F7CCF03DDB93}"/>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0972"/>
          <a:stretch/>
        </p:blipFill>
        <p:spPr bwMode="auto">
          <a:xfrm rot="16200000">
            <a:off x="2331756" y="2366960"/>
            <a:ext cx="305853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Infinity symbol loop figure 8 icon eternity logo Vector Image">
            <a:extLst>
              <a:ext uri="{FF2B5EF4-FFF2-40B4-BE49-F238E27FC236}">
                <a16:creationId xmlns:a16="http://schemas.microsoft.com/office/drawing/2014/main" id="{1F0BBC3D-B191-4326-B671-20849FB87FC3}"/>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0972"/>
          <a:stretch/>
        </p:blipFill>
        <p:spPr bwMode="auto">
          <a:xfrm rot="16200000">
            <a:off x="4614261" y="3244458"/>
            <a:ext cx="457583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nfinity symbol loop figure 8 icon eternity logo Vector Image">
            <a:extLst>
              <a:ext uri="{FF2B5EF4-FFF2-40B4-BE49-F238E27FC236}">
                <a16:creationId xmlns:a16="http://schemas.microsoft.com/office/drawing/2014/main" id="{686A3E0B-EE88-46F2-97FC-9FCD9D1CD598}"/>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0972"/>
          <a:stretch/>
        </p:blipFill>
        <p:spPr bwMode="auto">
          <a:xfrm>
            <a:off x="8381265" y="4665613"/>
            <a:ext cx="2476717"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Infinity symbol loop figure 8 icon eternity logo Vector Image">
            <a:extLst>
              <a:ext uri="{FF2B5EF4-FFF2-40B4-BE49-F238E27FC236}">
                <a16:creationId xmlns:a16="http://schemas.microsoft.com/office/drawing/2014/main" id="{41AF8DD6-BD10-4D0C-B3A2-389604F411CF}"/>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b="10972"/>
          <a:stretch/>
        </p:blipFill>
        <p:spPr bwMode="auto">
          <a:xfrm rot="16200000">
            <a:off x="7452649" y="3896229"/>
            <a:ext cx="3058535" cy="212407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Přímá spojnice 27">
            <a:extLst>
              <a:ext uri="{FF2B5EF4-FFF2-40B4-BE49-F238E27FC236}">
                <a16:creationId xmlns:a16="http://schemas.microsoft.com/office/drawing/2014/main" id="{4558F7CA-8A64-431E-A4E2-2B28A0DB7C6F}"/>
              </a:ext>
            </a:extLst>
          </p:cNvPr>
          <p:cNvCxnSpPr>
            <a:cxnSpLocks/>
            <a:endCxn id="26" idx="2"/>
          </p:cNvCxnSpPr>
          <p:nvPr/>
        </p:nvCxnSpPr>
        <p:spPr>
          <a:xfrm>
            <a:off x="1199072" y="4958265"/>
            <a:ext cx="884488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E1ECAD5E-799A-4848-952B-4081B702B1B7}"/>
              </a:ext>
            </a:extLst>
          </p:cNvPr>
          <p:cNvCxnSpPr>
            <a:cxnSpLocks/>
          </p:cNvCxnSpPr>
          <p:nvPr/>
        </p:nvCxnSpPr>
        <p:spPr>
          <a:xfrm>
            <a:off x="1265208" y="3428997"/>
            <a:ext cx="688675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5F384482-C860-4150-BAD4-DC0234F7071D}"/>
              </a:ext>
            </a:extLst>
          </p:cNvPr>
          <p:cNvCxnSpPr>
            <a:cxnSpLocks/>
          </p:cNvCxnSpPr>
          <p:nvPr/>
        </p:nvCxnSpPr>
        <p:spPr>
          <a:xfrm>
            <a:off x="9730596" y="3429000"/>
            <a:ext cx="0" cy="29631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72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ADD2E7-645C-4807-8928-BE66173168C1}"/>
              </a:ext>
            </a:extLst>
          </p:cNvPr>
          <p:cNvSpPr txBox="1">
            <a:spLocks/>
          </p:cNvSpPr>
          <p:nvPr/>
        </p:nvSpPr>
        <p:spPr>
          <a:xfrm>
            <a:off x="950343" y="692929"/>
            <a:ext cx="10515600" cy="50614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7200" baseline="30000" dirty="0" err="1">
                <a:solidFill>
                  <a:srgbClr val="CC0066"/>
                </a:solidFill>
                <a:latin typeface="+mn-lt"/>
              </a:rPr>
              <a:t>Reflection</a:t>
            </a:r>
            <a:endParaRPr lang="en-GB" sz="7200" baseline="30000" dirty="0">
              <a:solidFill>
                <a:srgbClr val="CC0066"/>
              </a:solidFill>
              <a:latin typeface="+mn-lt"/>
            </a:endParaRPr>
          </a:p>
        </p:txBody>
      </p:sp>
      <p:sp>
        <p:nvSpPr>
          <p:cNvPr id="5" name="Zástupný symbol pro obsah 2">
            <a:extLst>
              <a:ext uri="{FF2B5EF4-FFF2-40B4-BE49-F238E27FC236}">
                <a16:creationId xmlns:a16="http://schemas.microsoft.com/office/drawing/2014/main" id="{F2E9C17C-5578-4483-8395-9BD840A2202C}"/>
              </a:ext>
            </a:extLst>
          </p:cNvPr>
          <p:cNvSpPr txBox="1">
            <a:spLocks/>
          </p:cNvSpPr>
          <p:nvPr/>
        </p:nvSpPr>
        <p:spPr>
          <a:xfrm>
            <a:off x="1012104" y="1272349"/>
            <a:ext cx="4974577" cy="45259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dirty="0" err="1"/>
              <a:t>What</a:t>
            </a:r>
            <a:r>
              <a:rPr lang="cs-CZ" dirty="0"/>
              <a:t> are </a:t>
            </a:r>
            <a:r>
              <a:rPr lang="cs-CZ" dirty="0" err="1"/>
              <a:t>you</a:t>
            </a:r>
            <a:r>
              <a:rPr lang="cs-CZ" dirty="0"/>
              <a:t> </a:t>
            </a:r>
            <a:r>
              <a:rPr lang="cs-CZ" dirty="0" err="1"/>
              <a:t>thinking</a:t>
            </a:r>
            <a:r>
              <a:rPr lang="cs-CZ" dirty="0"/>
              <a:t> </a:t>
            </a:r>
            <a:r>
              <a:rPr lang="cs-CZ" dirty="0" err="1"/>
              <a:t>about</a:t>
            </a:r>
            <a:r>
              <a:rPr lang="cs-CZ" dirty="0"/>
              <a:t> in </a:t>
            </a:r>
            <a:r>
              <a:rPr lang="cs-CZ" dirty="0" err="1"/>
              <a:t>relation</a:t>
            </a:r>
            <a:r>
              <a:rPr lang="cs-CZ" dirty="0"/>
              <a:t> to </a:t>
            </a:r>
            <a:r>
              <a:rPr lang="cs-CZ" dirty="0" err="1"/>
              <a:t>what</a:t>
            </a:r>
            <a:r>
              <a:rPr lang="cs-CZ" dirty="0"/>
              <a:t> </a:t>
            </a:r>
            <a:r>
              <a:rPr lang="cs-CZ" dirty="0" err="1"/>
              <a:t>we</a:t>
            </a:r>
            <a:r>
              <a:rPr lang="cs-CZ" dirty="0"/>
              <a:t> </a:t>
            </a:r>
            <a:r>
              <a:rPr lang="cs-CZ" dirty="0" err="1"/>
              <a:t>have</a:t>
            </a:r>
            <a:r>
              <a:rPr lang="cs-CZ" dirty="0"/>
              <a:t> </a:t>
            </a:r>
            <a:r>
              <a:rPr lang="cs-CZ" dirty="0" err="1"/>
              <a:t>discussed</a:t>
            </a:r>
            <a:r>
              <a:rPr lang="cs-CZ" dirty="0"/>
              <a:t> so far?</a:t>
            </a:r>
          </a:p>
        </p:txBody>
      </p:sp>
      <p:pic>
        <p:nvPicPr>
          <p:cNvPr id="3" name="Obrázek 2">
            <a:extLst>
              <a:ext uri="{FF2B5EF4-FFF2-40B4-BE49-F238E27FC236}">
                <a16:creationId xmlns:a16="http://schemas.microsoft.com/office/drawing/2014/main" id="{22EB0F7A-0147-46F6-807F-E38439362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090" y="-1238001"/>
            <a:ext cx="5397910" cy="8096001"/>
          </a:xfrm>
          <a:prstGeom prst="rect">
            <a:avLst/>
          </a:prstGeom>
        </p:spPr>
      </p:pic>
      <p:sp>
        <p:nvSpPr>
          <p:cNvPr id="7" name="Obdélník 6">
            <a:extLst>
              <a:ext uri="{FF2B5EF4-FFF2-40B4-BE49-F238E27FC236}">
                <a16:creationId xmlns:a16="http://schemas.microsoft.com/office/drawing/2014/main" id="{856133A3-F1BA-405F-A7F6-47077E280B06}"/>
              </a:ext>
            </a:extLst>
          </p:cNvPr>
          <p:cNvSpPr/>
          <p:nvPr/>
        </p:nvSpPr>
        <p:spPr>
          <a:xfrm>
            <a:off x="9836673" y="6581001"/>
            <a:ext cx="2311082" cy="276999"/>
          </a:xfrm>
          <a:prstGeom prst="rect">
            <a:avLst/>
          </a:prstGeom>
        </p:spPr>
        <p:txBody>
          <a:bodyPr wrap="none">
            <a:spAutoFit/>
          </a:bodyPr>
          <a:lstStyle/>
          <a:p>
            <a:r>
              <a:rPr lang="en-US" sz="1200" dirty="0">
                <a:solidFill>
                  <a:schemeClr val="bg1">
                    <a:lumMod val="50000"/>
                  </a:schemeClr>
                </a:solidFill>
              </a:rPr>
              <a:t>Photo by </a:t>
            </a:r>
            <a:r>
              <a:rPr lang="en-US" sz="1200" dirty="0">
                <a:solidFill>
                  <a:schemeClr val="bg1">
                    <a:lumMod val="50000"/>
                  </a:schemeClr>
                </a:solidFill>
                <a:hlinkClick r:id="rId3">
                  <a:extLst>
                    <a:ext uri="{A12FA001-AC4F-418D-AE19-62706E023703}">
                      <ahyp:hlinkClr xmlns:ahyp="http://schemas.microsoft.com/office/drawing/2018/hyperlinkcolor" val="tx"/>
                    </a:ext>
                  </a:extLst>
                </a:hlinkClick>
              </a:rPr>
              <a:t>Luke Leung</a:t>
            </a:r>
            <a:r>
              <a:rPr lang="en-US" sz="1200" dirty="0">
                <a:solidFill>
                  <a:schemeClr val="bg1">
                    <a:lumMod val="50000"/>
                  </a:schemeClr>
                </a:solidFill>
              </a:rPr>
              <a:t> on </a:t>
            </a:r>
            <a:r>
              <a:rPr lang="en-US" sz="1200" dirty="0" err="1">
                <a:solidFill>
                  <a:schemeClr val="bg1">
                    <a:lumMod val="50000"/>
                  </a:schemeClr>
                </a:solidFill>
                <a:hlinkClick r:id="rId4">
                  <a:extLst>
                    <a:ext uri="{A12FA001-AC4F-418D-AE19-62706E023703}">
                      <ahyp:hlinkClr xmlns:ahyp="http://schemas.microsoft.com/office/drawing/2018/hyperlinkcolor" val="tx"/>
                    </a:ext>
                  </a:extLst>
                </a:hlinkClick>
              </a:rPr>
              <a:t>Unsplash</a:t>
            </a:r>
            <a:r>
              <a:rPr lang="en-US" sz="1200" dirty="0">
                <a:solidFill>
                  <a:schemeClr val="bg1">
                    <a:lumMod val="50000"/>
                  </a:schemeClr>
                </a:solidFill>
              </a:rPr>
              <a:t> </a:t>
            </a:r>
            <a:endParaRPr lang="cs-CZ" sz="1200" dirty="0">
              <a:solidFill>
                <a:schemeClr val="bg1">
                  <a:lumMod val="50000"/>
                </a:schemeClr>
              </a:solidFill>
            </a:endParaRPr>
          </a:p>
        </p:txBody>
      </p:sp>
    </p:spTree>
    <p:extLst>
      <p:ext uri="{BB962C8B-B14F-4D97-AF65-F5344CB8AC3E}">
        <p14:creationId xmlns:p14="http://schemas.microsoft.com/office/powerpoint/2010/main" val="52713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AE4A317-4CBB-46CA-9AA6-96AAA7A3CA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40404"/>
            <a:ext cx="12192000" cy="8138808"/>
          </a:xfrm>
          <a:prstGeom prst="rect">
            <a:avLst/>
          </a:prstGeom>
        </p:spPr>
      </p:pic>
      <p:sp>
        <p:nvSpPr>
          <p:cNvPr id="4" name="TextovéPole 3">
            <a:extLst>
              <a:ext uri="{FF2B5EF4-FFF2-40B4-BE49-F238E27FC236}">
                <a16:creationId xmlns:a16="http://schemas.microsoft.com/office/drawing/2014/main" id="{A94C4603-4227-490C-8FE9-21B875787A14}"/>
              </a:ext>
            </a:extLst>
          </p:cNvPr>
          <p:cNvSpPr txBox="1"/>
          <p:nvPr/>
        </p:nvSpPr>
        <p:spPr>
          <a:xfrm>
            <a:off x="262687" y="3781075"/>
            <a:ext cx="4683526" cy="646331"/>
          </a:xfrm>
          <a:prstGeom prst="rect">
            <a:avLst/>
          </a:prstGeom>
          <a:noFill/>
        </p:spPr>
        <p:txBody>
          <a:bodyPr wrap="none" rtlCol="0">
            <a:spAutoFit/>
          </a:bodyPr>
          <a:lstStyle/>
          <a:p>
            <a:r>
              <a:rPr lang="cs-CZ" sz="3600" dirty="0" err="1">
                <a:latin typeface="Calibri" panose="020F0502020204030204" pitchFamily="34" charset="0"/>
                <a:cs typeface="Calibri" panose="020F0502020204030204" pitchFamily="34" charset="0"/>
              </a:rPr>
              <a:t>Break</a:t>
            </a:r>
            <a:r>
              <a:rPr lang="cs-CZ" sz="3600" dirty="0">
                <a:latin typeface="Calibri" panose="020F0502020204030204" pitchFamily="34" charset="0"/>
                <a:cs typeface="Calibri" panose="020F0502020204030204" pitchFamily="34" charset="0"/>
              </a:rPr>
              <a:t> - </a:t>
            </a:r>
            <a:r>
              <a:rPr lang="cs-CZ" sz="3600" dirty="0" err="1">
                <a:latin typeface="Calibri" panose="020F0502020204030204" pitchFamily="34" charset="0"/>
                <a:cs typeface="Calibri" panose="020F0502020204030204" pitchFamily="34" charset="0"/>
              </a:rPr>
              <a:t>be</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back</a:t>
            </a:r>
            <a:r>
              <a:rPr lang="cs-CZ" sz="3600" dirty="0">
                <a:latin typeface="Calibri" panose="020F0502020204030204" pitchFamily="34" charset="0"/>
                <a:cs typeface="Calibri" panose="020F0502020204030204" pitchFamily="34" charset="0"/>
              </a:rPr>
              <a:t> </a:t>
            </a:r>
            <a:r>
              <a:rPr lang="cs-CZ" sz="3600" dirty="0" err="1">
                <a:latin typeface="Calibri" panose="020F0502020204030204" pitchFamily="34" charset="0"/>
                <a:cs typeface="Calibri" panose="020F0502020204030204" pitchFamily="34" charset="0"/>
              </a:rPr>
              <a:t>at</a:t>
            </a:r>
            <a:r>
              <a:rPr lang="cs-CZ" sz="3600" dirty="0">
                <a:latin typeface="Calibri" panose="020F0502020204030204" pitchFamily="34" charset="0"/>
                <a:cs typeface="Calibri" panose="020F0502020204030204" pitchFamily="34" charset="0"/>
              </a:rPr>
              <a:t> 15:30</a:t>
            </a:r>
          </a:p>
        </p:txBody>
      </p:sp>
    </p:spTree>
    <p:extLst>
      <p:ext uri="{BB962C8B-B14F-4D97-AF65-F5344CB8AC3E}">
        <p14:creationId xmlns:p14="http://schemas.microsoft.com/office/powerpoint/2010/main" val="145120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035169" y="3602037"/>
            <a:ext cx="10101531" cy="2695245"/>
          </a:xfrm>
        </p:spPr>
        <p:txBody>
          <a:bodyPr>
            <a:normAutofit/>
          </a:bodyPr>
          <a:lstStyle/>
          <a:p>
            <a:pPr lvl="1"/>
            <a:r>
              <a:rPr lang="cs-CZ" sz="4800" dirty="0" err="1"/>
              <a:t>Topic</a:t>
            </a:r>
            <a:r>
              <a:rPr lang="cs-CZ" sz="4800" dirty="0"/>
              <a:t> 6: </a:t>
            </a:r>
            <a:r>
              <a:rPr lang="en-GB" sz="4800" dirty="0"/>
              <a:t>New Synthesis, </a:t>
            </a:r>
            <a:r>
              <a:rPr lang="en-GB" sz="4800" dirty="0" err="1"/>
              <a:t>Metagovernance</a:t>
            </a:r>
            <a:r>
              <a:rPr lang="en-GB" sz="4800" dirty="0"/>
              <a:t> and conclusions</a:t>
            </a:r>
            <a:br>
              <a:rPr lang="cs-CZ" sz="4800" dirty="0"/>
            </a:br>
            <a:endParaRPr lang="cs-CZ" sz="3200" dirty="0"/>
          </a:p>
        </p:txBody>
      </p:sp>
    </p:spTree>
    <p:extLst>
      <p:ext uri="{BB962C8B-B14F-4D97-AF65-F5344CB8AC3E}">
        <p14:creationId xmlns:p14="http://schemas.microsoft.com/office/powerpoint/2010/main" val="1899139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2B0FB-AA29-4746-BF8C-B7AB2ECCECC8}"/>
              </a:ext>
            </a:extLst>
          </p:cNvPr>
          <p:cNvSpPr>
            <a:spLocks noGrp="1"/>
          </p:cNvSpPr>
          <p:nvPr>
            <p:ph type="title"/>
          </p:nvPr>
        </p:nvSpPr>
        <p:spPr/>
        <p:txBody>
          <a:bodyPr/>
          <a:lstStyle/>
          <a:p>
            <a:r>
              <a:rPr lang="cs-CZ" dirty="0"/>
              <a:t>Public </a:t>
            </a:r>
            <a:r>
              <a:rPr lang="cs-CZ" dirty="0" err="1"/>
              <a:t>administration</a:t>
            </a:r>
            <a:r>
              <a:rPr lang="cs-CZ" dirty="0"/>
              <a:t> </a:t>
            </a:r>
            <a:r>
              <a:rPr lang="cs-CZ" dirty="0" err="1"/>
              <a:t>evolution</a:t>
            </a:r>
            <a:endParaRPr lang="cs-CZ" dirty="0"/>
          </a:p>
        </p:txBody>
      </p:sp>
      <p:sp>
        <p:nvSpPr>
          <p:cNvPr id="3" name="Zástupný symbol pro obsah 2">
            <a:extLst>
              <a:ext uri="{FF2B5EF4-FFF2-40B4-BE49-F238E27FC236}">
                <a16:creationId xmlns:a16="http://schemas.microsoft.com/office/drawing/2014/main" id="{98A23CDA-A25D-4FB4-A5C7-E8DE0AF460D2}"/>
              </a:ext>
            </a:extLst>
          </p:cNvPr>
          <p:cNvSpPr>
            <a:spLocks noGrp="1"/>
          </p:cNvSpPr>
          <p:nvPr>
            <p:ph idx="1"/>
          </p:nvPr>
        </p:nvSpPr>
        <p:spPr/>
        <p:txBody>
          <a:bodyPr/>
          <a:lstStyle/>
          <a:p>
            <a:endParaRPr lang="cs-CZ" dirty="0"/>
          </a:p>
        </p:txBody>
      </p:sp>
      <p:sp>
        <p:nvSpPr>
          <p:cNvPr id="4" name="Obdélník: se zakulacenými rohy 3">
            <a:extLst>
              <a:ext uri="{FF2B5EF4-FFF2-40B4-BE49-F238E27FC236}">
                <a16:creationId xmlns:a16="http://schemas.microsoft.com/office/drawing/2014/main" id="{6EAAB833-CFAE-40C1-9777-70F9CB2E172C}"/>
              </a:ext>
            </a:extLst>
          </p:cNvPr>
          <p:cNvSpPr/>
          <p:nvPr/>
        </p:nvSpPr>
        <p:spPr>
          <a:xfrm>
            <a:off x="793630" y="2260121"/>
            <a:ext cx="2984740" cy="299336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err="1"/>
              <a:t>Weberian</a:t>
            </a:r>
            <a:r>
              <a:rPr lang="cs-CZ" dirty="0"/>
              <a:t> </a:t>
            </a:r>
            <a:r>
              <a:rPr lang="cs-CZ" dirty="0" err="1"/>
              <a:t>Bureaucracy</a:t>
            </a:r>
            <a:endParaRPr lang="cs-CZ" dirty="0"/>
          </a:p>
          <a:p>
            <a:pPr algn="ctr"/>
            <a:r>
              <a:rPr lang="cs-CZ" dirty="0"/>
              <a:t>Public </a:t>
            </a:r>
            <a:r>
              <a:rPr lang="cs-CZ" dirty="0" err="1"/>
              <a:t>Administration</a:t>
            </a:r>
            <a:endParaRPr lang="cs-CZ" dirty="0"/>
          </a:p>
        </p:txBody>
      </p:sp>
      <p:sp>
        <p:nvSpPr>
          <p:cNvPr id="5" name="Obdélník: se zakulacenými rohy 4">
            <a:extLst>
              <a:ext uri="{FF2B5EF4-FFF2-40B4-BE49-F238E27FC236}">
                <a16:creationId xmlns:a16="http://schemas.microsoft.com/office/drawing/2014/main" id="{E6CC5F04-0D5A-4BBF-B267-B56FC75C8D92}"/>
              </a:ext>
            </a:extLst>
          </p:cNvPr>
          <p:cNvSpPr/>
          <p:nvPr/>
        </p:nvSpPr>
        <p:spPr>
          <a:xfrm>
            <a:off x="4476303" y="2260121"/>
            <a:ext cx="2984740" cy="299336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dirty="0"/>
              <a:t>New Public Management</a:t>
            </a:r>
          </a:p>
        </p:txBody>
      </p:sp>
      <p:sp>
        <p:nvSpPr>
          <p:cNvPr id="6" name="Obdélník: se zakulacenými rohy 5">
            <a:extLst>
              <a:ext uri="{FF2B5EF4-FFF2-40B4-BE49-F238E27FC236}">
                <a16:creationId xmlns:a16="http://schemas.microsoft.com/office/drawing/2014/main" id="{0FCFAD2A-DEA5-40AF-9FA3-2FFEBED66A9C}"/>
              </a:ext>
            </a:extLst>
          </p:cNvPr>
          <p:cNvSpPr/>
          <p:nvPr/>
        </p:nvSpPr>
        <p:spPr>
          <a:xfrm>
            <a:off x="8158976" y="2268748"/>
            <a:ext cx="2984740" cy="2993366"/>
          </a:xfrm>
          <a:prstGeom prst="roundRect">
            <a:avLst/>
          </a:prstGeom>
          <a:noFill/>
          <a:ln>
            <a:solidFill>
              <a:schemeClr val="accent6"/>
            </a:solidFill>
            <a:prstDash val="dash"/>
          </a:ln>
        </p:spPr>
        <p:style>
          <a:lnRef idx="0">
            <a:scrgbClr r="0" g="0" b="0"/>
          </a:lnRef>
          <a:fillRef idx="0">
            <a:scrgbClr r="0" g="0" b="0"/>
          </a:fillRef>
          <a:effectRef idx="0">
            <a:scrgbClr r="0" g="0" b="0"/>
          </a:effectRef>
          <a:fontRef idx="minor">
            <a:schemeClr val="accent6"/>
          </a:fontRef>
        </p:style>
        <p:txBody>
          <a:bodyPr rtlCol="0" anchor="ctr"/>
          <a:lstStyle/>
          <a:p>
            <a:pPr algn="ctr"/>
            <a:r>
              <a:rPr lang="cs-CZ" dirty="0"/>
              <a:t>Post-NPM </a:t>
            </a:r>
            <a:r>
              <a:rPr lang="cs-CZ" dirty="0" err="1"/>
              <a:t>debate</a:t>
            </a:r>
            <a:endParaRPr lang="cs-CZ" dirty="0"/>
          </a:p>
        </p:txBody>
      </p:sp>
      <p:sp>
        <p:nvSpPr>
          <p:cNvPr id="7" name="Šipka: doprava 6">
            <a:extLst>
              <a:ext uri="{FF2B5EF4-FFF2-40B4-BE49-F238E27FC236}">
                <a16:creationId xmlns:a16="http://schemas.microsoft.com/office/drawing/2014/main" id="{4FC4FD3F-7DBD-4B9E-8EFB-462159EE4F54}"/>
              </a:ext>
            </a:extLst>
          </p:cNvPr>
          <p:cNvSpPr/>
          <p:nvPr/>
        </p:nvSpPr>
        <p:spPr>
          <a:xfrm>
            <a:off x="3562709" y="3429000"/>
            <a:ext cx="1121434" cy="797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a:extLst>
              <a:ext uri="{FF2B5EF4-FFF2-40B4-BE49-F238E27FC236}">
                <a16:creationId xmlns:a16="http://schemas.microsoft.com/office/drawing/2014/main" id="{4EC510F9-B7A4-420D-B60E-5442E1F5275C}"/>
              </a:ext>
            </a:extLst>
          </p:cNvPr>
          <p:cNvSpPr/>
          <p:nvPr/>
        </p:nvSpPr>
        <p:spPr>
          <a:xfrm>
            <a:off x="7279082" y="3429000"/>
            <a:ext cx="1121434" cy="797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a:extLst>
              <a:ext uri="{FF2B5EF4-FFF2-40B4-BE49-F238E27FC236}">
                <a16:creationId xmlns:a16="http://schemas.microsoft.com/office/drawing/2014/main" id="{E0F6C66A-36C2-43F6-97F4-68D1EC9B116A}"/>
              </a:ext>
            </a:extLst>
          </p:cNvPr>
          <p:cNvSpPr txBox="1"/>
          <p:nvPr/>
        </p:nvSpPr>
        <p:spPr>
          <a:xfrm>
            <a:off x="1048284" y="5508596"/>
            <a:ext cx="5707588" cy="369332"/>
          </a:xfrm>
          <a:prstGeom prst="rect">
            <a:avLst/>
          </a:prstGeom>
          <a:noFill/>
        </p:spPr>
        <p:txBody>
          <a:bodyPr wrap="none" rtlCol="0">
            <a:spAutoFit/>
          </a:bodyPr>
          <a:lstStyle/>
          <a:p>
            <a:r>
              <a:rPr lang="cs-CZ" dirty="0"/>
              <a:t>* Very </a:t>
            </a:r>
            <a:r>
              <a:rPr lang="cs-CZ" dirty="0" err="1"/>
              <a:t>simplified</a:t>
            </a:r>
            <a:r>
              <a:rPr lang="cs-CZ" dirty="0"/>
              <a:t>, </a:t>
            </a:r>
            <a:r>
              <a:rPr lang="cs-CZ" dirty="0" err="1"/>
              <a:t>reflects</a:t>
            </a:r>
            <a:r>
              <a:rPr lang="cs-CZ" dirty="0"/>
              <a:t> </a:t>
            </a:r>
            <a:r>
              <a:rPr lang="cs-CZ" dirty="0" err="1"/>
              <a:t>mainly</a:t>
            </a:r>
            <a:r>
              <a:rPr lang="cs-CZ" dirty="0"/>
              <a:t> </a:t>
            </a:r>
            <a:r>
              <a:rPr lang="cs-CZ" dirty="0" err="1"/>
              <a:t>the</a:t>
            </a:r>
            <a:r>
              <a:rPr lang="cs-CZ" dirty="0"/>
              <a:t> reality </a:t>
            </a:r>
            <a:r>
              <a:rPr lang="cs-CZ" dirty="0" err="1"/>
              <a:t>of</a:t>
            </a:r>
            <a:r>
              <a:rPr lang="cs-CZ" dirty="0"/>
              <a:t> „</a:t>
            </a:r>
            <a:r>
              <a:rPr lang="cs-CZ" dirty="0" err="1"/>
              <a:t>the</a:t>
            </a:r>
            <a:r>
              <a:rPr lang="cs-CZ" dirty="0"/>
              <a:t> </a:t>
            </a:r>
            <a:r>
              <a:rPr lang="cs-CZ" dirty="0" err="1"/>
              <a:t>West</a:t>
            </a:r>
            <a:r>
              <a:rPr lang="cs-CZ" dirty="0"/>
              <a:t>“.  </a:t>
            </a:r>
          </a:p>
        </p:txBody>
      </p:sp>
    </p:spTree>
    <p:extLst>
      <p:ext uri="{BB962C8B-B14F-4D97-AF65-F5344CB8AC3E}">
        <p14:creationId xmlns:p14="http://schemas.microsoft.com/office/powerpoint/2010/main" val="3848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2B0FB-AA29-4746-BF8C-B7AB2ECCECC8}"/>
              </a:ext>
            </a:extLst>
          </p:cNvPr>
          <p:cNvSpPr>
            <a:spLocks noGrp="1"/>
          </p:cNvSpPr>
          <p:nvPr>
            <p:ph type="title"/>
          </p:nvPr>
        </p:nvSpPr>
        <p:spPr/>
        <p:txBody>
          <a:bodyPr/>
          <a:lstStyle/>
          <a:p>
            <a:r>
              <a:rPr lang="cs-CZ" dirty="0"/>
              <a:t>Post-NPM </a:t>
            </a:r>
            <a:r>
              <a:rPr lang="cs-CZ" dirty="0" err="1"/>
              <a:t>debate</a:t>
            </a:r>
            <a:endParaRPr lang="cs-CZ" dirty="0"/>
          </a:p>
        </p:txBody>
      </p:sp>
      <p:sp>
        <p:nvSpPr>
          <p:cNvPr id="6" name="Obdélník: se zakulacenými rohy 5">
            <a:extLst>
              <a:ext uri="{FF2B5EF4-FFF2-40B4-BE49-F238E27FC236}">
                <a16:creationId xmlns:a16="http://schemas.microsoft.com/office/drawing/2014/main" id="{0FCFAD2A-DEA5-40AF-9FA3-2FFEBED66A9C}"/>
              </a:ext>
            </a:extLst>
          </p:cNvPr>
          <p:cNvSpPr/>
          <p:nvPr/>
        </p:nvSpPr>
        <p:spPr>
          <a:xfrm>
            <a:off x="1051845" y="1264779"/>
            <a:ext cx="10091871" cy="5046290"/>
          </a:xfrm>
          <a:prstGeom prst="roundRect">
            <a:avLst/>
          </a:prstGeom>
          <a:noFill/>
          <a:ln>
            <a:solidFill>
              <a:schemeClr val="accent6"/>
            </a:solidFill>
            <a:prstDash val="dash"/>
          </a:ln>
        </p:spPr>
        <p:style>
          <a:lnRef idx="0">
            <a:scrgbClr r="0" g="0" b="0"/>
          </a:lnRef>
          <a:fillRef idx="0">
            <a:scrgbClr r="0" g="0" b="0"/>
          </a:fillRef>
          <a:effectRef idx="0">
            <a:scrgbClr r="0" g="0" b="0"/>
          </a:effectRef>
          <a:fontRef idx="minor">
            <a:schemeClr val="accent6"/>
          </a:fontRef>
        </p:style>
        <p:txBody>
          <a:bodyPr rtlCol="0" anchor="ctr"/>
          <a:lstStyle/>
          <a:p>
            <a:pPr algn="ctr"/>
            <a:r>
              <a:rPr lang="cs-CZ" sz="4000" dirty="0">
                <a:solidFill>
                  <a:srgbClr val="38D0A1"/>
                </a:solidFill>
              </a:rPr>
              <a:t>Post-NPM </a:t>
            </a:r>
            <a:r>
              <a:rPr lang="cs-CZ" sz="4000" dirty="0" err="1">
                <a:solidFill>
                  <a:srgbClr val="38D0A1"/>
                </a:solidFill>
              </a:rPr>
              <a:t>debate</a:t>
            </a:r>
            <a:endParaRPr lang="cs-CZ" sz="4000" dirty="0">
              <a:solidFill>
                <a:srgbClr val="38D0A1"/>
              </a:solidFill>
            </a:endParaRPr>
          </a:p>
          <a:p>
            <a:pPr algn="ctr"/>
            <a:endParaRPr lang="cs-CZ" sz="4000" dirty="0"/>
          </a:p>
          <a:p>
            <a:pPr algn="ctr"/>
            <a:endParaRPr lang="cs-CZ" sz="4000" dirty="0"/>
          </a:p>
          <a:p>
            <a:pPr algn="ctr"/>
            <a:endParaRPr lang="cs-CZ" sz="4000" dirty="0"/>
          </a:p>
          <a:p>
            <a:pPr algn="ctr"/>
            <a:endParaRPr lang="cs-CZ" sz="4000" dirty="0"/>
          </a:p>
          <a:p>
            <a:pPr algn="ctr"/>
            <a:endParaRPr lang="cs-CZ" sz="4000" dirty="0"/>
          </a:p>
          <a:p>
            <a:pPr algn="ctr"/>
            <a:endParaRPr lang="cs-CZ" sz="4000" dirty="0"/>
          </a:p>
        </p:txBody>
      </p:sp>
      <p:sp>
        <p:nvSpPr>
          <p:cNvPr id="9" name="Obdélník: se zakulacenými rohy 8">
            <a:extLst>
              <a:ext uri="{FF2B5EF4-FFF2-40B4-BE49-F238E27FC236}">
                <a16:creationId xmlns:a16="http://schemas.microsoft.com/office/drawing/2014/main" id="{0F5FBDFC-B885-48E1-8020-D1A6129458A8}"/>
              </a:ext>
            </a:extLst>
          </p:cNvPr>
          <p:cNvSpPr/>
          <p:nvPr/>
        </p:nvSpPr>
        <p:spPr>
          <a:xfrm>
            <a:off x="1938752" y="2845493"/>
            <a:ext cx="2639683" cy="1639019"/>
          </a:xfrm>
          <a:prstGeom prst="roundRect">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New Public </a:t>
            </a:r>
            <a:r>
              <a:rPr lang="cs-CZ" dirty="0" err="1">
                <a:solidFill>
                  <a:schemeClr val="tx1"/>
                </a:solidFill>
              </a:rPr>
              <a:t>Governance</a:t>
            </a:r>
            <a:endParaRPr lang="cs-CZ" dirty="0">
              <a:solidFill>
                <a:schemeClr val="tx1"/>
              </a:solidFill>
            </a:endParaRPr>
          </a:p>
        </p:txBody>
      </p:sp>
      <p:sp>
        <p:nvSpPr>
          <p:cNvPr id="13" name="Obdélník: se zakulacenými rohy 12">
            <a:extLst>
              <a:ext uri="{FF2B5EF4-FFF2-40B4-BE49-F238E27FC236}">
                <a16:creationId xmlns:a16="http://schemas.microsoft.com/office/drawing/2014/main" id="{174447E3-FDBE-40B2-B0C0-AC8A63101E79}"/>
              </a:ext>
            </a:extLst>
          </p:cNvPr>
          <p:cNvSpPr/>
          <p:nvPr/>
        </p:nvSpPr>
        <p:spPr>
          <a:xfrm>
            <a:off x="4158616" y="2431719"/>
            <a:ext cx="2639683" cy="1639019"/>
          </a:xfrm>
          <a:prstGeom prst="roundRect">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Human</a:t>
            </a:r>
            <a:r>
              <a:rPr lang="cs-CZ" dirty="0">
                <a:solidFill>
                  <a:schemeClr val="tx1"/>
                </a:solidFill>
              </a:rPr>
              <a:t> </a:t>
            </a:r>
            <a:r>
              <a:rPr lang="cs-CZ" dirty="0" err="1">
                <a:solidFill>
                  <a:schemeClr val="tx1"/>
                </a:solidFill>
              </a:rPr>
              <a:t>Learning</a:t>
            </a:r>
            <a:r>
              <a:rPr lang="cs-CZ" dirty="0">
                <a:solidFill>
                  <a:schemeClr val="tx1"/>
                </a:solidFill>
              </a:rPr>
              <a:t> Systems</a:t>
            </a:r>
          </a:p>
        </p:txBody>
      </p:sp>
      <p:sp>
        <p:nvSpPr>
          <p:cNvPr id="14" name="Obdélník: se zakulacenými rohy 13">
            <a:extLst>
              <a:ext uri="{FF2B5EF4-FFF2-40B4-BE49-F238E27FC236}">
                <a16:creationId xmlns:a16="http://schemas.microsoft.com/office/drawing/2014/main" id="{70CD477A-0FCF-418F-8EF7-BA9780436989}"/>
              </a:ext>
            </a:extLst>
          </p:cNvPr>
          <p:cNvSpPr/>
          <p:nvPr/>
        </p:nvSpPr>
        <p:spPr>
          <a:xfrm>
            <a:off x="4776158" y="3723992"/>
            <a:ext cx="2639683" cy="1639019"/>
          </a:xfrm>
          <a:prstGeom prst="roundRect">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New </a:t>
            </a:r>
            <a:r>
              <a:rPr lang="cs-CZ" dirty="0" err="1">
                <a:solidFill>
                  <a:schemeClr val="tx1"/>
                </a:solidFill>
              </a:rPr>
              <a:t>Synthesis</a:t>
            </a:r>
            <a:r>
              <a:rPr lang="cs-CZ" dirty="0">
                <a:solidFill>
                  <a:schemeClr val="tx1"/>
                </a:solidFill>
              </a:rPr>
              <a:t> </a:t>
            </a:r>
            <a:r>
              <a:rPr lang="cs-CZ" dirty="0" err="1">
                <a:solidFill>
                  <a:schemeClr val="tx1"/>
                </a:solidFill>
              </a:rPr>
              <a:t>of</a:t>
            </a:r>
            <a:r>
              <a:rPr lang="cs-CZ" dirty="0">
                <a:solidFill>
                  <a:schemeClr val="tx1"/>
                </a:solidFill>
              </a:rPr>
              <a:t> Public </a:t>
            </a:r>
            <a:r>
              <a:rPr lang="cs-CZ" dirty="0" err="1">
                <a:solidFill>
                  <a:schemeClr val="tx1"/>
                </a:solidFill>
              </a:rPr>
              <a:t>Administration</a:t>
            </a:r>
            <a:endParaRPr lang="cs-CZ" dirty="0">
              <a:solidFill>
                <a:schemeClr val="tx1"/>
              </a:solidFill>
            </a:endParaRPr>
          </a:p>
        </p:txBody>
      </p:sp>
      <p:sp>
        <p:nvSpPr>
          <p:cNvPr id="15" name="Obdélník: se zakulacenými rohy 14">
            <a:extLst>
              <a:ext uri="{FF2B5EF4-FFF2-40B4-BE49-F238E27FC236}">
                <a16:creationId xmlns:a16="http://schemas.microsoft.com/office/drawing/2014/main" id="{4FD3B700-F9D8-4B6A-B62B-BBC5A53BC782}"/>
              </a:ext>
            </a:extLst>
          </p:cNvPr>
          <p:cNvSpPr/>
          <p:nvPr/>
        </p:nvSpPr>
        <p:spPr>
          <a:xfrm>
            <a:off x="2474277" y="4198021"/>
            <a:ext cx="2639683" cy="1639019"/>
          </a:xfrm>
          <a:prstGeom prst="roundRect">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Metagovernance</a:t>
            </a:r>
            <a:endParaRPr lang="cs-CZ" dirty="0">
              <a:solidFill>
                <a:schemeClr val="tx1"/>
              </a:solidFill>
            </a:endParaRPr>
          </a:p>
        </p:txBody>
      </p:sp>
      <p:sp>
        <p:nvSpPr>
          <p:cNvPr id="16" name="Obdélník: se zakulacenými rohy 15">
            <a:extLst>
              <a:ext uri="{FF2B5EF4-FFF2-40B4-BE49-F238E27FC236}">
                <a16:creationId xmlns:a16="http://schemas.microsoft.com/office/drawing/2014/main" id="{AEB7B6D4-AF88-4979-ADD6-E13AE71DC930}"/>
              </a:ext>
            </a:extLst>
          </p:cNvPr>
          <p:cNvSpPr/>
          <p:nvPr/>
        </p:nvSpPr>
        <p:spPr>
          <a:xfrm>
            <a:off x="6487747" y="2559002"/>
            <a:ext cx="2639683" cy="1639019"/>
          </a:xfrm>
          <a:prstGeom prst="roundRect">
            <a:avLst/>
          </a:prstGeom>
          <a:noFill/>
          <a:ln>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solidFill>
                  <a:schemeClr val="tx1"/>
                </a:solidFill>
              </a:rPr>
              <a:t>Other</a:t>
            </a:r>
            <a:r>
              <a:rPr lang="cs-CZ" dirty="0">
                <a:solidFill>
                  <a:schemeClr val="tx1"/>
                </a:solidFill>
              </a:rPr>
              <a:t> </a:t>
            </a:r>
            <a:r>
              <a:rPr lang="cs-CZ" dirty="0" err="1">
                <a:solidFill>
                  <a:schemeClr val="tx1"/>
                </a:solidFill>
              </a:rPr>
              <a:t>concepts</a:t>
            </a:r>
            <a:r>
              <a:rPr lang="cs-CZ" dirty="0">
                <a:solidFill>
                  <a:schemeClr val="tx1"/>
                </a:solidFill>
              </a:rPr>
              <a:t>…</a:t>
            </a:r>
          </a:p>
        </p:txBody>
      </p:sp>
      <p:sp>
        <p:nvSpPr>
          <p:cNvPr id="17" name="TextovéPole 16">
            <a:extLst>
              <a:ext uri="{FF2B5EF4-FFF2-40B4-BE49-F238E27FC236}">
                <a16:creationId xmlns:a16="http://schemas.microsoft.com/office/drawing/2014/main" id="{52237CFC-A4E4-46CF-982E-A6317C82B0B8}"/>
              </a:ext>
            </a:extLst>
          </p:cNvPr>
          <p:cNvSpPr txBox="1"/>
          <p:nvPr/>
        </p:nvSpPr>
        <p:spPr>
          <a:xfrm>
            <a:off x="6487747" y="5578587"/>
            <a:ext cx="3713902" cy="646331"/>
          </a:xfrm>
          <a:prstGeom prst="rect">
            <a:avLst/>
          </a:prstGeom>
          <a:noFill/>
        </p:spPr>
        <p:txBody>
          <a:bodyPr wrap="none" rtlCol="0">
            <a:spAutoFit/>
          </a:bodyPr>
          <a:lstStyle/>
          <a:p>
            <a:r>
              <a:rPr lang="cs-CZ" dirty="0" err="1">
                <a:solidFill>
                  <a:srgbClr val="CC0066"/>
                </a:solidFill>
              </a:rPr>
              <a:t>Similar</a:t>
            </a:r>
            <a:r>
              <a:rPr lang="cs-CZ" dirty="0">
                <a:solidFill>
                  <a:srgbClr val="CC0066"/>
                </a:solidFill>
              </a:rPr>
              <a:t> </a:t>
            </a:r>
            <a:r>
              <a:rPr lang="cs-CZ" dirty="0" err="1">
                <a:solidFill>
                  <a:srgbClr val="CC0066"/>
                </a:solidFill>
              </a:rPr>
              <a:t>solutions</a:t>
            </a:r>
            <a:r>
              <a:rPr lang="cs-CZ" dirty="0">
                <a:solidFill>
                  <a:srgbClr val="CC0066"/>
                </a:solidFill>
              </a:rPr>
              <a:t> to </a:t>
            </a:r>
            <a:r>
              <a:rPr lang="cs-CZ" dirty="0" err="1">
                <a:solidFill>
                  <a:srgbClr val="CC0066"/>
                </a:solidFill>
              </a:rPr>
              <a:t>similar</a:t>
            </a:r>
            <a:r>
              <a:rPr lang="cs-CZ" dirty="0">
                <a:solidFill>
                  <a:srgbClr val="CC0066"/>
                </a:solidFill>
              </a:rPr>
              <a:t> </a:t>
            </a:r>
            <a:r>
              <a:rPr lang="cs-CZ" dirty="0" err="1">
                <a:solidFill>
                  <a:srgbClr val="CC0066"/>
                </a:solidFill>
              </a:rPr>
              <a:t>problems</a:t>
            </a:r>
            <a:r>
              <a:rPr lang="cs-CZ" dirty="0">
                <a:solidFill>
                  <a:srgbClr val="CC0066"/>
                </a:solidFill>
              </a:rPr>
              <a:t>, </a:t>
            </a:r>
          </a:p>
          <a:p>
            <a:r>
              <a:rPr lang="cs-CZ" dirty="0" err="1">
                <a:solidFill>
                  <a:srgbClr val="CC0066"/>
                </a:solidFill>
              </a:rPr>
              <a:t>overlapping</a:t>
            </a:r>
            <a:r>
              <a:rPr lang="cs-CZ" dirty="0">
                <a:solidFill>
                  <a:srgbClr val="CC0066"/>
                </a:solidFill>
              </a:rPr>
              <a:t>, not </a:t>
            </a:r>
            <a:r>
              <a:rPr lang="cs-CZ" dirty="0" err="1">
                <a:solidFill>
                  <a:srgbClr val="CC0066"/>
                </a:solidFill>
              </a:rPr>
              <a:t>mutually</a:t>
            </a:r>
            <a:r>
              <a:rPr lang="cs-CZ" dirty="0">
                <a:solidFill>
                  <a:srgbClr val="CC0066"/>
                </a:solidFill>
              </a:rPr>
              <a:t> </a:t>
            </a:r>
            <a:r>
              <a:rPr lang="cs-CZ" dirty="0" err="1">
                <a:solidFill>
                  <a:srgbClr val="CC0066"/>
                </a:solidFill>
              </a:rPr>
              <a:t>exclusive</a:t>
            </a:r>
            <a:r>
              <a:rPr lang="cs-CZ" dirty="0">
                <a:solidFill>
                  <a:srgbClr val="CC0066"/>
                </a:solidFill>
              </a:rPr>
              <a:t>…</a:t>
            </a:r>
          </a:p>
        </p:txBody>
      </p:sp>
    </p:spTree>
    <p:extLst>
      <p:ext uri="{BB962C8B-B14F-4D97-AF65-F5344CB8AC3E}">
        <p14:creationId xmlns:p14="http://schemas.microsoft.com/office/powerpoint/2010/main" val="145759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2B0FB-AA29-4746-BF8C-B7AB2ECCECC8}"/>
              </a:ext>
            </a:extLst>
          </p:cNvPr>
          <p:cNvSpPr>
            <a:spLocks noGrp="1"/>
          </p:cNvSpPr>
          <p:nvPr>
            <p:ph type="title"/>
          </p:nvPr>
        </p:nvSpPr>
        <p:spPr/>
        <p:txBody>
          <a:bodyPr/>
          <a:lstStyle/>
          <a:p>
            <a:r>
              <a:rPr lang="cs-CZ" dirty="0"/>
              <a:t>New Public </a:t>
            </a:r>
            <a:r>
              <a:rPr lang="cs-CZ" dirty="0" err="1"/>
              <a:t>Governance</a:t>
            </a:r>
            <a:endParaRPr lang="cs-CZ" dirty="0"/>
          </a:p>
        </p:txBody>
      </p:sp>
      <p:sp>
        <p:nvSpPr>
          <p:cNvPr id="3" name="Zástupný symbol pro obsah 2">
            <a:extLst>
              <a:ext uri="{FF2B5EF4-FFF2-40B4-BE49-F238E27FC236}">
                <a16:creationId xmlns:a16="http://schemas.microsoft.com/office/drawing/2014/main" id="{732C7142-6170-4D46-A875-AC8A260265BF}"/>
              </a:ext>
            </a:extLst>
          </p:cNvPr>
          <p:cNvSpPr>
            <a:spLocks noGrp="1"/>
          </p:cNvSpPr>
          <p:nvPr>
            <p:ph idx="1"/>
          </p:nvPr>
        </p:nvSpPr>
        <p:spPr>
          <a:xfrm>
            <a:off x="1051845" y="2005012"/>
            <a:ext cx="10091871" cy="4306057"/>
          </a:xfrm>
        </p:spPr>
        <p:txBody>
          <a:bodyPr/>
          <a:lstStyle/>
          <a:p>
            <a:r>
              <a:rPr lang="cs-CZ" dirty="0" err="1"/>
              <a:t>Key</a:t>
            </a:r>
            <a:r>
              <a:rPr lang="cs-CZ" dirty="0"/>
              <a:t> </a:t>
            </a:r>
            <a:r>
              <a:rPr lang="cs-CZ" dirty="0" err="1"/>
              <a:t>author</a:t>
            </a:r>
            <a:r>
              <a:rPr lang="cs-CZ" dirty="0"/>
              <a:t> – </a:t>
            </a:r>
            <a:r>
              <a:rPr lang="cs-CZ" dirty="0" err="1"/>
              <a:t>Stephen</a:t>
            </a:r>
            <a:r>
              <a:rPr lang="cs-CZ" dirty="0"/>
              <a:t> </a:t>
            </a:r>
            <a:r>
              <a:rPr lang="cs-CZ" dirty="0" err="1"/>
              <a:t>Osborne</a:t>
            </a:r>
            <a:endParaRPr lang="cs-CZ" dirty="0"/>
          </a:p>
        </p:txBody>
      </p:sp>
      <p:pic>
        <p:nvPicPr>
          <p:cNvPr id="2050" name="Picture 2" descr="The New Public Governance?: Emerging Perspectives on the Theory and Pr">
            <a:extLst>
              <a:ext uri="{FF2B5EF4-FFF2-40B4-BE49-F238E27FC236}">
                <a16:creationId xmlns:a16="http://schemas.microsoft.com/office/drawing/2014/main" id="{74F52F0D-B8EC-430E-814A-45B1A4BD7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87" y="0"/>
            <a:ext cx="4570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roaches to bureaucracy – A timeline – Cities of People">
            <a:extLst>
              <a:ext uri="{FF2B5EF4-FFF2-40B4-BE49-F238E27FC236}">
                <a16:creationId xmlns:a16="http://schemas.microsoft.com/office/drawing/2014/main" id="{518CCB6B-732D-4D54-965B-6B1FA2CDD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284" y="2916575"/>
            <a:ext cx="5761707" cy="339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4180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2B0FB-AA29-4746-BF8C-B7AB2ECCECC8}"/>
              </a:ext>
            </a:extLst>
          </p:cNvPr>
          <p:cNvSpPr>
            <a:spLocks noGrp="1"/>
          </p:cNvSpPr>
          <p:nvPr>
            <p:ph type="title"/>
          </p:nvPr>
        </p:nvSpPr>
        <p:spPr>
          <a:xfrm>
            <a:off x="1051846" y="546931"/>
            <a:ext cx="5875166" cy="717848"/>
          </a:xfrm>
        </p:spPr>
        <p:txBody>
          <a:bodyPr>
            <a:normAutofit fontScale="90000"/>
          </a:bodyPr>
          <a:lstStyle/>
          <a:p>
            <a:r>
              <a:rPr lang="cs-CZ" dirty="0"/>
              <a:t>New </a:t>
            </a:r>
            <a:r>
              <a:rPr lang="cs-CZ" dirty="0" err="1"/>
              <a:t>Synthesis</a:t>
            </a:r>
            <a:r>
              <a:rPr lang="cs-CZ" dirty="0"/>
              <a:t> </a:t>
            </a:r>
            <a:r>
              <a:rPr lang="cs-CZ" dirty="0" err="1"/>
              <a:t>of</a:t>
            </a:r>
            <a:r>
              <a:rPr lang="cs-CZ" dirty="0"/>
              <a:t> Public </a:t>
            </a:r>
            <a:r>
              <a:rPr lang="cs-CZ" dirty="0" err="1"/>
              <a:t>Administration</a:t>
            </a:r>
            <a:endParaRPr lang="cs-CZ" dirty="0"/>
          </a:p>
        </p:txBody>
      </p:sp>
      <p:sp>
        <p:nvSpPr>
          <p:cNvPr id="3" name="Zástupný symbol pro obsah 2">
            <a:extLst>
              <a:ext uri="{FF2B5EF4-FFF2-40B4-BE49-F238E27FC236}">
                <a16:creationId xmlns:a16="http://schemas.microsoft.com/office/drawing/2014/main" id="{732C7142-6170-4D46-A875-AC8A260265BF}"/>
              </a:ext>
            </a:extLst>
          </p:cNvPr>
          <p:cNvSpPr>
            <a:spLocks noGrp="1"/>
          </p:cNvSpPr>
          <p:nvPr>
            <p:ph idx="1"/>
          </p:nvPr>
        </p:nvSpPr>
        <p:spPr>
          <a:xfrm>
            <a:off x="1051846" y="2005012"/>
            <a:ext cx="8247430" cy="4306057"/>
          </a:xfrm>
        </p:spPr>
        <p:txBody>
          <a:bodyPr/>
          <a:lstStyle/>
          <a:p>
            <a:r>
              <a:rPr lang="cs-CZ" dirty="0" err="1"/>
              <a:t>Key</a:t>
            </a:r>
            <a:r>
              <a:rPr lang="cs-CZ" dirty="0"/>
              <a:t> </a:t>
            </a:r>
            <a:r>
              <a:rPr lang="cs-CZ" dirty="0" err="1"/>
              <a:t>author</a:t>
            </a:r>
            <a:r>
              <a:rPr lang="cs-CZ" dirty="0"/>
              <a:t> – </a:t>
            </a:r>
            <a:r>
              <a:rPr lang="cs-CZ" dirty="0" err="1"/>
              <a:t>Jocelyne</a:t>
            </a:r>
            <a:r>
              <a:rPr lang="cs-CZ" dirty="0"/>
              <a:t> </a:t>
            </a:r>
            <a:r>
              <a:rPr lang="cs-CZ" dirty="0" err="1"/>
              <a:t>Bourgon</a:t>
            </a:r>
            <a:r>
              <a:rPr lang="cs-CZ" dirty="0"/>
              <a:t> (</a:t>
            </a:r>
            <a:r>
              <a:rPr lang="cs-CZ" dirty="0" err="1"/>
              <a:t>Canada</a:t>
            </a:r>
            <a:r>
              <a:rPr lang="cs-CZ" dirty="0"/>
              <a:t>)</a:t>
            </a:r>
          </a:p>
          <a:p>
            <a:endParaRPr lang="cs-CZ" dirty="0"/>
          </a:p>
          <a:p>
            <a:r>
              <a:rPr lang="cs-CZ" dirty="0" err="1"/>
              <a:t>Similar</a:t>
            </a:r>
            <a:r>
              <a:rPr lang="cs-CZ" dirty="0"/>
              <a:t> </a:t>
            </a:r>
            <a:r>
              <a:rPr lang="cs-CZ" dirty="0" err="1"/>
              <a:t>methodology</a:t>
            </a:r>
            <a:r>
              <a:rPr lang="cs-CZ" dirty="0"/>
              <a:t> to HLS (</a:t>
            </a:r>
            <a:r>
              <a:rPr lang="cs-CZ" dirty="0" err="1"/>
              <a:t>practice-based</a:t>
            </a:r>
            <a:r>
              <a:rPr lang="cs-CZ" dirty="0"/>
              <a:t> Framework, Singapore </a:t>
            </a:r>
            <a:r>
              <a:rPr lang="cs-CZ" dirty="0" err="1"/>
              <a:t>prison</a:t>
            </a:r>
            <a:r>
              <a:rPr lang="cs-CZ" dirty="0"/>
              <a:t> case </a:t>
            </a:r>
            <a:r>
              <a:rPr lang="cs-CZ" dirty="0" err="1"/>
              <a:t>is</a:t>
            </a:r>
            <a:r>
              <a:rPr lang="cs-CZ" dirty="0"/>
              <a:t> </a:t>
            </a:r>
            <a:r>
              <a:rPr lang="cs-CZ" dirty="0" err="1"/>
              <a:t>one</a:t>
            </a:r>
            <a:r>
              <a:rPr lang="cs-CZ" dirty="0"/>
              <a:t> </a:t>
            </a:r>
            <a:r>
              <a:rPr lang="cs-CZ" dirty="0" err="1"/>
              <a:t>of</a:t>
            </a:r>
            <a:r>
              <a:rPr lang="cs-CZ" dirty="0"/>
              <a:t> </a:t>
            </a:r>
            <a:r>
              <a:rPr lang="cs-CZ" dirty="0" err="1"/>
              <a:t>the</a:t>
            </a:r>
            <a:r>
              <a:rPr lang="cs-CZ" dirty="0"/>
              <a:t> </a:t>
            </a:r>
            <a:r>
              <a:rPr lang="cs-CZ" dirty="0" err="1"/>
              <a:t>famous</a:t>
            </a:r>
            <a:r>
              <a:rPr lang="cs-CZ" dirty="0"/>
              <a:t> case-</a:t>
            </a:r>
            <a:r>
              <a:rPr lang="cs-CZ" dirty="0" err="1"/>
              <a:t>studies</a:t>
            </a:r>
            <a:r>
              <a:rPr lang="cs-CZ" dirty="0"/>
              <a:t>)</a:t>
            </a:r>
          </a:p>
          <a:p>
            <a:r>
              <a:rPr lang="cs-CZ" dirty="0" err="1"/>
              <a:t>Focus</a:t>
            </a:r>
            <a:r>
              <a:rPr lang="cs-CZ" dirty="0"/>
              <a:t> on </a:t>
            </a:r>
            <a:r>
              <a:rPr lang="cs-CZ" dirty="0" err="1"/>
              <a:t>Government</a:t>
            </a:r>
            <a:r>
              <a:rPr lang="cs-CZ" dirty="0"/>
              <a:t> </a:t>
            </a:r>
            <a:r>
              <a:rPr lang="cs-CZ" dirty="0" err="1"/>
              <a:t>perspective</a:t>
            </a:r>
            <a:r>
              <a:rPr lang="cs-CZ" dirty="0"/>
              <a:t> – </a:t>
            </a:r>
            <a:r>
              <a:rPr lang="cs-CZ" dirty="0" err="1"/>
              <a:t>need</a:t>
            </a:r>
            <a:r>
              <a:rPr lang="cs-CZ" dirty="0"/>
              <a:t> to </a:t>
            </a:r>
            <a:r>
              <a:rPr lang="cs-CZ" dirty="0" err="1"/>
              <a:t>expand</a:t>
            </a:r>
            <a:r>
              <a:rPr lang="cs-CZ" dirty="0"/>
              <a:t> </a:t>
            </a:r>
            <a:r>
              <a:rPr lang="cs-CZ" dirty="0" err="1"/>
              <a:t>the</a:t>
            </a:r>
            <a:r>
              <a:rPr lang="cs-CZ" dirty="0"/>
              <a:t> </a:t>
            </a:r>
            <a:r>
              <a:rPr lang="cs-CZ" dirty="0" err="1"/>
              <a:t>roles</a:t>
            </a:r>
            <a:r>
              <a:rPr lang="cs-CZ" dirty="0"/>
              <a:t> </a:t>
            </a:r>
            <a:r>
              <a:rPr lang="cs-CZ" dirty="0" err="1"/>
              <a:t>of</a:t>
            </a:r>
            <a:r>
              <a:rPr lang="cs-CZ" dirty="0"/>
              <a:t> </a:t>
            </a:r>
            <a:r>
              <a:rPr lang="cs-CZ" dirty="0" err="1"/>
              <a:t>government</a:t>
            </a:r>
            <a:endParaRPr lang="cs-CZ" dirty="0"/>
          </a:p>
          <a:p>
            <a:r>
              <a:rPr lang="cs-CZ" dirty="0"/>
              <a:t>(HLS </a:t>
            </a:r>
            <a:r>
              <a:rPr lang="cs-CZ" dirty="0" err="1"/>
              <a:t>is</a:t>
            </a:r>
            <a:r>
              <a:rPr lang="cs-CZ" dirty="0"/>
              <a:t> more </a:t>
            </a:r>
            <a:r>
              <a:rPr lang="cs-CZ" dirty="0" err="1"/>
              <a:t>focused</a:t>
            </a:r>
            <a:r>
              <a:rPr lang="cs-CZ" dirty="0"/>
              <a:t> on public </a:t>
            </a:r>
            <a:r>
              <a:rPr lang="cs-CZ" dirty="0" err="1"/>
              <a:t>services</a:t>
            </a:r>
            <a:r>
              <a:rPr lang="cs-CZ" dirty="0"/>
              <a:t> </a:t>
            </a:r>
            <a:r>
              <a:rPr lang="cs-CZ" dirty="0" err="1"/>
              <a:t>perspective</a:t>
            </a:r>
            <a:r>
              <a:rPr lang="cs-CZ" dirty="0"/>
              <a:t>)</a:t>
            </a:r>
          </a:p>
          <a:p>
            <a:endParaRPr lang="cs-CZ" dirty="0"/>
          </a:p>
        </p:txBody>
      </p:sp>
      <p:pic>
        <p:nvPicPr>
          <p:cNvPr id="3074" name="Picture 2" descr="A New Synthesis of Public Administration: Serving in the 21st Century  (Volume 154) (Queen&amp;#39;s Policy Studies Series): Bourgon, Jocelyne:  9781553393122: Amazon.com: Books">
            <a:extLst>
              <a:ext uri="{FF2B5EF4-FFF2-40B4-BE49-F238E27FC236}">
                <a16:creationId xmlns:a16="http://schemas.microsoft.com/office/drawing/2014/main" id="{83DDDDA6-67AF-4992-9C5B-A7D0F42F8B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0045" y="546931"/>
            <a:ext cx="2462661" cy="35931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Utdrag fra hovedtaler Jocelyne Bourgon sin presentasjon på  Styringskonferansen 2021 - YouTube">
            <a:extLst>
              <a:ext uri="{FF2B5EF4-FFF2-40B4-BE49-F238E27FC236}">
                <a16:creationId xmlns:a16="http://schemas.microsoft.com/office/drawing/2014/main" id="{7B2D590E-55D2-40A2-9ABD-C71193AED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55" y="546931"/>
            <a:ext cx="2234404" cy="125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6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E26359-5AC1-48D1-9088-C41418414C9C}"/>
              </a:ext>
            </a:extLst>
          </p:cNvPr>
          <p:cNvSpPr>
            <a:spLocks noGrp="1"/>
          </p:cNvSpPr>
          <p:nvPr>
            <p:ph type="ctrTitle"/>
          </p:nvPr>
        </p:nvSpPr>
        <p:spPr>
          <a:xfrm>
            <a:off x="1035170" y="1122363"/>
            <a:ext cx="10101532" cy="2387600"/>
          </a:xfrm>
        </p:spPr>
        <p:txBody>
          <a:bodyPr>
            <a:normAutofit/>
          </a:bodyPr>
          <a:lstStyle/>
          <a:p>
            <a:r>
              <a:rPr lang="cs-CZ" sz="4800" dirty="0"/>
              <a:t>Public Management </a:t>
            </a:r>
            <a:r>
              <a:rPr lang="cs-CZ" sz="4800" dirty="0" err="1"/>
              <a:t>for</a:t>
            </a:r>
            <a:r>
              <a:rPr lang="cs-CZ" sz="4800" dirty="0"/>
              <a:t> 21st </a:t>
            </a:r>
            <a:r>
              <a:rPr lang="cs-CZ" sz="4800" dirty="0" err="1"/>
              <a:t>Century</a:t>
            </a:r>
            <a:endParaRPr lang="cs-CZ" sz="4800" dirty="0"/>
          </a:p>
        </p:txBody>
      </p:sp>
      <p:sp>
        <p:nvSpPr>
          <p:cNvPr id="3" name="Podnadpis 2">
            <a:extLst>
              <a:ext uri="{FF2B5EF4-FFF2-40B4-BE49-F238E27FC236}">
                <a16:creationId xmlns:a16="http://schemas.microsoft.com/office/drawing/2014/main" id="{6B2A9E87-73E3-4D8D-A2B6-9EDAD115140E}"/>
              </a:ext>
            </a:extLst>
          </p:cNvPr>
          <p:cNvSpPr>
            <a:spLocks noGrp="1"/>
          </p:cNvSpPr>
          <p:nvPr>
            <p:ph type="subTitle" idx="1"/>
          </p:nvPr>
        </p:nvSpPr>
        <p:spPr>
          <a:xfrm>
            <a:off x="1524000" y="3602037"/>
            <a:ext cx="9144000" cy="2695245"/>
          </a:xfrm>
        </p:spPr>
        <p:txBody>
          <a:bodyPr>
            <a:normAutofit/>
          </a:bodyPr>
          <a:lstStyle/>
          <a:p>
            <a:pPr lvl="1"/>
            <a:r>
              <a:rPr lang="cs-CZ" sz="4800" dirty="0" err="1"/>
              <a:t>Human</a:t>
            </a:r>
            <a:r>
              <a:rPr lang="cs-CZ" sz="4800" dirty="0"/>
              <a:t> </a:t>
            </a:r>
            <a:r>
              <a:rPr lang="cs-CZ" sz="4800" dirty="0" err="1"/>
              <a:t>Learning</a:t>
            </a:r>
            <a:r>
              <a:rPr lang="cs-CZ" sz="4800" dirty="0"/>
              <a:t> Systems</a:t>
            </a:r>
            <a:endParaRPr lang="cs-CZ" sz="3200" dirty="0"/>
          </a:p>
        </p:txBody>
      </p:sp>
      <p:pic>
        <p:nvPicPr>
          <p:cNvPr id="5" name="Picture 4" descr="LEARNING">
            <a:extLst>
              <a:ext uri="{FF2B5EF4-FFF2-40B4-BE49-F238E27FC236}">
                <a16:creationId xmlns:a16="http://schemas.microsoft.com/office/drawing/2014/main" id="{ACCCF094-1AE8-4F88-9DBF-47510E6DA3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283" y="3983626"/>
            <a:ext cx="1867433" cy="233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79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2B0FB-AA29-4746-BF8C-B7AB2ECCECC8}"/>
              </a:ext>
            </a:extLst>
          </p:cNvPr>
          <p:cNvSpPr>
            <a:spLocks noGrp="1"/>
          </p:cNvSpPr>
          <p:nvPr>
            <p:ph type="title"/>
          </p:nvPr>
        </p:nvSpPr>
        <p:spPr>
          <a:xfrm>
            <a:off x="1051846" y="546931"/>
            <a:ext cx="5875166" cy="717848"/>
          </a:xfrm>
        </p:spPr>
        <p:txBody>
          <a:bodyPr>
            <a:normAutofit fontScale="90000"/>
          </a:bodyPr>
          <a:lstStyle/>
          <a:p>
            <a:r>
              <a:rPr lang="cs-CZ" dirty="0"/>
              <a:t>New </a:t>
            </a:r>
            <a:r>
              <a:rPr lang="cs-CZ" dirty="0" err="1"/>
              <a:t>Synthesis</a:t>
            </a:r>
            <a:r>
              <a:rPr lang="cs-CZ" dirty="0"/>
              <a:t> </a:t>
            </a:r>
            <a:r>
              <a:rPr lang="cs-CZ" dirty="0" err="1"/>
              <a:t>of</a:t>
            </a:r>
            <a:r>
              <a:rPr lang="cs-CZ" dirty="0"/>
              <a:t> Public </a:t>
            </a:r>
            <a:r>
              <a:rPr lang="cs-CZ" dirty="0" err="1"/>
              <a:t>Administration</a:t>
            </a:r>
            <a:endParaRPr lang="cs-CZ" dirty="0"/>
          </a:p>
        </p:txBody>
      </p:sp>
      <p:pic>
        <p:nvPicPr>
          <p:cNvPr id="4098" name="Picture 2" descr="Cocreating new models for partnership and policy change">
            <a:extLst>
              <a:ext uri="{FF2B5EF4-FFF2-40B4-BE49-F238E27FC236}">
                <a16:creationId xmlns:a16="http://schemas.microsoft.com/office/drawing/2014/main" id="{ED03E342-BDCC-410E-A329-2FCC4F560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3360" y="1348264"/>
            <a:ext cx="7092315" cy="531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762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C2B0FB-AA29-4746-BF8C-B7AB2ECCECC8}"/>
              </a:ext>
            </a:extLst>
          </p:cNvPr>
          <p:cNvSpPr>
            <a:spLocks noGrp="1"/>
          </p:cNvSpPr>
          <p:nvPr>
            <p:ph type="title"/>
          </p:nvPr>
        </p:nvSpPr>
        <p:spPr>
          <a:xfrm>
            <a:off x="1051846" y="546931"/>
            <a:ext cx="5875166" cy="717848"/>
          </a:xfrm>
        </p:spPr>
        <p:txBody>
          <a:bodyPr>
            <a:normAutofit fontScale="90000"/>
          </a:bodyPr>
          <a:lstStyle/>
          <a:p>
            <a:r>
              <a:rPr lang="cs-CZ" dirty="0"/>
              <a:t>New </a:t>
            </a:r>
            <a:r>
              <a:rPr lang="cs-CZ" dirty="0" err="1"/>
              <a:t>Synthesis</a:t>
            </a:r>
            <a:r>
              <a:rPr lang="cs-CZ" dirty="0"/>
              <a:t> </a:t>
            </a:r>
            <a:r>
              <a:rPr lang="cs-CZ" dirty="0" err="1"/>
              <a:t>of</a:t>
            </a:r>
            <a:r>
              <a:rPr lang="cs-CZ" dirty="0"/>
              <a:t> Public </a:t>
            </a:r>
            <a:r>
              <a:rPr lang="cs-CZ" dirty="0" err="1"/>
              <a:t>Administration</a:t>
            </a:r>
            <a:endParaRPr lang="cs-CZ" dirty="0"/>
          </a:p>
        </p:txBody>
      </p:sp>
      <p:sp>
        <p:nvSpPr>
          <p:cNvPr id="3" name="Zástupný symbol pro obsah 2">
            <a:extLst>
              <a:ext uri="{FF2B5EF4-FFF2-40B4-BE49-F238E27FC236}">
                <a16:creationId xmlns:a16="http://schemas.microsoft.com/office/drawing/2014/main" id="{732C7142-6170-4D46-A875-AC8A260265BF}"/>
              </a:ext>
            </a:extLst>
          </p:cNvPr>
          <p:cNvSpPr>
            <a:spLocks noGrp="1"/>
          </p:cNvSpPr>
          <p:nvPr>
            <p:ph idx="1"/>
          </p:nvPr>
        </p:nvSpPr>
        <p:spPr>
          <a:xfrm>
            <a:off x="1051846" y="2005012"/>
            <a:ext cx="8247430" cy="4306057"/>
          </a:xfrm>
        </p:spPr>
        <p:txBody>
          <a:bodyPr/>
          <a:lstStyle/>
          <a:p>
            <a:pPr marL="0" indent="0">
              <a:buNone/>
            </a:pPr>
            <a:r>
              <a:rPr lang="cs-CZ" dirty="0" err="1"/>
              <a:t>Complementarity</a:t>
            </a:r>
            <a:r>
              <a:rPr lang="cs-CZ" dirty="0"/>
              <a:t> </a:t>
            </a:r>
            <a:r>
              <a:rPr lang="cs-CZ" dirty="0" err="1"/>
              <a:t>with</a:t>
            </a:r>
            <a:r>
              <a:rPr lang="cs-CZ" dirty="0"/>
              <a:t> HLS:</a:t>
            </a:r>
          </a:p>
          <a:p>
            <a:pPr marL="0" indent="0">
              <a:buNone/>
            </a:pPr>
            <a:r>
              <a:rPr lang="cs-CZ" dirty="0"/>
              <a:t>NS </a:t>
            </a:r>
            <a:r>
              <a:rPr lang="cs-CZ" dirty="0" err="1"/>
              <a:t>provides</a:t>
            </a:r>
            <a:r>
              <a:rPr lang="cs-CZ" dirty="0"/>
              <a:t> </a:t>
            </a:r>
            <a:r>
              <a:rPr lang="cs-CZ" dirty="0" err="1"/>
              <a:t>good</a:t>
            </a:r>
            <a:r>
              <a:rPr lang="cs-CZ" dirty="0"/>
              <a:t> </a:t>
            </a:r>
            <a:r>
              <a:rPr lang="cs-CZ" dirty="0" err="1"/>
              <a:t>explanations</a:t>
            </a:r>
            <a:r>
              <a:rPr lang="cs-CZ" dirty="0"/>
              <a:t> WHAT and WHY </a:t>
            </a:r>
            <a:r>
              <a:rPr lang="cs-CZ" dirty="0" err="1"/>
              <a:t>the</a:t>
            </a:r>
            <a:r>
              <a:rPr lang="cs-CZ" dirty="0"/>
              <a:t> </a:t>
            </a:r>
            <a:r>
              <a:rPr lang="cs-CZ" dirty="0" err="1"/>
              <a:t>governments</a:t>
            </a:r>
            <a:r>
              <a:rPr lang="cs-CZ" dirty="0"/>
              <a:t> </a:t>
            </a:r>
            <a:r>
              <a:rPr lang="cs-CZ" dirty="0" err="1"/>
              <a:t>should</a:t>
            </a:r>
            <a:r>
              <a:rPr lang="cs-CZ" dirty="0"/>
              <a:t> do </a:t>
            </a:r>
            <a:r>
              <a:rPr lang="cs-CZ" dirty="0" err="1"/>
              <a:t>differently</a:t>
            </a:r>
            <a:r>
              <a:rPr lang="cs-CZ" dirty="0"/>
              <a:t> in </a:t>
            </a:r>
            <a:r>
              <a:rPr lang="cs-CZ" dirty="0" err="1"/>
              <a:t>the</a:t>
            </a:r>
            <a:r>
              <a:rPr lang="cs-CZ" dirty="0"/>
              <a:t> 21st </a:t>
            </a:r>
            <a:r>
              <a:rPr lang="cs-CZ" dirty="0" err="1"/>
              <a:t>century</a:t>
            </a:r>
            <a:endParaRPr lang="cs-CZ" dirty="0"/>
          </a:p>
          <a:p>
            <a:pPr marL="0" indent="0">
              <a:buNone/>
            </a:pPr>
            <a:r>
              <a:rPr lang="cs-CZ" dirty="0"/>
              <a:t>HLS </a:t>
            </a:r>
            <a:r>
              <a:rPr lang="cs-CZ" dirty="0" err="1"/>
              <a:t>is</a:t>
            </a:r>
            <a:r>
              <a:rPr lang="cs-CZ" dirty="0"/>
              <a:t> </a:t>
            </a:r>
            <a:r>
              <a:rPr lang="cs-CZ" dirty="0" err="1"/>
              <a:t>maybe</a:t>
            </a:r>
            <a:r>
              <a:rPr lang="cs-CZ" dirty="0"/>
              <a:t> more </a:t>
            </a:r>
            <a:r>
              <a:rPr lang="cs-CZ" dirty="0" err="1"/>
              <a:t>useful</a:t>
            </a:r>
            <a:r>
              <a:rPr lang="cs-CZ" dirty="0"/>
              <a:t> in </a:t>
            </a:r>
            <a:r>
              <a:rPr lang="cs-CZ" dirty="0" err="1"/>
              <a:t>understanding</a:t>
            </a:r>
            <a:r>
              <a:rPr lang="cs-CZ" dirty="0"/>
              <a:t> HOW to do </a:t>
            </a:r>
            <a:r>
              <a:rPr lang="cs-CZ" dirty="0" err="1"/>
              <a:t>it</a:t>
            </a:r>
            <a:r>
              <a:rPr lang="cs-CZ" dirty="0"/>
              <a:t> (and </a:t>
            </a:r>
            <a:r>
              <a:rPr lang="cs-CZ" dirty="0" err="1"/>
              <a:t>expands</a:t>
            </a:r>
            <a:r>
              <a:rPr lang="cs-CZ" dirty="0"/>
              <a:t> </a:t>
            </a:r>
            <a:r>
              <a:rPr lang="cs-CZ" dirty="0" err="1"/>
              <a:t>the</a:t>
            </a:r>
            <a:r>
              <a:rPr lang="cs-CZ" dirty="0"/>
              <a:t> </a:t>
            </a:r>
            <a:r>
              <a:rPr lang="cs-CZ" dirty="0" err="1"/>
              <a:t>view</a:t>
            </a:r>
            <a:r>
              <a:rPr lang="cs-CZ" dirty="0"/>
              <a:t> </a:t>
            </a:r>
            <a:r>
              <a:rPr lang="cs-CZ" dirty="0" err="1"/>
              <a:t>that</a:t>
            </a:r>
            <a:r>
              <a:rPr lang="cs-CZ" dirty="0"/>
              <a:t> eg. </a:t>
            </a:r>
            <a:r>
              <a:rPr lang="cs-CZ" dirty="0" err="1"/>
              <a:t>the</a:t>
            </a:r>
            <a:r>
              <a:rPr lang="cs-CZ" dirty="0"/>
              <a:t> </a:t>
            </a:r>
            <a:r>
              <a:rPr lang="cs-CZ" dirty="0" err="1"/>
              <a:t>system</a:t>
            </a:r>
            <a:r>
              <a:rPr lang="cs-CZ" dirty="0"/>
              <a:t> </a:t>
            </a:r>
            <a:r>
              <a:rPr lang="cs-CZ" dirty="0" err="1"/>
              <a:t>stewardship</a:t>
            </a:r>
            <a:r>
              <a:rPr lang="cs-CZ" dirty="0"/>
              <a:t> </a:t>
            </a:r>
            <a:r>
              <a:rPr lang="cs-CZ" dirty="0" err="1"/>
              <a:t>is</a:t>
            </a:r>
            <a:r>
              <a:rPr lang="cs-CZ" dirty="0"/>
              <a:t> not </a:t>
            </a:r>
            <a:r>
              <a:rPr lang="cs-CZ" dirty="0" err="1"/>
              <a:t>necessarly</a:t>
            </a:r>
            <a:r>
              <a:rPr lang="cs-CZ" dirty="0"/>
              <a:t> </a:t>
            </a:r>
            <a:r>
              <a:rPr lang="cs-CZ" dirty="0" err="1"/>
              <a:t>only</a:t>
            </a:r>
            <a:r>
              <a:rPr lang="cs-CZ" dirty="0"/>
              <a:t> </a:t>
            </a:r>
            <a:r>
              <a:rPr lang="cs-CZ" dirty="0" err="1"/>
              <a:t>the</a:t>
            </a:r>
            <a:r>
              <a:rPr lang="cs-CZ" dirty="0"/>
              <a:t> role </a:t>
            </a:r>
            <a:r>
              <a:rPr lang="cs-CZ" dirty="0" err="1"/>
              <a:t>of</a:t>
            </a:r>
            <a:r>
              <a:rPr lang="cs-CZ" dirty="0"/>
              <a:t> </a:t>
            </a:r>
            <a:r>
              <a:rPr lang="cs-CZ" dirty="0" err="1"/>
              <a:t>government</a:t>
            </a:r>
            <a:r>
              <a:rPr lang="cs-CZ" dirty="0"/>
              <a:t>)</a:t>
            </a:r>
          </a:p>
          <a:p>
            <a:endParaRPr lang="cs-CZ" dirty="0"/>
          </a:p>
        </p:txBody>
      </p:sp>
    </p:spTree>
    <p:extLst>
      <p:ext uri="{BB962C8B-B14F-4D97-AF65-F5344CB8AC3E}">
        <p14:creationId xmlns:p14="http://schemas.microsoft.com/office/powerpoint/2010/main" val="321682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E8B1-BE14-5941-8C9F-8C874B763B80}"/>
              </a:ext>
            </a:extLst>
          </p:cNvPr>
          <p:cNvSpPr>
            <a:spLocks noGrp="1"/>
          </p:cNvSpPr>
          <p:nvPr>
            <p:ph type="title"/>
          </p:nvPr>
        </p:nvSpPr>
        <p:spPr/>
        <p:txBody>
          <a:bodyPr/>
          <a:lstStyle/>
          <a:p>
            <a:r>
              <a:rPr lang="en-CZ" dirty="0"/>
              <a:t>Metagovernance</a:t>
            </a:r>
          </a:p>
        </p:txBody>
      </p:sp>
      <p:sp>
        <p:nvSpPr>
          <p:cNvPr id="3" name="Content Placeholder 2">
            <a:extLst>
              <a:ext uri="{FF2B5EF4-FFF2-40B4-BE49-F238E27FC236}">
                <a16:creationId xmlns:a16="http://schemas.microsoft.com/office/drawing/2014/main" id="{BEC8F29F-3375-8F47-AC84-E5A93C490EE0}"/>
              </a:ext>
            </a:extLst>
          </p:cNvPr>
          <p:cNvSpPr>
            <a:spLocks noGrp="1"/>
          </p:cNvSpPr>
          <p:nvPr>
            <p:ph idx="1"/>
          </p:nvPr>
        </p:nvSpPr>
        <p:spPr>
          <a:xfrm>
            <a:off x="1050063" y="1729520"/>
            <a:ext cx="10091871" cy="1699480"/>
          </a:xfrm>
        </p:spPr>
        <p:txBody>
          <a:bodyPr/>
          <a:lstStyle/>
          <a:p>
            <a:r>
              <a:rPr lang="en-CZ" dirty="0"/>
              <a:t>Part of post-NPM debate</a:t>
            </a:r>
          </a:p>
          <a:p>
            <a:r>
              <a:rPr lang="en-CZ" dirty="0"/>
              <a:t>Solution to failure of </a:t>
            </a:r>
            <a:r>
              <a:rPr lang="en-CZ" i="1" dirty="0"/>
              <a:t>governance </a:t>
            </a:r>
            <a:r>
              <a:rPr lang="en-CZ" dirty="0"/>
              <a:t>and its rootcauses</a:t>
            </a:r>
          </a:p>
          <a:p>
            <a:endParaRPr lang="en-CZ" dirty="0"/>
          </a:p>
          <a:p>
            <a:endParaRPr lang="en-CZ" dirty="0"/>
          </a:p>
        </p:txBody>
      </p:sp>
      <p:sp>
        <p:nvSpPr>
          <p:cNvPr id="4" name="Content Placeholder 2">
            <a:extLst>
              <a:ext uri="{FF2B5EF4-FFF2-40B4-BE49-F238E27FC236}">
                <a16:creationId xmlns:a16="http://schemas.microsoft.com/office/drawing/2014/main" id="{33359126-6DCA-A245-987A-9C73DADD20A2}"/>
              </a:ext>
            </a:extLst>
          </p:cNvPr>
          <p:cNvSpPr txBox="1">
            <a:spLocks/>
          </p:cNvSpPr>
          <p:nvPr/>
        </p:nvSpPr>
        <p:spPr>
          <a:xfrm>
            <a:off x="1050064" y="4326183"/>
            <a:ext cx="10091871" cy="1699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Z" dirty="0"/>
          </a:p>
        </p:txBody>
      </p:sp>
      <p:sp>
        <p:nvSpPr>
          <p:cNvPr id="5" name="Nadpis 1">
            <a:extLst>
              <a:ext uri="{FF2B5EF4-FFF2-40B4-BE49-F238E27FC236}">
                <a16:creationId xmlns:a16="http://schemas.microsoft.com/office/drawing/2014/main" id="{D9FCBCDF-AD0B-AF46-A8C7-B7451FD5CD5C}"/>
              </a:ext>
            </a:extLst>
          </p:cNvPr>
          <p:cNvSpPr txBox="1">
            <a:spLocks/>
          </p:cNvSpPr>
          <p:nvPr/>
        </p:nvSpPr>
        <p:spPr>
          <a:xfrm>
            <a:off x="1050063" y="3907089"/>
            <a:ext cx="10091871" cy="7178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C0066"/>
                </a:solidFill>
                <a:latin typeface="+mj-lt"/>
                <a:ea typeface="+mj-ea"/>
                <a:cs typeface="+mj-cs"/>
              </a:defRPr>
            </a:lvl1pPr>
          </a:lstStyle>
          <a:p>
            <a:r>
              <a:rPr lang="cs-CZ" dirty="0"/>
              <a:t>Group </a:t>
            </a:r>
            <a:r>
              <a:rPr lang="cs-CZ" dirty="0" err="1"/>
              <a:t>task</a:t>
            </a:r>
            <a:r>
              <a:rPr lang="cs-CZ" dirty="0"/>
              <a:t> – 5 min</a:t>
            </a:r>
          </a:p>
        </p:txBody>
      </p:sp>
      <p:sp>
        <p:nvSpPr>
          <p:cNvPr id="6" name="Content Placeholder 2">
            <a:extLst>
              <a:ext uri="{FF2B5EF4-FFF2-40B4-BE49-F238E27FC236}">
                <a16:creationId xmlns:a16="http://schemas.microsoft.com/office/drawing/2014/main" id="{D0F43647-2421-D34B-BA16-5A33728112D4}"/>
              </a:ext>
            </a:extLst>
          </p:cNvPr>
          <p:cNvSpPr txBox="1">
            <a:spLocks/>
          </p:cNvSpPr>
          <p:nvPr/>
        </p:nvSpPr>
        <p:spPr>
          <a:xfrm>
            <a:off x="1050063" y="4745277"/>
            <a:ext cx="10091871" cy="1699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Z" dirty="0"/>
              <a:t>How would you define </a:t>
            </a:r>
            <a:r>
              <a:rPr lang="en-CZ" i="1" dirty="0"/>
              <a:t>governance</a:t>
            </a:r>
            <a:r>
              <a:rPr lang="en-CZ" dirty="0"/>
              <a:t>? What types of governance do you know? Can you name any failure? </a:t>
            </a:r>
          </a:p>
        </p:txBody>
      </p:sp>
    </p:spTree>
    <p:extLst>
      <p:ext uri="{BB962C8B-B14F-4D97-AF65-F5344CB8AC3E}">
        <p14:creationId xmlns:p14="http://schemas.microsoft.com/office/powerpoint/2010/main" val="325181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BE52-D778-4D4F-8F77-48FA15B2372F}"/>
              </a:ext>
            </a:extLst>
          </p:cNvPr>
          <p:cNvSpPr>
            <a:spLocks noGrp="1"/>
          </p:cNvSpPr>
          <p:nvPr>
            <p:ph type="title"/>
          </p:nvPr>
        </p:nvSpPr>
        <p:spPr/>
        <p:txBody>
          <a:bodyPr/>
          <a:lstStyle/>
          <a:p>
            <a:r>
              <a:rPr lang="en-CZ" dirty="0"/>
              <a:t>Metagovernance – governance  </a:t>
            </a:r>
          </a:p>
        </p:txBody>
      </p:sp>
      <p:sp>
        <p:nvSpPr>
          <p:cNvPr id="3" name="Content Placeholder 2">
            <a:extLst>
              <a:ext uri="{FF2B5EF4-FFF2-40B4-BE49-F238E27FC236}">
                <a16:creationId xmlns:a16="http://schemas.microsoft.com/office/drawing/2014/main" id="{C221D2A0-4564-314F-AB96-94298D0E36C8}"/>
              </a:ext>
            </a:extLst>
          </p:cNvPr>
          <p:cNvSpPr>
            <a:spLocks noGrp="1"/>
          </p:cNvSpPr>
          <p:nvPr>
            <p:ph idx="1"/>
          </p:nvPr>
        </p:nvSpPr>
        <p:spPr/>
        <p:txBody>
          <a:bodyPr/>
          <a:lstStyle/>
          <a:p>
            <a:pPr marL="0" indent="0">
              <a:buNone/>
            </a:pPr>
            <a:r>
              <a:rPr lang="en-CZ" b="1" dirty="0"/>
              <a:t>Governance </a:t>
            </a:r>
            <a:r>
              <a:rPr lang="en-CZ" dirty="0"/>
              <a:t>= “</a:t>
            </a:r>
            <a:r>
              <a:rPr lang="en-GB" i="1" dirty="0"/>
              <a:t>the sum of interactions in which public actors (such government and other public bodies) and private actors (such as private sector and civil society) participate, aiming at solving societal problems or creating societal opportunities, taking into account the institutions within which these governance activities take place.”</a:t>
            </a:r>
          </a:p>
          <a:p>
            <a:pPr marL="0" indent="0" algn="ctr">
              <a:buNone/>
            </a:pPr>
            <a:r>
              <a:rPr lang="en-CZ" i="1" dirty="0"/>
              <a:t> </a:t>
            </a:r>
            <a:r>
              <a:rPr lang="en-CZ" dirty="0"/>
              <a:t>(Kooiman, 2003; Meuleman, 2008) </a:t>
            </a:r>
          </a:p>
          <a:p>
            <a:pPr marL="0" indent="0" algn="ctr">
              <a:buNone/>
            </a:pPr>
            <a:endParaRPr lang="en-GB" dirty="0"/>
          </a:p>
          <a:p>
            <a:endParaRPr lang="en-CZ" dirty="0"/>
          </a:p>
        </p:txBody>
      </p:sp>
    </p:spTree>
    <p:extLst>
      <p:ext uri="{BB962C8B-B14F-4D97-AF65-F5344CB8AC3E}">
        <p14:creationId xmlns:p14="http://schemas.microsoft.com/office/powerpoint/2010/main" val="284209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4F8E6-9739-9845-BAF5-6681421B5186}"/>
              </a:ext>
            </a:extLst>
          </p:cNvPr>
          <p:cNvSpPr>
            <a:spLocks noGrp="1"/>
          </p:cNvSpPr>
          <p:nvPr>
            <p:ph type="title"/>
          </p:nvPr>
        </p:nvSpPr>
        <p:spPr/>
        <p:txBody>
          <a:bodyPr/>
          <a:lstStyle/>
          <a:p>
            <a:r>
              <a:rPr lang="en-CZ" dirty="0"/>
              <a:t>Metagovernance – types of governance</a:t>
            </a:r>
          </a:p>
        </p:txBody>
      </p:sp>
      <p:sp>
        <p:nvSpPr>
          <p:cNvPr id="3" name="Content Placeholder 2">
            <a:extLst>
              <a:ext uri="{FF2B5EF4-FFF2-40B4-BE49-F238E27FC236}">
                <a16:creationId xmlns:a16="http://schemas.microsoft.com/office/drawing/2014/main" id="{1778EF32-894E-ED4C-8273-1C49D118BBAB}"/>
              </a:ext>
            </a:extLst>
          </p:cNvPr>
          <p:cNvSpPr>
            <a:spLocks noGrp="1"/>
          </p:cNvSpPr>
          <p:nvPr>
            <p:ph idx="1"/>
          </p:nvPr>
        </p:nvSpPr>
        <p:spPr/>
        <p:txBody>
          <a:bodyPr/>
          <a:lstStyle/>
          <a:p>
            <a:r>
              <a:rPr lang="en-CZ" b="1" dirty="0"/>
              <a:t>3</a:t>
            </a:r>
            <a:r>
              <a:rPr lang="en-CZ" dirty="0"/>
              <a:t> </a:t>
            </a:r>
            <a:r>
              <a:rPr lang="en-CZ" b="1" dirty="0"/>
              <a:t>ideal types/modes </a:t>
            </a:r>
            <a:r>
              <a:rPr lang="en-CZ" dirty="0"/>
              <a:t>of governance</a:t>
            </a:r>
          </a:p>
          <a:p>
            <a:pPr lvl="1"/>
            <a:r>
              <a:rPr lang="en-CZ" dirty="0"/>
              <a:t>Hierarchy governance</a:t>
            </a:r>
          </a:p>
          <a:p>
            <a:pPr lvl="1"/>
            <a:r>
              <a:rPr lang="en-CZ" dirty="0"/>
              <a:t>Market governance</a:t>
            </a:r>
          </a:p>
          <a:p>
            <a:pPr lvl="1"/>
            <a:r>
              <a:rPr lang="en-CZ" dirty="0"/>
              <a:t>Network governance</a:t>
            </a:r>
          </a:p>
          <a:p>
            <a:endParaRPr lang="en-CZ" dirty="0"/>
          </a:p>
          <a:p>
            <a:r>
              <a:rPr lang="en-CZ" b="1" dirty="0"/>
              <a:t>Failures</a:t>
            </a:r>
            <a:r>
              <a:rPr lang="en-CZ" dirty="0"/>
              <a:t> of governance</a:t>
            </a:r>
          </a:p>
          <a:p>
            <a:pPr lvl="1"/>
            <a:r>
              <a:rPr lang="en-CZ" dirty="0"/>
              <a:t>Governance design failure</a:t>
            </a:r>
          </a:p>
          <a:p>
            <a:pPr lvl="1"/>
            <a:r>
              <a:rPr lang="en-CZ" dirty="0"/>
              <a:t>Governance capacity failure</a:t>
            </a:r>
          </a:p>
          <a:p>
            <a:pPr lvl="1"/>
            <a:r>
              <a:rPr lang="en-CZ" dirty="0"/>
              <a:t>Governance management failure</a:t>
            </a:r>
          </a:p>
        </p:txBody>
      </p:sp>
      <p:pic>
        <p:nvPicPr>
          <p:cNvPr id="5" name="Picture 4">
            <a:extLst>
              <a:ext uri="{FF2B5EF4-FFF2-40B4-BE49-F238E27FC236}">
                <a16:creationId xmlns:a16="http://schemas.microsoft.com/office/drawing/2014/main" id="{2F4D1D73-3529-0648-A206-2C79B5B82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438657"/>
            <a:ext cx="5519597" cy="3438766"/>
          </a:xfrm>
          <a:prstGeom prst="rect">
            <a:avLst/>
          </a:prstGeom>
        </p:spPr>
      </p:pic>
      <p:sp>
        <p:nvSpPr>
          <p:cNvPr id="6" name="TextBox 5">
            <a:extLst>
              <a:ext uri="{FF2B5EF4-FFF2-40B4-BE49-F238E27FC236}">
                <a16:creationId xmlns:a16="http://schemas.microsoft.com/office/drawing/2014/main" id="{6C82459E-7044-E747-89F0-6A7E811DF47C}"/>
              </a:ext>
            </a:extLst>
          </p:cNvPr>
          <p:cNvSpPr txBox="1"/>
          <p:nvPr/>
        </p:nvSpPr>
        <p:spPr>
          <a:xfrm>
            <a:off x="6096000" y="5848024"/>
            <a:ext cx="5708651" cy="246221"/>
          </a:xfrm>
          <a:prstGeom prst="rect">
            <a:avLst/>
          </a:prstGeom>
          <a:noFill/>
        </p:spPr>
        <p:txBody>
          <a:bodyPr wrap="square" rtlCol="0">
            <a:spAutoFit/>
          </a:bodyPr>
          <a:lstStyle/>
          <a:p>
            <a:r>
              <a:rPr lang="en-CZ" sz="1000" i="1" dirty="0"/>
              <a:t>L. Meuleman: Public Management and the Matagovernance of Hierarchies, Networks and Markets, 2008</a:t>
            </a:r>
          </a:p>
        </p:txBody>
      </p:sp>
    </p:spTree>
    <p:extLst>
      <p:ext uri="{BB962C8B-B14F-4D97-AF65-F5344CB8AC3E}">
        <p14:creationId xmlns:p14="http://schemas.microsoft.com/office/powerpoint/2010/main" val="2709288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46BC-54A7-3E4F-B2EE-10D209835D0D}"/>
              </a:ext>
            </a:extLst>
          </p:cNvPr>
          <p:cNvSpPr>
            <a:spLocks noGrp="1"/>
          </p:cNvSpPr>
          <p:nvPr>
            <p:ph type="title"/>
          </p:nvPr>
        </p:nvSpPr>
        <p:spPr/>
        <p:txBody>
          <a:bodyPr/>
          <a:lstStyle/>
          <a:p>
            <a:r>
              <a:rPr lang="en-CZ" dirty="0"/>
              <a:t>Metagovernance – definition </a:t>
            </a:r>
          </a:p>
        </p:txBody>
      </p:sp>
      <p:sp>
        <p:nvSpPr>
          <p:cNvPr id="3" name="Content Placeholder 2">
            <a:extLst>
              <a:ext uri="{FF2B5EF4-FFF2-40B4-BE49-F238E27FC236}">
                <a16:creationId xmlns:a16="http://schemas.microsoft.com/office/drawing/2014/main" id="{6A9DBF0C-8A53-BE4E-969B-3EF976629196}"/>
              </a:ext>
            </a:extLst>
          </p:cNvPr>
          <p:cNvSpPr>
            <a:spLocks noGrp="1"/>
          </p:cNvSpPr>
          <p:nvPr>
            <p:ph idx="1"/>
          </p:nvPr>
        </p:nvSpPr>
        <p:spPr>
          <a:xfrm>
            <a:off x="1051845" y="1615858"/>
            <a:ext cx="10091871" cy="5010410"/>
          </a:xfrm>
        </p:spPr>
        <p:txBody>
          <a:bodyPr>
            <a:normAutofit lnSpcReduction="10000"/>
          </a:bodyPr>
          <a:lstStyle/>
          <a:p>
            <a:pPr marL="0" indent="0" algn="ctr">
              <a:buNone/>
            </a:pPr>
            <a:r>
              <a:rPr lang="en-GB" b="1" dirty="0" err="1"/>
              <a:t>Metagovernance</a:t>
            </a:r>
            <a:r>
              <a:rPr lang="en-GB" b="1" dirty="0"/>
              <a:t> </a:t>
            </a:r>
            <a:r>
              <a:rPr lang="en-CZ" dirty="0"/>
              <a:t>= “</a:t>
            </a:r>
            <a:r>
              <a:rPr lang="en-CZ" i="1" dirty="0"/>
              <a:t>means by which some degree of coordinated governance is produced, by </a:t>
            </a:r>
            <a:r>
              <a:rPr lang="en-CZ" b="1" i="1" dirty="0"/>
              <a:t>designing and managing </a:t>
            </a:r>
            <a:r>
              <a:rPr lang="en-CZ" i="1" dirty="0"/>
              <a:t>sound combinations of hierarchical, market and network governance, to achieve the best possible outcomes from the viewpoint of those responsible for the performance of public-sector organizations: public managers as metagovernors” </a:t>
            </a:r>
            <a:r>
              <a:rPr lang="en-CZ" dirty="0"/>
              <a:t>(Meuleman, 2018)</a:t>
            </a:r>
          </a:p>
          <a:p>
            <a:pPr marL="0" indent="0" algn="ctr">
              <a:buNone/>
            </a:pPr>
            <a:endParaRPr lang="en-CZ" dirty="0"/>
          </a:p>
          <a:p>
            <a:r>
              <a:rPr lang="en-GB" sz="2400" dirty="0"/>
              <a:t>How to use the benefits of each governance mode + minimalize negative consequences of each mode? How to design and manage the combination?</a:t>
            </a:r>
          </a:p>
          <a:p>
            <a:r>
              <a:rPr lang="en-GB" sz="2400" dirty="0"/>
              <a:t>Concept positioned above the three main governance styles, “helicopter view” approach</a:t>
            </a:r>
          </a:p>
          <a:p>
            <a:r>
              <a:rPr lang="en-CZ" sz="2400" dirty="0"/>
              <a:t>Situational and flexible approach – mixing and combining, need to fit into the context and time (no best practice, no “blue prints”) </a:t>
            </a:r>
          </a:p>
          <a:p>
            <a:endParaRPr lang="en-GB" dirty="0"/>
          </a:p>
          <a:p>
            <a:endParaRPr lang="en-GB" dirty="0"/>
          </a:p>
          <a:p>
            <a:pPr marL="0" indent="0" algn="ctr">
              <a:buNone/>
            </a:pPr>
            <a:endParaRPr lang="en-CZ" i="1" dirty="0"/>
          </a:p>
        </p:txBody>
      </p:sp>
    </p:spTree>
    <p:extLst>
      <p:ext uri="{BB962C8B-B14F-4D97-AF65-F5344CB8AC3E}">
        <p14:creationId xmlns:p14="http://schemas.microsoft.com/office/powerpoint/2010/main" val="3499830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47829-9C09-0C42-98C8-E57CB1F46DD0}"/>
              </a:ext>
            </a:extLst>
          </p:cNvPr>
          <p:cNvSpPr>
            <a:spLocks noGrp="1"/>
          </p:cNvSpPr>
          <p:nvPr>
            <p:ph type="title"/>
          </p:nvPr>
        </p:nvSpPr>
        <p:spPr/>
        <p:txBody>
          <a:bodyPr/>
          <a:lstStyle/>
          <a:p>
            <a:r>
              <a:rPr lang="en-CZ" dirty="0"/>
              <a:t>Metagovernace – history </a:t>
            </a:r>
          </a:p>
        </p:txBody>
      </p:sp>
      <p:sp>
        <p:nvSpPr>
          <p:cNvPr id="3" name="Content Placeholder 2">
            <a:extLst>
              <a:ext uri="{FF2B5EF4-FFF2-40B4-BE49-F238E27FC236}">
                <a16:creationId xmlns:a16="http://schemas.microsoft.com/office/drawing/2014/main" id="{92C824D0-B354-354B-AE75-8FEF26E1AE45}"/>
              </a:ext>
            </a:extLst>
          </p:cNvPr>
          <p:cNvSpPr>
            <a:spLocks noGrp="1"/>
          </p:cNvSpPr>
          <p:nvPr>
            <p:ph idx="1"/>
          </p:nvPr>
        </p:nvSpPr>
        <p:spPr>
          <a:xfrm>
            <a:off x="1051845" y="1264780"/>
            <a:ext cx="10091871" cy="5046290"/>
          </a:xfrm>
        </p:spPr>
        <p:txBody>
          <a:bodyPr/>
          <a:lstStyle/>
          <a:p>
            <a:pPr marL="0" indent="0">
              <a:buNone/>
            </a:pPr>
            <a:endParaRPr lang="en-CZ" dirty="0"/>
          </a:p>
          <a:p>
            <a:r>
              <a:rPr lang="en-CZ" dirty="0"/>
              <a:t>Firstly mentioned by Jessop (1997) “coordinating different forms of governance and ensuring a coherence among them” or “rebalancing market, hierarchy and networks”</a:t>
            </a:r>
          </a:p>
          <a:p>
            <a:r>
              <a:rPr lang="en-CZ" dirty="0"/>
              <a:t>Rhodes (2005) “The future will not lie with markets, or hierarchies or networks but with all three and the trick will not be to manage contracts of steer networks but to mix the three systems effectively when they conflict with one another.”</a:t>
            </a:r>
          </a:p>
          <a:p>
            <a:r>
              <a:rPr lang="en-CZ" dirty="0"/>
              <a:t>First-order-metagovernance vs.</a:t>
            </a:r>
            <a:r>
              <a:rPr lang="en-CZ" b="1" dirty="0"/>
              <a:t> second-order-metagovernance </a:t>
            </a:r>
          </a:p>
          <a:p>
            <a:r>
              <a:rPr lang="en-CZ" dirty="0"/>
              <a:t>Internal vs. external metagovernance </a:t>
            </a:r>
          </a:p>
        </p:txBody>
      </p:sp>
    </p:spTree>
    <p:extLst>
      <p:ext uri="{BB962C8B-B14F-4D97-AF65-F5344CB8AC3E}">
        <p14:creationId xmlns:p14="http://schemas.microsoft.com/office/powerpoint/2010/main" val="1935598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6EE7-A403-CA41-80BD-DDE5F707EC55}"/>
              </a:ext>
            </a:extLst>
          </p:cNvPr>
          <p:cNvSpPr>
            <a:spLocks noGrp="1"/>
          </p:cNvSpPr>
          <p:nvPr>
            <p:ph type="title"/>
          </p:nvPr>
        </p:nvSpPr>
        <p:spPr/>
        <p:txBody>
          <a:bodyPr/>
          <a:lstStyle/>
          <a:p>
            <a:r>
              <a:rPr lang="en-CZ" dirty="0"/>
              <a:t>Metagovernance – Dr. Meuleman </a:t>
            </a:r>
          </a:p>
        </p:txBody>
      </p:sp>
      <p:sp>
        <p:nvSpPr>
          <p:cNvPr id="3" name="Content Placeholder 2">
            <a:extLst>
              <a:ext uri="{FF2B5EF4-FFF2-40B4-BE49-F238E27FC236}">
                <a16:creationId xmlns:a16="http://schemas.microsoft.com/office/drawing/2014/main" id="{115A5696-1FFE-B74B-8C04-0FD3DC8225A2}"/>
              </a:ext>
            </a:extLst>
          </p:cNvPr>
          <p:cNvSpPr>
            <a:spLocks noGrp="1"/>
          </p:cNvSpPr>
          <p:nvPr>
            <p:ph idx="1"/>
          </p:nvPr>
        </p:nvSpPr>
        <p:spPr/>
        <p:txBody>
          <a:bodyPr>
            <a:normAutofit/>
          </a:bodyPr>
          <a:lstStyle/>
          <a:p>
            <a:r>
              <a:rPr lang="en-CZ" b="1" dirty="0"/>
              <a:t>L</a:t>
            </a:r>
            <a:r>
              <a:rPr lang="cs-CZ" b="1" dirty="0"/>
              <a:t>o</a:t>
            </a:r>
            <a:r>
              <a:rPr lang="en-CZ" b="1" dirty="0"/>
              <a:t>uis Meuleman </a:t>
            </a:r>
            <a:r>
              <a:rPr lang="en-CZ" dirty="0"/>
              <a:t>(The Netherlands / Belgium)</a:t>
            </a:r>
          </a:p>
          <a:p>
            <a:pPr lvl="1"/>
            <a:r>
              <a:rPr lang="en-GB" dirty="0"/>
              <a:t>P</a:t>
            </a:r>
            <a:r>
              <a:rPr lang="en-CZ" dirty="0"/>
              <a:t>olicy and governance advisor, public manager</a:t>
            </a:r>
          </a:p>
          <a:p>
            <a:pPr lvl="1"/>
            <a:r>
              <a:rPr lang="en-CZ" dirty="0"/>
              <a:t>40 year experience in public sector management (international, national, regional levels), in field of the environment and sustainable development</a:t>
            </a:r>
          </a:p>
          <a:p>
            <a:pPr lvl="1"/>
            <a:r>
              <a:rPr lang="en-GB" dirty="0"/>
              <a:t>M</a:t>
            </a:r>
            <a:r>
              <a:rPr lang="en-CZ" dirty="0"/>
              <a:t>ember (and forme</a:t>
            </a:r>
            <a:r>
              <a:rPr lang="cs-CZ" dirty="0"/>
              <a:t>r</a:t>
            </a:r>
            <a:r>
              <a:rPr lang="en-CZ" dirty="0"/>
              <a:t> vice-chair) of the UN Committee of Experts on Public Administration</a:t>
            </a:r>
          </a:p>
          <a:p>
            <a:pPr lvl="1"/>
            <a:r>
              <a:rPr lang="cs-CZ" dirty="0"/>
              <a:t>senior </a:t>
            </a:r>
            <a:r>
              <a:rPr lang="cs-CZ" dirty="0" err="1"/>
              <a:t>researcher</a:t>
            </a:r>
            <a:r>
              <a:rPr lang="cs-CZ" dirty="0"/>
              <a:t>/</a:t>
            </a:r>
            <a:r>
              <a:rPr lang="cs-CZ" dirty="0" err="1"/>
              <a:t>visiting</a:t>
            </a:r>
            <a:r>
              <a:rPr lang="cs-CZ" dirty="0"/>
              <a:t> </a:t>
            </a:r>
            <a:r>
              <a:rPr lang="cs-CZ" dirty="0" err="1"/>
              <a:t>professor</a:t>
            </a:r>
            <a:endParaRPr lang="en-CZ" dirty="0"/>
          </a:p>
        </p:txBody>
      </p:sp>
      <p:pic>
        <p:nvPicPr>
          <p:cNvPr id="4" name="Picture 3">
            <a:extLst>
              <a:ext uri="{FF2B5EF4-FFF2-40B4-BE49-F238E27FC236}">
                <a16:creationId xmlns:a16="http://schemas.microsoft.com/office/drawing/2014/main" id="{0F0FABEA-6E9A-F348-ABA8-34EAED67F899}"/>
              </a:ext>
            </a:extLst>
          </p:cNvPr>
          <p:cNvPicPr>
            <a:picLocks noChangeAspect="1"/>
          </p:cNvPicPr>
          <p:nvPr/>
        </p:nvPicPr>
        <p:blipFill>
          <a:blip r:embed="rId3"/>
          <a:stretch>
            <a:fillRect/>
          </a:stretch>
        </p:blipFill>
        <p:spPr>
          <a:xfrm>
            <a:off x="10325819" y="196577"/>
            <a:ext cx="1614435" cy="2505157"/>
          </a:xfrm>
          <a:prstGeom prst="rect">
            <a:avLst/>
          </a:prstGeom>
        </p:spPr>
      </p:pic>
    </p:spTree>
    <p:extLst>
      <p:ext uri="{BB962C8B-B14F-4D97-AF65-F5344CB8AC3E}">
        <p14:creationId xmlns:p14="http://schemas.microsoft.com/office/powerpoint/2010/main" val="3376020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Course</a:t>
            </a:r>
            <a:r>
              <a:rPr lang="cs-CZ" dirty="0"/>
              <a:t> </a:t>
            </a:r>
            <a:r>
              <a:rPr lang="cs-CZ" dirty="0" err="1"/>
              <a:t>overview</a:t>
            </a:r>
            <a:r>
              <a:rPr lang="cs-CZ" dirty="0"/>
              <a:t> - </a:t>
            </a:r>
            <a:r>
              <a:rPr lang="cs-CZ" dirty="0" err="1"/>
              <a:t>Structure</a:t>
            </a:r>
            <a:endParaRPr lang="cs-CZ" dirty="0"/>
          </a:p>
        </p:txBody>
      </p:sp>
      <p:graphicFrame>
        <p:nvGraphicFramePr>
          <p:cNvPr id="4" name="Zástupný symbol pro obsah 3">
            <a:extLst>
              <a:ext uri="{FF2B5EF4-FFF2-40B4-BE49-F238E27FC236}">
                <a16:creationId xmlns:a16="http://schemas.microsoft.com/office/drawing/2014/main" id="{8CCC00EE-2093-4504-B640-DE7173301CA3}"/>
              </a:ext>
            </a:extLst>
          </p:cNvPr>
          <p:cNvGraphicFramePr>
            <a:graphicFrameLocks noGrp="1"/>
          </p:cNvGraphicFramePr>
          <p:nvPr>
            <p:ph idx="1"/>
            <p:extLst/>
          </p:nvPr>
        </p:nvGraphicFramePr>
        <p:xfrm>
          <a:off x="1916717" y="1539186"/>
          <a:ext cx="5805487" cy="4844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ravá složená závorka 4">
            <a:extLst>
              <a:ext uri="{FF2B5EF4-FFF2-40B4-BE49-F238E27FC236}">
                <a16:creationId xmlns:a16="http://schemas.microsoft.com/office/drawing/2014/main" id="{EBF3C264-8696-49F4-9846-5778A0B86D51}"/>
              </a:ext>
            </a:extLst>
          </p:cNvPr>
          <p:cNvSpPr/>
          <p:nvPr/>
        </p:nvSpPr>
        <p:spPr>
          <a:xfrm>
            <a:off x="7912327" y="1602560"/>
            <a:ext cx="226738" cy="133981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6" name="Pravá složená závorka 5">
            <a:extLst>
              <a:ext uri="{FF2B5EF4-FFF2-40B4-BE49-F238E27FC236}">
                <a16:creationId xmlns:a16="http://schemas.microsoft.com/office/drawing/2014/main" id="{08ABF088-B2F5-4594-8DBE-1399A06E0DBC}"/>
              </a:ext>
            </a:extLst>
          </p:cNvPr>
          <p:cNvSpPr/>
          <p:nvPr/>
        </p:nvSpPr>
        <p:spPr>
          <a:xfrm>
            <a:off x="7912327" y="3382271"/>
            <a:ext cx="226738" cy="28374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a:extLst>
              <a:ext uri="{FF2B5EF4-FFF2-40B4-BE49-F238E27FC236}">
                <a16:creationId xmlns:a16="http://schemas.microsoft.com/office/drawing/2014/main" id="{C2493A1A-58F4-4572-A25E-027344882E41}"/>
              </a:ext>
            </a:extLst>
          </p:cNvPr>
          <p:cNvSpPr txBox="1"/>
          <p:nvPr/>
        </p:nvSpPr>
        <p:spPr>
          <a:xfrm>
            <a:off x="8537418" y="2087802"/>
            <a:ext cx="1145506" cy="369332"/>
          </a:xfrm>
          <a:prstGeom prst="rect">
            <a:avLst/>
          </a:prstGeom>
          <a:noFill/>
        </p:spPr>
        <p:txBody>
          <a:bodyPr wrap="none" rtlCol="0">
            <a:spAutoFit/>
          </a:bodyPr>
          <a:lstStyle/>
          <a:p>
            <a:r>
              <a:rPr lang="cs-CZ" b="1" dirty="0" err="1"/>
              <a:t>Questions</a:t>
            </a:r>
            <a:endParaRPr lang="cs-CZ" b="1" dirty="0"/>
          </a:p>
        </p:txBody>
      </p:sp>
      <p:sp>
        <p:nvSpPr>
          <p:cNvPr id="8" name="TextovéPole 7">
            <a:extLst>
              <a:ext uri="{FF2B5EF4-FFF2-40B4-BE49-F238E27FC236}">
                <a16:creationId xmlns:a16="http://schemas.microsoft.com/office/drawing/2014/main" id="{46D434EB-F887-48EE-8611-4A77BFF1931D}"/>
              </a:ext>
            </a:extLst>
          </p:cNvPr>
          <p:cNvSpPr txBox="1"/>
          <p:nvPr/>
        </p:nvSpPr>
        <p:spPr>
          <a:xfrm>
            <a:off x="8418214" y="4616334"/>
            <a:ext cx="2043508" cy="369332"/>
          </a:xfrm>
          <a:prstGeom prst="rect">
            <a:avLst/>
          </a:prstGeom>
          <a:noFill/>
        </p:spPr>
        <p:txBody>
          <a:bodyPr wrap="none" rtlCol="0">
            <a:spAutoFit/>
          </a:bodyPr>
          <a:lstStyle/>
          <a:p>
            <a:r>
              <a:rPr lang="cs-CZ" b="1" dirty="0"/>
              <a:t>(</a:t>
            </a:r>
            <a:r>
              <a:rPr lang="cs-CZ" b="1" dirty="0" err="1"/>
              <a:t>Tentative</a:t>
            </a:r>
            <a:r>
              <a:rPr lang="cs-CZ" b="1" dirty="0"/>
              <a:t>) </a:t>
            </a:r>
            <a:r>
              <a:rPr lang="cs-CZ" b="1" dirty="0" err="1"/>
              <a:t>answers</a:t>
            </a:r>
            <a:endParaRPr lang="cs-CZ" b="1" dirty="0"/>
          </a:p>
        </p:txBody>
      </p:sp>
      <p:pic>
        <p:nvPicPr>
          <p:cNvPr id="9" name="Grafický objekt 8" descr="Zaškrtnutí">
            <a:extLst>
              <a:ext uri="{FF2B5EF4-FFF2-40B4-BE49-F238E27FC236}">
                <a16:creationId xmlns:a16="http://schemas.microsoft.com/office/drawing/2014/main" id="{B7A0C043-DDDA-4C53-85C7-D031BD8511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8491" y="1815268"/>
            <a:ext cx="914400" cy="914400"/>
          </a:xfrm>
          <a:prstGeom prst="rect">
            <a:avLst/>
          </a:prstGeom>
        </p:spPr>
      </p:pic>
      <p:pic>
        <p:nvPicPr>
          <p:cNvPr id="11" name="Grafický objekt 10" descr="Kurzor">
            <a:extLst>
              <a:ext uri="{FF2B5EF4-FFF2-40B4-BE49-F238E27FC236}">
                <a16:creationId xmlns:a16="http://schemas.microsoft.com/office/drawing/2014/main" id="{4CD1CA08-B2C8-4318-B9AB-80EBFE58D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8778" y="5762530"/>
            <a:ext cx="914400" cy="914400"/>
          </a:xfrm>
          <a:prstGeom prst="rect">
            <a:avLst/>
          </a:prstGeom>
        </p:spPr>
      </p:pic>
      <p:pic>
        <p:nvPicPr>
          <p:cNvPr id="10" name="Grafický objekt 9" descr="Zaškrtnutí">
            <a:extLst>
              <a:ext uri="{FF2B5EF4-FFF2-40B4-BE49-F238E27FC236}">
                <a16:creationId xmlns:a16="http://schemas.microsoft.com/office/drawing/2014/main" id="{20C1FF11-DED7-41C7-B6E4-BA5D6C8E5B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89290" y="1815268"/>
            <a:ext cx="914400" cy="914400"/>
          </a:xfrm>
          <a:prstGeom prst="rect">
            <a:avLst/>
          </a:prstGeom>
        </p:spPr>
      </p:pic>
      <p:pic>
        <p:nvPicPr>
          <p:cNvPr id="12" name="Grafický objekt 11" descr="Zaškrtnutí">
            <a:extLst>
              <a:ext uri="{FF2B5EF4-FFF2-40B4-BE49-F238E27FC236}">
                <a16:creationId xmlns:a16="http://schemas.microsoft.com/office/drawing/2014/main" id="{0B5627E7-8B0C-4316-93B2-4699DAFE2D6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8491" y="3642207"/>
            <a:ext cx="914400" cy="914400"/>
          </a:xfrm>
          <a:prstGeom prst="rect">
            <a:avLst/>
          </a:prstGeom>
        </p:spPr>
      </p:pic>
      <p:pic>
        <p:nvPicPr>
          <p:cNvPr id="13" name="Grafický objekt 12" descr="Zaškrtnutí">
            <a:extLst>
              <a:ext uri="{FF2B5EF4-FFF2-40B4-BE49-F238E27FC236}">
                <a16:creationId xmlns:a16="http://schemas.microsoft.com/office/drawing/2014/main" id="{0F7FC4ED-8212-4EA2-A3F6-DA28B10236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38833" y="3504166"/>
            <a:ext cx="914400" cy="914400"/>
          </a:xfrm>
          <a:prstGeom prst="rect">
            <a:avLst/>
          </a:prstGeom>
        </p:spPr>
      </p:pic>
      <p:pic>
        <p:nvPicPr>
          <p:cNvPr id="14" name="Grafický objekt 13" descr="Zaškrtnutí">
            <a:extLst>
              <a:ext uri="{FF2B5EF4-FFF2-40B4-BE49-F238E27FC236}">
                <a16:creationId xmlns:a16="http://schemas.microsoft.com/office/drawing/2014/main" id="{2A7B851B-F04F-4911-A28E-0A6CD4DC09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08491" y="5204308"/>
            <a:ext cx="914400" cy="914400"/>
          </a:xfrm>
          <a:prstGeom prst="rect">
            <a:avLst/>
          </a:prstGeom>
        </p:spPr>
      </p:pic>
    </p:spTree>
    <p:extLst>
      <p:ext uri="{BB962C8B-B14F-4D97-AF65-F5344CB8AC3E}">
        <p14:creationId xmlns:p14="http://schemas.microsoft.com/office/powerpoint/2010/main" val="3557093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Your</a:t>
            </a:r>
            <a:r>
              <a:rPr lang="cs-CZ" dirty="0"/>
              <a:t> </a:t>
            </a:r>
            <a:r>
              <a:rPr lang="cs-CZ" dirty="0" err="1"/>
              <a:t>companions</a:t>
            </a:r>
            <a:r>
              <a:rPr lang="cs-CZ" dirty="0"/>
              <a:t> </a:t>
            </a:r>
            <a:r>
              <a:rPr lang="cs-CZ" dirty="0" err="1"/>
              <a:t>for</a:t>
            </a:r>
            <a:r>
              <a:rPr lang="cs-CZ" dirty="0"/>
              <a:t> </a:t>
            </a:r>
            <a:r>
              <a:rPr lang="cs-CZ" dirty="0" err="1"/>
              <a:t>the</a:t>
            </a:r>
            <a:r>
              <a:rPr lang="cs-CZ" dirty="0"/>
              <a:t> </a:t>
            </a:r>
            <a:r>
              <a:rPr lang="cs-CZ" dirty="0" err="1"/>
              <a:t>next</a:t>
            </a:r>
            <a:r>
              <a:rPr lang="cs-CZ" dirty="0"/>
              <a:t> </a:t>
            </a:r>
            <a:r>
              <a:rPr lang="cs-CZ" dirty="0" err="1"/>
              <a:t>few</a:t>
            </a:r>
            <a:r>
              <a:rPr lang="cs-CZ" dirty="0"/>
              <a:t> </a:t>
            </a:r>
            <a:r>
              <a:rPr lang="cs-CZ" dirty="0" err="1"/>
              <a:t>days</a:t>
            </a:r>
            <a:endParaRPr lang="cs-CZ" dirty="0"/>
          </a:p>
        </p:txBody>
      </p:sp>
      <p:sp>
        <p:nvSpPr>
          <p:cNvPr id="9" name="TextovéPole 8">
            <a:extLst>
              <a:ext uri="{FF2B5EF4-FFF2-40B4-BE49-F238E27FC236}">
                <a16:creationId xmlns:a16="http://schemas.microsoft.com/office/drawing/2014/main" id="{D8518776-75E4-4E47-827D-E7EE0BB9A318}"/>
              </a:ext>
            </a:extLst>
          </p:cNvPr>
          <p:cNvSpPr txBox="1"/>
          <p:nvPr/>
        </p:nvSpPr>
        <p:spPr>
          <a:xfrm>
            <a:off x="4958802" y="6036398"/>
            <a:ext cx="1741182" cy="369332"/>
          </a:xfrm>
          <a:prstGeom prst="rect">
            <a:avLst/>
          </a:prstGeom>
          <a:noFill/>
        </p:spPr>
        <p:txBody>
          <a:bodyPr wrap="none" rtlCol="0">
            <a:spAutoFit/>
          </a:bodyPr>
          <a:lstStyle/>
          <a:p>
            <a:r>
              <a:rPr lang="cs-CZ" dirty="0"/>
              <a:t>Louis </a:t>
            </a:r>
            <a:r>
              <a:rPr lang="cs-CZ" dirty="0" err="1"/>
              <a:t>Meuleman</a:t>
            </a:r>
            <a:endParaRPr lang="cs-CZ" dirty="0"/>
          </a:p>
        </p:txBody>
      </p:sp>
      <p:sp>
        <p:nvSpPr>
          <p:cNvPr id="15" name="TextovéPole 14">
            <a:extLst>
              <a:ext uri="{FF2B5EF4-FFF2-40B4-BE49-F238E27FC236}">
                <a16:creationId xmlns:a16="http://schemas.microsoft.com/office/drawing/2014/main" id="{E1757CA4-EDFB-4D17-A11C-8D4E23C3FA89}"/>
              </a:ext>
            </a:extLst>
          </p:cNvPr>
          <p:cNvSpPr txBox="1"/>
          <p:nvPr/>
        </p:nvSpPr>
        <p:spPr>
          <a:xfrm>
            <a:off x="4381456" y="1867507"/>
            <a:ext cx="1837426" cy="646331"/>
          </a:xfrm>
          <a:prstGeom prst="rect">
            <a:avLst/>
          </a:prstGeom>
          <a:noFill/>
        </p:spPr>
        <p:txBody>
          <a:bodyPr wrap="none" rtlCol="0">
            <a:spAutoFit/>
          </a:bodyPr>
          <a:lstStyle/>
          <a:p>
            <a:r>
              <a:rPr lang="cs-CZ" dirty="0" err="1"/>
              <a:t>Jocelyne</a:t>
            </a:r>
            <a:r>
              <a:rPr lang="cs-CZ" dirty="0"/>
              <a:t> </a:t>
            </a:r>
            <a:r>
              <a:rPr lang="cs-CZ" dirty="0" err="1"/>
              <a:t>Bourgon</a:t>
            </a:r>
            <a:endParaRPr lang="en-US" u="sng" dirty="0">
              <a:hlinkClick r:id="rId2"/>
            </a:endParaRPr>
          </a:p>
          <a:p>
            <a:endParaRPr lang="cs-CZ" dirty="0"/>
          </a:p>
        </p:txBody>
      </p:sp>
      <p:pic>
        <p:nvPicPr>
          <p:cNvPr id="1026" name="Picture 2" descr="Utdrag fra hovedtaler Jocelyne Bourgon sin presentasjon på  Styringskonferansen 2021 - YouTube">
            <a:extLst>
              <a:ext uri="{FF2B5EF4-FFF2-40B4-BE49-F238E27FC236}">
                <a16:creationId xmlns:a16="http://schemas.microsoft.com/office/drawing/2014/main" id="{A3E66AD9-F7F9-4E07-81AC-99AB27F38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845" y="1490213"/>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uis Meuleman 1">
            <a:extLst>
              <a:ext uri="{FF2B5EF4-FFF2-40B4-BE49-F238E27FC236}">
                <a16:creationId xmlns:a16="http://schemas.microsoft.com/office/drawing/2014/main" id="{727755AD-8492-4180-A34B-AA363838A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853" y="409296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2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E24BD-374B-4B55-9F54-DE7E89F5206F}"/>
              </a:ext>
            </a:extLst>
          </p:cNvPr>
          <p:cNvSpPr>
            <a:spLocks noGrp="1"/>
          </p:cNvSpPr>
          <p:nvPr>
            <p:ph type="title"/>
          </p:nvPr>
        </p:nvSpPr>
        <p:spPr/>
        <p:txBody>
          <a:bodyPr/>
          <a:lstStyle/>
          <a:p>
            <a:r>
              <a:rPr lang="cs-CZ" dirty="0" err="1"/>
              <a:t>Human</a:t>
            </a:r>
            <a:r>
              <a:rPr lang="cs-CZ" dirty="0"/>
              <a:t> </a:t>
            </a:r>
            <a:r>
              <a:rPr lang="cs-CZ" dirty="0" err="1"/>
              <a:t>Learning</a:t>
            </a:r>
            <a:r>
              <a:rPr lang="cs-CZ" dirty="0"/>
              <a:t> Systems</a:t>
            </a:r>
          </a:p>
        </p:txBody>
      </p:sp>
      <p:sp>
        <p:nvSpPr>
          <p:cNvPr id="3" name="Zástupný symbol pro obsah 2">
            <a:extLst>
              <a:ext uri="{FF2B5EF4-FFF2-40B4-BE49-F238E27FC236}">
                <a16:creationId xmlns:a16="http://schemas.microsoft.com/office/drawing/2014/main" id="{67799473-BB5F-42A1-8368-47F5487F02D9}"/>
              </a:ext>
            </a:extLst>
          </p:cNvPr>
          <p:cNvSpPr>
            <a:spLocks noGrp="1"/>
          </p:cNvSpPr>
          <p:nvPr>
            <p:ph idx="1"/>
          </p:nvPr>
        </p:nvSpPr>
        <p:spPr>
          <a:xfrm>
            <a:off x="3216925" y="1630438"/>
            <a:ext cx="7925010" cy="4306057"/>
          </a:xfrm>
        </p:spPr>
        <p:txBody>
          <a:bodyPr/>
          <a:lstStyle/>
          <a:p>
            <a:pPr marL="0" indent="0">
              <a:buNone/>
            </a:pPr>
            <a:r>
              <a:rPr lang="en-GB" dirty="0"/>
              <a:t>Public service should be a process of ongoing exploration and learning: workers</a:t>
            </a:r>
            <a:r>
              <a:rPr lang="cs-CZ" dirty="0"/>
              <a:t>, </a:t>
            </a:r>
            <a:r>
              <a:rPr lang="cs-CZ" dirty="0" err="1"/>
              <a:t>client</a:t>
            </a:r>
            <a:r>
              <a:rPr lang="en-GB" dirty="0"/>
              <a:t>s</a:t>
            </a:r>
            <a:r>
              <a:rPr lang="cs-CZ" dirty="0"/>
              <a:t> and </a:t>
            </a:r>
            <a:r>
              <a:rPr lang="cs-CZ" dirty="0" err="1"/>
              <a:t>other</a:t>
            </a:r>
            <a:r>
              <a:rPr lang="cs-CZ" dirty="0"/>
              <a:t> </a:t>
            </a:r>
            <a:r>
              <a:rPr lang="cs-CZ" dirty="0" err="1"/>
              <a:t>actors</a:t>
            </a:r>
            <a:r>
              <a:rPr lang="en-GB" dirty="0"/>
              <a:t> exploring and learning together. Learning is the management strategy - the primary task of public managers and leaders is to create effective learning environments.</a:t>
            </a:r>
            <a:endParaRPr lang="cs-CZ" sz="2400" dirty="0"/>
          </a:p>
          <a:p>
            <a:pPr marL="0" indent="0">
              <a:buNone/>
            </a:pPr>
            <a:endParaRPr lang="cs-CZ" sz="2400" dirty="0"/>
          </a:p>
        </p:txBody>
      </p:sp>
      <p:pic>
        <p:nvPicPr>
          <p:cNvPr id="11" name="Picture 4" descr="LEARNING">
            <a:extLst>
              <a:ext uri="{FF2B5EF4-FFF2-40B4-BE49-F238E27FC236}">
                <a16:creationId xmlns:a16="http://schemas.microsoft.com/office/drawing/2014/main" id="{0AEF0D1E-352B-4176-87AA-28E0B8AF7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917" y="1091337"/>
            <a:ext cx="2153702" cy="2692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160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Reading</a:t>
            </a:r>
            <a:r>
              <a:rPr lang="cs-CZ" dirty="0"/>
              <a:t> and </a:t>
            </a:r>
            <a:r>
              <a:rPr lang="cs-CZ" dirty="0" err="1"/>
              <a:t>watching</a:t>
            </a:r>
            <a:r>
              <a:rPr lang="cs-CZ" dirty="0"/>
              <a:t> list</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051845" y="2005012"/>
            <a:ext cx="10091871" cy="4306057"/>
          </a:xfrm>
        </p:spPr>
        <p:txBody>
          <a:bodyPr>
            <a:normAutofit/>
          </a:bodyPr>
          <a:lstStyle/>
          <a:p>
            <a:pPr marL="0" indent="0">
              <a:buNone/>
            </a:pPr>
            <a:endParaRPr lang="cs-CZ" dirty="0"/>
          </a:p>
        </p:txBody>
      </p:sp>
      <p:pic>
        <p:nvPicPr>
          <p:cNvPr id="4" name="Obrázek 3">
            <a:extLst>
              <a:ext uri="{FF2B5EF4-FFF2-40B4-BE49-F238E27FC236}">
                <a16:creationId xmlns:a16="http://schemas.microsoft.com/office/drawing/2014/main" id="{FA21284C-40F9-4ADE-98A5-4EA3A29041FA}"/>
              </a:ext>
            </a:extLst>
          </p:cNvPr>
          <p:cNvPicPr>
            <a:picLocks noChangeAspect="1"/>
          </p:cNvPicPr>
          <p:nvPr/>
        </p:nvPicPr>
        <p:blipFill rotWithShape="1">
          <a:blip r:embed="rId2"/>
          <a:srcRect l="34766" t="11944" r="22948" b="13585"/>
          <a:stretch/>
        </p:blipFill>
        <p:spPr>
          <a:xfrm>
            <a:off x="3384610" y="1474758"/>
            <a:ext cx="5155542" cy="5107197"/>
          </a:xfrm>
          <a:prstGeom prst="rect">
            <a:avLst/>
          </a:prstGeom>
        </p:spPr>
      </p:pic>
    </p:spTree>
    <p:extLst>
      <p:ext uri="{BB962C8B-B14F-4D97-AF65-F5344CB8AC3E}">
        <p14:creationId xmlns:p14="http://schemas.microsoft.com/office/powerpoint/2010/main" val="3893078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5C2CA3-AE4B-430D-9AB2-E18D8E914D80}"/>
              </a:ext>
            </a:extLst>
          </p:cNvPr>
          <p:cNvSpPr>
            <a:spLocks noGrp="1"/>
          </p:cNvSpPr>
          <p:nvPr>
            <p:ph type="title"/>
          </p:nvPr>
        </p:nvSpPr>
        <p:spPr/>
        <p:txBody>
          <a:bodyPr/>
          <a:lstStyle/>
          <a:p>
            <a:r>
              <a:rPr lang="cs-CZ" dirty="0" err="1"/>
              <a:t>Final</a:t>
            </a:r>
            <a:r>
              <a:rPr lang="cs-CZ" dirty="0"/>
              <a:t> </a:t>
            </a:r>
            <a:r>
              <a:rPr lang="cs-CZ" dirty="0" err="1"/>
              <a:t>group</a:t>
            </a:r>
            <a:r>
              <a:rPr lang="cs-CZ" dirty="0"/>
              <a:t> </a:t>
            </a:r>
            <a:r>
              <a:rPr lang="cs-CZ" dirty="0" err="1"/>
              <a:t>discussion</a:t>
            </a:r>
            <a:r>
              <a:rPr lang="cs-CZ" dirty="0"/>
              <a:t>: </a:t>
            </a:r>
            <a:r>
              <a:rPr lang="cs-CZ" dirty="0" err="1"/>
              <a:t>save</a:t>
            </a:r>
            <a:r>
              <a:rPr lang="cs-CZ" dirty="0"/>
              <a:t> </a:t>
            </a:r>
            <a:r>
              <a:rPr lang="cs-CZ" dirty="0" err="1"/>
              <a:t>your</a:t>
            </a:r>
            <a:r>
              <a:rPr lang="cs-CZ" dirty="0"/>
              <a:t> </a:t>
            </a:r>
            <a:r>
              <a:rPr lang="cs-CZ" dirty="0" err="1"/>
              <a:t>dates</a:t>
            </a:r>
            <a:endParaRPr lang="en-GB" dirty="0"/>
          </a:p>
        </p:txBody>
      </p:sp>
      <p:sp>
        <p:nvSpPr>
          <p:cNvPr id="3" name="Zástupný symbol pro obsah 2">
            <a:extLst>
              <a:ext uri="{FF2B5EF4-FFF2-40B4-BE49-F238E27FC236}">
                <a16:creationId xmlns:a16="http://schemas.microsoft.com/office/drawing/2014/main" id="{B6E60A46-F043-43C1-A170-B80D17C73D0C}"/>
              </a:ext>
            </a:extLst>
          </p:cNvPr>
          <p:cNvSpPr>
            <a:spLocks noGrp="1"/>
          </p:cNvSpPr>
          <p:nvPr>
            <p:ph idx="1"/>
          </p:nvPr>
        </p:nvSpPr>
        <p:spPr/>
        <p:txBody>
          <a:bodyPr/>
          <a:lstStyle/>
          <a:p>
            <a:r>
              <a:rPr lang="cs-CZ" dirty="0" err="1"/>
              <a:t>Wednesday</a:t>
            </a:r>
            <a:r>
              <a:rPr lang="cs-CZ" dirty="0"/>
              <a:t>, </a:t>
            </a:r>
            <a:r>
              <a:rPr lang="cs-CZ" dirty="0" err="1"/>
              <a:t>January</a:t>
            </a:r>
            <a:r>
              <a:rPr lang="cs-CZ" dirty="0"/>
              <a:t> 11th 2023</a:t>
            </a:r>
          </a:p>
          <a:p>
            <a:pPr lvl="1"/>
            <a:r>
              <a:rPr lang="cs-CZ" dirty="0"/>
              <a:t>Online (zoom) 10:30</a:t>
            </a:r>
          </a:p>
          <a:p>
            <a:pPr lvl="1"/>
            <a:r>
              <a:rPr lang="cs-CZ" dirty="0" err="1"/>
              <a:t>Offline</a:t>
            </a:r>
            <a:r>
              <a:rPr lang="cs-CZ" dirty="0"/>
              <a:t> (Pekařská 212) 14:00</a:t>
            </a:r>
          </a:p>
          <a:p>
            <a:pPr lvl="1"/>
            <a:r>
              <a:rPr lang="cs-CZ" dirty="0" err="1"/>
              <a:t>Offline</a:t>
            </a:r>
            <a:r>
              <a:rPr lang="cs-CZ" dirty="0"/>
              <a:t> (Pekařská 212) 14:45</a:t>
            </a:r>
          </a:p>
          <a:p>
            <a:pPr lvl="1"/>
            <a:endParaRPr lang="cs-CZ" dirty="0"/>
          </a:p>
          <a:p>
            <a:r>
              <a:rPr lang="cs-CZ" dirty="0" err="1"/>
              <a:t>Wednesday</a:t>
            </a:r>
            <a:r>
              <a:rPr lang="cs-CZ" dirty="0"/>
              <a:t>, </a:t>
            </a:r>
            <a:r>
              <a:rPr lang="cs-CZ" dirty="0" err="1"/>
              <a:t>January</a:t>
            </a:r>
            <a:r>
              <a:rPr lang="cs-CZ" dirty="0"/>
              <a:t> 25th 2023</a:t>
            </a:r>
          </a:p>
          <a:p>
            <a:pPr lvl="1"/>
            <a:r>
              <a:rPr lang="cs-CZ" dirty="0"/>
              <a:t>Online (zoom) 10:30</a:t>
            </a:r>
          </a:p>
          <a:p>
            <a:pPr lvl="1"/>
            <a:r>
              <a:rPr lang="cs-CZ" dirty="0" err="1"/>
              <a:t>Offline</a:t>
            </a:r>
            <a:r>
              <a:rPr lang="cs-CZ" dirty="0"/>
              <a:t> (Pekařská 212) 14:00</a:t>
            </a:r>
          </a:p>
          <a:p>
            <a:pPr marL="457200" lvl="1" indent="0">
              <a:buNone/>
            </a:pPr>
            <a:endParaRPr lang="cs-CZ" dirty="0"/>
          </a:p>
          <a:p>
            <a:pPr marL="457200" lvl="1" indent="0">
              <a:buNone/>
            </a:pPr>
            <a:r>
              <a:rPr lang="cs-CZ" dirty="0"/>
              <a:t>Max. 3 </a:t>
            </a:r>
            <a:r>
              <a:rPr lang="cs-CZ" dirty="0" err="1"/>
              <a:t>students</a:t>
            </a:r>
            <a:r>
              <a:rPr lang="cs-CZ" dirty="0"/>
              <a:t> per session. </a:t>
            </a:r>
            <a:r>
              <a:rPr lang="cs-CZ" dirty="0" err="1">
                <a:solidFill>
                  <a:srgbClr val="CC0066"/>
                </a:solidFill>
              </a:rPr>
              <a:t>Please</a:t>
            </a:r>
            <a:r>
              <a:rPr lang="cs-CZ" dirty="0">
                <a:solidFill>
                  <a:srgbClr val="CC0066"/>
                </a:solidFill>
              </a:rPr>
              <a:t> </a:t>
            </a:r>
            <a:r>
              <a:rPr lang="cs-CZ" dirty="0" err="1">
                <a:solidFill>
                  <a:srgbClr val="CC0066"/>
                </a:solidFill>
              </a:rPr>
              <a:t>register</a:t>
            </a:r>
            <a:r>
              <a:rPr lang="cs-CZ" dirty="0">
                <a:solidFill>
                  <a:srgbClr val="CC0066"/>
                </a:solidFill>
              </a:rPr>
              <a:t> in </a:t>
            </a:r>
            <a:r>
              <a:rPr lang="cs-CZ" dirty="0" err="1">
                <a:solidFill>
                  <a:srgbClr val="CC0066"/>
                </a:solidFill>
              </a:rPr>
              <a:t>moodle</a:t>
            </a:r>
            <a:r>
              <a:rPr lang="cs-CZ" dirty="0">
                <a:solidFill>
                  <a:srgbClr val="CC0066"/>
                </a:solidFill>
              </a:rPr>
              <a:t>!</a:t>
            </a:r>
          </a:p>
          <a:p>
            <a:pPr marL="457200" lvl="1" indent="0">
              <a:buNone/>
            </a:pPr>
            <a:endParaRPr lang="en-GB" dirty="0"/>
          </a:p>
          <a:p>
            <a:pPr lvl="1"/>
            <a:endParaRPr lang="en-GB" dirty="0"/>
          </a:p>
        </p:txBody>
      </p:sp>
      <p:sp>
        <p:nvSpPr>
          <p:cNvPr id="4" name="Vývojový diagram: postup 3">
            <a:extLst>
              <a:ext uri="{FF2B5EF4-FFF2-40B4-BE49-F238E27FC236}">
                <a16:creationId xmlns:a16="http://schemas.microsoft.com/office/drawing/2014/main" id="{A6260CCD-C3FA-488E-80B7-41555F8559B2}"/>
              </a:ext>
            </a:extLst>
          </p:cNvPr>
          <p:cNvSpPr/>
          <p:nvPr/>
        </p:nvSpPr>
        <p:spPr>
          <a:xfrm>
            <a:off x="7056408" y="2984740"/>
            <a:ext cx="3381554" cy="220836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Content</a:t>
            </a:r>
            <a:r>
              <a:rPr lang="cs-CZ" dirty="0"/>
              <a:t>:</a:t>
            </a:r>
            <a:br>
              <a:rPr lang="cs-CZ" dirty="0"/>
            </a:br>
            <a:br>
              <a:rPr lang="cs-CZ" dirty="0"/>
            </a:br>
            <a:r>
              <a:rPr lang="cs-CZ" dirty="0" err="1"/>
              <a:t>You</a:t>
            </a:r>
            <a:r>
              <a:rPr lang="cs-CZ" dirty="0"/>
              <a:t> are </a:t>
            </a:r>
            <a:r>
              <a:rPr lang="cs-CZ" dirty="0" err="1"/>
              <a:t>presented</a:t>
            </a:r>
            <a:r>
              <a:rPr lang="cs-CZ" dirty="0"/>
              <a:t> a case study and </a:t>
            </a:r>
            <a:r>
              <a:rPr lang="cs-CZ" dirty="0" err="1"/>
              <a:t>you</a:t>
            </a:r>
            <a:r>
              <a:rPr lang="cs-CZ" dirty="0"/>
              <a:t> are </a:t>
            </a:r>
            <a:r>
              <a:rPr lang="cs-CZ" dirty="0" err="1"/>
              <a:t>suppossed</a:t>
            </a:r>
            <a:r>
              <a:rPr lang="cs-CZ" dirty="0"/>
              <a:t> to </a:t>
            </a:r>
            <a:r>
              <a:rPr lang="cs-CZ" dirty="0" err="1"/>
              <a:t>suggest</a:t>
            </a:r>
            <a:r>
              <a:rPr lang="cs-CZ" dirty="0"/>
              <a:t> </a:t>
            </a:r>
            <a:r>
              <a:rPr lang="cs-CZ" dirty="0" err="1"/>
              <a:t>possible</a:t>
            </a:r>
            <a:r>
              <a:rPr lang="cs-CZ" dirty="0"/>
              <a:t> </a:t>
            </a:r>
            <a:r>
              <a:rPr lang="cs-CZ" dirty="0" err="1"/>
              <a:t>solutions</a:t>
            </a:r>
            <a:r>
              <a:rPr lang="cs-CZ" dirty="0"/>
              <a:t> </a:t>
            </a:r>
            <a:r>
              <a:rPr lang="cs-CZ" dirty="0" err="1"/>
              <a:t>based</a:t>
            </a:r>
            <a:r>
              <a:rPr lang="cs-CZ" dirty="0"/>
              <a:t> on HLS</a:t>
            </a:r>
          </a:p>
          <a:p>
            <a:pPr algn="ctr"/>
            <a:endParaRPr lang="cs-CZ" dirty="0"/>
          </a:p>
          <a:p>
            <a:pPr algn="ctr"/>
            <a:r>
              <a:rPr lang="cs-CZ" dirty="0"/>
              <a:t>(</a:t>
            </a:r>
            <a:r>
              <a:rPr lang="cs-CZ" dirty="0" err="1"/>
              <a:t>Similar</a:t>
            </a:r>
            <a:r>
              <a:rPr lang="cs-CZ" dirty="0"/>
              <a:t> to </a:t>
            </a:r>
            <a:r>
              <a:rPr lang="cs-CZ" dirty="0" err="1"/>
              <a:t>assignment</a:t>
            </a:r>
            <a:r>
              <a:rPr lang="cs-CZ" dirty="0"/>
              <a:t> #5)</a:t>
            </a:r>
            <a:endParaRPr lang="en-GB" dirty="0"/>
          </a:p>
        </p:txBody>
      </p:sp>
    </p:spTree>
    <p:extLst>
      <p:ext uri="{BB962C8B-B14F-4D97-AF65-F5344CB8AC3E}">
        <p14:creationId xmlns:p14="http://schemas.microsoft.com/office/powerpoint/2010/main" val="29270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886F34-BE74-4C6B-A6F0-20A9EF6138B2}"/>
              </a:ext>
            </a:extLst>
          </p:cNvPr>
          <p:cNvSpPr>
            <a:spLocks noGrp="1"/>
          </p:cNvSpPr>
          <p:nvPr>
            <p:ph type="title"/>
          </p:nvPr>
        </p:nvSpPr>
        <p:spPr/>
        <p:txBody>
          <a:bodyPr/>
          <a:lstStyle/>
          <a:p>
            <a:r>
              <a:rPr lang="cs-CZ" dirty="0" err="1"/>
              <a:t>Homework</a:t>
            </a:r>
            <a:r>
              <a:rPr lang="cs-CZ" dirty="0"/>
              <a:t> #6</a:t>
            </a:r>
          </a:p>
        </p:txBody>
      </p:sp>
      <p:sp>
        <p:nvSpPr>
          <p:cNvPr id="3" name="Zástupný symbol pro obsah 2">
            <a:extLst>
              <a:ext uri="{FF2B5EF4-FFF2-40B4-BE49-F238E27FC236}">
                <a16:creationId xmlns:a16="http://schemas.microsoft.com/office/drawing/2014/main" id="{8E035854-8CBC-4160-AD57-A0D6BF776D37}"/>
              </a:ext>
            </a:extLst>
          </p:cNvPr>
          <p:cNvSpPr>
            <a:spLocks noGrp="1"/>
          </p:cNvSpPr>
          <p:nvPr>
            <p:ph idx="1"/>
          </p:nvPr>
        </p:nvSpPr>
        <p:spPr>
          <a:xfrm>
            <a:off x="1051845" y="5593221"/>
            <a:ext cx="10091871" cy="714202"/>
          </a:xfrm>
        </p:spPr>
        <p:txBody>
          <a:bodyPr>
            <a:noAutofit/>
          </a:bodyPr>
          <a:lstStyle/>
          <a:p>
            <a:pPr marL="0" indent="0">
              <a:lnSpc>
                <a:spcPct val="100000"/>
              </a:lnSpc>
              <a:spcBef>
                <a:spcPts val="0"/>
              </a:spcBef>
              <a:buNone/>
            </a:pPr>
            <a:r>
              <a:rPr lang="cs-CZ" sz="2200" dirty="0" err="1">
                <a:solidFill>
                  <a:srgbClr val="CC0066"/>
                </a:solidFill>
              </a:rPr>
              <a:t>Deadline</a:t>
            </a:r>
            <a:r>
              <a:rPr lang="cs-CZ" sz="2200" dirty="0">
                <a:solidFill>
                  <a:srgbClr val="CC0066"/>
                </a:solidFill>
              </a:rPr>
              <a:t>: </a:t>
            </a:r>
            <a:r>
              <a:rPr lang="cs-CZ" sz="2200" dirty="0" err="1">
                <a:solidFill>
                  <a:srgbClr val="CC0066"/>
                </a:solidFill>
              </a:rPr>
              <a:t>Thursday</a:t>
            </a:r>
            <a:r>
              <a:rPr lang="cs-CZ" sz="2200" dirty="0">
                <a:solidFill>
                  <a:srgbClr val="CC0066"/>
                </a:solidFill>
              </a:rPr>
              <a:t>, </a:t>
            </a:r>
            <a:r>
              <a:rPr lang="cs-CZ" sz="2200" dirty="0" err="1">
                <a:solidFill>
                  <a:srgbClr val="CC0066"/>
                </a:solidFill>
              </a:rPr>
              <a:t>January</a:t>
            </a:r>
            <a:r>
              <a:rPr lang="cs-CZ" sz="2200" dirty="0">
                <a:solidFill>
                  <a:srgbClr val="CC0066"/>
                </a:solidFill>
              </a:rPr>
              <a:t> 6, 23:59 CEST</a:t>
            </a:r>
          </a:p>
          <a:p>
            <a:pPr marL="0" indent="0">
              <a:lnSpc>
                <a:spcPct val="100000"/>
              </a:lnSpc>
              <a:spcBef>
                <a:spcPts val="0"/>
              </a:spcBef>
              <a:buNone/>
            </a:pPr>
            <a:r>
              <a:rPr lang="cs-CZ" sz="2200" dirty="0">
                <a:solidFill>
                  <a:srgbClr val="CC0066"/>
                </a:solidFill>
              </a:rPr>
              <a:t>10/10 </a:t>
            </a:r>
            <a:r>
              <a:rPr lang="cs-CZ" sz="2200" dirty="0" err="1">
                <a:solidFill>
                  <a:srgbClr val="CC0066"/>
                </a:solidFill>
              </a:rPr>
              <a:t>automatically</a:t>
            </a:r>
            <a:r>
              <a:rPr lang="cs-CZ" sz="2200" dirty="0">
                <a:solidFill>
                  <a:srgbClr val="CC0066"/>
                </a:solidFill>
              </a:rPr>
              <a:t> </a:t>
            </a:r>
            <a:r>
              <a:rPr lang="cs-CZ" sz="2200" dirty="0" err="1">
                <a:solidFill>
                  <a:srgbClr val="CC0066"/>
                </a:solidFill>
              </a:rPr>
              <a:t>for</a:t>
            </a:r>
            <a:r>
              <a:rPr lang="cs-CZ" sz="2200" dirty="0">
                <a:solidFill>
                  <a:srgbClr val="CC0066"/>
                </a:solidFill>
              </a:rPr>
              <a:t> </a:t>
            </a:r>
            <a:r>
              <a:rPr lang="cs-CZ" sz="2200" dirty="0" err="1">
                <a:solidFill>
                  <a:srgbClr val="CC0066"/>
                </a:solidFill>
              </a:rPr>
              <a:t>all</a:t>
            </a:r>
            <a:r>
              <a:rPr lang="cs-CZ" sz="2200" dirty="0">
                <a:solidFill>
                  <a:srgbClr val="CC0066"/>
                </a:solidFill>
              </a:rPr>
              <a:t> </a:t>
            </a:r>
            <a:r>
              <a:rPr lang="cs-CZ" sz="2200" dirty="0" err="1">
                <a:solidFill>
                  <a:srgbClr val="CC0066"/>
                </a:solidFill>
              </a:rPr>
              <a:t>serious</a:t>
            </a:r>
            <a:r>
              <a:rPr lang="cs-CZ" sz="2200" dirty="0">
                <a:solidFill>
                  <a:srgbClr val="CC0066"/>
                </a:solidFill>
              </a:rPr>
              <a:t> </a:t>
            </a:r>
            <a:r>
              <a:rPr lang="cs-CZ" sz="2200" dirty="0" err="1">
                <a:solidFill>
                  <a:srgbClr val="CC0066"/>
                </a:solidFill>
              </a:rPr>
              <a:t>submissions</a:t>
            </a:r>
            <a:r>
              <a:rPr lang="cs-CZ" sz="2200" dirty="0">
                <a:solidFill>
                  <a:srgbClr val="CC0066"/>
                </a:solidFill>
              </a:rPr>
              <a:t> (</a:t>
            </a:r>
            <a:r>
              <a:rPr lang="cs-CZ" sz="2200" dirty="0" err="1">
                <a:solidFill>
                  <a:srgbClr val="CC0066"/>
                </a:solidFill>
              </a:rPr>
              <a:t>challenger</a:t>
            </a:r>
            <a:r>
              <a:rPr lang="cs-CZ" sz="2200" dirty="0">
                <a:solidFill>
                  <a:srgbClr val="CC0066"/>
                </a:solidFill>
              </a:rPr>
              <a:t> </a:t>
            </a:r>
            <a:r>
              <a:rPr lang="cs-CZ" sz="2200" dirty="0" err="1">
                <a:solidFill>
                  <a:srgbClr val="CC0066"/>
                </a:solidFill>
              </a:rPr>
              <a:t>safety</a:t>
            </a:r>
            <a:r>
              <a:rPr lang="cs-CZ" sz="2200" dirty="0">
                <a:solidFill>
                  <a:srgbClr val="CC0066"/>
                </a:solidFill>
              </a:rPr>
              <a:t> </a:t>
            </a:r>
            <a:r>
              <a:rPr lang="cs-CZ" sz="2200" dirty="0">
                <a:solidFill>
                  <a:srgbClr val="CC0066"/>
                </a:solidFill>
                <a:sym typeface="Wingdings" panose="05000000000000000000" pitchFamily="2" charset="2"/>
              </a:rPr>
              <a:t> )</a:t>
            </a:r>
            <a:endParaRPr lang="cs-CZ" sz="2200" dirty="0">
              <a:solidFill>
                <a:srgbClr val="CC0066"/>
              </a:solidFill>
            </a:endParaRPr>
          </a:p>
        </p:txBody>
      </p:sp>
      <p:sp>
        <p:nvSpPr>
          <p:cNvPr id="4" name="Zástupný symbol pro obsah 2">
            <a:extLst>
              <a:ext uri="{FF2B5EF4-FFF2-40B4-BE49-F238E27FC236}">
                <a16:creationId xmlns:a16="http://schemas.microsoft.com/office/drawing/2014/main" id="{31843A52-065D-4B20-90E0-2BC48DAB730B}"/>
              </a:ext>
            </a:extLst>
          </p:cNvPr>
          <p:cNvSpPr txBox="1">
            <a:spLocks/>
          </p:cNvSpPr>
          <p:nvPr/>
        </p:nvSpPr>
        <p:spPr>
          <a:xfrm>
            <a:off x="1048284" y="1264779"/>
            <a:ext cx="10091871" cy="4432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cs-CZ" sz="2200" dirty="0">
                <a:solidFill>
                  <a:srgbClr val="CC0066"/>
                </a:solidFill>
              </a:rPr>
              <a:t>Feedback </a:t>
            </a:r>
            <a:r>
              <a:rPr lang="cs-CZ" sz="2200" dirty="0" err="1">
                <a:solidFill>
                  <a:srgbClr val="CC0066"/>
                </a:solidFill>
              </a:rPr>
              <a:t>of</a:t>
            </a:r>
            <a:r>
              <a:rPr lang="cs-CZ" sz="2200" dirty="0">
                <a:solidFill>
                  <a:srgbClr val="CC0066"/>
                </a:solidFill>
              </a:rPr>
              <a:t> </a:t>
            </a:r>
            <a:r>
              <a:rPr lang="cs-CZ" sz="2200" dirty="0" err="1">
                <a:solidFill>
                  <a:srgbClr val="CC0066"/>
                </a:solidFill>
              </a:rPr>
              <a:t>the</a:t>
            </a:r>
            <a:r>
              <a:rPr lang="cs-CZ" sz="2200" dirty="0">
                <a:solidFill>
                  <a:srgbClr val="CC0066"/>
                </a:solidFill>
              </a:rPr>
              <a:t> Public Management </a:t>
            </a:r>
            <a:r>
              <a:rPr lang="cs-CZ" sz="2200" dirty="0" err="1">
                <a:solidFill>
                  <a:srgbClr val="CC0066"/>
                </a:solidFill>
              </a:rPr>
              <a:t>using</a:t>
            </a:r>
            <a:r>
              <a:rPr lang="cs-CZ" sz="2200" dirty="0">
                <a:solidFill>
                  <a:srgbClr val="CC0066"/>
                </a:solidFill>
              </a:rPr>
              <a:t> </a:t>
            </a:r>
            <a:r>
              <a:rPr lang="cs-CZ" sz="2200" dirty="0" err="1">
                <a:solidFill>
                  <a:srgbClr val="CC0066"/>
                </a:solidFill>
              </a:rPr>
              <a:t>Human</a:t>
            </a:r>
            <a:r>
              <a:rPr lang="cs-CZ" sz="2200" dirty="0">
                <a:solidFill>
                  <a:srgbClr val="CC0066"/>
                </a:solidFill>
              </a:rPr>
              <a:t> </a:t>
            </a:r>
            <a:r>
              <a:rPr lang="cs-CZ" sz="2200" dirty="0" err="1">
                <a:solidFill>
                  <a:srgbClr val="CC0066"/>
                </a:solidFill>
              </a:rPr>
              <a:t>Learning</a:t>
            </a:r>
            <a:r>
              <a:rPr lang="cs-CZ" sz="2200" dirty="0">
                <a:solidFill>
                  <a:srgbClr val="CC0066"/>
                </a:solidFill>
              </a:rPr>
              <a:t> Systems as a </a:t>
            </a:r>
            <a:r>
              <a:rPr lang="cs-CZ" sz="2200" dirty="0" err="1">
                <a:solidFill>
                  <a:srgbClr val="CC0066"/>
                </a:solidFill>
              </a:rPr>
              <a:t>framework</a:t>
            </a:r>
            <a:endParaRPr lang="cs-CZ" sz="2200" dirty="0">
              <a:solidFill>
                <a:srgbClr val="CC0066"/>
              </a:solidFill>
            </a:endParaRPr>
          </a:p>
          <a:p>
            <a:pPr marL="0" indent="0">
              <a:lnSpc>
                <a:spcPct val="100000"/>
              </a:lnSpc>
              <a:spcBef>
                <a:spcPts val="0"/>
              </a:spcBef>
              <a:buFont typeface="Arial" panose="020B0604020202020204" pitchFamily="34" charset="0"/>
              <a:buNone/>
            </a:pPr>
            <a:r>
              <a:rPr lang="cs-CZ" sz="2200" dirty="0" err="1">
                <a:solidFill>
                  <a:srgbClr val="CC0066"/>
                </a:solidFill>
              </a:rPr>
              <a:t>Different</a:t>
            </a:r>
            <a:r>
              <a:rPr lang="cs-CZ" sz="2200" dirty="0">
                <a:solidFill>
                  <a:srgbClr val="CC0066"/>
                </a:solidFill>
              </a:rPr>
              <a:t> </a:t>
            </a:r>
            <a:r>
              <a:rPr lang="cs-CZ" sz="2200" dirty="0" err="1">
                <a:solidFill>
                  <a:srgbClr val="CC0066"/>
                </a:solidFill>
              </a:rPr>
              <a:t>tasks</a:t>
            </a:r>
            <a:r>
              <a:rPr lang="cs-CZ" sz="2200" dirty="0">
                <a:solidFill>
                  <a:srgbClr val="CC0066"/>
                </a:solidFill>
              </a:rPr>
              <a:t> </a:t>
            </a:r>
            <a:r>
              <a:rPr lang="cs-CZ" sz="2200" dirty="0" err="1">
                <a:solidFill>
                  <a:srgbClr val="CC0066"/>
                </a:solidFill>
              </a:rPr>
              <a:t>for</a:t>
            </a:r>
            <a:r>
              <a:rPr lang="cs-CZ" sz="2200" dirty="0">
                <a:solidFill>
                  <a:srgbClr val="CC0066"/>
                </a:solidFill>
              </a:rPr>
              <a:t> </a:t>
            </a:r>
            <a:r>
              <a:rPr lang="cs-CZ" sz="2200" dirty="0" err="1">
                <a:solidFill>
                  <a:srgbClr val="CC0066"/>
                </a:solidFill>
              </a:rPr>
              <a:t>different</a:t>
            </a:r>
            <a:r>
              <a:rPr lang="cs-CZ" sz="2200" dirty="0">
                <a:solidFill>
                  <a:srgbClr val="CC0066"/>
                </a:solidFill>
              </a:rPr>
              <a:t> </a:t>
            </a:r>
            <a:r>
              <a:rPr lang="cs-CZ" sz="2200" dirty="0" err="1">
                <a:solidFill>
                  <a:srgbClr val="CC0066"/>
                </a:solidFill>
              </a:rPr>
              <a:t>students</a:t>
            </a:r>
            <a:r>
              <a:rPr lang="cs-CZ" sz="2200" dirty="0">
                <a:solidFill>
                  <a:srgbClr val="CC0066"/>
                </a:solidFill>
              </a:rPr>
              <a:t>, 400-800 </a:t>
            </a:r>
            <a:r>
              <a:rPr lang="cs-CZ" sz="2200" dirty="0" err="1">
                <a:solidFill>
                  <a:srgbClr val="CC0066"/>
                </a:solidFill>
              </a:rPr>
              <a:t>words</a:t>
            </a:r>
            <a:r>
              <a:rPr lang="cs-CZ" sz="2200" dirty="0">
                <a:solidFill>
                  <a:srgbClr val="CC0066"/>
                </a:solidFill>
              </a:rPr>
              <a:t>:</a:t>
            </a:r>
            <a:endParaRPr lang="cs-CZ" sz="1800" dirty="0"/>
          </a:p>
        </p:txBody>
      </p:sp>
      <p:sp>
        <p:nvSpPr>
          <p:cNvPr id="5" name="Zástupný symbol pro obsah 2">
            <a:extLst>
              <a:ext uri="{FF2B5EF4-FFF2-40B4-BE49-F238E27FC236}">
                <a16:creationId xmlns:a16="http://schemas.microsoft.com/office/drawing/2014/main" id="{F9472548-35BC-4D2A-B456-CB4BF6D0CC4E}"/>
              </a:ext>
            </a:extLst>
          </p:cNvPr>
          <p:cNvSpPr txBox="1">
            <a:spLocks/>
          </p:cNvSpPr>
          <p:nvPr/>
        </p:nvSpPr>
        <p:spPr>
          <a:xfrm>
            <a:off x="6132514" y="2130724"/>
            <a:ext cx="5011204" cy="31926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cs-CZ" sz="1800" dirty="0"/>
              <a:t>B) </a:t>
            </a:r>
            <a:r>
              <a:rPr lang="cs-CZ" sz="1800" dirty="0" err="1"/>
              <a:t>If</a:t>
            </a:r>
            <a:r>
              <a:rPr lang="cs-CZ" sz="1800" dirty="0"/>
              <a:t> </a:t>
            </a:r>
            <a:r>
              <a:rPr lang="cs-CZ" sz="1800" dirty="0" err="1"/>
              <a:t>you</a:t>
            </a:r>
            <a:r>
              <a:rPr lang="cs-CZ" sz="1800" dirty="0"/>
              <a:t> study a program </a:t>
            </a:r>
            <a:r>
              <a:rPr lang="cs-CZ" sz="1800" dirty="0" err="1"/>
              <a:t>where</a:t>
            </a:r>
            <a:r>
              <a:rPr lang="cs-CZ" sz="1800" dirty="0"/>
              <a:t> </a:t>
            </a:r>
            <a:r>
              <a:rPr lang="cs-CZ" sz="1800" dirty="0" err="1"/>
              <a:t>Dept</a:t>
            </a:r>
            <a:r>
              <a:rPr lang="cs-CZ" sz="1800" dirty="0"/>
              <a:t>. </a:t>
            </a:r>
            <a:r>
              <a:rPr lang="cs-CZ" sz="1800" dirty="0" err="1"/>
              <a:t>of</a:t>
            </a:r>
            <a:r>
              <a:rPr lang="cs-CZ" sz="1800" dirty="0"/>
              <a:t> Public and </a:t>
            </a:r>
            <a:r>
              <a:rPr lang="cs-CZ" sz="1800" dirty="0" err="1"/>
              <a:t>Social</a:t>
            </a:r>
            <a:r>
              <a:rPr lang="cs-CZ" sz="1800" dirty="0"/>
              <a:t> </a:t>
            </a:r>
            <a:r>
              <a:rPr lang="cs-CZ" sz="1800" dirty="0" err="1"/>
              <a:t>Policy</a:t>
            </a:r>
            <a:r>
              <a:rPr lang="cs-CZ" sz="1800" dirty="0"/>
              <a:t> (KVSP) </a:t>
            </a:r>
            <a:r>
              <a:rPr lang="cs-CZ" sz="1800" dirty="0" err="1"/>
              <a:t>plays</a:t>
            </a:r>
            <a:r>
              <a:rPr lang="cs-CZ" sz="1800" dirty="0"/>
              <a:t> a role (PASP, VERASP):</a:t>
            </a:r>
          </a:p>
          <a:p>
            <a:pPr marL="0" indent="0">
              <a:lnSpc>
                <a:spcPct val="100000"/>
              </a:lnSpc>
              <a:spcBef>
                <a:spcPts val="0"/>
              </a:spcBef>
              <a:buFont typeface="Arial" panose="020B0604020202020204" pitchFamily="34" charset="0"/>
              <a:buNone/>
            </a:pPr>
            <a:endParaRPr lang="cs-CZ" sz="1800" dirty="0"/>
          </a:p>
          <a:p>
            <a:pPr marL="0" indent="0">
              <a:lnSpc>
                <a:spcPct val="100000"/>
              </a:lnSpc>
              <a:spcBef>
                <a:spcPts val="0"/>
              </a:spcBef>
              <a:buFont typeface="Arial" panose="020B0604020202020204" pitchFamily="34" charset="0"/>
              <a:buNone/>
            </a:pPr>
            <a:r>
              <a:rPr lang="cs-CZ" sz="1800" dirty="0"/>
              <a:t>Same as A) but </a:t>
            </a:r>
            <a:r>
              <a:rPr lang="cs-CZ" sz="1800" dirty="0" err="1"/>
              <a:t>for</a:t>
            </a:r>
            <a:r>
              <a:rPr lang="cs-CZ" sz="1800" dirty="0"/>
              <a:t> Systems element </a:t>
            </a:r>
            <a:r>
              <a:rPr lang="cs-CZ" sz="1800" dirty="0" err="1"/>
              <a:t>think</a:t>
            </a:r>
            <a:r>
              <a:rPr lang="cs-CZ" sz="1800" dirty="0"/>
              <a:t> </a:t>
            </a:r>
            <a:r>
              <a:rPr lang="cs-CZ" sz="1800" dirty="0" err="1"/>
              <a:t>about</a:t>
            </a:r>
            <a:r>
              <a:rPr lang="cs-CZ" sz="1800" dirty="0"/>
              <a:t> </a:t>
            </a:r>
            <a:r>
              <a:rPr lang="cs-CZ" sz="1800" dirty="0" err="1"/>
              <a:t>the</a:t>
            </a:r>
            <a:r>
              <a:rPr lang="cs-CZ" sz="1800" dirty="0"/>
              <a:t> </a:t>
            </a:r>
            <a:r>
              <a:rPr lang="cs-CZ" sz="1800" dirty="0" err="1"/>
              <a:t>wider</a:t>
            </a:r>
            <a:r>
              <a:rPr lang="cs-CZ" sz="1800" dirty="0"/>
              <a:t> </a:t>
            </a:r>
            <a:r>
              <a:rPr lang="cs-CZ" sz="1800" dirty="0" err="1"/>
              <a:t>system</a:t>
            </a:r>
            <a:r>
              <a:rPr lang="cs-CZ" sz="1800" dirty="0"/>
              <a:t> – </a:t>
            </a:r>
            <a:r>
              <a:rPr lang="cs-CZ" sz="1800" dirty="0" err="1"/>
              <a:t>your</a:t>
            </a:r>
            <a:r>
              <a:rPr lang="cs-CZ" sz="1800" dirty="0"/>
              <a:t> study </a:t>
            </a:r>
            <a:r>
              <a:rPr lang="cs-CZ" sz="1800" dirty="0" err="1"/>
              <a:t>programme</a:t>
            </a:r>
            <a:r>
              <a:rPr lang="cs-CZ" sz="1800" dirty="0"/>
              <a:t>:</a:t>
            </a:r>
          </a:p>
          <a:p>
            <a:pPr>
              <a:lnSpc>
                <a:spcPct val="100000"/>
              </a:lnSpc>
              <a:spcBef>
                <a:spcPts val="0"/>
              </a:spcBef>
            </a:pPr>
            <a:r>
              <a:rPr lang="cs-CZ" sz="1800" dirty="0" err="1"/>
              <a:t>Where</a:t>
            </a:r>
            <a:r>
              <a:rPr lang="cs-CZ" sz="1800" dirty="0"/>
              <a:t> do </a:t>
            </a:r>
            <a:r>
              <a:rPr lang="cs-CZ" sz="1800" dirty="0" err="1"/>
              <a:t>you</a:t>
            </a:r>
            <a:r>
              <a:rPr lang="cs-CZ" sz="1800" dirty="0"/>
              <a:t> </a:t>
            </a:r>
            <a:r>
              <a:rPr lang="cs-CZ" sz="1800" dirty="0" err="1"/>
              <a:t>see</a:t>
            </a:r>
            <a:r>
              <a:rPr lang="cs-CZ" sz="1800" dirty="0"/>
              <a:t> </a:t>
            </a:r>
            <a:r>
              <a:rPr lang="cs-CZ" sz="1800" dirty="0" err="1"/>
              <a:t>overlaps</a:t>
            </a:r>
            <a:r>
              <a:rPr lang="cs-CZ" sz="1800" dirty="0"/>
              <a:t>/</a:t>
            </a:r>
            <a:r>
              <a:rPr lang="cs-CZ" sz="1800" dirty="0" err="1"/>
              <a:t>repetitions</a:t>
            </a:r>
            <a:r>
              <a:rPr lang="cs-CZ" sz="1800" dirty="0"/>
              <a:t> </a:t>
            </a:r>
            <a:r>
              <a:rPr lang="cs-CZ" sz="1800" dirty="0" err="1"/>
              <a:t>with</a:t>
            </a:r>
            <a:r>
              <a:rPr lang="cs-CZ" sz="1800" dirty="0"/>
              <a:t> </a:t>
            </a:r>
            <a:r>
              <a:rPr lang="cs-CZ" sz="1800" dirty="0" err="1"/>
              <a:t>other</a:t>
            </a:r>
            <a:r>
              <a:rPr lang="cs-CZ" sz="1800" dirty="0"/>
              <a:t> </a:t>
            </a:r>
            <a:r>
              <a:rPr lang="cs-CZ" sz="1800" dirty="0" err="1"/>
              <a:t>courses</a:t>
            </a:r>
            <a:r>
              <a:rPr lang="cs-CZ" sz="1800" dirty="0"/>
              <a:t>?</a:t>
            </a:r>
          </a:p>
          <a:p>
            <a:pPr>
              <a:lnSpc>
                <a:spcPct val="100000"/>
              </a:lnSpc>
              <a:spcBef>
                <a:spcPts val="0"/>
              </a:spcBef>
            </a:pPr>
            <a:r>
              <a:rPr lang="cs-CZ" sz="1800" dirty="0" err="1"/>
              <a:t>Where</a:t>
            </a:r>
            <a:r>
              <a:rPr lang="cs-CZ" sz="1800" dirty="0"/>
              <a:t> do </a:t>
            </a:r>
            <a:r>
              <a:rPr lang="cs-CZ" sz="1800" dirty="0" err="1"/>
              <a:t>you</a:t>
            </a:r>
            <a:r>
              <a:rPr lang="cs-CZ" sz="1800" dirty="0"/>
              <a:t> </a:t>
            </a:r>
            <a:r>
              <a:rPr lang="cs-CZ" sz="1800" dirty="0" err="1"/>
              <a:t>see</a:t>
            </a:r>
            <a:r>
              <a:rPr lang="cs-CZ" sz="1800" dirty="0"/>
              <a:t> </a:t>
            </a:r>
            <a:r>
              <a:rPr lang="cs-CZ" sz="1800" dirty="0" err="1"/>
              <a:t>complementarity</a:t>
            </a:r>
            <a:r>
              <a:rPr lang="cs-CZ" sz="1800" dirty="0"/>
              <a:t>/</a:t>
            </a:r>
            <a:r>
              <a:rPr lang="cs-CZ" sz="1800" dirty="0" err="1"/>
              <a:t>synergies</a:t>
            </a:r>
            <a:r>
              <a:rPr lang="cs-CZ" sz="1800" dirty="0"/>
              <a:t> </a:t>
            </a:r>
            <a:r>
              <a:rPr lang="cs-CZ" sz="1800" dirty="0" err="1"/>
              <a:t>with</a:t>
            </a:r>
            <a:r>
              <a:rPr lang="cs-CZ" sz="1800" dirty="0"/>
              <a:t> </a:t>
            </a:r>
            <a:r>
              <a:rPr lang="cs-CZ" sz="1800" dirty="0" err="1"/>
              <a:t>other</a:t>
            </a:r>
            <a:r>
              <a:rPr lang="cs-CZ" sz="1800" dirty="0"/>
              <a:t> </a:t>
            </a:r>
            <a:r>
              <a:rPr lang="cs-CZ" sz="1800" dirty="0" err="1"/>
              <a:t>courses</a:t>
            </a:r>
            <a:r>
              <a:rPr lang="cs-CZ" sz="1800" dirty="0"/>
              <a:t>?</a:t>
            </a:r>
          </a:p>
          <a:p>
            <a:pPr>
              <a:lnSpc>
                <a:spcPct val="100000"/>
              </a:lnSpc>
              <a:spcBef>
                <a:spcPts val="0"/>
              </a:spcBef>
            </a:pPr>
            <a:r>
              <a:rPr lang="cs-CZ" sz="1800" dirty="0" err="1"/>
              <a:t>Where</a:t>
            </a:r>
            <a:r>
              <a:rPr lang="cs-CZ" sz="1800" dirty="0"/>
              <a:t> do </a:t>
            </a:r>
            <a:r>
              <a:rPr lang="cs-CZ" sz="1800" dirty="0" err="1"/>
              <a:t>you</a:t>
            </a:r>
            <a:r>
              <a:rPr lang="cs-CZ" sz="1800" dirty="0"/>
              <a:t> </a:t>
            </a:r>
            <a:r>
              <a:rPr lang="cs-CZ" sz="1800" dirty="0" err="1"/>
              <a:t>see</a:t>
            </a:r>
            <a:r>
              <a:rPr lang="cs-CZ" sz="1800" dirty="0"/>
              <a:t> </a:t>
            </a:r>
            <a:r>
              <a:rPr lang="cs-CZ" sz="1800" dirty="0" err="1"/>
              <a:t>contradictions</a:t>
            </a:r>
            <a:r>
              <a:rPr lang="cs-CZ" sz="1800" dirty="0"/>
              <a:t>/</a:t>
            </a:r>
            <a:r>
              <a:rPr lang="cs-CZ" sz="1800" dirty="0" err="1"/>
              <a:t>discrepancies</a:t>
            </a:r>
            <a:r>
              <a:rPr lang="cs-CZ" sz="1800" dirty="0"/>
              <a:t> to </a:t>
            </a:r>
            <a:r>
              <a:rPr lang="cs-CZ" sz="1800" dirty="0" err="1"/>
              <a:t>other</a:t>
            </a:r>
            <a:r>
              <a:rPr lang="cs-CZ" sz="1800" dirty="0"/>
              <a:t> </a:t>
            </a:r>
            <a:r>
              <a:rPr lang="cs-CZ" sz="1800" dirty="0" err="1"/>
              <a:t>courses</a:t>
            </a:r>
            <a:r>
              <a:rPr lang="cs-CZ" sz="1800" dirty="0"/>
              <a:t>?</a:t>
            </a:r>
          </a:p>
          <a:p>
            <a:pPr marL="0" indent="0">
              <a:lnSpc>
                <a:spcPct val="100000"/>
              </a:lnSpc>
              <a:spcBef>
                <a:spcPts val="0"/>
              </a:spcBef>
              <a:buNone/>
            </a:pPr>
            <a:r>
              <a:rPr lang="cs-CZ" sz="1800" dirty="0" err="1"/>
              <a:t>This</a:t>
            </a:r>
            <a:r>
              <a:rPr lang="cs-CZ" sz="1800" dirty="0"/>
              <a:t> </a:t>
            </a:r>
            <a:r>
              <a:rPr lang="cs-CZ" sz="1800" dirty="0" err="1"/>
              <a:t>time</a:t>
            </a:r>
            <a:r>
              <a:rPr lang="cs-CZ" sz="1800" dirty="0"/>
              <a:t> Czech </a:t>
            </a:r>
            <a:r>
              <a:rPr lang="cs-CZ" sz="1800" dirty="0" err="1"/>
              <a:t>version</a:t>
            </a:r>
            <a:r>
              <a:rPr lang="cs-CZ" sz="1800" dirty="0"/>
              <a:t> </a:t>
            </a:r>
            <a:r>
              <a:rPr lang="cs-CZ" sz="1800" dirty="0" err="1"/>
              <a:t>is</a:t>
            </a:r>
            <a:r>
              <a:rPr lang="cs-CZ" sz="1800" dirty="0"/>
              <a:t> </a:t>
            </a:r>
            <a:r>
              <a:rPr lang="cs-CZ" sz="1800" dirty="0" err="1"/>
              <a:t>welcomed</a:t>
            </a:r>
            <a:r>
              <a:rPr lang="cs-CZ" sz="1800" dirty="0"/>
              <a:t>.</a:t>
            </a:r>
          </a:p>
        </p:txBody>
      </p:sp>
      <p:sp>
        <p:nvSpPr>
          <p:cNvPr id="6" name="Zástupný symbol pro obsah 2">
            <a:extLst>
              <a:ext uri="{FF2B5EF4-FFF2-40B4-BE49-F238E27FC236}">
                <a16:creationId xmlns:a16="http://schemas.microsoft.com/office/drawing/2014/main" id="{01B2E5F5-FA04-4659-BD05-8824D9C26DBD}"/>
              </a:ext>
            </a:extLst>
          </p:cNvPr>
          <p:cNvSpPr txBox="1">
            <a:spLocks/>
          </p:cNvSpPr>
          <p:nvPr/>
        </p:nvSpPr>
        <p:spPr>
          <a:xfrm>
            <a:off x="1048284" y="2130724"/>
            <a:ext cx="5011204" cy="31926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cs-CZ" sz="1800" dirty="0"/>
              <a:t>A) </a:t>
            </a:r>
            <a:r>
              <a:rPr lang="cs-CZ" sz="1800" dirty="0" err="1"/>
              <a:t>If</a:t>
            </a:r>
            <a:r>
              <a:rPr lang="cs-CZ" sz="1800" dirty="0"/>
              <a:t> </a:t>
            </a:r>
            <a:r>
              <a:rPr lang="cs-CZ" sz="1800" dirty="0" err="1"/>
              <a:t>you</a:t>
            </a:r>
            <a:r>
              <a:rPr lang="cs-CZ" sz="1800" dirty="0"/>
              <a:t> are </a:t>
            </a:r>
            <a:r>
              <a:rPr lang="cs-CZ" sz="1800" dirty="0" err="1"/>
              <a:t>an</a:t>
            </a:r>
            <a:r>
              <a:rPr lang="cs-CZ" sz="1800" dirty="0"/>
              <a:t> incoming student (just </a:t>
            </a:r>
            <a:r>
              <a:rPr lang="cs-CZ" sz="1800" dirty="0" err="1"/>
              <a:t>for</a:t>
            </a:r>
            <a:r>
              <a:rPr lang="cs-CZ" sz="1800" dirty="0"/>
              <a:t> a term </a:t>
            </a:r>
            <a:r>
              <a:rPr lang="cs-CZ" sz="1800" dirty="0" err="1"/>
              <a:t>or</a:t>
            </a:r>
            <a:r>
              <a:rPr lang="cs-CZ" sz="1800" dirty="0"/>
              <a:t> </a:t>
            </a:r>
            <a:r>
              <a:rPr lang="cs-CZ" sz="1800" dirty="0" err="1"/>
              <a:t>two</a:t>
            </a:r>
            <a:r>
              <a:rPr lang="cs-CZ" sz="1800" dirty="0"/>
              <a:t> – Erasmus…) </a:t>
            </a:r>
            <a:r>
              <a:rPr lang="cs-CZ" sz="1800" dirty="0" err="1"/>
              <a:t>or</a:t>
            </a:r>
            <a:r>
              <a:rPr lang="cs-CZ" sz="1800" dirty="0"/>
              <a:t> </a:t>
            </a:r>
            <a:r>
              <a:rPr lang="cs-CZ" sz="1800" dirty="0" err="1"/>
              <a:t>based</a:t>
            </a:r>
            <a:r>
              <a:rPr lang="cs-CZ" sz="1800" dirty="0"/>
              <a:t> </a:t>
            </a:r>
            <a:r>
              <a:rPr lang="cs-CZ" sz="1800" dirty="0" err="1"/>
              <a:t>at</a:t>
            </a:r>
            <a:r>
              <a:rPr lang="cs-CZ" sz="1800" dirty="0"/>
              <a:t> </a:t>
            </a:r>
            <a:r>
              <a:rPr lang="cs-CZ" sz="1800" dirty="0" err="1"/>
              <a:t>different</a:t>
            </a:r>
            <a:r>
              <a:rPr lang="cs-CZ" sz="1800" dirty="0"/>
              <a:t> </a:t>
            </a:r>
            <a:r>
              <a:rPr lang="cs-CZ" sz="1800" dirty="0" err="1"/>
              <a:t>faculty</a:t>
            </a:r>
            <a:r>
              <a:rPr lang="cs-CZ" sz="1800" dirty="0"/>
              <a:t>:</a:t>
            </a:r>
          </a:p>
          <a:p>
            <a:pPr marL="0" indent="0">
              <a:lnSpc>
                <a:spcPct val="100000"/>
              </a:lnSpc>
              <a:spcBef>
                <a:spcPts val="0"/>
              </a:spcBef>
              <a:buFont typeface="Arial" panose="020B0604020202020204" pitchFamily="34" charset="0"/>
              <a:buNone/>
            </a:pPr>
            <a:r>
              <a:rPr lang="cs-CZ" sz="1800" dirty="0"/>
              <a:t>Use </a:t>
            </a:r>
            <a:r>
              <a:rPr lang="cs-CZ" sz="1800" dirty="0" err="1"/>
              <a:t>Human</a:t>
            </a:r>
            <a:r>
              <a:rPr lang="cs-CZ" sz="1800" dirty="0"/>
              <a:t> </a:t>
            </a:r>
            <a:r>
              <a:rPr lang="cs-CZ" sz="1800" dirty="0" err="1"/>
              <a:t>Learning</a:t>
            </a:r>
            <a:r>
              <a:rPr lang="cs-CZ" sz="1800" dirty="0"/>
              <a:t> Systems as a Framework </a:t>
            </a:r>
            <a:r>
              <a:rPr lang="cs-CZ" sz="1800" dirty="0" err="1"/>
              <a:t>for</a:t>
            </a:r>
            <a:r>
              <a:rPr lang="cs-CZ" sz="1800" dirty="0"/>
              <a:t> </a:t>
            </a:r>
            <a:r>
              <a:rPr lang="cs-CZ" sz="1800" dirty="0" err="1"/>
              <a:t>your</a:t>
            </a:r>
            <a:r>
              <a:rPr lang="cs-CZ" sz="1800" dirty="0"/>
              <a:t> feedback to </a:t>
            </a:r>
            <a:r>
              <a:rPr lang="cs-CZ" sz="1800" dirty="0" err="1"/>
              <a:t>this</a:t>
            </a:r>
            <a:r>
              <a:rPr lang="cs-CZ" sz="1800" dirty="0"/>
              <a:t> </a:t>
            </a:r>
            <a:r>
              <a:rPr lang="cs-CZ" sz="1800" dirty="0" err="1"/>
              <a:t>course</a:t>
            </a:r>
            <a:r>
              <a:rPr lang="cs-CZ" sz="1800" dirty="0"/>
              <a:t>:</a:t>
            </a:r>
          </a:p>
          <a:p>
            <a:pPr>
              <a:lnSpc>
                <a:spcPct val="100000"/>
              </a:lnSpc>
              <a:spcBef>
                <a:spcPts val="0"/>
              </a:spcBef>
            </a:pPr>
            <a:r>
              <a:rPr lang="cs-CZ" sz="1800" dirty="0" err="1"/>
              <a:t>Did</a:t>
            </a:r>
            <a:r>
              <a:rPr lang="cs-CZ" sz="1800" dirty="0"/>
              <a:t> </a:t>
            </a:r>
            <a:r>
              <a:rPr lang="cs-CZ" sz="1800" dirty="0" err="1"/>
              <a:t>you</a:t>
            </a:r>
            <a:r>
              <a:rPr lang="cs-CZ" sz="1800" dirty="0"/>
              <a:t> </a:t>
            </a:r>
            <a:r>
              <a:rPr lang="cs-CZ" sz="1800" dirty="0" err="1"/>
              <a:t>feel</a:t>
            </a:r>
            <a:r>
              <a:rPr lang="cs-CZ" sz="1800" dirty="0"/>
              <a:t> </a:t>
            </a:r>
            <a:r>
              <a:rPr lang="cs-CZ" sz="1800" dirty="0" err="1"/>
              <a:t>psychological</a:t>
            </a:r>
            <a:r>
              <a:rPr lang="cs-CZ" sz="1800" dirty="0"/>
              <a:t> </a:t>
            </a:r>
            <a:r>
              <a:rPr lang="cs-CZ" sz="1800" dirty="0" err="1"/>
              <a:t>safety</a:t>
            </a:r>
            <a:r>
              <a:rPr lang="cs-CZ" sz="1800" dirty="0"/>
              <a:t> and </a:t>
            </a:r>
            <a:r>
              <a:rPr lang="cs-CZ" sz="1800" dirty="0" err="1"/>
              <a:t>good</a:t>
            </a:r>
            <a:r>
              <a:rPr lang="cs-CZ" sz="1800" dirty="0"/>
              <a:t> relations? (</a:t>
            </a:r>
            <a:r>
              <a:rPr lang="cs-CZ" sz="1800" dirty="0" err="1"/>
              <a:t>Human</a:t>
            </a:r>
            <a:r>
              <a:rPr lang="cs-CZ" sz="1800" dirty="0"/>
              <a:t>)</a:t>
            </a:r>
          </a:p>
          <a:p>
            <a:pPr>
              <a:lnSpc>
                <a:spcPct val="100000"/>
              </a:lnSpc>
              <a:spcBef>
                <a:spcPts val="0"/>
              </a:spcBef>
            </a:pPr>
            <a:r>
              <a:rPr lang="cs-CZ" sz="1800" dirty="0" err="1"/>
              <a:t>Were</a:t>
            </a:r>
            <a:r>
              <a:rPr lang="cs-CZ" sz="1800" dirty="0"/>
              <a:t> </a:t>
            </a:r>
            <a:r>
              <a:rPr lang="cs-CZ" sz="1800" dirty="0" err="1"/>
              <a:t>individual</a:t>
            </a:r>
            <a:r>
              <a:rPr lang="cs-CZ" sz="1800" dirty="0"/>
              <a:t> </a:t>
            </a:r>
            <a:r>
              <a:rPr lang="cs-CZ" sz="1800" dirty="0" err="1"/>
              <a:t>topics</a:t>
            </a:r>
            <a:r>
              <a:rPr lang="cs-CZ" sz="1800" dirty="0"/>
              <a:t> </a:t>
            </a:r>
            <a:r>
              <a:rPr lang="cs-CZ" sz="1800" dirty="0" err="1"/>
              <a:t>well</a:t>
            </a:r>
            <a:r>
              <a:rPr lang="cs-CZ" sz="1800" dirty="0"/>
              <a:t> </a:t>
            </a:r>
            <a:r>
              <a:rPr lang="cs-CZ" sz="1800" dirty="0" err="1"/>
              <a:t>interlinked</a:t>
            </a:r>
            <a:r>
              <a:rPr lang="cs-CZ" sz="1800" dirty="0"/>
              <a:t>? (Systems)</a:t>
            </a:r>
          </a:p>
          <a:p>
            <a:pPr>
              <a:lnSpc>
                <a:spcPct val="100000"/>
              </a:lnSpc>
              <a:spcBef>
                <a:spcPts val="0"/>
              </a:spcBef>
            </a:pPr>
            <a:r>
              <a:rPr lang="cs-CZ" sz="1800" dirty="0" err="1"/>
              <a:t>What</a:t>
            </a:r>
            <a:r>
              <a:rPr lang="cs-CZ" sz="1800" dirty="0"/>
              <a:t> </a:t>
            </a:r>
            <a:r>
              <a:rPr lang="cs-CZ" sz="1800" dirty="0" err="1"/>
              <a:t>was</a:t>
            </a:r>
            <a:r>
              <a:rPr lang="cs-CZ" sz="1800" dirty="0"/>
              <a:t> </a:t>
            </a:r>
            <a:r>
              <a:rPr lang="cs-CZ" sz="1800" dirty="0" err="1"/>
              <a:t>helpful</a:t>
            </a:r>
            <a:r>
              <a:rPr lang="cs-CZ" sz="1800" dirty="0"/>
              <a:t> / </a:t>
            </a:r>
            <a:r>
              <a:rPr lang="cs-CZ" sz="1800" dirty="0" err="1"/>
              <a:t>useless</a:t>
            </a:r>
            <a:r>
              <a:rPr lang="cs-CZ" sz="1800" dirty="0"/>
              <a:t> in </a:t>
            </a:r>
            <a:r>
              <a:rPr lang="cs-CZ" sz="1800" dirty="0" err="1"/>
              <a:t>your</a:t>
            </a:r>
            <a:r>
              <a:rPr lang="cs-CZ" sz="1800" dirty="0"/>
              <a:t> </a:t>
            </a:r>
            <a:r>
              <a:rPr lang="cs-CZ" sz="1800" dirty="0" err="1"/>
              <a:t>learning</a:t>
            </a:r>
            <a:r>
              <a:rPr lang="cs-CZ" sz="1800" dirty="0"/>
              <a:t>, in </a:t>
            </a:r>
            <a:r>
              <a:rPr lang="cs-CZ" sz="1800" dirty="0" err="1"/>
              <a:t>what</a:t>
            </a:r>
            <a:r>
              <a:rPr lang="cs-CZ" sz="1800" dirty="0"/>
              <a:t> </a:t>
            </a:r>
            <a:r>
              <a:rPr lang="cs-CZ" sz="1800" dirty="0" err="1"/>
              <a:t>circumstances</a:t>
            </a:r>
            <a:r>
              <a:rPr lang="cs-CZ" sz="1800" dirty="0"/>
              <a:t> </a:t>
            </a:r>
            <a:r>
              <a:rPr lang="cs-CZ" sz="1800" dirty="0" err="1"/>
              <a:t>you</a:t>
            </a:r>
            <a:r>
              <a:rPr lang="cs-CZ" sz="1800" dirty="0"/>
              <a:t> </a:t>
            </a:r>
            <a:r>
              <a:rPr lang="cs-CZ" sz="1800" dirty="0" err="1"/>
              <a:t>could</a:t>
            </a:r>
            <a:r>
              <a:rPr lang="cs-CZ" sz="1800" dirty="0"/>
              <a:t> </a:t>
            </a:r>
            <a:r>
              <a:rPr lang="cs-CZ" sz="1800" dirty="0" err="1"/>
              <a:t>learn</a:t>
            </a:r>
            <a:r>
              <a:rPr lang="cs-CZ" sz="1800" dirty="0"/>
              <a:t> </a:t>
            </a:r>
            <a:r>
              <a:rPr lang="cs-CZ" sz="1800" dirty="0" err="1"/>
              <a:t>even</a:t>
            </a:r>
            <a:r>
              <a:rPr lang="cs-CZ" sz="1800" dirty="0"/>
              <a:t> more? (</a:t>
            </a:r>
            <a:r>
              <a:rPr lang="cs-CZ" sz="1800" dirty="0" err="1"/>
              <a:t>Learning</a:t>
            </a:r>
            <a:r>
              <a:rPr lang="cs-CZ" sz="1800" dirty="0"/>
              <a:t>)</a:t>
            </a:r>
          </a:p>
          <a:p>
            <a:pPr>
              <a:lnSpc>
                <a:spcPct val="100000"/>
              </a:lnSpc>
              <a:spcBef>
                <a:spcPts val="0"/>
              </a:spcBef>
            </a:pPr>
            <a:r>
              <a:rPr lang="cs-CZ" sz="1800" dirty="0" err="1"/>
              <a:t>Anything</a:t>
            </a:r>
            <a:r>
              <a:rPr lang="cs-CZ" sz="1800" dirty="0"/>
              <a:t> </a:t>
            </a:r>
            <a:r>
              <a:rPr lang="cs-CZ" sz="1800" dirty="0" err="1"/>
              <a:t>else</a:t>
            </a:r>
            <a:r>
              <a:rPr lang="cs-CZ" sz="1800" dirty="0"/>
              <a:t> </a:t>
            </a:r>
            <a:r>
              <a:rPr lang="cs-CZ" sz="1800" dirty="0" err="1"/>
              <a:t>you</a:t>
            </a:r>
            <a:r>
              <a:rPr lang="cs-CZ" sz="1800" dirty="0"/>
              <a:t> </a:t>
            </a:r>
            <a:r>
              <a:rPr lang="cs-CZ" sz="1800" dirty="0" err="1"/>
              <a:t>want</a:t>
            </a:r>
            <a:r>
              <a:rPr lang="cs-CZ" sz="1800" dirty="0"/>
              <a:t> to </a:t>
            </a:r>
            <a:r>
              <a:rPr lang="cs-CZ" sz="1800" dirty="0" err="1"/>
              <a:t>share</a:t>
            </a:r>
            <a:r>
              <a:rPr lang="cs-CZ" sz="1800" dirty="0"/>
              <a:t> – </a:t>
            </a:r>
            <a:r>
              <a:rPr lang="cs-CZ" sz="1800" dirty="0" err="1"/>
              <a:t>what</a:t>
            </a:r>
            <a:r>
              <a:rPr lang="cs-CZ" sz="1800" dirty="0"/>
              <a:t> to </a:t>
            </a:r>
            <a:r>
              <a:rPr lang="cs-CZ" sz="1800" dirty="0" err="1"/>
              <a:t>keep</a:t>
            </a:r>
            <a:r>
              <a:rPr lang="cs-CZ" sz="1800" dirty="0"/>
              <a:t>, </a:t>
            </a:r>
            <a:r>
              <a:rPr lang="cs-CZ" sz="1800" dirty="0" err="1"/>
              <a:t>what</a:t>
            </a:r>
            <a:r>
              <a:rPr lang="cs-CZ" sz="1800" dirty="0"/>
              <a:t> to </a:t>
            </a:r>
            <a:r>
              <a:rPr lang="cs-CZ" sz="1800" dirty="0" err="1"/>
              <a:t>change</a:t>
            </a:r>
            <a:r>
              <a:rPr lang="cs-CZ" sz="1800" dirty="0"/>
              <a:t>, </a:t>
            </a:r>
            <a:r>
              <a:rPr lang="cs-CZ" sz="1800" dirty="0" err="1"/>
              <a:t>what</a:t>
            </a:r>
            <a:r>
              <a:rPr lang="cs-CZ" sz="1800" dirty="0"/>
              <a:t> to </a:t>
            </a:r>
            <a:r>
              <a:rPr lang="cs-CZ" sz="1800" dirty="0" err="1"/>
              <a:t>improve</a:t>
            </a:r>
            <a:r>
              <a:rPr lang="cs-CZ" sz="1800" dirty="0"/>
              <a:t>...</a:t>
            </a:r>
          </a:p>
        </p:txBody>
      </p:sp>
    </p:spTree>
    <p:extLst>
      <p:ext uri="{BB962C8B-B14F-4D97-AF65-F5344CB8AC3E}">
        <p14:creationId xmlns:p14="http://schemas.microsoft.com/office/powerpoint/2010/main" val="424345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waving reflecting shadow on teal wall paint">
            <a:extLst>
              <a:ext uri="{FF2B5EF4-FFF2-40B4-BE49-F238E27FC236}">
                <a16:creationId xmlns:a16="http://schemas.microsoft.com/office/drawing/2014/main" id="{B1FD84FE-C84D-40BA-B1F6-24F573115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 y="0"/>
            <a:ext cx="5145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E8609CE0-A8A0-4EB4-A242-6C2F209BBCCC}"/>
              </a:ext>
            </a:extLst>
          </p:cNvPr>
          <p:cNvSpPr txBox="1"/>
          <p:nvPr/>
        </p:nvSpPr>
        <p:spPr>
          <a:xfrm>
            <a:off x="6096000" y="1351507"/>
            <a:ext cx="5040702" cy="830997"/>
          </a:xfrm>
          <a:prstGeom prst="rect">
            <a:avLst/>
          </a:prstGeom>
          <a:noFill/>
        </p:spPr>
        <p:txBody>
          <a:bodyPr wrap="square" rtlCol="0">
            <a:spAutoFit/>
          </a:bodyPr>
          <a:lstStyle/>
          <a:p>
            <a:r>
              <a:rPr lang="cs-CZ" sz="2400" dirty="0" err="1"/>
              <a:t>Thank</a:t>
            </a:r>
            <a:r>
              <a:rPr lang="cs-CZ" sz="2400" dirty="0"/>
              <a:t> </a:t>
            </a:r>
            <a:r>
              <a:rPr lang="cs-CZ" sz="2400" dirty="0" err="1"/>
              <a:t>you</a:t>
            </a:r>
            <a:r>
              <a:rPr lang="cs-CZ" sz="2400" dirty="0"/>
              <a:t> and</a:t>
            </a:r>
          </a:p>
          <a:p>
            <a:r>
              <a:rPr lang="cs-CZ" sz="2400" dirty="0" err="1"/>
              <a:t>see</a:t>
            </a:r>
            <a:r>
              <a:rPr lang="cs-CZ" sz="2400" dirty="0"/>
              <a:t> </a:t>
            </a:r>
            <a:r>
              <a:rPr lang="cs-CZ" sz="2400" dirty="0" err="1"/>
              <a:t>you</a:t>
            </a:r>
            <a:r>
              <a:rPr lang="cs-CZ" sz="2400" dirty="0"/>
              <a:t> </a:t>
            </a:r>
            <a:r>
              <a:rPr lang="cs-CZ" sz="2400" dirty="0" err="1">
                <a:solidFill>
                  <a:srgbClr val="CC0066"/>
                </a:solidFill>
              </a:rPr>
              <a:t>next</a:t>
            </a:r>
            <a:r>
              <a:rPr lang="cs-CZ" sz="2400" dirty="0"/>
              <a:t> </a:t>
            </a:r>
            <a:r>
              <a:rPr lang="cs-CZ" sz="2400" dirty="0" err="1"/>
              <a:t>week</a:t>
            </a:r>
            <a:r>
              <a:rPr lang="cs-CZ" sz="2400" dirty="0"/>
              <a:t>.</a:t>
            </a:r>
          </a:p>
        </p:txBody>
      </p:sp>
    </p:spTree>
    <p:extLst>
      <p:ext uri="{BB962C8B-B14F-4D97-AF65-F5344CB8AC3E}">
        <p14:creationId xmlns:p14="http://schemas.microsoft.com/office/powerpoint/2010/main" val="59842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a:t>Reading reflections</a:t>
            </a:r>
          </a:p>
        </p:txBody>
      </p:sp>
      <p:sp>
        <p:nvSpPr>
          <p:cNvPr id="3" name="Zástupný symbol pro obsah 2"/>
          <p:cNvSpPr>
            <a:spLocks noGrp="1"/>
          </p:cNvSpPr>
          <p:nvPr>
            <p:ph idx="1"/>
          </p:nvPr>
        </p:nvSpPr>
        <p:spPr/>
        <p:txBody>
          <a:bodyPr/>
          <a:lstStyle/>
          <a:p>
            <a:r>
              <a:rPr lang="en-GB" noProof="0" dirty="0"/>
              <a:t>Split into groups</a:t>
            </a:r>
          </a:p>
          <a:p>
            <a:r>
              <a:rPr lang="en-GB" noProof="0" dirty="0"/>
              <a:t>Do exercise </a:t>
            </a:r>
            <a:r>
              <a:rPr lang="cs-CZ" noProof="0" dirty="0"/>
              <a:t>5</a:t>
            </a:r>
            <a:r>
              <a:rPr lang="en-GB" noProof="0" dirty="0"/>
              <a:t>-1, first individually and then discuss within groups</a:t>
            </a:r>
          </a:p>
          <a:p>
            <a:endParaRPr lang="en-GB" noProof="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extLst/>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5" name="TextovéPole 4">
            <a:extLst>
              <a:ext uri="{FF2B5EF4-FFF2-40B4-BE49-F238E27FC236}">
                <a16:creationId xmlns:a16="http://schemas.microsoft.com/office/drawing/2014/main" id="{02E9D109-3F39-41F8-9A1E-86E892A0025A}"/>
              </a:ext>
            </a:extLst>
          </p:cNvPr>
          <p:cNvSpPr txBox="1"/>
          <p:nvPr/>
        </p:nvSpPr>
        <p:spPr>
          <a:xfrm>
            <a:off x="1051845" y="1264779"/>
            <a:ext cx="10088310" cy="646331"/>
          </a:xfrm>
          <a:prstGeom prst="rect">
            <a:avLst/>
          </a:prstGeom>
          <a:noFill/>
        </p:spPr>
        <p:txBody>
          <a:bodyPr wrap="square" rtlCol="0">
            <a:spAutoFit/>
          </a:bodyPr>
          <a:lstStyle/>
          <a:p>
            <a:r>
              <a:rPr lang="cs-CZ" dirty="0" err="1"/>
              <a:t>Note</a:t>
            </a:r>
            <a:r>
              <a:rPr lang="cs-CZ" dirty="0"/>
              <a:t> </a:t>
            </a:r>
            <a:r>
              <a:rPr lang="cs-CZ" dirty="0" err="1"/>
              <a:t>that</a:t>
            </a:r>
            <a:r>
              <a:rPr lang="cs-CZ" dirty="0"/>
              <a:t> </a:t>
            </a:r>
            <a:r>
              <a:rPr lang="cs-CZ" dirty="0" err="1"/>
              <a:t>this</a:t>
            </a:r>
            <a:r>
              <a:rPr lang="cs-CZ" dirty="0"/>
              <a:t> </a:t>
            </a:r>
            <a:r>
              <a:rPr lang="cs-CZ" dirty="0" err="1"/>
              <a:t>is</a:t>
            </a:r>
            <a:r>
              <a:rPr lang="cs-CZ" dirty="0"/>
              <a:t> a </a:t>
            </a:r>
            <a:r>
              <a:rPr lang="cs-CZ" dirty="0" err="1"/>
              <a:t>slightly</a:t>
            </a:r>
            <a:r>
              <a:rPr lang="cs-CZ" dirty="0"/>
              <a:t> </a:t>
            </a:r>
            <a:r>
              <a:rPr lang="cs-CZ" dirty="0" err="1"/>
              <a:t>different</a:t>
            </a:r>
            <a:r>
              <a:rPr lang="cs-CZ" dirty="0"/>
              <a:t> typology </a:t>
            </a:r>
            <a:r>
              <a:rPr lang="cs-CZ" dirty="0" err="1"/>
              <a:t>than</a:t>
            </a:r>
            <a:r>
              <a:rPr lang="cs-CZ" dirty="0"/>
              <a:t> </a:t>
            </a:r>
            <a:r>
              <a:rPr lang="cs-CZ" dirty="0" err="1"/>
              <a:t>described</a:t>
            </a:r>
            <a:r>
              <a:rPr lang="cs-CZ" dirty="0"/>
              <a:t> in </a:t>
            </a:r>
            <a:r>
              <a:rPr lang="cs-CZ" dirty="0" err="1"/>
              <a:t>your</a:t>
            </a:r>
            <a:r>
              <a:rPr lang="cs-CZ" dirty="0"/>
              <a:t> </a:t>
            </a:r>
            <a:r>
              <a:rPr lang="cs-CZ" dirty="0" err="1"/>
              <a:t>reading</a:t>
            </a:r>
            <a:r>
              <a:rPr lang="cs-CZ" dirty="0"/>
              <a:t> (</a:t>
            </a:r>
            <a:r>
              <a:rPr lang="cs-CZ" dirty="0" err="1"/>
              <a:t>instead</a:t>
            </a:r>
            <a:r>
              <a:rPr lang="cs-CZ" dirty="0"/>
              <a:t> </a:t>
            </a:r>
            <a:r>
              <a:rPr lang="cs-CZ" dirty="0" err="1"/>
              <a:t>of</a:t>
            </a:r>
            <a:r>
              <a:rPr lang="cs-CZ" dirty="0"/>
              <a:t> </a:t>
            </a:r>
            <a:r>
              <a:rPr lang="cs-CZ" i="1" dirty="0" err="1"/>
              <a:t>transforming</a:t>
            </a:r>
            <a:r>
              <a:rPr lang="cs-CZ" i="1" dirty="0"/>
              <a:t>/</a:t>
            </a:r>
            <a:r>
              <a:rPr lang="cs-CZ" i="1" dirty="0" err="1"/>
              <a:t>self-transcedent</a:t>
            </a:r>
            <a:r>
              <a:rPr lang="cs-CZ" dirty="0"/>
              <a:t> </a:t>
            </a:r>
            <a:r>
              <a:rPr lang="cs-CZ" dirty="0" err="1"/>
              <a:t>strategy</a:t>
            </a:r>
            <a:r>
              <a:rPr lang="cs-CZ" dirty="0"/>
              <a:t> I </a:t>
            </a:r>
            <a:r>
              <a:rPr lang="cs-CZ" dirty="0" err="1"/>
              <a:t>have</a:t>
            </a:r>
            <a:r>
              <a:rPr lang="cs-CZ" dirty="0"/>
              <a:t> </a:t>
            </a:r>
            <a:r>
              <a:rPr lang="cs-CZ" i="1" dirty="0" err="1"/>
              <a:t>environmental</a:t>
            </a:r>
            <a:r>
              <a:rPr lang="cs-CZ" i="1" dirty="0"/>
              <a:t>/</a:t>
            </a:r>
            <a:r>
              <a:rPr lang="cs-CZ" i="1" dirty="0" err="1"/>
              <a:t>adaptive</a:t>
            </a:r>
            <a:r>
              <a:rPr lang="cs-CZ" dirty="0"/>
              <a:t> </a:t>
            </a:r>
            <a:r>
              <a:rPr lang="cs-CZ" dirty="0" err="1"/>
              <a:t>way</a:t>
            </a:r>
            <a:r>
              <a:rPr lang="cs-CZ" dirty="0"/>
              <a:t>)</a:t>
            </a:r>
          </a:p>
        </p:txBody>
      </p:sp>
    </p:spTree>
    <p:extLst>
      <p:ext uri="{BB962C8B-B14F-4D97-AF65-F5344CB8AC3E}">
        <p14:creationId xmlns:p14="http://schemas.microsoft.com/office/powerpoint/2010/main" val="27258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3" name="Obdélník 2">
            <a:extLst>
              <a:ext uri="{FF2B5EF4-FFF2-40B4-BE49-F238E27FC236}">
                <a16:creationId xmlns:a16="http://schemas.microsoft.com/office/drawing/2014/main" id="{574E88EA-FB5C-402D-96C3-194B2C6DF611}"/>
              </a:ext>
            </a:extLst>
          </p:cNvPr>
          <p:cNvSpPr/>
          <p:nvPr/>
        </p:nvSpPr>
        <p:spPr>
          <a:xfrm>
            <a:off x="5391510" y="2605177"/>
            <a:ext cx="5748646" cy="298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In a </a:t>
            </a:r>
            <a:r>
              <a:rPr lang="cs-CZ" sz="2400" dirty="0" err="1">
                <a:solidFill>
                  <a:schemeClr val="tx1"/>
                </a:solidFill>
              </a:rPr>
              <a:t>group</a:t>
            </a:r>
            <a:r>
              <a:rPr lang="cs-CZ" sz="2400" dirty="0">
                <a:solidFill>
                  <a:schemeClr val="tx1"/>
                </a:solidFill>
              </a:rPr>
              <a:t> </a:t>
            </a:r>
            <a:r>
              <a:rPr lang="cs-CZ" sz="2400" dirty="0" err="1">
                <a:solidFill>
                  <a:schemeClr val="tx1"/>
                </a:solidFill>
              </a:rPr>
              <a:t>discuss</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What</a:t>
            </a:r>
            <a:r>
              <a:rPr lang="cs-CZ" sz="2400" dirty="0">
                <a:solidFill>
                  <a:schemeClr val="tx1"/>
                </a:solidFill>
              </a:rPr>
              <a:t> </a:t>
            </a:r>
            <a:r>
              <a:rPr lang="cs-CZ" sz="2400" dirty="0" err="1">
                <a:solidFill>
                  <a:schemeClr val="tx1"/>
                </a:solidFill>
              </a:rPr>
              <a:t>can</a:t>
            </a:r>
            <a:r>
              <a:rPr lang="cs-CZ" sz="2400" dirty="0">
                <a:solidFill>
                  <a:schemeClr val="tx1"/>
                </a:solidFill>
              </a:rPr>
              <a:t> </a:t>
            </a:r>
            <a:r>
              <a:rPr lang="cs-CZ" sz="2400" dirty="0" err="1">
                <a:solidFill>
                  <a:schemeClr val="tx1"/>
                </a:solidFill>
              </a:rPr>
              <a:t>coersive</a:t>
            </a:r>
            <a:r>
              <a:rPr lang="cs-CZ" sz="2400" dirty="0">
                <a:solidFill>
                  <a:schemeClr val="tx1"/>
                </a:solidFill>
              </a:rPr>
              <a:t>/</a:t>
            </a:r>
            <a:r>
              <a:rPr lang="cs-CZ" sz="2400" dirty="0" err="1">
                <a:solidFill>
                  <a:schemeClr val="tx1"/>
                </a:solidFill>
              </a:rPr>
              <a:t>power-coersive</a:t>
            </a:r>
            <a:r>
              <a:rPr lang="cs-CZ" sz="2400" dirty="0">
                <a:solidFill>
                  <a:schemeClr val="tx1"/>
                </a:solidFill>
              </a:rPr>
              <a:t> </a:t>
            </a:r>
            <a:r>
              <a:rPr lang="cs-CZ" sz="2400" dirty="0" err="1">
                <a:solidFill>
                  <a:schemeClr val="tx1"/>
                </a:solidFill>
              </a:rPr>
              <a:t>way</a:t>
            </a:r>
            <a:r>
              <a:rPr lang="cs-CZ" sz="2400" dirty="0">
                <a:solidFill>
                  <a:schemeClr val="tx1"/>
                </a:solidFill>
              </a:rPr>
              <a:t> </a:t>
            </a:r>
            <a:r>
              <a:rPr lang="cs-CZ" sz="2400" dirty="0" err="1">
                <a:solidFill>
                  <a:schemeClr val="tx1"/>
                </a:solidFill>
              </a:rPr>
              <a:t>of</a:t>
            </a:r>
            <a:r>
              <a:rPr lang="cs-CZ" sz="2400" dirty="0">
                <a:solidFill>
                  <a:schemeClr val="tx1"/>
                </a:solidFill>
              </a:rPr>
              <a:t> management to </a:t>
            </a:r>
            <a:r>
              <a:rPr lang="cs-CZ" sz="2400" dirty="0" err="1">
                <a:solidFill>
                  <a:schemeClr val="tx1"/>
                </a:solidFill>
              </a:rPr>
              <a:t>change</a:t>
            </a:r>
            <a:r>
              <a:rPr lang="cs-CZ" sz="2400" dirty="0">
                <a:solidFill>
                  <a:schemeClr val="tx1"/>
                </a:solidFill>
              </a:rPr>
              <a:t> </a:t>
            </a:r>
            <a:r>
              <a:rPr lang="cs-CZ" sz="2400" dirty="0" err="1">
                <a:solidFill>
                  <a:schemeClr val="tx1"/>
                </a:solidFill>
              </a:rPr>
              <a:t>human</a:t>
            </a:r>
            <a:r>
              <a:rPr lang="cs-CZ" sz="2400" dirty="0">
                <a:solidFill>
                  <a:schemeClr val="tx1"/>
                </a:solidFill>
              </a:rPr>
              <a:t> </a:t>
            </a:r>
            <a:r>
              <a:rPr lang="cs-CZ" sz="2400" dirty="0" err="1">
                <a:solidFill>
                  <a:schemeClr val="tx1"/>
                </a:solidFill>
              </a:rPr>
              <a:t>behaviour</a:t>
            </a:r>
            <a:r>
              <a:rPr lang="cs-CZ" sz="2400" dirty="0">
                <a:solidFill>
                  <a:schemeClr val="tx1"/>
                </a:solidFill>
              </a:rPr>
              <a:t> </a:t>
            </a:r>
            <a:r>
              <a:rPr lang="cs-CZ" sz="2400" dirty="0" err="1">
                <a:solidFill>
                  <a:schemeClr val="tx1"/>
                </a:solidFill>
              </a:rPr>
              <a:t>look</a:t>
            </a:r>
            <a:r>
              <a:rPr lang="cs-CZ" sz="2400" dirty="0">
                <a:solidFill>
                  <a:schemeClr val="tx1"/>
                </a:solidFill>
              </a:rPr>
              <a:t> </a:t>
            </a:r>
            <a:r>
              <a:rPr lang="cs-CZ" sz="2400" dirty="0" err="1">
                <a:solidFill>
                  <a:schemeClr val="tx1"/>
                </a:solidFill>
              </a:rPr>
              <a:t>like</a:t>
            </a:r>
            <a:r>
              <a:rPr lang="cs-CZ" sz="2400" dirty="0">
                <a:solidFill>
                  <a:schemeClr val="tx1"/>
                </a:solidFill>
              </a:rPr>
              <a:t>. (</a:t>
            </a:r>
            <a:r>
              <a:rPr lang="cs-CZ" sz="2400" dirty="0" err="1">
                <a:solidFill>
                  <a:schemeClr val="tx1"/>
                </a:solidFill>
              </a:rPr>
              <a:t>Example</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What</a:t>
            </a:r>
            <a:r>
              <a:rPr lang="cs-CZ" sz="2400" dirty="0">
                <a:solidFill>
                  <a:schemeClr val="tx1"/>
                </a:solidFill>
              </a:rPr>
              <a:t> are </a:t>
            </a:r>
            <a:r>
              <a:rPr lang="cs-CZ" sz="2400" dirty="0" err="1">
                <a:solidFill>
                  <a:schemeClr val="tx1"/>
                </a:solidFill>
              </a:rPr>
              <a:t>the</a:t>
            </a:r>
            <a:r>
              <a:rPr lang="cs-CZ" sz="2400" dirty="0">
                <a:solidFill>
                  <a:schemeClr val="tx1"/>
                </a:solidFill>
              </a:rPr>
              <a:t> pros, </a:t>
            </a:r>
            <a:r>
              <a:rPr lang="cs-CZ" sz="2400" dirty="0" err="1">
                <a:solidFill>
                  <a:schemeClr val="tx1"/>
                </a:solidFill>
              </a:rPr>
              <a:t>what</a:t>
            </a:r>
            <a:r>
              <a:rPr lang="cs-CZ" sz="2400" dirty="0">
                <a:solidFill>
                  <a:schemeClr val="tx1"/>
                </a:solidFill>
              </a:rPr>
              <a:t> are </a:t>
            </a:r>
            <a:r>
              <a:rPr lang="cs-CZ" sz="2400" dirty="0" err="1">
                <a:solidFill>
                  <a:schemeClr val="tx1"/>
                </a:solidFill>
              </a:rPr>
              <a:t>the</a:t>
            </a:r>
            <a:r>
              <a:rPr lang="cs-CZ" sz="2400" dirty="0">
                <a:solidFill>
                  <a:schemeClr val="tx1"/>
                </a:solidFill>
              </a:rPr>
              <a:t> </a:t>
            </a:r>
            <a:r>
              <a:rPr lang="cs-CZ" sz="2400" dirty="0" err="1">
                <a:solidFill>
                  <a:schemeClr val="tx1"/>
                </a:solidFill>
              </a:rPr>
              <a:t>cons</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When</a:t>
            </a:r>
            <a:r>
              <a:rPr lang="cs-CZ" sz="2400" dirty="0">
                <a:solidFill>
                  <a:schemeClr val="tx1"/>
                </a:solidFill>
              </a:rPr>
              <a:t> </a:t>
            </a:r>
            <a:r>
              <a:rPr lang="cs-CZ" sz="2400" dirty="0" err="1">
                <a:solidFill>
                  <a:schemeClr val="tx1"/>
                </a:solidFill>
              </a:rPr>
              <a:t>would</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apply</a:t>
            </a:r>
            <a:r>
              <a:rPr lang="cs-CZ" sz="2400" dirty="0">
                <a:solidFill>
                  <a:schemeClr val="tx1"/>
                </a:solidFill>
              </a:rPr>
              <a:t> </a:t>
            </a:r>
            <a:r>
              <a:rPr lang="cs-CZ" sz="2400" dirty="0" err="1">
                <a:solidFill>
                  <a:schemeClr val="tx1"/>
                </a:solidFill>
              </a:rPr>
              <a:t>it</a:t>
            </a:r>
            <a:r>
              <a:rPr lang="cs-CZ" sz="2400" dirty="0">
                <a:solidFill>
                  <a:schemeClr val="tx1"/>
                </a:solidFill>
              </a:rPr>
              <a:t>?</a:t>
            </a:r>
          </a:p>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6" name="Obdélník 5">
            <a:extLst>
              <a:ext uri="{FF2B5EF4-FFF2-40B4-BE49-F238E27FC236}">
                <a16:creationId xmlns:a16="http://schemas.microsoft.com/office/drawing/2014/main" id="{DBD1B471-2138-43F0-8794-C93622555F82}"/>
              </a:ext>
            </a:extLst>
          </p:cNvPr>
          <p:cNvSpPr/>
          <p:nvPr/>
        </p:nvSpPr>
        <p:spPr>
          <a:xfrm>
            <a:off x="656476" y="3542581"/>
            <a:ext cx="5080667" cy="298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150150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3" name="Obdélník 2">
            <a:extLst>
              <a:ext uri="{FF2B5EF4-FFF2-40B4-BE49-F238E27FC236}">
                <a16:creationId xmlns:a16="http://schemas.microsoft.com/office/drawing/2014/main" id="{574E88EA-FB5C-402D-96C3-194B2C6DF611}"/>
              </a:ext>
            </a:extLst>
          </p:cNvPr>
          <p:cNvSpPr/>
          <p:nvPr/>
        </p:nvSpPr>
        <p:spPr>
          <a:xfrm>
            <a:off x="5391510" y="1544128"/>
            <a:ext cx="5748646" cy="4766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err="1">
                <a:solidFill>
                  <a:schemeClr val="tx1"/>
                </a:solidFill>
              </a:rPr>
              <a:t>Orders</a:t>
            </a:r>
            <a:r>
              <a:rPr lang="cs-CZ" sz="2400" dirty="0">
                <a:solidFill>
                  <a:schemeClr val="tx1"/>
                </a:solidFill>
              </a:rPr>
              <a:t>, </a:t>
            </a:r>
            <a:r>
              <a:rPr lang="cs-CZ" sz="2400" dirty="0" err="1">
                <a:solidFill>
                  <a:schemeClr val="tx1"/>
                </a:solidFill>
              </a:rPr>
              <a:t>prohibitions</a:t>
            </a:r>
            <a:r>
              <a:rPr lang="cs-CZ" sz="2400" dirty="0">
                <a:solidFill>
                  <a:schemeClr val="tx1"/>
                </a:solidFill>
              </a:rPr>
              <a:t>…</a:t>
            </a:r>
          </a:p>
          <a:p>
            <a:endParaRPr lang="cs-CZ" sz="2400" dirty="0">
              <a:solidFill>
                <a:schemeClr val="tx1"/>
              </a:solidFill>
            </a:endParaRPr>
          </a:p>
          <a:p>
            <a:r>
              <a:rPr lang="cs-CZ" sz="2400" dirty="0" err="1">
                <a:solidFill>
                  <a:schemeClr val="tx1"/>
                </a:solidFill>
              </a:rPr>
              <a:t>Sometimes</a:t>
            </a:r>
            <a:r>
              <a:rPr lang="cs-CZ" sz="2400" dirty="0">
                <a:solidFill>
                  <a:schemeClr val="tx1"/>
                </a:solidFill>
              </a:rPr>
              <a:t> </a:t>
            </a:r>
            <a:r>
              <a:rPr lang="cs-CZ" sz="2400" dirty="0" err="1">
                <a:solidFill>
                  <a:schemeClr val="tx1"/>
                </a:solidFill>
              </a:rPr>
              <a:t>necessary</a:t>
            </a:r>
            <a:r>
              <a:rPr lang="cs-CZ" sz="2400" dirty="0">
                <a:solidFill>
                  <a:schemeClr val="tx1"/>
                </a:solidFill>
              </a:rPr>
              <a:t>. </a:t>
            </a:r>
          </a:p>
          <a:p>
            <a:r>
              <a:rPr lang="cs-CZ" sz="2400" dirty="0">
                <a:solidFill>
                  <a:schemeClr val="tx1"/>
                </a:solidFill>
              </a:rPr>
              <a:t>Works </a:t>
            </a:r>
            <a:r>
              <a:rPr lang="cs-CZ" sz="2400" dirty="0" err="1">
                <a:solidFill>
                  <a:schemeClr val="tx1"/>
                </a:solidFill>
              </a:rPr>
              <a:t>well</a:t>
            </a:r>
            <a:r>
              <a:rPr lang="cs-CZ" sz="2400" dirty="0">
                <a:solidFill>
                  <a:schemeClr val="tx1"/>
                </a:solidFill>
              </a:rPr>
              <a:t> in „</a:t>
            </a:r>
            <a:r>
              <a:rPr lang="cs-CZ" sz="2400" dirty="0" err="1">
                <a:solidFill>
                  <a:schemeClr val="tx1"/>
                </a:solidFill>
              </a:rPr>
              <a:t>simple</a:t>
            </a:r>
            <a:r>
              <a:rPr lang="cs-CZ" sz="2400" dirty="0">
                <a:solidFill>
                  <a:schemeClr val="tx1"/>
                </a:solidFill>
              </a:rPr>
              <a:t>“ </a:t>
            </a:r>
            <a:r>
              <a:rPr lang="cs-CZ" sz="2400" dirty="0" err="1">
                <a:solidFill>
                  <a:schemeClr val="tx1"/>
                </a:solidFill>
              </a:rPr>
              <a:t>conditions</a:t>
            </a:r>
            <a:r>
              <a:rPr lang="cs-CZ" sz="2400" dirty="0">
                <a:solidFill>
                  <a:schemeClr val="tx1"/>
                </a:solidFill>
              </a:rPr>
              <a:t>.</a:t>
            </a:r>
          </a:p>
          <a:p>
            <a:r>
              <a:rPr lang="cs-CZ" sz="2400" dirty="0" err="1">
                <a:solidFill>
                  <a:schemeClr val="tx1"/>
                </a:solidFill>
              </a:rPr>
              <a:t>Often</a:t>
            </a:r>
            <a:r>
              <a:rPr lang="cs-CZ" sz="2400" dirty="0">
                <a:solidFill>
                  <a:schemeClr val="tx1"/>
                </a:solidFill>
              </a:rPr>
              <a:t> </a:t>
            </a:r>
            <a:r>
              <a:rPr lang="cs-CZ" sz="2400" dirty="0" err="1">
                <a:solidFill>
                  <a:schemeClr val="tx1"/>
                </a:solidFill>
              </a:rPr>
              <a:t>back-fires</a:t>
            </a:r>
            <a:r>
              <a:rPr lang="cs-CZ" sz="2400" dirty="0">
                <a:solidFill>
                  <a:schemeClr val="tx1"/>
                </a:solidFill>
              </a:rPr>
              <a:t> (</a:t>
            </a:r>
            <a:r>
              <a:rPr lang="cs-CZ" sz="2400" dirty="0" err="1">
                <a:solidFill>
                  <a:schemeClr val="tx1"/>
                </a:solidFill>
              </a:rPr>
              <a:t>mainly</a:t>
            </a:r>
            <a:r>
              <a:rPr lang="cs-CZ" sz="2400" dirty="0">
                <a:solidFill>
                  <a:schemeClr val="tx1"/>
                </a:solidFill>
              </a:rPr>
              <a:t> in more </a:t>
            </a:r>
            <a:r>
              <a:rPr lang="cs-CZ" sz="2400" dirty="0" err="1">
                <a:solidFill>
                  <a:schemeClr val="tx1"/>
                </a:solidFill>
              </a:rPr>
              <a:t>complex</a:t>
            </a:r>
            <a:r>
              <a:rPr lang="cs-CZ" sz="2400" dirty="0">
                <a:solidFill>
                  <a:schemeClr val="tx1"/>
                </a:solidFill>
              </a:rPr>
              <a:t> </a:t>
            </a:r>
            <a:r>
              <a:rPr lang="cs-CZ" sz="2400" dirty="0" err="1">
                <a:solidFill>
                  <a:schemeClr val="tx1"/>
                </a:solidFill>
              </a:rPr>
              <a:t>situations</a:t>
            </a:r>
            <a:r>
              <a:rPr lang="cs-CZ" sz="2400" dirty="0">
                <a:solidFill>
                  <a:schemeClr val="tx1"/>
                </a:solidFill>
              </a:rPr>
              <a:t>)</a:t>
            </a:r>
          </a:p>
          <a:p>
            <a:endParaRPr lang="cs-CZ" sz="2400" dirty="0">
              <a:solidFill>
                <a:schemeClr val="tx1"/>
              </a:solidFill>
            </a:endParaRPr>
          </a:p>
          <a:p>
            <a:r>
              <a:rPr lang="cs-CZ" sz="2400" dirty="0" err="1">
                <a:solidFill>
                  <a:schemeClr val="tx1"/>
                </a:solidFill>
              </a:rPr>
              <a:t>Could</a:t>
            </a:r>
            <a:r>
              <a:rPr lang="cs-CZ" sz="2400" dirty="0">
                <a:solidFill>
                  <a:schemeClr val="tx1"/>
                </a:solidFill>
              </a:rPr>
              <a:t> serve </a:t>
            </a:r>
            <a:r>
              <a:rPr lang="cs-CZ" sz="2400" dirty="0" err="1">
                <a:solidFill>
                  <a:schemeClr val="tx1"/>
                </a:solidFill>
              </a:rPr>
              <a:t>well</a:t>
            </a:r>
            <a:r>
              <a:rPr lang="cs-CZ" sz="2400" dirty="0">
                <a:solidFill>
                  <a:schemeClr val="tx1"/>
                </a:solidFill>
              </a:rPr>
              <a:t> as (</a:t>
            </a:r>
            <a:r>
              <a:rPr lang="cs-CZ" sz="2400" dirty="0" err="1">
                <a:solidFill>
                  <a:schemeClr val="tx1"/>
                </a:solidFill>
              </a:rPr>
              <a:t>rarely</a:t>
            </a:r>
            <a:r>
              <a:rPr lang="cs-CZ" sz="2400" dirty="0">
                <a:solidFill>
                  <a:schemeClr val="tx1"/>
                </a:solidFill>
              </a:rPr>
              <a:t> </a:t>
            </a:r>
            <a:r>
              <a:rPr lang="cs-CZ" sz="2400" dirty="0" err="1">
                <a:solidFill>
                  <a:schemeClr val="tx1"/>
                </a:solidFill>
              </a:rPr>
              <a:t>used</a:t>
            </a:r>
            <a:r>
              <a:rPr lang="cs-CZ" sz="2400" dirty="0">
                <a:solidFill>
                  <a:schemeClr val="tx1"/>
                </a:solidFill>
              </a:rPr>
              <a:t> and </a:t>
            </a:r>
            <a:r>
              <a:rPr lang="cs-CZ" sz="2400" dirty="0" err="1">
                <a:solidFill>
                  <a:schemeClr val="tx1"/>
                </a:solidFill>
              </a:rPr>
              <a:t>well</a:t>
            </a:r>
            <a:r>
              <a:rPr lang="cs-CZ" sz="2400" dirty="0">
                <a:solidFill>
                  <a:schemeClr val="tx1"/>
                </a:solidFill>
              </a:rPr>
              <a:t> </a:t>
            </a:r>
            <a:r>
              <a:rPr lang="cs-CZ" sz="2400" dirty="0" err="1">
                <a:solidFill>
                  <a:schemeClr val="tx1"/>
                </a:solidFill>
              </a:rPr>
              <a:t>justified</a:t>
            </a:r>
            <a:r>
              <a:rPr lang="cs-CZ" sz="2400" dirty="0">
                <a:solidFill>
                  <a:schemeClr val="tx1"/>
                </a:solidFill>
              </a:rPr>
              <a:t>) </a:t>
            </a:r>
            <a:r>
              <a:rPr lang="cs-CZ" sz="2400" dirty="0" err="1">
                <a:solidFill>
                  <a:schemeClr val="tx1"/>
                </a:solidFill>
              </a:rPr>
              <a:t>tactics</a:t>
            </a:r>
            <a:r>
              <a:rPr lang="cs-CZ" sz="2400" dirty="0">
                <a:solidFill>
                  <a:schemeClr val="tx1"/>
                </a:solidFill>
              </a:rPr>
              <a:t> but not as a default </a:t>
            </a:r>
            <a:r>
              <a:rPr lang="cs-CZ" sz="2400" dirty="0" err="1">
                <a:solidFill>
                  <a:schemeClr val="tx1"/>
                </a:solidFill>
              </a:rPr>
              <a:t>strategy</a:t>
            </a:r>
            <a:r>
              <a:rPr lang="cs-CZ" sz="2400" dirty="0">
                <a:solidFill>
                  <a:schemeClr val="tx1"/>
                </a:solidFill>
              </a:rPr>
              <a:t>.</a:t>
            </a:r>
          </a:p>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6" name="Obdélník 5">
            <a:extLst>
              <a:ext uri="{FF2B5EF4-FFF2-40B4-BE49-F238E27FC236}">
                <a16:creationId xmlns:a16="http://schemas.microsoft.com/office/drawing/2014/main" id="{DBD1B471-2138-43F0-8794-C93622555F82}"/>
              </a:ext>
            </a:extLst>
          </p:cNvPr>
          <p:cNvSpPr/>
          <p:nvPr/>
        </p:nvSpPr>
        <p:spPr>
          <a:xfrm>
            <a:off x="656476" y="3542581"/>
            <a:ext cx="4010415" cy="298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1246218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F78F88-9D5C-48A1-8C8E-88D0F8E85741}"/>
              </a:ext>
            </a:extLst>
          </p:cNvPr>
          <p:cNvSpPr>
            <a:spLocks noGrp="1"/>
          </p:cNvSpPr>
          <p:nvPr>
            <p:ph type="title"/>
          </p:nvPr>
        </p:nvSpPr>
        <p:spPr/>
        <p:txBody>
          <a:bodyPr/>
          <a:lstStyle/>
          <a:p>
            <a:r>
              <a:rPr lang="cs-CZ" dirty="0" err="1"/>
              <a:t>Four</a:t>
            </a:r>
            <a:r>
              <a:rPr lang="cs-CZ" dirty="0"/>
              <a:t> </a:t>
            </a:r>
            <a:r>
              <a:rPr lang="cs-CZ" dirty="0" err="1"/>
              <a:t>ways</a:t>
            </a:r>
            <a:r>
              <a:rPr lang="cs-CZ" dirty="0"/>
              <a:t> to </a:t>
            </a:r>
            <a:r>
              <a:rPr lang="cs-CZ" dirty="0" err="1"/>
              <a:t>change</a:t>
            </a:r>
            <a:r>
              <a:rPr lang="cs-CZ" dirty="0"/>
              <a:t> </a:t>
            </a:r>
            <a:r>
              <a:rPr lang="cs-CZ" dirty="0" err="1"/>
              <a:t>behaviour</a:t>
            </a:r>
            <a:endParaRPr lang="cs-CZ" dirty="0"/>
          </a:p>
        </p:txBody>
      </p:sp>
      <p:graphicFrame>
        <p:nvGraphicFramePr>
          <p:cNvPr id="4" name="Zástupný symbol pro obsah 3">
            <a:extLst>
              <a:ext uri="{FF2B5EF4-FFF2-40B4-BE49-F238E27FC236}">
                <a16:creationId xmlns:a16="http://schemas.microsoft.com/office/drawing/2014/main" id="{36C6C00D-D1AC-4098-AA0D-88DC850F1A40}"/>
              </a:ext>
            </a:extLst>
          </p:cNvPr>
          <p:cNvGraphicFramePr>
            <a:graphicFrameLocks noGrp="1"/>
          </p:cNvGraphicFramePr>
          <p:nvPr>
            <p:ph idx="1"/>
          </p:nvPr>
        </p:nvGraphicFramePr>
        <p:xfrm>
          <a:off x="1051845" y="2725947"/>
          <a:ext cx="10091738" cy="2867274"/>
        </p:xfrm>
        <a:graphic>
          <a:graphicData uri="http://schemas.openxmlformats.org/drawingml/2006/table">
            <a:tbl>
              <a:tblPr firstRow="1" bandRow="1">
                <a:tableStyleId>{2D5ABB26-0587-4C30-8999-92F81FD0307C}</a:tableStyleId>
              </a:tblPr>
              <a:tblGrid>
                <a:gridCol w="5021151">
                  <a:extLst>
                    <a:ext uri="{9D8B030D-6E8A-4147-A177-3AD203B41FA5}">
                      <a16:colId xmlns:a16="http://schemas.microsoft.com/office/drawing/2014/main" val="3277581301"/>
                    </a:ext>
                  </a:extLst>
                </a:gridCol>
                <a:gridCol w="5070587">
                  <a:extLst>
                    <a:ext uri="{9D8B030D-6E8A-4147-A177-3AD203B41FA5}">
                      <a16:colId xmlns:a16="http://schemas.microsoft.com/office/drawing/2014/main" val="1068259074"/>
                    </a:ext>
                  </a:extLst>
                </a:gridCol>
              </a:tblGrid>
              <a:tr h="1433637">
                <a:tc>
                  <a:txBody>
                    <a:bodyPr/>
                    <a:lstStyle/>
                    <a:p>
                      <a:pPr algn="ctr"/>
                      <a:r>
                        <a:rPr lang="cs-CZ" sz="3600" dirty="0" err="1">
                          <a:solidFill>
                            <a:srgbClr val="CC0066"/>
                          </a:solidFill>
                        </a:rPr>
                        <a:t>Coersion</a:t>
                      </a:r>
                      <a:endParaRPr lang="cs-CZ" sz="3600" dirty="0">
                        <a:solidFill>
                          <a:srgbClr val="CC0066"/>
                        </a:solidFill>
                      </a:endParaRPr>
                    </a:p>
                  </a:txBody>
                  <a:tcPr/>
                </a:tc>
                <a:tc>
                  <a:txBody>
                    <a:bodyPr/>
                    <a:lstStyle/>
                    <a:p>
                      <a:pPr algn="ctr"/>
                      <a:r>
                        <a:rPr lang="cs-CZ" sz="3600" dirty="0" err="1">
                          <a:solidFill>
                            <a:srgbClr val="CC0066"/>
                          </a:solidFill>
                        </a:rPr>
                        <a:t>Rational</a:t>
                      </a:r>
                      <a:endParaRPr lang="cs-CZ" sz="3600" dirty="0">
                        <a:solidFill>
                          <a:srgbClr val="CC0066"/>
                        </a:solidFill>
                      </a:endParaRPr>
                    </a:p>
                  </a:txBody>
                  <a:tcPr/>
                </a:tc>
                <a:extLst>
                  <a:ext uri="{0D108BD9-81ED-4DB2-BD59-A6C34878D82A}">
                    <a16:rowId xmlns:a16="http://schemas.microsoft.com/office/drawing/2014/main" val="240408649"/>
                  </a:ext>
                </a:extLst>
              </a:tr>
              <a:tr h="1433637">
                <a:tc>
                  <a:txBody>
                    <a:bodyPr/>
                    <a:lstStyle/>
                    <a:p>
                      <a:pPr algn="ctr"/>
                      <a:r>
                        <a:rPr lang="cs-CZ" sz="3600" dirty="0">
                          <a:solidFill>
                            <a:srgbClr val="CC0066"/>
                          </a:solidFill>
                        </a:rPr>
                        <a:t>Normative</a:t>
                      </a:r>
                    </a:p>
                  </a:txBody>
                  <a:tcPr/>
                </a:tc>
                <a:tc>
                  <a:txBody>
                    <a:bodyPr/>
                    <a:lstStyle/>
                    <a:p>
                      <a:pPr algn="ctr"/>
                      <a:r>
                        <a:rPr lang="cs-CZ" sz="3600" dirty="0" err="1">
                          <a:solidFill>
                            <a:srgbClr val="CC0066"/>
                          </a:solidFill>
                        </a:rPr>
                        <a:t>Environmental</a:t>
                      </a:r>
                      <a:r>
                        <a:rPr lang="cs-CZ" sz="3600" dirty="0">
                          <a:solidFill>
                            <a:srgbClr val="CC0066"/>
                          </a:solidFill>
                        </a:rPr>
                        <a:t>/</a:t>
                      </a:r>
                      <a:r>
                        <a:rPr lang="cs-CZ" sz="3600" dirty="0" err="1">
                          <a:solidFill>
                            <a:srgbClr val="CC0066"/>
                          </a:solidFill>
                        </a:rPr>
                        <a:t>Adaptive</a:t>
                      </a:r>
                      <a:endParaRPr lang="cs-CZ" sz="3600" dirty="0">
                        <a:solidFill>
                          <a:srgbClr val="CC0066"/>
                        </a:solidFill>
                      </a:endParaRPr>
                    </a:p>
                  </a:txBody>
                  <a:tcPr/>
                </a:tc>
                <a:extLst>
                  <a:ext uri="{0D108BD9-81ED-4DB2-BD59-A6C34878D82A}">
                    <a16:rowId xmlns:a16="http://schemas.microsoft.com/office/drawing/2014/main" val="1835358589"/>
                  </a:ext>
                </a:extLst>
              </a:tr>
            </a:tbl>
          </a:graphicData>
        </a:graphic>
      </p:graphicFrame>
      <p:sp>
        <p:nvSpPr>
          <p:cNvPr id="3" name="Obdélník 2">
            <a:extLst>
              <a:ext uri="{FF2B5EF4-FFF2-40B4-BE49-F238E27FC236}">
                <a16:creationId xmlns:a16="http://schemas.microsoft.com/office/drawing/2014/main" id="{574E88EA-FB5C-402D-96C3-194B2C6DF611}"/>
              </a:ext>
            </a:extLst>
          </p:cNvPr>
          <p:cNvSpPr/>
          <p:nvPr/>
        </p:nvSpPr>
        <p:spPr>
          <a:xfrm>
            <a:off x="1048416" y="1354347"/>
            <a:ext cx="6784369" cy="4956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2400" dirty="0">
                <a:solidFill>
                  <a:schemeClr val="tx1"/>
                </a:solidFill>
              </a:rPr>
              <a:t>In a </a:t>
            </a:r>
            <a:r>
              <a:rPr lang="cs-CZ" sz="2400" dirty="0" err="1">
                <a:solidFill>
                  <a:schemeClr val="tx1"/>
                </a:solidFill>
              </a:rPr>
              <a:t>group</a:t>
            </a:r>
            <a:r>
              <a:rPr lang="cs-CZ" sz="2400" dirty="0">
                <a:solidFill>
                  <a:schemeClr val="tx1"/>
                </a:solidFill>
              </a:rPr>
              <a:t> </a:t>
            </a:r>
            <a:r>
              <a:rPr lang="cs-CZ" sz="2400" dirty="0" err="1">
                <a:solidFill>
                  <a:schemeClr val="tx1"/>
                </a:solidFill>
              </a:rPr>
              <a:t>discuss</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What</a:t>
            </a:r>
            <a:r>
              <a:rPr lang="cs-CZ" sz="2400" dirty="0">
                <a:solidFill>
                  <a:schemeClr val="tx1"/>
                </a:solidFill>
              </a:rPr>
              <a:t> </a:t>
            </a:r>
            <a:r>
              <a:rPr lang="cs-CZ" sz="2400" dirty="0" err="1">
                <a:solidFill>
                  <a:schemeClr val="tx1"/>
                </a:solidFill>
              </a:rPr>
              <a:t>can</a:t>
            </a:r>
            <a:r>
              <a:rPr lang="cs-CZ" sz="2400" dirty="0">
                <a:solidFill>
                  <a:schemeClr val="tx1"/>
                </a:solidFill>
              </a:rPr>
              <a:t> </a:t>
            </a:r>
            <a:r>
              <a:rPr lang="cs-CZ" sz="2400" dirty="0" err="1">
                <a:solidFill>
                  <a:schemeClr val="tx1"/>
                </a:solidFill>
              </a:rPr>
              <a:t>empirical-rational</a:t>
            </a:r>
            <a:r>
              <a:rPr lang="cs-CZ" sz="2400" dirty="0">
                <a:solidFill>
                  <a:schemeClr val="tx1"/>
                </a:solidFill>
              </a:rPr>
              <a:t> </a:t>
            </a:r>
            <a:r>
              <a:rPr lang="cs-CZ" sz="2400" dirty="0" err="1">
                <a:solidFill>
                  <a:schemeClr val="tx1"/>
                </a:solidFill>
              </a:rPr>
              <a:t>way</a:t>
            </a:r>
            <a:r>
              <a:rPr lang="cs-CZ" sz="2400" dirty="0">
                <a:solidFill>
                  <a:schemeClr val="tx1"/>
                </a:solidFill>
              </a:rPr>
              <a:t> </a:t>
            </a:r>
            <a:r>
              <a:rPr lang="cs-CZ" sz="2400" dirty="0" err="1">
                <a:solidFill>
                  <a:schemeClr val="tx1"/>
                </a:solidFill>
              </a:rPr>
              <a:t>of</a:t>
            </a:r>
            <a:r>
              <a:rPr lang="cs-CZ" sz="2400" dirty="0">
                <a:solidFill>
                  <a:schemeClr val="tx1"/>
                </a:solidFill>
              </a:rPr>
              <a:t> management to </a:t>
            </a:r>
            <a:r>
              <a:rPr lang="cs-CZ" sz="2400" dirty="0" err="1">
                <a:solidFill>
                  <a:schemeClr val="tx1"/>
                </a:solidFill>
              </a:rPr>
              <a:t>change</a:t>
            </a:r>
            <a:r>
              <a:rPr lang="cs-CZ" sz="2400" dirty="0">
                <a:solidFill>
                  <a:schemeClr val="tx1"/>
                </a:solidFill>
              </a:rPr>
              <a:t> </a:t>
            </a:r>
            <a:r>
              <a:rPr lang="cs-CZ" sz="2400" dirty="0" err="1">
                <a:solidFill>
                  <a:schemeClr val="tx1"/>
                </a:solidFill>
              </a:rPr>
              <a:t>human</a:t>
            </a:r>
            <a:r>
              <a:rPr lang="cs-CZ" sz="2400" dirty="0">
                <a:solidFill>
                  <a:schemeClr val="tx1"/>
                </a:solidFill>
              </a:rPr>
              <a:t> </a:t>
            </a:r>
            <a:r>
              <a:rPr lang="cs-CZ" sz="2400" dirty="0" err="1">
                <a:solidFill>
                  <a:schemeClr val="tx1"/>
                </a:solidFill>
              </a:rPr>
              <a:t>behaviour</a:t>
            </a:r>
            <a:r>
              <a:rPr lang="cs-CZ" sz="2400" dirty="0">
                <a:solidFill>
                  <a:schemeClr val="tx1"/>
                </a:solidFill>
              </a:rPr>
              <a:t> </a:t>
            </a:r>
            <a:r>
              <a:rPr lang="cs-CZ" sz="2400" dirty="0" err="1">
                <a:solidFill>
                  <a:schemeClr val="tx1"/>
                </a:solidFill>
              </a:rPr>
              <a:t>look</a:t>
            </a:r>
            <a:r>
              <a:rPr lang="cs-CZ" sz="2400" dirty="0">
                <a:solidFill>
                  <a:schemeClr val="tx1"/>
                </a:solidFill>
              </a:rPr>
              <a:t> </a:t>
            </a:r>
            <a:r>
              <a:rPr lang="cs-CZ" sz="2400" dirty="0" err="1">
                <a:solidFill>
                  <a:schemeClr val="tx1"/>
                </a:solidFill>
              </a:rPr>
              <a:t>like</a:t>
            </a:r>
            <a:r>
              <a:rPr lang="cs-CZ" sz="2400" dirty="0">
                <a:solidFill>
                  <a:schemeClr val="tx1"/>
                </a:solidFill>
              </a:rPr>
              <a:t>. (</a:t>
            </a:r>
            <a:r>
              <a:rPr lang="cs-CZ" sz="2400" dirty="0" err="1">
                <a:solidFill>
                  <a:schemeClr val="tx1"/>
                </a:solidFill>
              </a:rPr>
              <a:t>Example</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What</a:t>
            </a:r>
            <a:r>
              <a:rPr lang="cs-CZ" sz="2400" dirty="0">
                <a:solidFill>
                  <a:schemeClr val="tx1"/>
                </a:solidFill>
              </a:rPr>
              <a:t> are </a:t>
            </a:r>
            <a:r>
              <a:rPr lang="cs-CZ" sz="2400" dirty="0" err="1">
                <a:solidFill>
                  <a:schemeClr val="tx1"/>
                </a:solidFill>
              </a:rPr>
              <a:t>the</a:t>
            </a:r>
            <a:r>
              <a:rPr lang="cs-CZ" sz="2400" dirty="0">
                <a:solidFill>
                  <a:schemeClr val="tx1"/>
                </a:solidFill>
              </a:rPr>
              <a:t> pros, </a:t>
            </a:r>
            <a:r>
              <a:rPr lang="cs-CZ" sz="2400" dirty="0" err="1">
                <a:solidFill>
                  <a:schemeClr val="tx1"/>
                </a:solidFill>
              </a:rPr>
              <a:t>what</a:t>
            </a:r>
            <a:r>
              <a:rPr lang="cs-CZ" sz="2400" dirty="0">
                <a:solidFill>
                  <a:schemeClr val="tx1"/>
                </a:solidFill>
              </a:rPr>
              <a:t> are </a:t>
            </a:r>
            <a:r>
              <a:rPr lang="cs-CZ" sz="2400" dirty="0" err="1">
                <a:solidFill>
                  <a:schemeClr val="tx1"/>
                </a:solidFill>
              </a:rPr>
              <a:t>the</a:t>
            </a:r>
            <a:r>
              <a:rPr lang="cs-CZ" sz="2400" dirty="0">
                <a:solidFill>
                  <a:schemeClr val="tx1"/>
                </a:solidFill>
              </a:rPr>
              <a:t> </a:t>
            </a:r>
            <a:r>
              <a:rPr lang="cs-CZ" sz="2400" dirty="0" err="1">
                <a:solidFill>
                  <a:schemeClr val="tx1"/>
                </a:solidFill>
              </a:rPr>
              <a:t>cons</a:t>
            </a:r>
            <a:r>
              <a:rPr lang="cs-CZ" sz="2400" dirty="0">
                <a:solidFill>
                  <a:schemeClr val="tx1"/>
                </a:solidFill>
              </a:rPr>
              <a:t>?</a:t>
            </a:r>
          </a:p>
          <a:p>
            <a:pPr marL="285750" indent="-285750">
              <a:buFont typeface="Arial" panose="020B0604020202020204" pitchFamily="34" charset="0"/>
              <a:buChar char="•"/>
            </a:pPr>
            <a:r>
              <a:rPr lang="cs-CZ" sz="2400" dirty="0" err="1">
                <a:solidFill>
                  <a:schemeClr val="tx1"/>
                </a:solidFill>
              </a:rPr>
              <a:t>When</a:t>
            </a:r>
            <a:r>
              <a:rPr lang="cs-CZ" sz="2400" dirty="0">
                <a:solidFill>
                  <a:schemeClr val="tx1"/>
                </a:solidFill>
              </a:rPr>
              <a:t> </a:t>
            </a:r>
            <a:r>
              <a:rPr lang="cs-CZ" sz="2400" dirty="0" err="1">
                <a:solidFill>
                  <a:schemeClr val="tx1"/>
                </a:solidFill>
              </a:rPr>
              <a:t>would</a:t>
            </a:r>
            <a:r>
              <a:rPr lang="cs-CZ" sz="2400" dirty="0">
                <a:solidFill>
                  <a:schemeClr val="tx1"/>
                </a:solidFill>
              </a:rPr>
              <a:t> </a:t>
            </a:r>
            <a:r>
              <a:rPr lang="cs-CZ" sz="2400" dirty="0" err="1">
                <a:solidFill>
                  <a:schemeClr val="tx1"/>
                </a:solidFill>
              </a:rPr>
              <a:t>you</a:t>
            </a:r>
            <a:r>
              <a:rPr lang="cs-CZ" sz="2400" dirty="0">
                <a:solidFill>
                  <a:schemeClr val="tx1"/>
                </a:solidFill>
              </a:rPr>
              <a:t> </a:t>
            </a:r>
            <a:r>
              <a:rPr lang="cs-CZ" sz="2400" dirty="0" err="1">
                <a:solidFill>
                  <a:schemeClr val="tx1"/>
                </a:solidFill>
              </a:rPr>
              <a:t>apply</a:t>
            </a:r>
            <a:r>
              <a:rPr lang="cs-CZ" sz="2400" dirty="0">
                <a:solidFill>
                  <a:schemeClr val="tx1"/>
                </a:solidFill>
              </a:rPr>
              <a:t> </a:t>
            </a:r>
            <a:r>
              <a:rPr lang="cs-CZ" sz="2400" dirty="0" err="1">
                <a:solidFill>
                  <a:schemeClr val="tx1"/>
                </a:solidFill>
              </a:rPr>
              <a:t>it</a:t>
            </a:r>
            <a:r>
              <a:rPr lang="cs-CZ" sz="2400" dirty="0">
                <a:solidFill>
                  <a:schemeClr val="tx1"/>
                </a:solidFill>
              </a:rPr>
              <a:t>?</a:t>
            </a:r>
          </a:p>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
        <p:nvSpPr>
          <p:cNvPr id="6" name="Obdélník 5">
            <a:extLst>
              <a:ext uri="{FF2B5EF4-FFF2-40B4-BE49-F238E27FC236}">
                <a16:creationId xmlns:a16="http://schemas.microsoft.com/office/drawing/2014/main" id="{DBD1B471-2138-43F0-8794-C93622555F82}"/>
              </a:ext>
            </a:extLst>
          </p:cNvPr>
          <p:cNvSpPr/>
          <p:nvPr/>
        </p:nvSpPr>
        <p:spPr>
          <a:xfrm>
            <a:off x="7832785" y="3458475"/>
            <a:ext cx="3589166" cy="298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cs-CZ" dirty="0">
              <a:solidFill>
                <a:schemeClr val="tx1"/>
              </a:solidFill>
            </a:endParaRPr>
          </a:p>
          <a:p>
            <a:endParaRPr lang="cs-CZ" dirty="0">
              <a:solidFill>
                <a:schemeClr val="tx1"/>
              </a:solidFill>
            </a:endParaRPr>
          </a:p>
        </p:txBody>
      </p:sp>
    </p:spTree>
    <p:extLst>
      <p:ext uri="{BB962C8B-B14F-4D97-AF65-F5344CB8AC3E}">
        <p14:creationId xmlns:p14="http://schemas.microsoft.com/office/powerpoint/2010/main" val="55837502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15517</TotalTime>
  <Words>2335</Words>
  <Application>Microsoft Office PowerPoint</Application>
  <PresentationFormat>Širokoúhlá obrazovka</PresentationFormat>
  <Paragraphs>282</Paragraphs>
  <Slides>43</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Arial</vt:lpstr>
      <vt:lpstr>Calibri</vt:lpstr>
      <vt:lpstr>Calibri Light</vt:lpstr>
      <vt:lpstr>Wingdings</vt:lpstr>
      <vt:lpstr>Motiv Office</vt:lpstr>
      <vt:lpstr>Public Management for 21st Century</vt:lpstr>
      <vt:lpstr>Outline for today:</vt:lpstr>
      <vt:lpstr>Public Management for 21st Century</vt:lpstr>
      <vt:lpstr>Human Learning Systems</vt:lpstr>
      <vt:lpstr>Reading reflections</vt:lpstr>
      <vt:lpstr>Four ways to change behaviour</vt:lpstr>
      <vt:lpstr>Four ways to change behaviour</vt:lpstr>
      <vt:lpstr>Four ways to change behaviour</vt:lpstr>
      <vt:lpstr>Four ways to change behaviour</vt:lpstr>
      <vt:lpstr>Four ways to change behaviour</vt:lpstr>
      <vt:lpstr>Four ways to change behaviour</vt:lpstr>
      <vt:lpstr>Four ways to change behaviour</vt:lpstr>
      <vt:lpstr>Four ways to change behaviour</vt:lpstr>
      <vt:lpstr>Transforming/self-transcedent strategy</vt:lpstr>
      <vt:lpstr>Homework #5</vt:lpstr>
      <vt:lpstr>HW feedback</vt:lpstr>
      <vt:lpstr>Social and technical aspect of change</vt:lpstr>
      <vt:lpstr>Social and technical aspect of change</vt:lpstr>
      <vt:lpstr>Learning within the systems</vt:lpstr>
      <vt:lpstr>The caretaker of four dialogues</vt:lpstr>
      <vt:lpstr>The caretaker of four dialogues</vt:lpstr>
      <vt:lpstr>The caretaker of four dialogues</vt:lpstr>
      <vt:lpstr>Prezentace aplikace PowerPoint</vt:lpstr>
      <vt:lpstr>Prezentace aplikace PowerPoint</vt:lpstr>
      <vt:lpstr>Public Management for 21st Century</vt:lpstr>
      <vt:lpstr>Public administration evolution</vt:lpstr>
      <vt:lpstr>Post-NPM debate</vt:lpstr>
      <vt:lpstr>New Public Governance</vt:lpstr>
      <vt:lpstr>New Synthesis of Public Administration</vt:lpstr>
      <vt:lpstr>New Synthesis of Public Administration</vt:lpstr>
      <vt:lpstr>New Synthesis of Public Administration</vt:lpstr>
      <vt:lpstr>Metagovernance</vt:lpstr>
      <vt:lpstr>Metagovernance – governance  </vt:lpstr>
      <vt:lpstr>Metagovernance – types of governance</vt:lpstr>
      <vt:lpstr>Metagovernance – definition </vt:lpstr>
      <vt:lpstr>Metagovernace – history </vt:lpstr>
      <vt:lpstr>Metagovernance – Dr. Meuleman </vt:lpstr>
      <vt:lpstr>Course overview - Structure</vt:lpstr>
      <vt:lpstr>Your companions for the next few days</vt:lpstr>
      <vt:lpstr>Reading and watching list</vt:lpstr>
      <vt:lpstr>Final group discussion: save your dates</vt:lpstr>
      <vt:lpstr>Homework #6</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Management for 21st Century</dc:title>
  <dc:creator>Vláďa</dc:creator>
  <cp:lastModifiedBy>Vláďa</cp:lastModifiedBy>
  <cp:revision>135</cp:revision>
  <dcterms:created xsi:type="dcterms:W3CDTF">2021-10-02T08:48:21Z</dcterms:created>
  <dcterms:modified xsi:type="dcterms:W3CDTF">2022-12-13T20:30:21Z</dcterms:modified>
</cp:coreProperties>
</file>