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256" r:id="rId2"/>
    <p:sldId id="283" r:id="rId3"/>
    <p:sldId id="289" r:id="rId4"/>
    <p:sldId id="285" r:id="rId5"/>
    <p:sldId id="284" r:id="rId6"/>
    <p:sldId id="265" r:id="rId7"/>
    <p:sldId id="286" r:id="rId8"/>
    <p:sldId id="288" r:id="rId9"/>
    <p:sldId id="287" r:id="rId10"/>
    <p:sldId id="290" r:id="rId11"/>
    <p:sldId id="292" r:id="rId12"/>
    <p:sldId id="276" r:id="rId13"/>
    <p:sldId id="275" r:id="rId14"/>
    <p:sldId id="277" r:id="rId15"/>
    <p:sldId id="282" r:id="rId16"/>
    <p:sldId id="278" r:id="rId17"/>
    <p:sldId id="280" r:id="rId18"/>
    <p:sldId id="281" r:id="rId19"/>
    <p:sldId id="279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eřina Machovcová" initials="KM" lastIdx="1" clrIdx="0">
    <p:extLst>
      <p:ext uri="{19B8F6BF-5375-455C-9EA6-DF929625EA0E}">
        <p15:presenceInfo xmlns:p15="http://schemas.microsoft.com/office/powerpoint/2012/main" userId="S-1-5-21-2912874502-3377905036-1961896456-10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84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2A1C88-5E81-49EF-913A-1F691C35A358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25883-30D1-440D-A619-14320B929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53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Základní informace sebevraždy jsou z Vágnerová Psychopatologie pro pomáhající profese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F25883-30D1-440D-A619-14320B92971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014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25883-30D1-440D-A619-14320B929718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5855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Výtah z kapitoly z naší publikace k cizincům (Kostelecká, Braun), zejm. Major </a:t>
            </a:r>
            <a:r>
              <a:rPr lang="cs-CZ" dirty="0" err="1"/>
              <a:t>Eccleston</a:t>
            </a:r>
            <a:r>
              <a:rPr lang="cs-CZ" dirty="0"/>
              <a:t> (2005)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25883-30D1-440D-A619-14320B929718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954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Praško</a:t>
            </a:r>
            <a:r>
              <a:rPr lang="cs-CZ" dirty="0"/>
              <a:t>, plus projekt </a:t>
            </a:r>
            <a:r>
              <a:rPr lang="cs-CZ" dirty="0" err="1"/>
              <a:t>destigmatizace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25883-30D1-440D-A619-14320B929718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45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pa.org/monitor/oct03/media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narovinu.net/myty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TWWZd8lrraw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formapsychiatrie.cz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andfonline.com/doi/abs/10.1080/10810730.2011.571341" TargetMode="External"/><Relationship Id="rId5" Type="http://schemas.openxmlformats.org/officeDocument/2006/relationships/hyperlink" Target="http://www.reformapsychiatrie.cz/wp-content/uploads/2017/02/Stigmatizace-v-CR_zprava_NUDZ.pdf" TargetMode="External"/><Relationship Id="rId4" Type="http://schemas.openxmlformats.org/officeDocument/2006/relationships/hyperlink" Target="https://cvvm.soc.cas.cz/media/com_form2content/documents/c2/a4582/f9/ov180406.pdf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otaveni.cz/" TargetMode="External"/><Relationship Id="rId2" Type="http://schemas.openxmlformats.org/officeDocument/2006/relationships/hyperlink" Target="https://narovinu.org/wp-content/uploads/2018/11/destigmatiza%C4%8Dn%C3%AD-manu%C3%A1l-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okus-praha.cz/index.php/cz/pomahame/centrum-podskali/tym-podpory-zamestnavani" TargetMode="External"/><Relationship Id="rId5" Type="http://schemas.openxmlformats.org/officeDocument/2006/relationships/hyperlink" Target="https://www.youtube.com/watch?v=45RqUmxDXiY" TargetMode="External"/><Relationship Id="rId4" Type="http://schemas.openxmlformats.org/officeDocument/2006/relationships/hyperlink" Target="https://www.youtube.com/watch?v=Iv5kA2fuTuo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so.cz/csu/czso/sebevrazdy_zaj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guardian.com/society/2018/mar/17/assisted-dying-euthanasia-netherland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C999CE-8180-405F-8295-0A372ABAE6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Rizikové chování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9487E2-D170-4A1D-8C86-9DB3E775C5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Duševní obtíže, (de)stigmatizace</a:t>
            </a:r>
          </a:p>
          <a:p>
            <a:r>
              <a:rPr lang="cs-CZ" sz="1000" dirty="0"/>
              <a:t>katedra pedagogiky </a:t>
            </a:r>
            <a:r>
              <a:rPr lang="cs-CZ" sz="1000" dirty="0" err="1"/>
              <a:t>pedf</a:t>
            </a:r>
            <a:r>
              <a:rPr lang="cs-CZ" sz="1000" dirty="0"/>
              <a:t> </a:t>
            </a:r>
            <a:r>
              <a:rPr lang="cs-CZ" sz="1000" dirty="0" err="1"/>
              <a:t>uk</a:t>
            </a:r>
            <a:r>
              <a:rPr lang="cs-CZ" sz="1000" dirty="0"/>
              <a:t>, </a:t>
            </a:r>
            <a:r>
              <a:rPr lang="cs-CZ" sz="1000" dirty="0" err="1"/>
              <a:t>k.machovcová</a:t>
            </a:r>
            <a:r>
              <a:rPr lang="cs-CZ" sz="1000" dirty="0"/>
              <a:t>, </a:t>
            </a:r>
            <a:r>
              <a:rPr lang="cs-CZ" sz="1000" dirty="0" err="1"/>
              <a:t>ph.d.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182766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0B888F-910F-4C69-A625-C38F5C546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 nápodoby (</a:t>
            </a:r>
            <a:r>
              <a:rPr lang="cs-CZ" dirty="0" err="1"/>
              <a:t>copycat</a:t>
            </a:r>
            <a:r>
              <a:rPr lang="cs-CZ" dirty="0"/>
              <a:t> </a:t>
            </a:r>
            <a:r>
              <a:rPr lang="cs-CZ" dirty="0" err="1"/>
              <a:t>suicide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63ED69-C507-483F-9469-93B349760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Zejména v kolektivech adolescentů, případně v uzavřených skupinách jako třeba pacienti na psychiatrii</a:t>
            </a:r>
          </a:p>
          <a:p>
            <a:r>
              <a:rPr lang="cs-CZ" dirty="0" err="1">
                <a:hlinkClick r:id="rId2"/>
              </a:rPr>
              <a:t>Romer</a:t>
            </a:r>
            <a:r>
              <a:rPr lang="cs-CZ" dirty="0"/>
              <a:t> ve svém výzkumu poukázal na to, že média hrála roli v asi 10% případů sebevražd adolescentů</a:t>
            </a:r>
          </a:p>
          <a:p>
            <a:pPr lvl="1"/>
            <a:r>
              <a:rPr lang="cs-CZ" dirty="0"/>
              <a:t>Roli hrají, jak reporty o reálných činech, tak v menší míře fiktivní příběhy (např. ve filmech)</a:t>
            </a:r>
          </a:p>
          <a:p>
            <a:pPr lvl="1"/>
            <a:r>
              <a:rPr lang="cs-CZ" dirty="0"/>
              <a:t>Je velmi důležité zvažovat, jak je sebevražda prezentována (vyvolání senzace nebo až romantického představení skutku, detaily metody) a nezbytné upozorňovat na to, že k sebevraždě často vedou </a:t>
            </a:r>
            <a:r>
              <a:rPr lang="cs-CZ" u="sng" dirty="0"/>
              <a:t>duševní problémy, které lze terapeuticky pozitivně ovlivnit, </a:t>
            </a:r>
            <a:r>
              <a:rPr lang="cs-CZ" u="sng" dirty="0" err="1"/>
              <a:t>destigmatizovat</a:t>
            </a:r>
            <a:r>
              <a:rPr lang="cs-CZ" u="sng" dirty="0"/>
              <a:t> vyhledávání pomoci při psychických obtížích</a:t>
            </a:r>
          </a:p>
          <a:p>
            <a:pPr lvl="1"/>
            <a:r>
              <a:rPr lang="cs-CZ" u="sng" dirty="0"/>
              <a:t>Vágnerová (2004) u většiny lidí se sebevražednými sklony nepřevládá touha zemřít, ale žít – potřeba naděje na zvládnutí jejich problémů</a:t>
            </a:r>
          </a:p>
        </p:txBody>
      </p:sp>
    </p:spTree>
    <p:extLst>
      <p:ext uri="{BB962C8B-B14F-4D97-AF65-F5344CB8AC3E}">
        <p14:creationId xmlns:p14="http://schemas.microsoft.com/office/powerpoint/2010/main" val="4110640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A4111D-7506-4284-9E2C-D02320F2A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Stigma a psychické obtíže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AAB652F-2EB1-4EB4-822B-F191A553A5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980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EEE1A9-D51C-441B-A713-10318182F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Aktivita – mýtus nebo ne?</a:t>
            </a:r>
            <a:br>
              <a:rPr lang="cs-CZ" dirty="0"/>
            </a:br>
            <a:br>
              <a:rPr lang="cs-CZ" dirty="0"/>
            </a:br>
            <a:r>
              <a:rPr lang="en-US" dirty="0"/>
              <a:t>-&gt; </a:t>
            </a:r>
            <a:r>
              <a:rPr lang="cs-CZ" dirty="0" err="1"/>
              <a:t>VyplŇte</a:t>
            </a:r>
            <a:br>
              <a:rPr lang="cs-CZ" dirty="0"/>
            </a:br>
            <a:r>
              <a:rPr lang="cs-CZ" dirty="0"/>
              <a:t>Online v </a:t>
            </a:r>
            <a:r>
              <a:rPr lang="cs-CZ" dirty="0" err="1"/>
              <a:t>MOODLe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4F6D43-7FED-4888-B44B-366CFE6C6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/>
              <a:t>Z duševního onemocnění se nelze uzdravit</a:t>
            </a:r>
          </a:p>
          <a:p>
            <a:r>
              <a:rPr lang="cs-CZ" dirty="0"/>
              <a:t>Lidé s duševním onemocněním mají sklony k násilnému chování</a:t>
            </a:r>
          </a:p>
          <a:p>
            <a:r>
              <a:rPr lang="cs-CZ" dirty="0"/>
              <a:t>Duševní onemocnění mají jednoznačný původ</a:t>
            </a:r>
          </a:p>
          <a:p>
            <a:r>
              <a:rPr lang="cs-CZ" dirty="0"/>
              <a:t>Osoby s duševním onemocněním jsou méně inteligentní</a:t>
            </a:r>
          </a:p>
          <a:p>
            <a:r>
              <a:rPr lang="cs-CZ" dirty="0"/>
              <a:t>To, že má člověk duševní onemocnění, se dá poznat</a:t>
            </a:r>
          </a:p>
          <a:p>
            <a:r>
              <a:rPr lang="cs-CZ" dirty="0"/>
              <a:t>Lidé s duševním onemocněním nemohou pracovat</a:t>
            </a:r>
          </a:p>
          <a:p>
            <a:r>
              <a:rPr lang="cs-CZ" dirty="0"/>
              <a:t>Duševní onemocnění se netýkají dětí a dospívajících</a:t>
            </a:r>
          </a:p>
          <a:p>
            <a:r>
              <a:rPr lang="cs-CZ" dirty="0"/>
              <a:t>To, že má člověk duševní onemocnění, se dá poznat</a:t>
            </a:r>
          </a:p>
          <a:p>
            <a:r>
              <a:rPr lang="cs-CZ" dirty="0"/>
              <a:t>Lidé s duševním onemocněním nejsou v naší společnosti diskriminováni</a:t>
            </a:r>
          </a:p>
          <a:p>
            <a:r>
              <a:rPr lang="cs-CZ" dirty="0"/>
              <a:t>Když člověk přizná svůj problém, budou si lidé myslet, že je blázen a bude hospitalizován</a:t>
            </a:r>
          </a:p>
          <a:p>
            <a:r>
              <a:rPr lang="cs-CZ" dirty="0"/>
              <a:t>Kouření marihuany nemůže člověku nijak uškodit</a:t>
            </a:r>
          </a:p>
          <a:p>
            <a:r>
              <a:rPr lang="cs-CZ" dirty="0"/>
              <a:t>Lidé s duševním onemocněním jsou mimo sebe</a:t>
            </a:r>
          </a:p>
          <a:p>
            <a:r>
              <a:rPr lang="cs-CZ" dirty="0"/>
              <a:t>Existují psychotičtí a nepsychotičtí lidé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10" name="Zástupný text 9">
            <a:extLst>
              <a:ext uri="{FF2B5EF4-FFF2-40B4-BE49-F238E27FC236}">
                <a16:creationId xmlns:a16="http://schemas.microsoft.com/office/drawing/2014/main" id="{B869CAE3-F8FB-487E-8DEE-79E6BEEEB09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1" name="Obrázek 10" descr="Obsah obrázku vektorová grafika&#10;&#10;Popis vygenerován s vysokou mírou spolehlivosti">
            <a:hlinkClick r:id="rId3"/>
            <a:extLst>
              <a:ext uri="{FF2B5EF4-FFF2-40B4-BE49-F238E27FC236}">
                <a16:creationId xmlns:a16="http://schemas.microsoft.com/office/drawing/2014/main" id="{8A98372B-29D9-4F9D-AF50-23007F0FC1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24920" y="5067301"/>
            <a:ext cx="1802029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79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C0855B-4340-4BEE-995B-155442473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stigma?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48E6D1-6DED-4C7D-9507-9E8F5ED60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Chápeme jej jako známku ostudy nebo selhávání jedince</a:t>
            </a:r>
          </a:p>
          <a:p>
            <a:r>
              <a:rPr lang="cs-CZ" dirty="0"/>
              <a:t>Zpravidla negativní konotace – nežádoucí odchylka od sociální normy</a:t>
            </a:r>
          </a:p>
          <a:p>
            <a:r>
              <a:rPr lang="cs-CZ" dirty="0"/>
              <a:t>Identifikuje méně hodnotnou skupinu či jednotlivce</a:t>
            </a:r>
          </a:p>
          <a:p>
            <a:r>
              <a:rPr lang="cs-CZ" dirty="0" err="1"/>
              <a:t>Goffman</a:t>
            </a:r>
            <a:r>
              <a:rPr lang="cs-CZ" dirty="0"/>
              <a:t> (2003) odlišuje:  tělesná ošklivost, vady individuálního charakteru (vnímané jako slabá vůle, nepoctivost atp. – např. závislost, nezaměstnanost, radikální politické názory), kmenová stigmata (etnicita, náboženství atp.)</a:t>
            </a:r>
          </a:p>
          <a:p>
            <a:r>
              <a:rPr lang="cs-CZ" dirty="0"/>
              <a:t>Kontextuální fenomén – nezávisí pouze na charakteristikách jednotlivce (situace, aktéři) – proměnou prostředí může stigma zcela zmizet</a:t>
            </a:r>
          </a:p>
          <a:p>
            <a:r>
              <a:rPr lang="cs-CZ" dirty="0"/>
              <a:t>Pojí se se sociálním vyloučením, </a:t>
            </a:r>
            <a:r>
              <a:rPr lang="cs-CZ" u="sng" dirty="0"/>
              <a:t>exkluze je vnímána jako oprávněná těmi, kdo stigmatizují </a:t>
            </a:r>
          </a:p>
        </p:txBody>
      </p:sp>
    </p:spTree>
    <p:extLst>
      <p:ext uri="{BB962C8B-B14F-4D97-AF65-F5344CB8AC3E}">
        <p14:creationId xmlns:p14="http://schemas.microsoft.com/office/powerpoint/2010/main" val="860835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0088BF-E5DE-44CA-979F-ED3EC7C37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Stigma a sociální vyloučení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50A50D-102E-4760-9EF6-CC1580DC3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722783"/>
            <a:ext cx="10178322" cy="41568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Major a </a:t>
            </a:r>
            <a:r>
              <a:rPr lang="cs-CZ" dirty="0" err="1"/>
              <a:t>Eccleston</a:t>
            </a:r>
            <a:r>
              <a:rPr lang="cs-CZ" dirty="0"/>
              <a:t> (2005) ve své práci sumarizovali pohnutky, které bývají příčinou sociálního vyloučení stigmatizovaných:</a:t>
            </a:r>
          </a:p>
          <a:p>
            <a:pPr lvl="0"/>
            <a:r>
              <a:rPr lang="cs-CZ" dirty="0"/>
              <a:t>Zvýšení osobní nebo skupinové sebedůvěry vyloučením určitých osob/skupin – zvýšení pozitivního náhledu na svou skupinu</a:t>
            </a:r>
          </a:p>
          <a:p>
            <a:pPr lvl="0"/>
            <a:r>
              <a:rPr lang="cs-CZ" dirty="0"/>
              <a:t>Snížení nejistoty či pocitů diskomfortu, redukce nepříjemných pocitů v blízkosti některých osob (např. duševně nemocných)</a:t>
            </a:r>
          </a:p>
          <a:p>
            <a:pPr lvl="0"/>
            <a:r>
              <a:rPr lang="cs-CZ" dirty="0"/>
              <a:t>Potlačení pocitů vlastní zranitelnosti  (např. obava ze smrti, úrazu)</a:t>
            </a:r>
          </a:p>
          <a:p>
            <a:pPr lvl="0"/>
            <a:r>
              <a:rPr lang="cs-CZ" dirty="0"/>
              <a:t>Ospravedlnění systémových nerovností: lidé jsou motivovaní udržet stávající sociální, ekonomické i politické podmínky a na základě stávající sociální struktury tak hodnotí skupiny osob jako ne-žádoucí (ne-přizpůsobivé můžeme dodat v českém kontextu)</a:t>
            </a:r>
          </a:p>
          <a:p>
            <a:r>
              <a:rPr lang="cs-CZ" dirty="0"/>
              <a:t>Evoluční aspekty: z evolučního hlediska je diskutována snaha o zachování reprodukce osobami vnímanými jako dodržující sociální normy, přínosné pro vztahy atp. </a:t>
            </a:r>
          </a:p>
        </p:txBody>
      </p:sp>
    </p:spTree>
    <p:extLst>
      <p:ext uri="{BB962C8B-B14F-4D97-AF65-F5344CB8AC3E}">
        <p14:creationId xmlns:p14="http://schemas.microsoft.com/office/powerpoint/2010/main" val="2277995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268541-FDBC-4053-80D9-B7831B280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/>
          <a:lstStyle/>
          <a:p>
            <a:r>
              <a:rPr lang="cs-CZ" dirty="0"/>
              <a:t>Stigmatizace a duševní zdraví</a:t>
            </a:r>
          </a:p>
        </p:txBody>
      </p:sp>
      <p:pic>
        <p:nvPicPr>
          <p:cNvPr id="11" name="Zástupný symbol pro obsah 10" descr="Obsah obrázku snímek obrazovky&#10;&#10;Popis vygenerován s velmi vysokou mírou spolehlivosti">
            <a:extLst>
              <a:ext uri="{FF2B5EF4-FFF2-40B4-BE49-F238E27FC236}">
                <a16:creationId xmlns:a16="http://schemas.microsoft.com/office/drawing/2014/main" id="{30E78703-7E5F-40FC-B7F2-5ACC411958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9913" y="2177582"/>
            <a:ext cx="10891732" cy="2922172"/>
          </a:xfrm>
        </p:spPr>
      </p:pic>
    </p:spTree>
    <p:extLst>
      <p:ext uri="{BB962C8B-B14F-4D97-AF65-F5344CB8AC3E}">
        <p14:creationId xmlns:p14="http://schemas.microsoft.com/office/powerpoint/2010/main" val="8460797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C3D00C-143A-493B-8935-43F74361B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645105"/>
            <a:ext cx="4357499" cy="1320855"/>
          </a:xfrm>
        </p:spPr>
        <p:txBody>
          <a:bodyPr>
            <a:normAutofit/>
          </a:bodyPr>
          <a:lstStyle/>
          <a:p>
            <a:r>
              <a:rPr lang="cs-CZ" sz="4400" dirty="0"/>
              <a:t>Stigma a duševní zdraví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7B6CEA-4C90-4FF8-ACC8-80A67F9FC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6235800" cy="359359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1900" dirty="0">
                <a:solidFill>
                  <a:srgbClr val="000000"/>
                </a:solidFill>
              </a:rPr>
              <a:t>Obavy ze stigmatizace mohou být důvodem nevyhledat pomoc (např. služby pro duševně nemocné, bezdomovce); upínání se na fyzické projevy – hledání problému mimo psychiatrii; negativní roli může hrát i rodina (zrazování od vyhledání péče)</a:t>
            </a:r>
          </a:p>
          <a:p>
            <a:pPr>
              <a:lnSpc>
                <a:spcPct val="100000"/>
              </a:lnSpc>
            </a:pPr>
            <a:r>
              <a:rPr lang="cs-CZ" sz="1900" dirty="0">
                <a:solidFill>
                  <a:srgbClr val="000000"/>
                </a:solidFill>
              </a:rPr>
              <a:t>Stigma je významné téma s ohledem na duševní zdraví -  interakce s ostatními a přijetí ostatními</a:t>
            </a:r>
            <a:r>
              <a:rPr lang="en-US" sz="1900" dirty="0">
                <a:solidFill>
                  <a:srgbClr val="000000"/>
                </a:solidFill>
              </a:rPr>
              <a:t> - </a:t>
            </a:r>
            <a:r>
              <a:rPr lang="cs-CZ" sz="1900" dirty="0">
                <a:solidFill>
                  <a:srgbClr val="000000"/>
                </a:solidFill>
              </a:rPr>
              <a:t>příslušnost ke konkrétním skupinám hraje významnou roli pro mentální zdraví</a:t>
            </a:r>
          </a:p>
          <a:p>
            <a:pPr lvl="1">
              <a:lnSpc>
                <a:spcPct val="100000"/>
              </a:lnSpc>
            </a:pPr>
            <a:r>
              <a:rPr lang="cs-CZ" sz="1700" dirty="0">
                <a:solidFill>
                  <a:srgbClr val="000000"/>
                </a:solidFill>
              </a:rPr>
              <a:t>Sociální identita – souvislost s členskými skupinami a kvalitou vztahů - </a:t>
            </a:r>
            <a:r>
              <a:rPr lang="cs-CZ" sz="1700" dirty="0" err="1">
                <a:solidFill>
                  <a:srgbClr val="000000"/>
                </a:solidFill>
                <a:hlinkClick r:id="rId2"/>
              </a:rPr>
              <a:t>A.Haslam</a:t>
            </a:r>
            <a:r>
              <a:rPr lang="cs-CZ" sz="1700" dirty="0">
                <a:solidFill>
                  <a:srgbClr val="000000"/>
                </a:solidFill>
                <a:hlinkClick r:id="rId2"/>
              </a:rPr>
              <a:t> New psychology </a:t>
            </a:r>
            <a:r>
              <a:rPr lang="cs-CZ" sz="1700" dirty="0" err="1">
                <a:solidFill>
                  <a:srgbClr val="000000"/>
                </a:solidFill>
                <a:hlinkClick r:id="rId2"/>
              </a:rPr>
              <a:t>of</a:t>
            </a:r>
            <a:r>
              <a:rPr lang="cs-CZ" sz="1700" dirty="0">
                <a:solidFill>
                  <a:srgbClr val="000000"/>
                </a:solidFill>
                <a:hlinkClick r:id="rId2"/>
              </a:rPr>
              <a:t> </a:t>
            </a:r>
            <a:r>
              <a:rPr lang="cs-CZ" sz="1700" dirty="0" err="1">
                <a:solidFill>
                  <a:srgbClr val="000000"/>
                </a:solidFill>
                <a:hlinkClick r:id="rId2"/>
              </a:rPr>
              <a:t>mental</a:t>
            </a:r>
            <a:r>
              <a:rPr lang="cs-CZ" sz="1700" dirty="0">
                <a:solidFill>
                  <a:srgbClr val="000000"/>
                </a:solidFill>
                <a:hlinkClick r:id="rId2"/>
              </a:rPr>
              <a:t> </a:t>
            </a:r>
            <a:r>
              <a:rPr lang="cs-CZ" sz="1700" dirty="0" err="1">
                <a:solidFill>
                  <a:srgbClr val="000000"/>
                </a:solidFill>
                <a:hlinkClick r:id="rId2"/>
              </a:rPr>
              <a:t>health</a:t>
            </a:r>
            <a:endParaRPr lang="cs-CZ" sz="1700" dirty="0">
              <a:solidFill>
                <a:srgbClr val="000000"/>
              </a:solidFill>
            </a:endParaRPr>
          </a:p>
        </p:txBody>
      </p:sp>
      <p:pic>
        <p:nvPicPr>
          <p:cNvPr id="5" name="Obrázek 4" descr="Obsah obrázku obloha&#10;&#10;Popis vygenerován s velmi vysokou mírou spolehlivosti">
            <a:extLst>
              <a:ext uri="{FF2B5EF4-FFF2-40B4-BE49-F238E27FC236}">
                <a16:creationId xmlns:a16="http://schemas.microsoft.com/office/drawing/2014/main" id="{66B41973-DFC4-4AFD-B006-55FBDF4FB0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8923" y="3114261"/>
            <a:ext cx="3569022" cy="2641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298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563C1F-A47C-4587-B0C4-2F6869C26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stigmatizace</a:t>
            </a:r>
            <a:r>
              <a:rPr lang="en-US" dirty="0"/>
              <a:t> u du</a:t>
            </a:r>
            <a:r>
              <a:rPr lang="cs-CZ" dirty="0" err="1"/>
              <a:t>ševních</a:t>
            </a:r>
            <a:r>
              <a:rPr lang="cs-CZ" dirty="0"/>
              <a:t> problémů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7DE1D0-F9DB-4362-96DC-C176084CE3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974575"/>
            <a:ext cx="10178322" cy="405516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Stereotyp duševně nemocného - „blázen“; psychiatr - „</a:t>
            </a:r>
            <a:r>
              <a:rPr lang="cs-CZ" dirty="0" err="1"/>
              <a:t>cvokař</a:t>
            </a:r>
            <a:r>
              <a:rPr lang="cs-CZ" dirty="0"/>
              <a:t>“, slangové výrazy, lidové historky, různá úsloví „Nejsi na hlavu…?“, očekávání divného či přímo nebezpečného chování</a:t>
            </a:r>
          </a:p>
          <a:p>
            <a:r>
              <a:rPr lang="cs-CZ" dirty="0"/>
              <a:t>Omezený kontakt s pacienty</a:t>
            </a:r>
            <a:r>
              <a:rPr lang="en-US" dirty="0"/>
              <a:t> (</a:t>
            </a:r>
            <a:r>
              <a:rPr lang="cs-CZ" dirty="0"/>
              <a:t>př. léčeni v</a:t>
            </a:r>
            <a:r>
              <a:rPr lang="en-US" dirty="0"/>
              <a:t>e v</a:t>
            </a:r>
            <a:r>
              <a:rPr lang="cs-CZ" dirty="0" err="1"/>
              <a:t>zdálených</a:t>
            </a:r>
            <a:r>
              <a:rPr lang="cs-CZ" dirty="0"/>
              <a:t> psychiatrických nemocnicích - ne ambulantně -</a:t>
            </a:r>
            <a:r>
              <a:rPr lang="en-US" dirty="0"/>
              <a:t>&gt; </a:t>
            </a:r>
            <a:r>
              <a:rPr lang="en-US" dirty="0" err="1">
                <a:hlinkClick r:id="rId3"/>
              </a:rPr>
              <a:t>reforma</a:t>
            </a:r>
            <a:r>
              <a:rPr lang="en-US" dirty="0">
                <a:hlinkClick r:id="rId3"/>
              </a:rPr>
              <a:t> </a:t>
            </a:r>
            <a:r>
              <a:rPr lang="en-US" dirty="0" err="1">
                <a:hlinkClick r:id="rId3"/>
              </a:rPr>
              <a:t>psychiatrick</a:t>
            </a:r>
            <a:r>
              <a:rPr lang="cs-CZ" dirty="0">
                <a:hlinkClick r:id="rId3"/>
              </a:rPr>
              <a:t>é péče</a:t>
            </a:r>
            <a:r>
              <a:rPr lang="cs-CZ" dirty="0"/>
              <a:t>)</a:t>
            </a:r>
            <a:r>
              <a:rPr lang="en-US" dirty="0"/>
              <a:t> &lt;</a:t>
            </a:r>
            <a:r>
              <a:rPr lang="cs-CZ" dirty="0"/>
              <a:t>–</a:t>
            </a:r>
            <a:r>
              <a:rPr lang="en-US" dirty="0"/>
              <a:t>&gt;</a:t>
            </a:r>
            <a:r>
              <a:rPr lang="cs-CZ" dirty="0"/>
              <a:t> </a:t>
            </a:r>
            <a:r>
              <a:rPr lang="cs-CZ" dirty="0" err="1"/>
              <a:t>sebestigmatizace</a:t>
            </a:r>
            <a:r>
              <a:rPr lang="cs-CZ" dirty="0"/>
              <a:t>: nesdělují informace,</a:t>
            </a:r>
            <a:r>
              <a:rPr lang="en-US" dirty="0"/>
              <a:t> </a:t>
            </a:r>
            <a:r>
              <a:rPr lang="cs-CZ" dirty="0"/>
              <a:t>stahují se do sociální izolace</a:t>
            </a:r>
            <a:endParaRPr lang="en-US" dirty="0"/>
          </a:p>
          <a:p>
            <a:pPr lvl="1"/>
            <a:r>
              <a:rPr lang="cs-CZ" dirty="0">
                <a:hlinkClick r:id="rId4"/>
              </a:rPr>
              <a:t>CVVM</a:t>
            </a:r>
            <a:r>
              <a:rPr lang="cs-CZ" dirty="0"/>
              <a:t> – tolerance k vybraným skupinám obyvatel (3/2018): 61% dotázaných by nechtěla mít za sousedy osoby s psychickou nemocí, </a:t>
            </a:r>
            <a:r>
              <a:rPr lang="cs-CZ" i="1" dirty="0"/>
              <a:t>obdobný výzkum </a:t>
            </a:r>
            <a:r>
              <a:rPr lang="cs-CZ" i="1" dirty="0">
                <a:hlinkClick r:id="rId5"/>
              </a:rPr>
              <a:t>NUDZ</a:t>
            </a:r>
            <a:r>
              <a:rPr lang="cs-CZ" i="1" dirty="0"/>
              <a:t> (2016) 36,9%</a:t>
            </a:r>
            <a:endParaRPr lang="cs-CZ" dirty="0"/>
          </a:p>
          <a:p>
            <a:r>
              <a:rPr lang="cs-CZ" dirty="0"/>
              <a:t>Role médií - zkreslení, negativní až bizarní popisy, agrese např. výzkum </a:t>
            </a:r>
            <a:r>
              <a:rPr lang="cs-CZ" dirty="0" err="1">
                <a:hlinkClick r:id="rId6"/>
              </a:rPr>
              <a:t>Nawková</a:t>
            </a:r>
            <a:r>
              <a:rPr lang="cs-CZ" dirty="0">
                <a:hlinkClick r:id="rId6"/>
              </a:rPr>
              <a:t> a kol. (2012) </a:t>
            </a:r>
            <a:r>
              <a:rPr lang="cs-CZ" dirty="0"/>
              <a:t>– analýza novinových článků – 29% pachatelé trestné činnosti, 9% oběti</a:t>
            </a:r>
          </a:p>
          <a:p>
            <a:r>
              <a:rPr lang="cs-CZ" dirty="0"/>
              <a:t>Stigmatizace ze strany medicínského personálu (podceňování některých chorob, negativní nálepkování některých pacientů)</a:t>
            </a:r>
          </a:p>
          <a:p>
            <a:r>
              <a:rPr lang="cs-CZ" dirty="0"/>
              <a:t>Kulturní aspekty – co je vnímáno jako „normální“, např. halucinace někdy vnímány jako spojení s bohy a v dané kultuře ceněny (šaman)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42297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1A30AF-4FEC-4CA6-A0E4-7260DC158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Destigmatizace</a:t>
            </a:r>
            <a:r>
              <a:rPr lang="cs-CZ" dirty="0"/>
              <a:t> – jak na to?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4A09DA-F551-4CBE-BA61-691B03225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709531"/>
            <a:ext cx="10178322" cy="417006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Různé aktivity mířící na jednotlivé složky utvářející stigma, viz </a:t>
            </a:r>
            <a:r>
              <a:rPr lang="cs-CZ" dirty="0" err="1">
                <a:hlinkClick r:id="rId2"/>
              </a:rPr>
              <a:t>Destigmatizační</a:t>
            </a:r>
            <a:r>
              <a:rPr lang="cs-CZ" dirty="0">
                <a:hlinkClick r:id="rId2"/>
              </a:rPr>
              <a:t> manuál</a:t>
            </a:r>
            <a:endParaRPr lang="cs-CZ" dirty="0"/>
          </a:p>
          <a:p>
            <a:pPr lvl="1"/>
            <a:r>
              <a:rPr lang="cs-CZ" dirty="0"/>
              <a:t>Nevědomost – poskytování informací</a:t>
            </a:r>
            <a:r>
              <a:rPr lang="en-US" dirty="0"/>
              <a:t>, </a:t>
            </a:r>
            <a:r>
              <a:rPr lang="en-US" dirty="0" err="1"/>
              <a:t>vhodn</a:t>
            </a:r>
            <a:r>
              <a:rPr lang="cs-CZ" dirty="0"/>
              <a:t>é vyjadřování </a:t>
            </a:r>
          </a:p>
          <a:p>
            <a:pPr lvl="1"/>
            <a:r>
              <a:rPr lang="cs-CZ" dirty="0"/>
              <a:t>Předsudky – informace, osobní kontakt, vztahy</a:t>
            </a:r>
          </a:p>
          <a:p>
            <a:pPr lvl="1"/>
            <a:r>
              <a:rPr lang="cs-CZ" dirty="0"/>
              <a:t>Diskriminace – systémová opatření, legislativa</a:t>
            </a:r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lvl="1"/>
            <a:r>
              <a:rPr lang="cs-CZ" dirty="0"/>
              <a:t>C</a:t>
            </a:r>
            <a:r>
              <a:rPr lang="en-US" dirty="0" err="1"/>
              <a:t>itliv</a:t>
            </a:r>
            <a:r>
              <a:rPr lang="cs-CZ" dirty="0"/>
              <a:t>ý jazyk: </a:t>
            </a:r>
            <a:r>
              <a:rPr lang="cs-CZ" i="1" dirty="0"/>
              <a:t>„Petra se vyrovnává se schizofrenií vs. Petra je schizofrenička“</a:t>
            </a:r>
          </a:p>
          <a:p>
            <a:pPr lvl="1"/>
            <a:r>
              <a:rPr lang="cs-CZ" dirty="0"/>
              <a:t>Informace – </a:t>
            </a:r>
            <a:r>
              <a:rPr lang="cs-CZ" dirty="0">
                <a:hlinkClick r:id="rId3"/>
              </a:rPr>
              <a:t>zotavení</a:t>
            </a:r>
            <a:r>
              <a:rPr lang="cs-CZ" dirty="0"/>
              <a:t> (</a:t>
            </a:r>
            <a:r>
              <a:rPr lang="cs-CZ" dirty="0" err="1"/>
              <a:t>recovery</a:t>
            </a:r>
            <a:r>
              <a:rPr lang="cs-CZ" dirty="0"/>
              <a:t>): „Je to způsob, jak žít spokojený, nadějeplný a přínosný život přes všechna omezení způsobená nemocí“</a:t>
            </a:r>
          </a:p>
          <a:p>
            <a:pPr lvl="1"/>
            <a:r>
              <a:rPr lang="cs-CZ" dirty="0"/>
              <a:t>Osobní příběhy </a:t>
            </a:r>
            <a:r>
              <a:rPr lang="cs-CZ" dirty="0">
                <a:hlinkClick r:id="rId4"/>
              </a:rPr>
              <a:t>Marie </a:t>
            </a:r>
            <a:r>
              <a:rPr lang="cs-CZ" dirty="0" err="1">
                <a:hlinkClick r:id="rId4"/>
              </a:rPr>
              <a:t>Salomonová</a:t>
            </a:r>
            <a:r>
              <a:rPr lang="cs-CZ" dirty="0"/>
              <a:t>, </a:t>
            </a:r>
            <a:r>
              <a:rPr lang="cs-CZ" dirty="0" err="1"/>
              <a:t>neurovědkyně</a:t>
            </a:r>
            <a:r>
              <a:rPr lang="cs-CZ" dirty="0"/>
              <a:t>;  zapojení celebrit – </a:t>
            </a:r>
            <a:r>
              <a:rPr lang="cs-CZ" dirty="0">
                <a:hlinkClick r:id="rId5"/>
              </a:rPr>
              <a:t>Catherine, William and Harry</a:t>
            </a:r>
            <a:endParaRPr lang="cs-CZ" dirty="0"/>
          </a:p>
          <a:p>
            <a:pPr lvl="1"/>
            <a:r>
              <a:rPr lang="cs-CZ" dirty="0"/>
              <a:t>Tým podpory zaměstnávání </a:t>
            </a:r>
            <a:r>
              <a:rPr lang="cs-CZ" dirty="0">
                <a:hlinkClick r:id="rId6"/>
              </a:rPr>
              <a:t>Fokus Podskalí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8968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A1AFD1-31A1-4EDD-B9AD-528BF0839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51181B-F5BD-4261-AB0D-DA7172FAE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Goffman</a:t>
            </a:r>
            <a:r>
              <a:rPr lang="cs-CZ" dirty="0"/>
              <a:t>, </a:t>
            </a:r>
            <a:r>
              <a:rPr lang="cs-CZ" dirty="0" err="1"/>
              <a:t>Erving</a:t>
            </a:r>
            <a:r>
              <a:rPr lang="cs-CZ" dirty="0"/>
              <a:t>. </a:t>
            </a:r>
            <a:r>
              <a:rPr lang="cs-CZ" i="1" dirty="0"/>
              <a:t>Stigma: poznámky k problému zvládání narušené identity</a:t>
            </a:r>
            <a:r>
              <a:rPr lang="cs-CZ" dirty="0"/>
              <a:t>. 1. vyd. Praha: Sociologické nakladatelství, 2003. </a:t>
            </a:r>
            <a:endParaRPr lang="en-US" dirty="0"/>
          </a:p>
          <a:p>
            <a:r>
              <a:rPr lang="en-US" dirty="0" err="1"/>
              <a:t>Koutek</a:t>
            </a:r>
            <a:r>
              <a:rPr lang="en-US" dirty="0"/>
              <a:t>, J. (</a:t>
            </a:r>
            <a:r>
              <a:rPr lang="cs-CZ"/>
              <a:t>2008). </a:t>
            </a:r>
            <a:r>
              <a:rPr lang="en-US"/>
              <a:t>Suicidalita</a:t>
            </a:r>
            <a:r>
              <a:rPr lang="en-US" dirty="0"/>
              <a:t> u adolescent</a:t>
            </a:r>
            <a:r>
              <a:rPr lang="cs-CZ" dirty="0"/>
              <a:t>ů – rizikové faktory a prevence. Pediatrie pro praxi 9(5). </a:t>
            </a:r>
          </a:p>
          <a:p>
            <a:r>
              <a:rPr lang="en-GB" dirty="0"/>
              <a:t>M</a:t>
            </a:r>
            <a:r>
              <a:rPr lang="cs-CZ" dirty="0" err="1"/>
              <a:t>ajor</a:t>
            </a:r>
            <a:r>
              <a:rPr lang="en-GB" dirty="0"/>
              <a:t>, Brenda; E</a:t>
            </a:r>
            <a:r>
              <a:rPr lang="cs-CZ" dirty="0" err="1"/>
              <a:t>ccleston</a:t>
            </a:r>
            <a:r>
              <a:rPr lang="en-GB" dirty="0"/>
              <a:t>, Collette. Stigma and Social Exclusion. In ABRAMS, Dominic; HOGG, Michael; MARQUES, José; (eds.). </a:t>
            </a:r>
            <a:r>
              <a:rPr lang="en-GB" i="1" dirty="0"/>
              <a:t>The social psychology of inclusion and exclusion. </a:t>
            </a:r>
            <a:r>
              <a:rPr lang="en-GB" dirty="0"/>
              <a:t>New York: Psychology Press, 2005. pp. 63–87. </a:t>
            </a:r>
            <a:endParaRPr lang="cs-CZ" dirty="0"/>
          </a:p>
          <a:p>
            <a:r>
              <a:rPr lang="cs-CZ" dirty="0" err="1"/>
              <a:t>Ocisková</a:t>
            </a:r>
            <a:r>
              <a:rPr lang="cs-CZ" dirty="0"/>
              <a:t>, M., </a:t>
            </a:r>
            <a:r>
              <a:rPr lang="cs-CZ" dirty="0" err="1"/>
              <a:t>Praško</a:t>
            </a:r>
            <a:r>
              <a:rPr lang="cs-CZ" dirty="0"/>
              <a:t>, J. (2015). Stigmatizace a </a:t>
            </a:r>
            <a:r>
              <a:rPr lang="cs-CZ" dirty="0" err="1"/>
              <a:t>sebestigmatizace</a:t>
            </a:r>
            <a:r>
              <a:rPr lang="cs-CZ" dirty="0"/>
              <a:t> u psychických poruch. Praha, Grada. </a:t>
            </a:r>
          </a:p>
          <a:p>
            <a:r>
              <a:rPr lang="cs-CZ" dirty="0"/>
              <a:t>Vágnerová, M. (2004). Psychopatologie pro pomáhající profese. Praha, Portál. </a:t>
            </a:r>
          </a:p>
          <a:p>
            <a:r>
              <a:rPr lang="cs-CZ" dirty="0"/>
              <a:t>+ elektronické zdroje v prezentace</a:t>
            </a:r>
          </a:p>
          <a:p>
            <a:pPr marL="0" indent="0">
              <a:buNone/>
            </a:pPr>
            <a:r>
              <a:rPr lang="cs-CZ" dirty="0"/>
              <a:t>Děkuji za pozornost!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8947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23F573-35E6-46D8-B616-1A26694C2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</a:t>
            </a:r>
            <a:r>
              <a:rPr lang="cs-CZ" dirty="0" err="1"/>
              <a:t>ševní</a:t>
            </a:r>
            <a:r>
              <a:rPr lang="cs-CZ" dirty="0"/>
              <a:t> a behaviorální poruchy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33ABEB-6FC7-489D-A634-EDC5BE55F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Obtíže v oblasti duševního zdraví – úzkostné poruchy (např. fobické, obsedantní), afektivní poruchy (depresivní, manický syndrom), schizofrenie, poruchy osobnosti a chování, poruchy příjmu potravy… </a:t>
            </a:r>
          </a:p>
          <a:p>
            <a:pPr lvl="1"/>
            <a:r>
              <a:rPr lang="cs-CZ" dirty="0"/>
              <a:t>Rizikové chování: </a:t>
            </a:r>
          </a:p>
          <a:p>
            <a:pPr lvl="2"/>
            <a:r>
              <a:rPr lang="cs-CZ" dirty="0"/>
              <a:t>a) psychické obtíže vedou k chování rizikovému pro jednotlivce, případně jeho okolí </a:t>
            </a:r>
          </a:p>
          <a:p>
            <a:pPr lvl="2"/>
            <a:r>
              <a:rPr lang="cs-CZ" dirty="0"/>
              <a:t>b) reakce okolí (stigmatizace, absence podpory, mýty o duševních chorobách) zhoršuje obtíže spojené s duševní poruchou</a:t>
            </a:r>
          </a:p>
        </p:txBody>
      </p:sp>
    </p:spTree>
    <p:extLst>
      <p:ext uri="{BB962C8B-B14F-4D97-AF65-F5344CB8AC3E}">
        <p14:creationId xmlns:p14="http://schemas.microsoft.com/office/powerpoint/2010/main" val="2484489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EB0CD42-152C-460F-852A-55E9DD8D6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Suicidální chování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C0C1865-A5CB-45F8-8DB7-48E4A96DD5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920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F2B4EE-6707-495F-9364-54AD0849E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B7D66C-FF75-4228-ABD8-68E863352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Sebevražda: důraz je na úmysl, není následkem patologie vs. </a:t>
            </a:r>
            <a:r>
              <a:rPr lang="cs-CZ" dirty="0" err="1"/>
              <a:t>Sebezabití</a:t>
            </a:r>
            <a:r>
              <a:rPr lang="cs-CZ" dirty="0"/>
              <a:t>: stav vědomí, kdy chybělo vědomé rozhodnutí, např. vlivem intoxikace, choroby s bludy a halucinacemi atp., případně jako následek donucení (např. náboženskou sektou)</a:t>
            </a:r>
            <a:endParaRPr lang="en-US" dirty="0"/>
          </a:p>
          <a:p>
            <a:r>
              <a:rPr lang="en-US" dirty="0" err="1"/>
              <a:t>Krajn</a:t>
            </a:r>
            <a:r>
              <a:rPr lang="cs-CZ" dirty="0"/>
              <a:t>í reakce na subjektivně významnou zátěž – obvykle kumulace problémů, kdy poslední je spíše „spouštěčem“ než hlavní příčinou</a:t>
            </a:r>
          </a:p>
          <a:p>
            <a:r>
              <a:rPr lang="cs-CZ" dirty="0"/>
              <a:t>Suicidální myšlenky – suicidální tendence/pokus – </a:t>
            </a:r>
            <a:r>
              <a:rPr lang="cs-CZ" dirty="0" err="1"/>
              <a:t>suicidum</a:t>
            </a:r>
            <a:endParaRPr lang="cs-CZ" dirty="0"/>
          </a:p>
          <a:p>
            <a:r>
              <a:rPr lang="cs-CZ" dirty="0"/>
              <a:t>Počet sebevražd klesá </a:t>
            </a:r>
            <a:r>
              <a:rPr lang="cs-CZ" dirty="0">
                <a:hlinkClick r:id="rId3"/>
              </a:rPr>
              <a:t>(ČSÚ, 2020)</a:t>
            </a:r>
            <a:r>
              <a:rPr lang="cs-CZ" dirty="0"/>
              <a:t>,  muži převažují cca 4x, nejvíce ve věku 50-54 let, nicméně v adolescenci 3 nejčastější příčina smrti; sezónnost není výrazná (v neprospěch jara)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Vágnerová (2004), Koutek (2008)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9738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CAE9CF-3D6C-40C8-AFC1-A48343701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Proměna společenských perspektiv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9E8819-7AF9-472B-8354-3278CE2AA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Některé kultury sebevraždu akceptovaly, např. v starověkém Řecku, či Římě, v Japonsku tradiční rituál harakiri</a:t>
            </a:r>
          </a:p>
          <a:p>
            <a:r>
              <a:rPr lang="cs-CZ" dirty="0"/>
              <a:t>Ve Evropě ve středověku převažuje názor sebevraždu odsuzující: rozhodnutí o životě je na Bohu, víra dává prostředky, jak překonat strasti života, idea rovnosti před Bohem (když už ne realita rovnosti na zemi)</a:t>
            </a:r>
          </a:p>
          <a:p>
            <a:r>
              <a:rPr lang="cs-CZ" dirty="0"/>
              <a:t>Názory se mění mírně až cca v 18.století, objevují se postoje akceptující sebevraždu za určitých okolností (Voltaire, Rousseau)</a:t>
            </a:r>
          </a:p>
          <a:p>
            <a:r>
              <a:rPr lang="cs-CZ" dirty="0"/>
              <a:t>Právní sankce přetrvávají  - v Rakousku byla sebevražda trestná až do r. 1850, v Anglii až do roku 1961</a:t>
            </a:r>
          </a:p>
          <a:p>
            <a:r>
              <a:rPr lang="cs-CZ" dirty="0"/>
              <a:t>(Vágnerová, 2004)</a:t>
            </a:r>
          </a:p>
        </p:txBody>
      </p:sp>
    </p:spTree>
    <p:extLst>
      <p:ext uri="{BB962C8B-B14F-4D97-AF65-F5344CB8AC3E}">
        <p14:creationId xmlns:p14="http://schemas.microsoft.com/office/powerpoint/2010/main" val="3427589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2EA79F-45E0-479A-BDC8-C597BDF50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proměňují normy?</a:t>
            </a:r>
            <a:br>
              <a:rPr lang="cs-CZ" dirty="0"/>
            </a:br>
            <a:r>
              <a:rPr lang="cs-CZ" sz="2000" dirty="0"/>
              <a:t>End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life</a:t>
            </a:r>
            <a:r>
              <a:rPr lang="cs-CZ" sz="2000" dirty="0"/>
              <a:t> </a:t>
            </a:r>
            <a:r>
              <a:rPr lang="cs-CZ" sz="2000" dirty="0" err="1"/>
              <a:t>decision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61B987-EABE-4F11-864F-514DF166C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03039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Nizozemí: Zákon umožňující ukončení života formou asistované sebevraždy v situaci „nesnesitelného utrpení“ bez naděje na zlepšení či úlevu</a:t>
            </a:r>
          </a:p>
          <a:p>
            <a:r>
              <a:rPr lang="cs-CZ" dirty="0">
                <a:hlinkClick r:id="rId2"/>
              </a:rPr>
              <a:t>Aurelia B. </a:t>
            </a:r>
            <a:r>
              <a:rPr lang="cs-CZ" dirty="0"/>
              <a:t>29 letá žena trpěla od dětství duševními obtížemi, fyzicky zdravá, po několika odmítnutích schválena asistovaná sebevražda (leden 2018)</a:t>
            </a:r>
          </a:p>
          <a:p>
            <a:pPr lvl="1"/>
            <a:r>
              <a:rPr lang="cs-CZ" dirty="0"/>
              <a:t>úzkostné stavy, deprese, poruchy příjmu potravy a psychotické stavy; sebepoškozování, pokusy o sebevraždu; strávila skoro tři roky v psychiatrických nemocnicích; vězení za žhářství</a:t>
            </a:r>
          </a:p>
          <a:p>
            <a:r>
              <a:rPr lang="cs-CZ" dirty="0"/>
              <a:t>Statistiky ukazují nárůst případů (8,1% 2017), celkem 6.600 osob (rakovina, srdeční onemocnění, onemocnění nervového systému, demence)</a:t>
            </a:r>
          </a:p>
          <a:p>
            <a:r>
              <a:rPr lang="cs-CZ" i="1" dirty="0"/>
              <a:t>„</a:t>
            </a:r>
            <a:r>
              <a:rPr lang="en-US" i="1" dirty="0"/>
              <a:t>We’re getting used to euthanasia, that is exactly what should not happen. We’re no longer speaking about the exceptional situations that the law was created for, but a gradual process towards </a:t>
            </a:r>
            <a:r>
              <a:rPr lang="en-US" i="1" dirty="0" err="1"/>
              <a:t>organised</a:t>
            </a:r>
            <a:r>
              <a:rPr lang="en-US" i="1" dirty="0"/>
              <a:t> death.”</a:t>
            </a:r>
            <a:r>
              <a:rPr lang="cs-CZ" i="1" dirty="0"/>
              <a:t> </a:t>
            </a:r>
            <a:r>
              <a:rPr lang="cs-CZ" dirty="0"/>
              <a:t>(Prof. Theo </a:t>
            </a:r>
            <a:r>
              <a:rPr lang="cs-CZ" dirty="0" err="1"/>
              <a:t>Boer</a:t>
            </a:r>
            <a:r>
              <a:rPr lang="cs-CZ" dirty="0"/>
              <a:t>, původně zákon podporoval)</a:t>
            </a:r>
            <a:endParaRPr lang="en-US" dirty="0"/>
          </a:p>
          <a:p>
            <a:r>
              <a:rPr lang="cs-CZ" i="1" dirty="0"/>
              <a:t>Viz také </a:t>
            </a:r>
            <a:r>
              <a:rPr lang="en-US" i="1" dirty="0"/>
              <a:t>Fischer, </a:t>
            </a:r>
            <a:r>
              <a:rPr lang="cs-CZ" i="1" dirty="0"/>
              <a:t>Škoda (2014), str. 76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8348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23A3DB-840D-496E-9E23-852628438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Rizikové faktory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95C20880-044D-414A-82CC-32B026E848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Dlouhodobé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9F40B1F1-587E-4BC3-AA87-1E058E36291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Duševní onemocnění</a:t>
            </a:r>
          </a:p>
          <a:p>
            <a:r>
              <a:rPr lang="cs-CZ" dirty="0"/>
              <a:t>Trauma</a:t>
            </a:r>
          </a:p>
          <a:p>
            <a:r>
              <a:rPr lang="cs-CZ" dirty="0"/>
              <a:t>Závislosti/zneužívání návykových látek</a:t>
            </a:r>
          </a:p>
          <a:p>
            <a:r>
              <a:rPr lang="cs-CZ" dirty="0"/>
              <a:t>Vytržení ze sociálních vazeb (např. při migraci)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2B96D6D6-A8B1-4A52-BFCE-96DA627739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krátkodobé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4D449AAA-96DC-4143-836A-8FC87CC9D86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Stavy paniky a vnitřního chaosu</a:t>
            </a:r>
          </a:p>
          <a:p>
            <a:r>
              <a:rPr lang="cs-CZ" dirty="0"/>
              <a:t>Pocity úzkosti</a:t>
            </a:r>
          </a:p>
          <a:p>
            <a:r>
              <a:rPr lang="cs-CZ" dirty="0"/>
              <a:t>Silná ztráta zájmů a příjemných aktivit</a:t>
            </a:r>
          </a:p>
          <a:p>
            <a:r>
              <a:rPr lang="cs-CZ" dirty="0"/>
              <a:t>Výrazná </a:t>
            </a:r>
            <a:r>
              <a:rPr lang="cs-CZ" dirty="0" err="1"/>
              <a:t>depresivita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4156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2AB618-7218-431F-921D-71BF38153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Rodinné souvislosti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B101DF2A-8EB5-48BA-996D-F77A41F15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Dědičné a genetické faktory, např. výzkum v FN Motol u dětí a adolescentů hospitalizovaných po suicidálním pokusu v 20-23% případů evidováno suicidální chování v rodině = genetické faktory i vliv „role-modelingu“ (Koutek, 2008)</a:t>
            </a:r>
          </a:p>
          <a:p>
            <a:r>
              <a:rPr lang="cs-CZ" dirty="0"/>
              <a:t>Výskyt duševní poruch – zejm. deprese, schizofrenie, poruchy osobnosti</a:t>
            </a:r>
          </a:p>
          <a:p>
            <a:r>
              <a:rPr lang="cs-CZ" dirty="0"/>
              <a:t>Psychologické souvislosti – konfliktní prostředí, rozvod, závislosti rodičů, sexuální zneužívání,  deprese; </a:t>
            </a:r>
          </a:p>
          <a:p>
            <a:r>
              <a:rPr lang="cs-CZ" dirty="0"/>
              <a:t>Somatické souvislosti – např. chronické onemocnění a s nimi spojená onemocnění (cukrovka)</a:t>
            </a:r>
          </a:p>
          <a:p>
            <a:r>
              <a:rPr lang="cs-CZ" dirty="0"/>
              <a:t>Sociální aspekty – vyčlenění, vliv nápodoby, vyšší riziko u LGBT, rizikové faktory jako školní neúspěch (poškození sebeúcty) atp. </a:t>
            </a:r>
            <a:r>
              <a:rPr lang="cs-CZ" u="sng" dirty="0"/>
              <a:t>působí zejména v kombinaci s dalšími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2150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5B46B992-576C-4263-B981-18FB67931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tendence k sebevražednému chování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9C9E522-03E2-4E90-B8E8-0D041EF17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Počáteční úvahy</a:t>
            </a:r>
          </a:p>
          <a:p>
            <a:r>
              <a:rPr lang="cs-CZ" dirty="0"/>
              <a:t>Fáze  konkretizace</a:t>
            </a:r>
          </a:p>
          <a:p>
            <a:r>
              <a:rPr lang="cs-CZ" dirty="0"/>
              <a:t>Fáze realizace</a:t>
            </a:r>
          </a:p>
          <a:p>
            <a:pPr lvl="1"/>
            <a:r>
              <a:rPr lang="cs-CZ" dirty="0"/>
              <a:t>Může se stát, že spouštěčem je „poslední“ problém,  je to právě spíše spouštěč, než vlastní příčina, která tkví v dlouhodobějších obtížích</a:t>
            </a:r>
          </a:p>
        </p:txBody>
      </p:sp>
    </p:spTree>
    <p:extLst>
      <p:ext uri="{BB962C8B-B14F-4D97-AF65-F5344CB8AC3E}">
        <p14:creationId xmlns:p14="http://schemas.microsoft.com/office/powerpoint/2010/main" val="2763299514"/>
      </p:ext>
    </p:extLst>
  </p:cSld>
  <p:clrMapOvr>
    <a:masterClrMapping/>
  </p:clrMapOvr>
</p:sld>
</file>

<file path=ppt/theme/theme1.xml><?xml version="1.0" encoding="utf-8"?>
<a:theme xmlns:a="http://schemas.openxmlformats.org/drawingml/2006/main" name="Odznáček">
  <a:themeElements>
    <a:clrScheme name="Badge">
      <a:dk1>
        <a:sysClr val="windowText" lastClr="000000"/>
      </a:dk1>
      <a:lt1>
        <a:sysClr val="window" lastClr="FFFFFF"/>
      </a:lt1>
      <a:dk2>
        <a:srgbClr val="1B2F36"/>
      </a:dk2>
      <a:lt2>
        <a:srgbClr val="F3F3F2"/>
      </a:lt2>
      <a:accent1>
        <a:srgbClr val="A38D51"/>
      </a:accent1>
      <a:accent2>
        <a:srgbClr val="5A3D40"/>
      </a:accent2>
      <a:accent3>
        <a:srgbClr val="5D988C"/>
      </a:accent3>
      <a:accent4>
        <a:srgbClr val="A85752"/>
      </a:accent4>
      <a:accent5>
        <a:srgbClr val="809A67"/>
      </a:accent5>
      <a:accent6>
        <a:srgbClr val="67645A"/>
      </a:accent6>
      <a:hlink>
        <a:srgbClr val="5D988C"/>
      </a:hlink>
      <a:folHlink>
        <a:srgbClr val="8467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9E77EDF1-0821-4215-BD6E-A2D49F02550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5815</TotalTime>
  <Words>1742</Words>
  <Application>Microsoft Office PowerPoint</Application>
  <PresentationFormat>Širokoúhlá obrazovka</PresentationFormat>
  <Paragraphs>128</Paragraphs>
  <Slides>19</Slides>
  <Notes>4</Notes>
  <HiddenSlides>1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Gill Sans MT</vt:lpstr>
      <vt:lpstr>Impact</vt:lpstr>
      <vt:lpstr>Odznáček</vt:lpstr>
      <vt:lpstr>Rizikové chování</vt:lpstr>
      <vt:lpstr>Duševní a behaviorální poruchy</vt:lpstr>
      <vt:lpstr>Suicidální chování</vt:lpstr>
      <vt:lpstr>Základní informace</vt:lpstr>
      <vt:lpstr>Proměna společenských perspektiv</vt:lpstr>
      <vt:lpstr>Jak se proměňují normy? End of life decision</vt:lpstr>
      <vt:lpstr>Rizikové faktory</vt:lpstr>
      <vt:lpstr>Rodinné souvislosti</vt:lpstr>
      <vt:lpstr>Vývoj tendence k sebevražednému chování</vt:lpstr>
      <vt:lpstr>Riziko nápodoby (copycat suicide)</vt:lpstr>
      <vt:lpstr>Stigma a psychické obtíže</vt:lpstr>
      <vt:lpstr>Aktivita – mýtus nebo ne?  -&gt; VyplŇte Online v MOODLe </vt:lpstr>
      <vt:lpstr>Co je stigma?</vt:lpstr>
      <vt:lpstr>Stigma a sociální vyloučení</vt:lpstr>
      <vt:lpstr>Stigmatizace a duševní zdraví</vt:lpstr>
      <vt:lpstr>Stigma a duševní zdraví</vt:lpstr>
      <vt:lpstr>stigmatizace u duševních problémů</vt:lpstr>
      <vt:lpstr>Destigmatizace – jak na to? </vt:lpstr>
      <vt:lpstr>Zdroje: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patologie</dc:title>
  <dc:creator>Kateřina Machovcová</dc:creator>
  <cp:lastModifiedBy>Kateřina Machovcová</cp:lastModifiedBy>
  <cp:revision>165</cp:revision>
  <dcterms:created xsi:type="dcterms:W3CDTF">2018-09-17T13:38:15Z</dcterms:created>
  <dcterms:modified xsi:type="dcterms:W3CDTF">2020-12-14T15:35:54Z</dcterms:modified>
</cp:coreProperties>
</file>