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68" r:id="rId18"/>
    <p:sldId id="274" r:id="rId19"/>
    <p:sldId id="275" r:id="rId20"/>
    <p:sldId id="276" r:id="rId21"/>
    <p:sldId id="277" r:id="rId22"/>
    <p:sldId id="278" r:id="rId23"/>
    <p:sldId id="279" r:id="rId24"/>
    <p:sldId id="286" r:id="rId25"/>
    <p:sldId id="280" r:id="rId26"/>
    <p:sldId id="284" r:id="rId27"/>
    <p:sldId id="281" r:id="rId28"/>
    <p:sldId id="282" r:id="rId29"/>
    <p:sldId id="283" r:id="rId30"/>
    <p:sldId id="285" r:id="rId3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D40"/>
    <a:srgbClr val="D22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774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EF687-8659-44A5-B987-DB47E3AA8D81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BC47E-BD00-42F4-B95C-2B987241CB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909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133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-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35829"/>
            <a:ext cx="6408162" cy="1981120"/>
          </a:xfrm>
          <a:prstGeom prst="rect">
            <a:avLst/>
          </a:prstGeom>
        </p:spPr>
      </p:pic>
      <p:sp>
        <p:nvSpPr>
          <p:cNvPr id="9" name="Nadpis 8">
            <a:extLst>
              <a:ext uri="{FF2B5EF4-FFF2-40B4-BE49-F238E27FC236}">
                <a16:creationId xmlns:a16="http://schemas.microsoft.com/office/drawing/2014/main" id="{9C465973-12C9-4E7E-B3E7-339819B8DE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54807" y="3468467"/>
            <a:ext cx="6232376" cy="151896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6" name="Zástupný symbol pro text 14">
            <a:extLst>
              <a:ext uri="{FF2B5EF4-FFF2-40B4-BE49-F238E27FC236}">
                <a16:creationId xmlns:a16="http://schemas.microsoft.com/office/drawing/2014/main" id="{6D621A1B-64B8-4E2C-9F7C-619F6D16DF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54807" y="4987429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  <p:sp>
        <p:nvSpPr>
          <p:cNvPr id="7" name="Zástupný symbol pro text 14">
            <a:extLst>
              <a:ext uri="{FF2B5EF4-FFF2-40B4-BE49-F238E27FC236}">
                <a16:creationId xmlns:a16="http://schemas.microsoft.com/office/drawing/2014/main" id="{3CBD455F-1540-428D-A023-C87A83F6C53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54806" y="2805732"/>
            <a:ext cx="6218237" cy="521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název základní součásti.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89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55FAB65-B0A7-4575-8846-11158687D38E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2881948" y="30924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vložíte obrázek.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24AE90-7605-4DC5-9CC0-F95158D6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text 4">
            <a:extLst>
              <a:ext uri="{FF2B5EF4-FFF2-40B4-BE49-F238E27FC236}">
                <a16:creationId xmlns:a16="http://schemas.microsoft.com/office/drawing/2014/main" id="{276D1917-8BCB-4A56-9BA7-03075193B5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1948" y="5298620"/>
            <a:ext cx="6172200" cy="5687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D22C40"/>
              </a:buClr>
              <a:buFont typeface="Wingdings" panose="05000000000000000000" pitchFamily="2" charset="2"/>
              <a:buNone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261854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 -  bez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50943"/>
            <a:ext cx="6408162" cy="1981120"/>
          </a:xfrm>
          <a:prstGeom prst="rect">
            <a:avLst/>
          </a:prstGeom>
        </p:spPr>
      </p:pic>
      <p:sp>
        <p:nvSpPr>
          <p:cNvPr id="10" name="Nadpis 9">
            <a:extLst>
              <a:ext uri="{FF2B5EF4-FFF2-40B4-BE49-F238E27FC236}">
                <a16:creationId xmlns:a16="http://schemas.microsoft.com/office/drawing/2014/main" id="{1FAEE400-C3C4-4524-978A-6626FFC80C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30487" y="2962276"/>
            <a:ext cx="6218789" cy="77845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6D164CCE-6D73-466D-BEB5-04B11A83900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30487" y="3906326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</p:spTree>
    <p:extLst>
      <p:ext uri="{BB962C8B-B14F-4D97-AF65-F5344CB8AC3E}">
        <p14:creationId xmlns:p14="http://schemas.microsoft.com/office/powerpoint/2010/main" val="358612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D34E2D-EE31-4DC0-9247-4DBF2ED796C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cs-CZ" dirty="0"/>
              <a:t>Kliknutím vložíte text.</a:t>
            </a:r>
          </a:p>
          <a:p>
            <a:pPr lvl="1"/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83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36F267A-BE8F-4FE3-A8F2-A3A14D7F58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836738"/>
            <a:ext cx="10515600" cy="43053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C4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63724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02828-E203-4BCF-A5B0-CB2FC2EC16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5DBEC2-CBC0-4C1C-88E7-DC2EDCA58E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F575050-708C-4714-B50C-D679D7CC414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EA612F-A0C2-4C25-85F3-1AD024CA6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1F61B0A8-8F34-4579-959E-67B3416A9699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90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9FBEE-EED9-440B-B6A2-0370D421D2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14935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BC1BE52-8A40-4C07-BD57-49A31749FCC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C8B1659-79F4-4765-8610-2F273D4750E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71A42BE-7C37-4E5F-A5C7-DE3988B8FE8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252F095-D907-45FC-9209-CE575CF9B53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3AF3188-F662-42FA-942C-C3BA18BE5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80D3BDEC-7BDF-49D8-818D-67B015274AAF}"/>
              </a:ext>
            </a:extLst>
          </p:cNvPr>
          <p:cNvCxnSpPr/>
          <p:nvPr userDrawn="1"/>
        </p:nvCxnSpPr>
        <p:spPr>
          <a:xfrm>
            <a:off x="838200" y="160686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79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B72C8-7D3F-4C74-90F8-8DA326D5DF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5A6722-54AF-4AAD-A2E6-780E1205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19713418-A7EB-478E-BEED-F2EBCA77CFFE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50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414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56F0D-8BFD-494A-8220-002D1C5E33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0BA097-ED2B-4036-B097-8C187A6622E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67300" y="457200"/>
            <a:ext cx="6172200" cy="5411788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D22D40"/>
              </a:buClr>
              <a:buFont typeface="Wingdings" panose="05000000000000000000" pitchFamily="2" charset="2"/>
              <a:buChar char="§"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C587ECA-5355-4449-8467-B73118C0A2B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051C28-CB18-4E15-84A8-0937D20E8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86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1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prirucka.ujc.cas.cz/?id=151&amp;dotaz=p%C5%99%C3%ADvlastek#nadpis4" TargetMode="Externa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644E5260-5AD8-478A-B5F5-E1D82BA04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latin typeface="Cambria" panose="02040503050406030204" pitchFamily="18" charset="0"/>
                <a:ea typeface="Cambria" panose="02040503050406030204" pitchFamily="18" charset="0"/>
              </a:rPr>
              <a:t>Bohemistická propedeutika 2</a:t>
            </a:r>
          </a:p>
        </p:txBody>
      </p:sp>
      <p:sp>
        <p:nvSpPr>
          <p:cNvPr id="10" name="Zástupný symbol pro text 9">
            <a:extLst>
              <a:ext uri="{FF2B5EF4-FFF2-40B4-BE49-F238E27FC236}">
                <a16:creationId xmlns:a16="http://schemas.microsoft.com/office/drawing/2014/main" id="{7E45BA4A-0F70-4A6D-AA8A-41F5B14EAA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29. 4. 2021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52237480-7ADF-4500-9A0D-E7A710267A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ÚJKN</a:t>
            </a:r>
          </a:p>
        </p:txBody>
      </p:sp>
    </p:spTree>
    <p:extLst>
      <p:ext uri="{BB962C8B-B14F-4D97-AF65-F5344CB8AC3E}">
        <p14:creationId xmlns:p14="http://schemas.microsoft.com/office/powerpoint/2010/main" val="3588086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D7D860-DC29-4CF3-A5A0-52B81B857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určete základní skladební dvojici (= syntagma)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BB9CD-D323-4255-994C-716D4FA1B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225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Na zahradě je liška.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Z toho kopce je vidět celé město.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Z hrnce se kouřilo.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Kdo si bez dovolení vzal moji koblihu?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Není bezpečné se za jízdy vyklánět z okna vlaku.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5952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310357-801D-4A6C-9606-51E582BB6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F8D830-E2BF-418D-89E9-896EC2AF7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Na zahradě </a:t>
            </a:r>
            <a:r>
              <a:rPr kumimoji="0" lang="cs-CZ" sz="28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je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liška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.</a:t>
            </a:r>
          </a:p>
          <a:p>
            <a:pPr marL="400050"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Z toho kopce </a:t>
            </a:r>
            <a:r>
              <a:rPr kumimoji="0" lang="cs-CZ" sz="28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je vidět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celé 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město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.</a:t>
            </a:r>
          </a:p>
          <a:p>
            <a:pPr marL="400050"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BEZPODM. 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Z hrnce </a:t>
            </a:r>
            <a:r>
              <a:rPr kumimoji="0" lang="cs-CZ" sz="28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se kouřilo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.</a:t>
            </a:r>
          </a:p>
          <a:p>
            <a:pPr marL="400050"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Kdo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cs-CZ" sz="28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si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bez dovolení </a:t>
            </a:r>
            <a:r>
              <a:rPr kumimoji="0" lang="cs-CZ" sz="28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vzal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moji koblihu?</a:t>
            </a:r>
          </a:p>
          <a:p>
            <a:pPr marL="400050"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8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Líbila se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mi ústřední 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píseň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toho filmu.</a:t>
            </a:r>
          </a:p>
          <a:p>
            <a:pPr marL="400050"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8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Není bezpečné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se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za jízdy 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vyklánět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z okna vlaku. </a:t>
            </a:r>
            <a:endParaRPr lang="cs-CZ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542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7D6F8C-F8F1-44A3-A889-F9454613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shoda (kongruence)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07F00F-CAD7-4600-A4E6-3F9F93173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panuje mezi větnými členy, které vyjadřují shodné morfologické kategorie: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podmět – přísudek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podmět – shodný přívlastek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jméno – doplněk: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Viděl manželk</a:t>
            </a:r>
            <a:r>
              <a:rPr lang="cs-CZ" sz="2400" i="1" dirty="0">
                <a:highlight>
                  <a:srgbClr val="00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u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unaven</a:t>
            </a:r>
            <a:r>
              <a:rPr lang="cs-CZ" sz="2400" i="1" dirty="0">
                <a:highlight>
                  <a:srgbClr val="00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ou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712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D2FF27-79BA-45FF-8294-F525CBB47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pravopisné konsekvence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9F2C2F-D4EE-49B9-8E68-2D3209A20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je-li složkou několikanásobného podmětu podstatné jméno rodu mužského životného, píšeme ve shodě měkké -i:</a:t>
            </a:r>
          </a:p>
          <a:p>
            <a:pPr marL="0" indent="0">
              <a:buNone/>
            </a:pP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Ministryně, zástupkyně odborů a náměstek projednávali návrh.</a:t>
            </a:r>
          </a:p>
          <a:p>
            <a:pPr marL="0" indent="0">
              <a:buNone/>
            </a:pPr>
            <a:endParaRPr lang="cs-CZ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složky několikanásobného podmětu jsou podstatná jména rodu středního v množném čísle – píšeme ve shodě -a:</a:t>
            </a:r>
          </a:p>
          <a:p>
            <a:pPr marL="0" indent="0">
              <a:buNone/>
            </a:pP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Nízkoprahová centr</a:t>
            </a:r>
            <a:r>
              <a:rPr lang="cs-CZ" sz="2400" i="1" dirty="0">
                <a:highlight>
                  <a:srgbClr val="FF00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a středisk</a:t>
            </a:r>
            <a:r>
              <a:rPr lang="cs-CZ" sz="2400" i="1" dirty="0">
                <a:highlight>
                  <a:srgbClr val="FF00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intervence byl</a:t>
            </a:r>
            <a:r>
              <a:rPr lang="cs-CZ" sz="2400" i="1" dirty="0">
                <a:highlight>
                  <a:srgbClr val="FF00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dotován</a:t>
            </a:r>
            <a:r>
              <a:rPr lang="cs-CZ" sz="2400" i="1" dirty="0">
                <a:highlight>
                  <a:srgbClr val="FF00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endParaRPr lang="cs-CZ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785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D617CB-07A6-416A-BD27-F3EE6C1F5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4E535D-8D7B-4359-9E5F-DE3BD0067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ve všech ostatních případech píšeme ve shodě -y:</a:t>
            </a:r>
          </a:p>
          <a:p>
            <a:pPr marL="0" indent="0">
              <a:buNone/>
            </a:pP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Koblihy a čerstvé rohlíky voněly bytem.</a:t>
            </a:r>
          </a:p>
          <a:p>
            <a:pPr marL="0" indent="0">
              <a:buNone/>
            </a:pP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Česká televize a Český rozhlas byly oceněny za kulturní projekt.</a:t>
            </a:r>
          </a:p>
          <a:p>
            <a:pPr marL="0" indent="0">
              <a:buNone/>
            </a:pP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Německo a Polsko uzavřely dohodu.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8170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E8F17B-B834-46C3-9735-7082BCED7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pokud přísudek </a:t>
            </a:r>
            <a:r>
              <a:rPr lang="cs-CZ" sz="4000" b="1" dirty="0">
                <a:latin typeface="Cambria" panose="02040503050406030204" pitchFamily="18" charset="0"/>
                <a:ea typeface="Cambria" panose="02040503050406030204" pitchFamily="18" charset="0"/>
              </a:rPr>
              <a:t>předchází</a:t>
            </a:r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 několikanásobnému podmětu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47A6DE-95B8-4533-9383-F0045526F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složkou několikanásobného podmětu je podstatné jméno rodu mužského životného – píšeme ve shodě měkké -i, nebo řídíme shodu podle jména nejbližšího přísudku:</a:t>
            </a:r>
          </a:p>
          <a:p>
            <a:pPr marL="0" indent="0">
              <a:buNone/>
            </a:pP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Na akci </a:t>
            </a:r>
            <a:r>
              <a:rPr lang="cs-CZ" sz="2400" i="1" u="sng" dirty="0">
                <a:latin typeface="Cambria" panose="02040503050406030204" pitchFamily="18" charset="0"/>
                <a:ea typeface="Cambria" panose="02040503050406030204" pitchFamily="18" charset="0"/>
              </a:rPr>
              <a:t>se podíleli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kulturní dům a herci z místního divadla. </a:t>
            </a:r>
            <a:r>
              <a:rPr lang="cs-CZ" sz="24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NEBO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Na akci </a:t>
            </a:r>
            <a:r>
              <a:rPr lang="cs-CZ" sz="2400" i="1" u="sng" dirty="0">
                <a:latin typeface="Cambria" panose="02040503050406030204" pitchFamily="18" charset="0"/>
                <a:ea typeface="Cambria" panose="02040503050406030204" pitchFamily="18" charset="0"/>
              </a:rPr>
              <a:t>se podílel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kulturní dům a herci z místního divadla.</a:t>
            </a:r>
          </a:p>
          <a:p>
            <a:pPr marL="0" indent="0">
              <a:buNone/>
            </a:pP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Na přednášku </a:t>
            </a:r>
            <a:r>
              <a:rPr lang="cs-CZ" sz="2400" i="1" u="sng" dirty="0">
                <a:latin typeface="Cambria" panose="02040503050406030204" pitchFamily="18" charset="0"/>
                <a:ea typeface="Cambria" panose="02040503050406030204" pitchFamily="18" charset="0"/>
              </a:rPr>
              <a:t>přišlo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pět studentek a jejich pedagog. </a:t>
            </a:r>
            <a:r>
              <a:rPr lang="cs-CZ" sz="24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NEBO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Na přednášku </a:t>
            </a:r>
            <a:r>
              <a:rPr lang="cs-CZ" sz="2400" i="1" u="sng" dirty="0">
                <a:latin typeface="Cambria" panose="02040503050406030204" pitchFamily="18" charset="0"/>
                <a:ea typeface="Cambria" panose="02040503050406030204" pitchFamily="18" charset="0"/>
              </a:rPr>
              <a:t>přišli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pět studentek a jejich pedagog.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←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 je zde přirozenější?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8365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8A84F4-7C25-4F53-9183-62CAC9815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4ABABA-9E3F-43AA-A856-C51EDBEE4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ve všech ostatních případech píšeme ve shodě buď -y, nebo podle bližšího jména:</a:t>
            </a:r>
          </a:p>
          <a:p>
            <a:pPr marL="0" indent="0">
              <a:buNone/>
            </a:pP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V práci byla popsána problematika vzdělávání Neslyšících a možnosti jejího vývoje. </a:t>
            </a:r>
            <a:r>
              <a:rPr lang="cs-CZ" sz="24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NEBO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V práci byly popsány problematika vzdělávání Neslyšících a možnosti jejího vývoje. </a:t>
            </a:r>
          </a:p>
        </p:txBody>
      </p:sp>
    </p:spTree>
    <p:extLst>
      <p:ext uri="{BB962C8B-B14F-4D97-AF65-F5344CB8AC3E}">
        <p14:creationId xmlns:p14="http://schemas.microsoft.com/office/powerpoint/2010/main" val="2041342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E6260B-2B08-43D1-8A5D-F01BAEEE7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PŘEDMĚT (OBJEKT)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3B3DB1-7DBC-4873-84BD-454ADBAD6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rozvíjí sloveso, je jeho valenčním doplněním</a:t>
            </a:r>
          </a:p>
          <a:p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valence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= schopnost slovesa na sebe vázat nějaká slova tak, aby jeho význam byl ve větě kompletní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srov. nekompletní větu *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Adam rozbil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 → co? okno, vázu,…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může být realizován všemi pády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kromě 1. a 5. </a:t>
            </a:r>
          </a:p>
          <a:p>
            <a:pPr marL="0" indent="0">
              <a:buNone/>
            </a:pP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Bál se </a:t>
            </a:r>
            <a:r>
              <a:rPr lang="cs-CZ" sz="2400" i="1" dirty="0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pavouků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. Věřím jen </a:t>
            </a:r>
            <a:r>
              <a:rPr lang="cs-CZ" sz="2400" i="1" dirty="0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tobě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. Staral se </a:t>
            </a:r>
            <a:r>
              <a:rPr lang="cs-CZ" sz="2400" i="1" dirty="0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o něj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. Věděl </a:t>
            </a:r>
            <a:r>
              <a:rPr lang="cs-CZ" sz="2400" i="1" dirty="0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o nich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. Obchodoval </a:t>
            </a:r>
            <a:r>
              <a:rPr lang="cs-CZ" sz="2400" i="1" dirty="0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s knihami.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nejčastější je přímý předmět v akuzativu (tzv.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tranzitivní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slovesa)</a:t>
            </a:r>
          </a:p>
          <a:p>
            <a:pPr marL="0" indent="0">
              <a:buNone/>
            </a:pP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Lucie má </a:t>
            </a:r>
            <a:r>
              <a:rPr lang="cs-CZ" sz="2400" i="1" dirty="0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žízeň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. Tenhle koktejl obsahuje </a:t>
            </a:r>
            <a:r>
              <a:rPr lang="cs-CZ" sz="2400" i="1" dirty="0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gin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. Ztratil jsem </a:t>
            </a:r>
            <a:r>
              <a:rPr lang="cs-CZ" sz="2400" i="1" dirty="0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čepici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5352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BD7145-2398-48B4-A642-6DA54FC38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86B76C-C607-4002-818E-E4FFF497F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VV předmětná: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Slíbili synovi, </a:t>
            </a:r>
            <a:r>
              <a:rPr lang="cs-CZ" sz="2400" i="1" dirty="0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že mu koupí dárek za dobré známky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infinitiv: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Lékař jí doporučil </a:t>
            </a:r>
            <a:r>
              <a:rPr lang="cs-CZ" sz="2400" i="1" dirty="0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přestat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s alkoholem. 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metajazykové užití jiných slovních druhů: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Nemůžu spát kvůli komárům, pořád slyším to jejich otravné </a:t>
            </a:r>
            <a:r>
              <a:rPr lang="cs-CZ" sz="2400" i="1" dirty="0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bzz-bzz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dva předměty, přímý a nepřímý: </a:t>
            </a:r>
          </a:p>
          <a:p>
            <a:pPr marL="0" indent="0">
              <a:buNone/>
            </a:pP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Lukáš daroval </a:t>
            </a:r>
            <a:r>
              <a:rPr lang="cs-CZ" sz="2400" i="1" dirty="0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manželce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starožitnou </a:t>
            </a:r>
            <a:r>
              <a:rPr lang="cs-CZ" sz="2400" i="1" dirty="0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brož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(sémanticky je výraz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manželce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adresátem)</a:t>
            </a:r>
          </a:p>
        </p:txBody>
      </p:sp>
    </p:spTree>
    <p:extLst>
      <p:ext uri="{BB962C8B-B14F-4D97-AF65-F5344CB8AC3E}">
        <p14:creationId xmlns:p14="http://schemas.microsoft.com/office/powerpoint/2010/main" val="4183987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A0445B-406A-4495-B85A-CD1E52C25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lze v češtině najít syntaktickou konstrukci se dvěma přímými předměty?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E1305A-CF12-4810-A3AB-27FAEFEE6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všeobecně se soudí, že nikoli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ale: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Doučoval jsem </a:t>
            </a:r>
            <a:r>
              <a:rPr lang="cs-CZ" sz="2400" i="1" dirty="0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Šimona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i="1" dirty="0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češtinu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75601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1E7C9939-01F4-434F-8B54-C98F9F746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Větná syntax: druhy větných členů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A4E776F-1A9C-4FDA-9944-0C2BA9B0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PODMĚT (SUBJEKT)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kdo něco dělá, nositel stavu/děje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typicky jméno v nominativu: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Karel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bez bázně pohladil obří dogu.</a:t>
            </a: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Obří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doga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byla pohlazena Karlem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cs-CZ" sz="2000" b="1" dirty="0">
                <a:latin typeface="Cambria" panose="02040503050406030204" pitchFamily="18" charset="0"/>
                <a:ea typeface="Cambria" panose="02040503050406030204" pitchFamily="18" charset="0"/>
              </a:rPr>
              <a:t>diateze</a:t>
            </a:r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</a:rPr>
              <a:t> – prohození podmětu a předmětu)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Kdo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má rád černé pivo?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Neslyšící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mají konferenci. 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jméno v genitivu: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Vody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v řece ubylo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infinitiv: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Jíst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před spaním není zdravé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206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425969-10FE-4905-B895-56DF0F0C8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PŘÍVLASTEK (ATRIBUT)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123567-2C20-4DB3-BAD8-8222B0281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rozvíjí či modifikuje podstatné jméno (ve fci podmětu nebo předmětu)</a:t>
            </a:r>
          </a:p>
          <a:p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shodný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(kongruentní)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shoduje se se jménem v čísle, jmenném rodě a pádě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chlupatý pes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černá piva, můj bratranec, dva panáky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realizován adjektivem, zájmenem, číslovkou</a:t>
            </a: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neshodný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(nekongruentní):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kobliha s čokoládou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vejce naměkko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vůně ovoce, svatba jako řemen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VV přívlastková: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Na polici ležela kniha, </a:t>
            </a:r>
            <a:r>
              <a:rPr lang="cs-CZ" sz="2400" i="1" dirty="0">
                <a:highlight>
                  <a:srgbClr val="00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která měla zářivě žluté desky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p. postupně rozvíjející: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moje nová jarní kožená bunda</a:t>
            </a: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261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D30552-83AA-4B79-BE98-00C963910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interpunkční peklo – přívlastek volný a těsný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C8AD7A-A0B9-4DFC-A949-4A4839D10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https://prirucka.ujc.cas.cz/?id=151&amp;dotaz=p%C5%99%C3%ADvlastek#nadpis4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, zjm. paragraf 4.3 </a:t>
            </a:r>
          </a:p>
        </p:txBody>
      </p:sp>
    </p:spTree>
    <p:extLst>
      <p:ext uri="{BB962C8B-B14F-4D97-AF65-F5344CB8AC3E}">
        <p14:creationId xmlns:p14="http://schemas.microsoft.com/office/powerpoint/2010/main" val="27355718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B07E95-B925-45D7-9AEC-36352185F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utvořte správné tvary přívlastků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9138D0-0E5A-43D5-A55B-677F4EDE0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Diskuse pokračovala bez řešení problému ________________ (vztahující) se k dané situaci.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Pohrozil jí fotografiemi ________________ (dokazující) její nevěru.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Obraťme pozornost k problému ________________ (vztahující) se ke kriminalitě dětí.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Data jsou zasílána ve formátu ________________ (odpovídající) standardu.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Spor se týká skutečností ________________ (uvedené) v bodě jedna.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66925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0A177A-24E4-4BBB-AA13-C465E94B6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6BFDE6-AD1E-4F7C-AAB0-A13727919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Diskuse pokračovala bez řešení problému VZTAHUJÍCÍHO se k dané situaci.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Pohrozil jí fotografiemi DOKAZUJÍCÍMI její nevěru.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Obraťme pozornost k problému VZTAHUJÍCÍMU se ke kriminalitě dětí.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Data jsou zasílána ve formátu ODPOVÍDAJÍCÍM standardu.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Spor se týká skutečností UVEDENÝCH v bodě jedna.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7929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07300F-0F1B-4903-81D3-608A28559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PŘÍSTAVEK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EE4552-31FF-4A34-81A4-BE24ED942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apozice – vztah široké totožnosti (Mathesius)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zmnožení syntaktické pozice: </a:t>
            </a:r>
          </a:p>
          <a:p>
            <a:pPr marL="0" indent="0">
              <a:buNone/>
            </a:pP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i)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Gerlachovský štít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nejvyšší hora Slovenska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měří 2655 metrů.</a:t>
            </a:r>
          </a:p>
          <a:p>
            <a:pPr marL="0" indent="0">
              <a:buNone/>
            </a:pP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ii)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Jiří Ovčáček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naprostá nula a lidský odpad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zase kydá hnůj na Twitteru.</a:t>
            </a:r>
          </a:p>
          <a:p>
            <a:pPr marL="0" indent="0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iii)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V sobotu 9. prosince se sejdeme na výlet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326186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797DF8-7218-4B10-9B44-AB2A524D1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DOPLNĚK (ATRIBUT VERBÁLNÍ)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5C06A0-48A4-409D-BE5D-9D9805B52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označuje stav či vlastnost, kterou má někdo nebo něco, co je ve větě pojmenováno jménem, za děje, který je vyjádřen slovesem </a:t>
            </a:r>
            <a:r>
              <a:rPr lang="cs-CZ" sz="1800" dirty="0">
                <a:latin typeface="Cambria" panose="02040503050406030204" pitchFamily="18" charset="0"/>
                <a:ea typeface="Cambria" panose="02040503050406030204" pitchFamily="18" charset="0"/>
              </a:rPr>
              <a:t>(Adam et al. 2014: 101)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rozvíjí jméno (shoduje se s ním v gram. kategoriích) i sloveso</a:t>
            </a:r>
          </a:p>
          <a:p>
            <a:pPr marL="0" indent="0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→ vztahuje se k oběma</a:t>
            </a:r>
          </a:p>
          <a:p>
            <a:pPr marL="0" indent="0">
              <a:buNone/>
            </a:pP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Hodnotím tu práci </a:t>
            </a:r>
            <a:r>
              <a:rPr lang="cs-CZ" sz="2400" i="1" dirty="0"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jako výbornou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. Eva seděla </a:t>
            </a:r>
            <a:r>
              <a:rPr lang="cs-CZ" sz="2400" i="1" dirty="0"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zadumaná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v kuchyni. Odešel </a:t>
            </a:r>
            <a:r>
              <a:rPr lang="cs-CZ" sz="2400" i="1" dirty="0"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rozrušen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. Děti běhaly </a:t>
            </a:r>
            <a:r>
              <a:rPr lang="cs-CZ" sz="2400" i="1" dirty="0"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bosy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. Zastihli jsme ho </a:t>
            </a:r>
            <a:r>
              <a:rPr lang="cs-CZ" sz="2400" i="1" dirty="0"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nepřipraveného.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Cítil se </a:t>
            </a:r>
            <a:r>
              <a:rPr lang="cs-CZ" sz="2400" i="1" dirty="0"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malátný. Zpívajíc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uklízela byt po párty. 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Otec tam pracuje </a:t>
            </a:r>
            <a:r>
              <a:rPr lang="pl-PL" sz="2400" i="1" dirty="0"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jako vrátný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. Šla mu </a:t>
            </a:r>
            <a:r>
              <a:rPr lang="pl-PL" sz="2400" i="1" dirty="0"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za kmotru. 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Zvolili ho bohužel </a:t>
            </a:r>
            <a:r>
              <a:rPr lang="pl-PL" sz="2400" i="1" dirty="0"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prezidentem. </a:t>
            </a:r>
          </a:p>
          <a:p>
            <a:pPr marL="0" indent="0">
              <a:buNone/>
            </a:pP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Viděla ji </a:t>
            </a:r>
            <a:r>
              <a:rPr lang="pl-PL" sz="2400" i="1" dirty="0"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plakat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. Viděl psa, </a:t>
            </a:r>
            <a:r>
              <a:rPr lang="pl-PL" sz="2400" i="1" dirty="0"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jak vesele hrabe díru v záhonu.</a:t>
            </a:r>
            <a:endParaRPr lang="cs-CZ" sz="2400" i="1" dirty="0">
              <a:highlight>
                <a:srgbClr val="00FFFF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9220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8C1FCB-54A4-4308-A701-E1E722894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 descr="Obsah obrázku země, savci, tráva, exteriér&#10;&#10;Popis byl vytvořen automaticky">
            <a:extLst>
              <a:ext uri="{FF2B5EF4-FFF2-40B4-BE49-F238E27FC236}">
                <a16:creationId xmlns:a16="http://schemas.microsoft.com/office/drawing/2014/main" id="{75C16336-9105-4866-889F-E95FD72D19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33" y="200025"/>
            <a:ext cx="9828042" cy="6657975"/>
          </a:xfrm>
        </p:spPr>
      </p:pic>
    </p:spTree>
    <p:extLst>
      <p:ext uri="{BB962C8B-B14F-4D97-AF65-F5344CB8AC3E}">
        <p14:creationId xmlns:p14="http://schemas.microsoft.com/office/powerpoint/2010/main" val="30127488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87C3C4-9629-4E1B-9212-E0C51EAF2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PŘÍSLOVEČNÁ URČENÍ (ADVERBIALE)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AEBA34-F8AF-466B-BBBB-47292C47A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okolnosti – kdy, kde, proč, jak, komu,…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zpravidla lze z věty vypustit, ale </a:t>
            </a:r>
            <a:r>
              <a:rPr lang="cs-CZ" sz="2400" u="sng" dirty="0">
                <a:latin typeface="Cambria" panose="02040503050406030204" pitchFamily="18" charset="0"/>
                <a:ea typeface="Cambria" panose="02040503050406030204" pitchFamily="18" charset="0"/>
              </a:rPr>
              <a:t>ne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po slovesech pohybu 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je jich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17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! </a:t>
            </a: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7201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98F5A3-EFF3-44C6-8B1C-B92BC66DF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PU 1–17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C6062D-6DDA-46F7-96A9-C554B1F83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MÍSTA</a:t>
            </a:r>
          </a:p>
          <a:p>
            <a:pPr marL="514350" indent="-514350">
              <a:buAutoNum type="arabicParenR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ČASU</a:t>
            </a:r>
          </a:p>
          <a:p>
            <a:pPr marL="514350" indent="-514350">
              <a:buAutoNum type="arabicParenR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ZPŮSOBU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Tvářil se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naštvaně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Vypadala, </a:t>
            </a:r>
            <a:r>
              <a:rPr lang="pl-PL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jako kdyby týden nespala</a:t>
            </a: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.)</a:t>
            </a: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buAutoNum type="arabicParenR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MÍRY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Mají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moc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dobré točené pivo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marL="514350" indent="-514350">
              <a:buAutoNum type="arabicParenR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PROSTŘEDKU – typicky 7. pád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poslat dopis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poštou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, štípat dřevo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sekerou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marL="514350" indent="-514350">
              <a:buAutoNum type="arabicParenR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PŮVODU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upéct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z těsta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koblihu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marL="514350" indent="-514350">
              <a:buAutoNum type="arabicParenR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PŮVODCE DĚJE – v opisném pasivu: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Náš obor byl založen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Alenou Macurovou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514350" indent="-514350">
              <a:buAutoNum type="arabicParenR"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buAutoNum type="arabicParenR"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buAutoNum type="arabicParenR"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55804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98B285-59B8-4A7A-AD9A-44C4830F6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C69AF8-827A-4A2D-B660-9EDD663D6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8)</a:t>
            </a:r>
            <a:r>
              <a:rPr lang="cs-CZ" dirty="0"/>
              <a:t>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PROŽIVATELE DĚJE – obligatorní: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Chutná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mu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pivo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pPr marL="0" indent="0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9) (NE)PROSPĚCHU (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Mobil </a:t>
            </a:r>
            <a:r>
              <a:rPr lang="pl-PL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mu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 spadl na zem. Upekla </a:t>
            </a:r>
            <a:r>
              <a:rPr lang="pl-PL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dětem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 koblihy</a:t>
            </a: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.)</a:t>
            </a:r>
          </a:p>
          <a:p>
            <a:pPr marL="0" indent="0">
              <a:buNone/>
            </a:pP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10) ZŘETELE – z jakého hlediska: 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Produkty jsou </a:t>
            </a:r>
            <a:r>
              <a:rPr lang="pl-PL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zdravotně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 nezávadné. </a:t>
            </a:r>
          </a:p>
          <a:p>
            <a:pPr marL="0" indent="0">
              <a:buNone/>
            </a:pP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Byla </a:t>
            </a:r>
            <a:r>
              <a:rPr lang="pl-PL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finančně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 nezávislá. Byl </a:t>
            </a:r>
            <a:r>
              <a:rPr lang="pl-PL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psychicky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 vyčerpaný. </a:t>
            </a:r>
            <a:r>
              <a:rPr lang="pl-PL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Z filmů 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mám nejradši horory.</a:t>
            </a:r>
          </a:p>
          <a:p>
            <a:pPr marL="0" indent="0">
              <a:buNone/>
            </a:pP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11)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PRŮVODNÍCH OKOLNOSTÍ – u dvou dějů probíhajících v jeden čas se stejným podmětem (</a:t>
            </a:r>
            <a:r>
              <a:rPr lang="pl-PL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Mlčky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 pil desáté pivo. </a:t>
            </a:r>
            <a:r>
              <a:rPr lang="pl-PL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Se smíchem 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se rozloučili</a:t>
            </a: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.)</a:t>
            </a:r>
          </a:p>
          <a:p>
            <a:pPr marL="0" indent="0">
              <a:buNone/>
            </a:pP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12) ÚČELU (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Šel </a:t>
            </a:r>
            <a:r>
              <a:rPr lang="pl-PL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nakoupit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marL="0" indent="0">
              <a:buNone/>
            </a:pP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13) PŘÍČINY (</a:t>
            </a:r>
            <a:r>
              <a:rPr lang="pl-PL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Pro nemoc 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zmeškal ve škole látku</a:t>
            </a: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.)</a:t>
            </a:r>
          </a:p>
          <a:p>
            <a:pPr marL="0" indent="0">
              <a:buNone/>
            </a:pPr>
            <a:endParaRPr lang="pl-P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pl-P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814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539778-8E94-44DD-BAAB-02CD626EF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2E5E61-1858-4905-855E-7B1B5B281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věta vedlejší: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Mrzí mě,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že došlo pivo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metajazykové užití synsémantických slovních druhů: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Nechť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je částice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podmět </a:t>
            </a:r>
            <a:r>
              <a:rPr lang="cs-CZ" sz="24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všeobecný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Říkali to v televizi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 (nevíme kdo)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podmět </a:t>
            </a:r>
            <a:r>
              <a:rPr lang="cs-CZ" sz="24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nevyjádřený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Ráno snídám ovesnou kaši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 (p. není realizován povrchově, ale je odvoditelný z kontextu a sémantiky věty)</a:t>
            </a:r>
          </a:p>
        </p:txBody>
      </p:sp>
    </p:spTree>
    <p:extLst>
      <p:ext uri="{BB962C8B-B14F-4D97-AF65-F5344CB8AC3E}">
        <p14:creationId xmlns:p14="http://schemas.microsoft.com/office/powerpoint/2010/main" val="5211837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510130-A243-462E-BCDD-424D82C7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420890-E29E-499E-B88F-A13AA3658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14) PODMÍNKY (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V případě nouze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mi zavolej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.)</a:t>
            </a:r>
          </a:p>
          <a:p>
            <a:pPr marL="0" indent="0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15) PŘÍPUSTKY (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Přes špatné počasí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jsme si vyjeli na výlet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.)</a:t>
            </a:r>
          </a:p>
          <a:p>
            <a:pPr marL="0" indent="0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16) VÝSLEDKU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rozkrojit jablko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napůl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, složit trička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na hromádku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, sednout si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do tureckého sedu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marL="0" indent="0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17) ZAHRNUTÍ A VYLOUČENÍ (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Místo vánočky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snídám bramborový salát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Piju všechny ovocné pálenky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kromě hruškovice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Jím veškerou zeleninu 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včetně brokolice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.)</a:t>
            </a: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102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F5B02C-6295-44A4-B59B-79715243C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věty bezpodmětné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9DBDB9-6CE4-484B-8B0A-BFD6AB0DE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jednočlenné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není v nich vztah mezi podmětem a přísudkem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podmětem v bezpodmětných větách </a:t>
            </a:r>
            <a:r>
              <a:rPr lang="cs-CZ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není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žádné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ono</a:t>
            </a:r>
          </a:p>
          <a:p>
            <a:pPr marL="0" indent="0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  </a:t>
            </a:r>
            <a:r>
              <a:rPr lang="cs-CZ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*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ONO Sněží. </a:t>
            </a:r>
            <a:r>
              <a:rPr lang="cs-CZ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*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ONO Bolelo ho v krku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Pozor: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0" indent="0">
              <a:buNone/>
            </a:pP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Byla jí zima</a:t>
            </a: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. (podmět: 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zima</a:t>
            </a: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) × 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Bylo jí zima</a:t>
            </a: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. (bezpodmětná – méně častá kce)</a:t>
            </a: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2308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4254F0-2D1F-44A2-998C-9299E3F6A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Poznáte věty </a:t>
            </a:r>
            <a:r>
              <a:rPr lang="cs-CZ" sz="40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bezpodmětné</a:t>
            </a:r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  <a:b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(převzato z Prokšová, 2018)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523658-41EF-4004-A839-514BCDE9F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Už měsíc nezapršelo.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Dávali to v televizi.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Babičku bolí v kříži.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Zpívalo se až do rána.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Pořád mi to není jasné.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Ke složení zkoušky je třeba získat minimálně 70 %.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Ochladilo se. 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Je důležité, abys přišla včas.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4429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74603D-E921-446D-B444-D41DF5482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FB323F-49D6-4846-A7E5-7D7C8853B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Už měsíc nezapršelo.</a:t>
            </a: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Dávali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to v televizi. 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(podmět </a:t>
            </a: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všeobecný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)</a:t>
            </a:r>
            <a:endParaRPr kumimoji="0" lang="cs-CZ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Babičku bolí v kříži.</a:t>
            </a: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Zpívalo se až do rána.</a:t>
            </a: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Pořád mi </a:t>
            </a: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to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cs-CZ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není jasné.</a:t>
            </a: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Ke složení zkoušky je třeba získat minimálně 70 %.  </a:t>
            </a:r>
            <a:r>
              <a:rPr lang="cs-CZ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NEBO:</a:t>
            </a:r>
            <a:r>
              <a:rPr lang="cs-CZ" dirty="0">
                <a:solidFill>
                  <a:srgbClr val="1F497D">
                    <a:lumMod val="60000"/>
                    <a:lumOff val="4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Ke složení zkoušky </a:t>
            </a:r>
            <a:r>
              <a:rPr kumimoji="0" lang="cs-CZ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je třeba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získat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minimálně 70 %. </a:t>
            </a: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b="0" i="0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Ochladilo se.</a:t>
            </a: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Je důležité, </a:t>
            </a:r>
            <a:r>
              <a:rPr kumimoji="0" lang="cs-CZ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abys přišla včas. </a:t>
            </a:r>
            <a:r>
              <a:rPr kumimoji="0" lang="cs-CZ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(VV podmětná)</a:t>
            </a: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904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35FB46-8679-4216-9A00-5692B2B4A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PŘÍSUDEK (PREDIKÁT)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DA4270-A418-460A-929D-A1DA3F4C0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realizace: verbum finitum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Pes </a:t>
            </a:r>
            <a:r>
              <a:rPr lang="cs-CZ" sz="2400" i="1" u="sng" dirty="0">
                <a:latin typeface="Cambria" panose="02040503050406030204" pitchFamily="18" charset="0"/>
                <a:ea typeface="Cambria" panose="02040503050406030204" pitchFamily="18" charset="0"/>
              </a:rPr>
              <a:t>se vyhřívá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na sluníčku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Náš pes konečně </a:t>
            </a:r>
            <a:r>
              <a:rPr lang="cs-CZ" sz="2400" i="1" u="sng" dirty="0">
                <a:latin typeface="Cambria" panose="02040503050406030204" pitchFamily="18" charset="0"/>
                <a:ea typeface="Cambria" panose="02040503050406030204" pitchFamily="18" charset="0"/>
              </a:rPr>
              <a:t>přestal línat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(složený s fázovým slovesem)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Náš pes </a:t>
            </a:r>
            <a:r>
              <a:rPr lang="cs-CZ" sz="2400" i="1" u="sng" dirty="0">
                <a:latin typeface="Cambria" panose="02040503050406030204" pitchFamily="18" charset="0"/>
                <a:ea typeface="Cambria" panose="02040503050406030204" pitchFamily="18" charset="0"/>
              </a:rPr>
              <a:t>musí držet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dietu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 (složený s modálním slovesem)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verbonominální přísudek: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Honza </a:t>
            </a:r>
            <a:r>
              <a:rPr lang="cs-CZ" sz="2400" i="1" u="sng" dirty="0">
                <a:latin typeface="Cambria" panose="02040503050406030204" pitchFamily="18" charset="0"/>
                <a:ea typeface="Cambria" panose="02040503050406030204" pitchFamily="18" charset="0"/>
              </a:rPr>
              <a:t>je kuřák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Táta </a:t>
            </a:r>
            <a:r>
              <a:rPr lang="cs-CZ" sz="2400" i="1" u="sng" dirty="0">
                <a:latin typeface="Cambria" panose="02040503050406030204" pitchFamily="18" charset="0"/>
                <a:ea typeface="Cambria" panose="02040503050406030204" pitchFamily="18" charset="0"/>
              </a:rPr>
              <a:t>je unavený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citoslovce ve fci přísudku (marginálně)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věta vedlejší: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Bramboračka byla, </a:t>
            </a:r>
            <a:r>
              <a:rPr lang="cs-CZ" sz="2400" i="1" u="sng" dirty="0">
                <a:latin typeface="Cambria" panose="02040503050406030204" pitchFamily="18" charset="0"/>
                <a:ea typeface="Cambria" panose="02040503050406030204" pitchFamily="18" charset="0"/>
              </a:rPr>
              <a:t>jako by ji uvařila sama babička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8327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6984EF-31CE-432D-9A19-3C6CCF603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poznámky ke slovesu </a:t>
            </a:r>
            <a:r>
              <a:rPr lang="cs-CZ" sz="4000" i="1" dirty="0">
                <a:latin typeface="Cambria" panose="02040503050406030204" pitchFamily="18" charset="0"/>
                <a:ea typeface="Cambria" panose="02040503050406030204" pitchFamily="18" charset="0"/>
              </a:rPr>
              <a:t>být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EB1AC0-7044-4E77-87E8-3DD86243A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ve funkci spony ztrácí lexikální význam a je slovesem pomocným (auxiliárem)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mimo verbonominálního přísudku ale může stát i </a:t>
            </a:r>
            <a:r>
              <a:rPr lang="cs-CZ" sz="2400" u="sng" dirty="0">
                <a:latin typeface="Cambria" panose="02040503050406030204" pitchFamily="18" charset="0"/>
                <a:ea typeface="Cambria" panose="02040503050406030204" pitchFamily="18" charset="0"/>
              </a:rPr>
              <a:t>samostatně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v těchto významech: </a:t>
            </a:r>
          </a:p>
          <a:p>
            <a:pPr marL="457200" indent="-457200">
              <a:buAutoNum type="alphaLcParenR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existovat: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Bůh </a:t>
            </a:r>
            <a:r>
              <a:rPr lang="cs-CZ" sz="2400" i="1" u="sng" dirty="0">
                <a:latin typeface="Cambria" panose="02040503050406030204" pitchFamily="18" charset="0"/>
                <a:ea typeface="Cambria" panose="02040503050406030204" pitchFamily="18" charset="0"/>
              </a:rPr>
              <a:t>je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Upíři </a:t>
            </a:r>
            <a:r>
              <a:rPr lang="cs-CZ" sz="2400" i="1" u="sng" dirty="0">
                <a:latin typeface="Cambria" panose="02040503050406030204" pitchFamily="18" charset="0"/>
                <a:ea typeface="Cambria" panose="02040503050406030204" pitchFamily="18" charset="0"/>
              </a:rPr>
              <a:t>nejsou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pPr marL="457200" indent="-457200">
              <a:buAutoNum type="alphaLcParenR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vyskytovat se: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Petr </a:t>
            </a:r>
            <a:r>
              <a:rPr lang="cs-CZ" sz="2400" i="1" u="sng" dirty="0">
                <a:latin typeface="Cambria" panose="02040503050406030204" pitchFamily="18" charset="0"/>
                <a:ea typeface="Cambria" panose="02040503050406030204" pitchFamily="18" charset="0"/>
              </a:rPr>
              <a:t>je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v koupelně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pPr marL="457200" indent="-457200">
              <a:buAutoNum type="alphaLcParenR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konat se: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Moje promoce v prosinci </a:t>
            </a:r>
            <a:r>
              <a:rPr lang="cs-CZ" sz="2400" i="1" u="sng" dirty="0">
                <a:latin typeface="Cambria" panose="02040503050406030204" pitchFamily="18" charset="0"/>
                <a:ea typeface="Cambria" panose="02040503050406030204" pitchFamily="18" charset="0"/>
              </a:rPr>
              <a:t>nebyla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2442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C4A6BA-8950-4F68-B7FB-6EC0B60B0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pozor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0CCF62-3A3A-4A49-A074-6938197A5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4603"/>
            <a:ext cx="10515600" cy="4351338"/>
          </a:xfrm>
        </p:spPr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několikanásobný přísudek</a:t>
            </a:r>
          </a:p>
          <a:p>
            <a:pPr marL="0" indent="0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→ shodné doplnění v předmětu</a:t>
            </a:r>
          </a:p>
          <a:p>
            <a:pPr marL="0" indent="0">
              <a:buNone/>
            </a:pP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Maminka </a:t>
            </a:r>
            <a:r>
              <a:rPr lang="cs-CZ" sz="2400" i="1" u="sng" dirty="0">
                <a:latin typeface="Cambria" panose="02040503050406030204" pitchFamily="18" charset="0"/>
                <a:ea typeface="Cambria" panose="02040503050406030204" pitchFamily="18" charset="0"/>
              </a:rPr>
              <a:t>pekla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cs-CZ" sz="2400" i="1" u="sng" dirty="0">
                <a:latin typeface="Cambria" panose="02040503050406030204" pitchFamily="18" charset="0"/>
                <a:ea typeface="Cambria" panose="02040503050406030204" pitchFamily="18" charset="0"/>
              </a:rPr>
              <a:t>zdobila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koblihy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      </a:t>
            </a:r>
            <a:r>
              <a:rPr lang="cs-CZ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×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dvě různé věty se shodným podmětem</a:t>
            </a:r>
          </a:p>
          <a:p>
            <a:pPr marL="0" indent="0">
              <a:buNone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→ různá doplnění v předmětu</a:t>
            </a:r>
          </a:p>
          <a:p>
            <a:pPr marL="0" indent="0">
              <a:buNone/>
            </a:pPr>
            <a:r>
              <a:rPr kumimoji="0" lang="cs-CZ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Maminka </a:t>
            </a:r>
            <a:r>
              <a:rPr kumimoji="0" lang="cs-CZ" sz="24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pekla</a:t>
            </a:r>
            <a:r>
              <a:rPr kumimoji="0" lang="cs-CZ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koblihy a </a:t>
            </a:r>
            <a:r>
              <a:rPr kumimoji="0" lang="cs-CZ" sz="24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zpívala</a:t>
            </a:r>
            <a:r>
              <a:rPr kumimoji="0" lang="cs-CZ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cs-CZ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(</a:t>
            </a:r>
            <a:r>
              <a:rPr kumimoji="0" lang="cs-CZ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písničku</a:t>
            </a:r>
            <a:r>
              <a:rPr kumimoji="0" lang="cs-CZ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)</a:t>
            </a:r>
            <a:r>
              <a:rPr kumimoji="0" lang="cs-CZ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.</a:t>
            </a:r>
          </a:p>
          <a:p>
            <a:endParaRPr lang="cs-CZ" sz="24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25858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D5752A5C-7494-4EDD-8151-DB9189CA592B}" vid="{5F1878C6-A779-4D69-8E32-E97DF00B1F4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ff_uk_sablona_CZ</Template>
  <TotalTime>499</TotalTime>
  <Words>1668</Words>
  <Application>Microsoft Office PowerPoint</Application>
  <PresentationFormat>Širokoúhlá obrazovka</PresentationFormat>
  <Paragraphs>187</Paragraphs>
  <Slides>30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Cambria</vt:lpstr>
      <vt:lpstr>Wingdings</vt:lpstr>
      <vt:lpstr>Motiv Office</vt:lpstr>
      <vt:lpstr>Bohemistická propedeutika 2</vt:lpstr>
      <vt:lpstr>Větná syntax: druhy větných členů</vt:lpstr>
      <vt:lpstr>Prezentace aplikace PowerPoint</vt:lpstr>
      <vt:lpstr>věty bezpodmětné</vt:lpstr>
      <vt:lpstr>Poznáte věty bezpodmětné? (převzato z Prokšová, 2018)</vt:lpstr>
      <vt:lpstr>Prezentace aplikace PowerPoint</vt:lpstr>
      <vt:lpstr>PŘÍSUDEK (PREDIKÁT)</vt:lpstr>
      <vt:lpstr>poznámky ke slovesu být</vt:lpstr>
      <vt:lpstr>pozor </vt:lpstr>
      <vt:lpstr>určete základní skladební dvojici (= syntagma)</vt:lpstr>
      <vt:lpstr>Prezentace aplikace PowerPoint</vt:lpstr>
      <vt:lpstr>shoda (kongruence)</vt:lpstr>
      <vt:lpstr>pravopisné konsekvence</vt:lpstr>
      <vt:lpstr>Prezentace aplikace PowerPoint</vt:lpstr>
      <vt:lpstr>pokud přísudek předchází několikanásobnému podmětu</vt:lpstr>
      <vt:lpstr>Prezentace aplikace PowerPoint</vt:lpstr>
      <vt:lpstr>PŘEDMĚT (OBJEKT)</vt:lpstr>
      <vt:lpstr>Prezentace aplikace PowerPoint</vt:lpstr>
      <vt:lpstr>lze v češtině najít syntaktickou konstrukci se dvěma přímými předměty?</vt:lpstr>
      <vt:lpstr>PŘÍVLASTEK (ATRIBUT)</vt:lpstr>
      <vt:lpstr>interpunkční peklo – přívlastek volný a těsný</vt:lpstr>
      <vt:lpstr>utvořte správné tvary přívlastků</vt:lpstr>
      <vt:lpstr>Prezentace aplikace PowerPoint</vt:lpstr>
      <vt:lpstr>PŘÍSTAVEK</vt:lpstr>
      <vt:lpstr>DOPLNĚK (ATRIBUT VERBÁLNÍ)</vt:lpstr>
      <vt:lpstr>Prezentace aplikace PowerPoint</vt:lpstr>
      <vt:lpstr>PŘÍSLOVEČNÁ URČENÍ (ADVERBIALE)</vt:lpstr>
      <vt:lpstr>PU 1–17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Bohemistická propedeutika 2</dc:title>
  <dc:creator>Vinš, Ondřej</dc:creator>
  <cp:lastModifiedBy>Vinš, Ondřej</cp:lastModifiedBy>
  <cp:revision>87</cp:revision>
  <dcterms:created xsi:type="dcterms:W3CDTF">2021-04-27T17:00:20Z</dcterms:created>
  <dcterms:modified xsi:type="dcterms:W3CDTF">2021-04-29T08:21:09Z</dcterms:modified>
</cp:coreProperties>
</file>