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4"/>
  </p:notesMasterIdLst>
  <p:sldIdLst>
    <p:sldId id="292" r:id="rId2"/>
    <p:sldId id="260" r:id="rId3"/>
    <p:sldId id="262" r:id="rId4"/>
    <p:sldId id="293" r:id="rId5"/>
    <p:sldId id="294" r:id="rId6"/>
    <p:sldId id="263" r:id="rId7"/>
    <p:sldId id="295" r:id="rId8"/>
    <p:sldId id="296" r:id="rId9"/>
    <p:sldId id="297" r:id="rId10"/>
    <p:sldId id="298" r:id="rId11"/>
    <p:sldId id="299" r:id="rId12"/>
    <p:sldId id="270" r:id="rId13"/>
    <p:sldId id="300" r:id="rId14"/>
    <p:sldId id="264" r:id="rId15"/>
    <p:sldId id="265" r:id="rId16"/>
    <p:sldId id="287" r:id="rId17"/>
    <p:sldId id="290" r:id="rId18"/>
    <p:sldId id="301" r:id="rId19"/>
    <p:sldId id="302" r:id="rId20"/>
    <p:sldId id="303" r:id="rId21"/>
    <p:sldId id="284" r:id="rId22"/>
    <p:sldId id="291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4A1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4249" autoAdjust="0"/>
  </p:normalViewPr>
  <p:slideViewPr>
    <p:cSldViewPr snapToGrid="0">
      <p:cViewPr varScale="1">
        <p:scale>
          <a:sx n="125" d="100"/>
          <a:sy n="125" d="100"/>
        </p:scale>
        <p:origin x="-90" y="-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Představení: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+struktura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3-4 hlavní témata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co chceme s účastníky pořešit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a s čím by mohli odcházet: chceme, aby to bylo konkrétní.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3 hlavní slova budoucnosti práce lidí.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https://www.nfer.ac.uk/publications-research/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Všechno výše uvedené změny lze popsat třemi hesly:....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Okecat každé heslo: Valery vezme.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Změna: podmínky a obsah stud. oborů se mění, vznikají nové práce, je důležité být flexibilní a pracovat s různými lidmi z celého světa a přizpůsobovat se tomu.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Příležitosti: celý svět je otevřený a např. Prahy můžete pracovat pro mezinárodní společnosti nebo na projektech po celém světě.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Nejistota: trend, že budeme mít zaměstnání do konce života se ukazuje jako ne stoprocentní spolehlivý, firmy častěji nabízejí práci na živnostenský list, zaměstnanci pro firmy jsou drahé.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všechny 3+1 slovy se plně projevují v konceptu prekarizace. 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práce, která se projevuje v nových atypických formách (např. online platformy, crowdworking), nahrazováním plného pracovního poměru alternativními vztahy mezi zaměstnavatelem a zaměstnancem (např. částečným úvazkem, jednorázovým nákupem služby, 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dpp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), absence stability zaměstnání a nedostatek sociálního zabezpečení zaměstnanců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Trend : 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Za prací se lidé stěhují, často i do zahraničí. Někteří svůj celkový měsíční výdělek skládají z několika úvazků u různých zaměstnavatelů nebo mají příjem závislý na nepravidelných zakázkách.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 znamená pro nás? </a:t>
            </a: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Více volného času, Různorodá činnost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možnost </a:t>
            </a: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samostatně rozhodovat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 své pracovní době, </a:t>
            </a: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Větší zodpovědnost , 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nepřetržitá zatížitelnost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“, nejistota vs. nové příležitosti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cs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Odpovědí na poslední otázku může být část o UBI a Future Jobs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V dalším slidu uvést strukturu: UBI a společně s tím i profese, které budou v budoucnosti.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UBI: je potřeba vědět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Future jobs: co my můžeme udělat už ted´!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To jsou dva proudy, které jdou ruka v ruce!</a:t>
            </a:r>
            <a:endParaRPr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80666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pobídka/impuls k inovacím nebo možnost/důvod si zdřímnout?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Příjem, který stát vyplácí každému plnoprávnému členovi společnosti nebo v ní trvale usazenému jednotlivci, a to i tehdy, pokud nechce vykonávat placenou práci, přičemž se nebere v úvahu, zda jde o bohatého či chudého, nebo – jinak řečeno – nezávisle na tom, jaké jsou jeho případné další zdroje příjmu, a bez ohledu na to, s kým žije ve společné domácnosti (Raventós).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c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European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Social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Survey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about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Basic 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Income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(říjen 2017, 2067 respondentů v ČR). </a:t>
            </a: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Češi jsou nejednoznační ve svém postoji k NZP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Větší procento odpovědí „rozhodně pro“ v porovnání s ostatními státy (13.7%), Vysoká míra odmítnutí, tj. odpověď „rozhodně proti“ (18.6%). </a:t>
            </a:r>
          </a:p>
          <a:p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http://citizensincome.org/wp-content/uploads/2017/11/European-Social-Survey-survey-on-Basic-Income.pdf</a:t>
            </a:r>
            <a:endParaRPr lang="c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Udělat důraz na ČR a případně i SK. Případně jaké jsou  maximální hodnoty na obou škálách.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 dirty="0"/>
              <a:t>Říct si proč je to tak?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Jak byste hlasovali Vy?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* 60. – 70.leta </a:t>
            </a: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Amerika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 Spojených státech se uskutečnily čtyři pokusy o základní příjmy, všechny ve formě záporné daně z příjmů (což se poněkud liší od moderního koncipování NZP). Výsledky: mírné snížení ochoty pracovat (ale možná se začali věnovat jiným činnostem, např. dobrovolnictví). Peníze, které lidé obdrželi, nebyly promrhány na drogy a luxusní zboží. Navíc došlo ke zvýšení školní docházky. Přesto nebyly zjištěno žádné významné zlepšení zdraví a celkové pohody.</a:t>
            </a:r>
          </a:p>
          <a:p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*70.leta, </a:t>
            </a: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Kanada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cs-CZ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Mincome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 Manitobě</a:t>
            </a:r>
          </a:p>
          <a:p>
            <a:pPr marL="15875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Podobný terénní experiment s Kanadským garantovaným ročním příjmem (GAI), známý jako Mincome, se uskutečnil v Dauphinu v Manitobě v letech 1974 až 1979. Podle výzkumu účinků Mincome na zdraví obyvatelstva došlo k výraznému snížení hospitalizace, konkrétně v případě diagnóz týkajících se duševního zdraví. Mezi všemi účastníky bylo jen dvě skupiny, které vykazovaly snížení pracovní participace – čerstvé matky a mladí lidé, kteří se namísto vstupu na pracovní trh v raném věku rozhodli studovat až do 12. ročníku, čímž se zvýšil podíl studentů, kteří absolvovali střední školu.</a:t>
            </a:r>
          </a:p>
          <a:p>
            <a:pPr marL="15875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* 2008                                  </a:t>
            </a:r>
          </a:p>
          <a:p>
            <a:pPr marL="15875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Začal pilotní projekt zavedení základního příjmu v </a:t>
            </a: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Namibii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K zavedení na úrovni celého státu se nakonec vláda neodhodlala. Výsledky: snížení úrovně chudoby a kriminality, zvýšení ekonomické aktivity obyvatelstva včetně vlastního podnikání a školní docházky, podpořil zaměstnanost žen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20975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3" name="Google Shape;24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arl.europa.eu/RegData/etudes/STUD/2016/587285/IPOL_STU(2016)587285_EN.pdf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urofound.europa.eu/publications/blog/the-rise-of-temporary-contracts-in-europe" TargetMode="External"/><Relationship Id="rId5" Type="http://schemas.openxmlformats.org/officeDocument/2006/relationships/hyperlink" Target="https://www.europeandatajournalism.eu/eng/News/Data-news/Precarious-employment-on-the-rise-in-Europe" TargetMode="External"/><Relationship Id="rId4" Type="http://schemas.openxmlformats.org/officeDocument/2006/relationships/hyperlink" Target="https://ec.europa.eu/eurostat/web/products-eurostat-news/-/DDN-20180209-1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hyperlink" Target="https://www.ted.com/" TargetMode="External"/><Relationship Id="rId4" Type="http://schemas.openxmlformats.org/officeDocument/2006/relationships/hyperlink" Target="https://basicincome.org/" TargetMode="External"/><Relationship Id="rId9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JM3m8U_b3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knoema.ru/jfgjvlg/the-shadow-economy-in-europe-and-oecd-countries-in-2003-2015" TargetMode="External"/><Relationship Id="rId4" Type="http://schemas.openxmlformats.org/officeDocument/2006/relationships/hyperlink" Target="http://www.berlinglobal.org/index.php?dokumontag-the-limits-of-wor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employment/emp/oecdindicatorsofemploymentprotection.ht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9971BC4-B861-4ACC-8448-3462B0CF6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4915" y="191912"/>
            <a:ext cx="4256314" cy="3398126"/>
          </a:xfrm>
        </p:spPr>
        <p:txBody>
          <a:bodyPr anchor="t">
            <a:normAutofit/>
          </a:bodyPr>
          <a:lstStyle/>
          <a:p>
            <a:r>
              <a:rPr lang="en-US" sz="3300" b="1" dirty="0">
                <a:solidFill>
                  <a:srgbClr val="000000"/>
                </a:solidFill>
              </a:rPr>
              <a:t/>
            </a:r>
            <a:br>
              <a:rPr lang="en-US" sz="3300" b="1" dirty="0">
                <a:solidFill>
                  <a:srgbClr val="000000"/>
                </a:solidFill>
              </a:rPr>
            </a:br>
            <a:r>
              <a:rPr lang="cs-CZ" sz="3600" b="1" dirty="0">
                <a:solidFill>
                  <a:srgbClr val="000000"/>
                </a:solidFill>
              </a:rPr>
              <a:t>Prekarizace práce:</a:t>
            </a:r>
            <a:br>
              <a:rPr lang="cs-CZ" sz="3600" b="1" dirty="0">
                <a:solidFill>
                  <a:srgbClr val="000000"/>
                </a:solidFill>
              </a:rPr>
            </a:br>
            <a:r>
              <a:rPr lang="cs-CZ" sz="3600" b="1" dirty="0">
                <a:solidFill>
                  <a:srgbClr val="000000"/>
                </a:solidFill>
              </a:rPr>
              <a:t>sociální problém vs.</a:t>
            </a:r>
            <a:br>
              <a:rPr lang="cs-CZ" sz="3600" b="1" dirty="0">
                <a:solidFill>
                  <a:srgbClr val="000000"/>
                </a:solidFill>
              </a:rPr>
            </a:br>
            <a:r>
              <a:rPr lang="cs-CZ" sz="3600" b="1" dirty="0">
                <a:solidFill>
                  <a:srgbClr val="000000"/>
                </a:solidFill>
              </a:rPr>
              <a:t>nová příležitost?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23B09A41-DED1-4212-8E84-39B93B5FB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9640" y="3798985"/>
            <a:ext cx="3604268" cy="629123"/>
          </a:xfrm>
        </p:spPr>
        <p:txBody>
          <a:bodyPr anchor="b">
            <a:normAutofit/>
          </a:bodyPr>
          <a:lstStyle/>
          <a:p>
            <a:pPr algn="r"/>
            <a:r>
              <a:rPr lang="cs-CZ" sz="1500" dirty="0">
                <a:solidFill>
                  <a:srgbClr val="000000"/>
                </a:solidFill>
              </a:rPr>
              <a:t>Prezentuje </a:t>
            </a:r>
            <a:r>
              <a:rPr lang="en-US" sz="1500" dirty="0">
                <a:solidFill>
                  <a:srgbClr val="000000"/>
                </a:solidFill>
              </a:rPr>
              <a:t>Olga Vlasova</a:t>
            </a:r>
            <a:endParaRPr lang="cs-CZ" sz="1500" dirty="0">
              <a:solidFill>
                <a:srgbClr val="00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CBFF67B1-8B0A-43E7-84C8-389F201FE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34" r="20794" b="-1"/>
          <a:stretch/>
        </p:blipFill>
        <p:spPr>
          <a:xfrm>
            <a:off x="1" y="577528"/>
            <a:ext cx="3974012" cy="4573079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1" name="Podnadpis 2">
            <a:extLst>
              <a:ext uri="{FF2B5EF4-FFF2-40B4-BE49-F238E27FC236}">
                <a16:creationId xmlns:a16="http://schemas.microsoft.com/office/drawing/2014/main" xmlns="" id="{A151B64B-3A5A-4491-AF9D-CEDCF16510AE}"/>
              </a:ext>
            </a:extLst>
          </p:cNvPr>
          <p:cNvSpPr txBox="1">
            <a:spLocks/>
          </p:cNvSpPr>
          <p:nvPr/>
        </p:nvSpPr>
        <p:spPr>
          <a:xfrm>
            <a:off x="3578578" y="4409176"/>
            <a:ext cx="2273125" cy="62912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350" dirty="0">
                <a:solidFill>
                  <a:srgbClr val="000000"/>
                </a:solidFill>
              </a:rPr>
              <a:t>Univerzita Karlova v Praze </a:t>
            </a:r>
            <a:endParaRPr lang="en-US" sz="1350" dirty="0">
              <a:solidFill>
                <a:srgbClr val="000000"/>
              </a:solidFill>
            </a:endParaRPr>
          </a:p>
          <a:p>
            <a:r>
              <a:rPr lang="en-US" sz="1350" dirty="0">
                <a:solidFill>
                  <a:srgbClr val="000000"/>
                </a:solidFill>
              </a:rPr>
              <a:t>2</a:t>
            </a:r>
            <a:r>
              <a:rPr lang="cs-CZ" sz="1350" dirty="0">
                <a:solidFill>
                  <a:srgbClr val="000000"/>
                </a:solidFill>
              </a:rPr>
              <a:t>5</a:t>
            </a:r>
            <a:r>
              <a:rPr lang="en-US" sz="1350" dirty="0">
                <a:solidFill>
                  <a:srgbClr val="000000"/>
                </a:solidFill>
              </a:rPr>
              <a:t>.</a:t>
            </a:r>
            <a:r>
              <a:rPr lang="cs-CZ" sz="1350" dirty="0">
                <a:solidFill>
                  <a:srgbClr val="000000"/>
                </a:solidFill>
              </a:rPr>
              <a:t>10</a:t>
            </a:r>
            <a:r>
              <a:rPr lang="en-US" sz="1350" dirty="0">
                <a:solidFill>
                  <a:srgbClr val="000000"/>
                </a:solidFill>
              </a:rPr>
              <a:t>.2019</a:t>
            </a:r>
            <a:endParaRPr lang="cs-CZ" sz="13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3904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1C58579-C626-48BA-9A22-1887F610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šíření </a:t>
            </a:r>
            <a:r>
              <a:rPr lang="cs-CZ"/>
              <a:t>prekarizace </a:t>
            </a:r>
            <a:br>
              <a:rPr lang="cs-CZ"/>
            </a:br>
            <a:r>
              <a:rPr lang="cs-CZ"/>
              <a:t>(</a:t>
            </a:r>
            <a:r>
              <a:rPr lang="cs-CZ" dirty="0"/>
              <a:t>podle </a:t>
            </a:r>
            <a:r>
              <a:rPr lang="cs-CZ" dirty="0" err="1"/>
              <a:t>Prossera</a:t>
            </a:r>
            <a:r>
              <a:rPr lang="cs-CZ" dirty="0"/>
              <a:t>)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712203C-2C23-4EC4-AD13-685DB26AD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cs-CZ" b="1" dirty="0">
                <a:solidFill>
                  <a:schemeClr val="tx1"/>
                </a:solidFill>
              </a:rPr>
              <a:t>Ekonomická krize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snížení veřejných výdajů</a:t>
            </a:r>
          </a:p>
          <a:p>
            <a:pPr marL="1143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20684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E367CE3-4C23-4018-9E6E-819CAF8B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„Statistický salát“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B52DEAE-C5DB-4B7D-B2ED-C6795211D7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Míra ovlivnění prekarizací (různé sociální skupiny)</a:t>
            </a:r>
          </a:p>
          <a:p>
            <a:pPr marL="114300" indent="0">
              <a:buNone/>
            </a:pPr>
            <a:r>
              <a:rPr lang="cs-CZ" u="sng" dirty="0">
                <a:hlinkClick r:id="rId3"/>
              </a:rPr>
              <a:t>http://www.europarl.europa.eu/RegData/etudes/STUD/2016/587285/IPOL_STU(2016)587285_EN.pdf</a:t>
            </a:r>
            <a:endParaRPr lang="cs-CZ" u="sng" dirty="0"/>
          </a:p>
          <a:p>
            <a:r>
              <a:rPr lang="cs-CZ" b="1" dirty="0">
                <a:solidFill>
                  <a:schemeClr val="tx1"/>
                </a:solidFill>
              </a:rPr>
              <a:t>Eurostat, prekérní práce</a:t>
            </a:r>
          </a:p>
          <a:p>
            <a:pPr marL="114300" indent="0">
              <a:buNone/>
            </a:pPr>
            <a:r>
              <a:rPr lang="cs-CZ" u="sng" dirty="0">
                <a:hlinkClick r:id="rId4"/>
              </a:rPr>
              <a:t>https://ec.europa.eu/eurostat/web/products-eurostat-news/-/DDN-20180209-1</a:t>
            </a:r>
            <a:endParaRPr lang="cs-CZ" u="sng" dirty="0"/>
          </a:p>
          <a:p>
            <a:r>
              <a:rPr lang="cs-CZ" b="1" dirty="0" err="1">
                <a:solidFill>
                  <a:schemeClr val="tx1"/>
                </a:solidFill>
              </a:rPr>
              <a:t>European</a:t>
            </a:r>
            <a:r>
              <a:rPr lang="cs-CZ" b="1" dirty="0">
                <a:solidFill>
                  <a:schemeClr val="tx1"/>
                </a:solidFill>
              </a:rPr>
              <a:t> data </a:t>
            </a:r>
            <a:r>
              <a:rPr lang="cs-CZ" b="1" dirty="0" err="1">
                <a:solidFill>
                  <a:schemeClr val="tx1"/>
                </a:solidFill>
              </a:rPr>
              <a:t>journalism</a:t>
            </a:r>
            <a:r>
              <a:rPr lang="cs-CZ" b="1" dirty="0">
                <a:solidFill>
                  <a:schemeClr val="tx1"/>
                </a:solidFill>
              </a:rPr>
              <a:t>, vývoj různých druhů prekérních prací</a:t>
            </a:r>
          </a:p>
          <a:p>
            <a:pPr marL="114300" indent="0">
              <a:buNone/>
            </a:pPr>
            <a:r>
              <a:rPr lang="cs-CZ" u="sng" dirty="0">
                <a:hlinkClick r:id="rId5"/>
              </a:rPr>
              <a:t>https://www.europeandatajournalism.eu/eng/News/Data-news/Precarious-employment-on-the-rise-in-Europe</a:t>
            </a:r>
            <a:endParaRPr lang="cs-CZ" dirty="0"/>
          </a:p>
          <a:p>
            <a:r>
              <a:rPr lang="cs-CZ" b="1" dirty="0">
                <a:solidFill>
                  <a:schemeClr val="tx1"/>
                </a:solidFill>
              </a:rPr>
              <a:t>Eurofound, růst počtu dohod na dobu určitou</a:t>
            </a:r>
          </a:p>
          <a:p>
            <a:pPr marL="114300" indent="0">
              <a:buNone/>
            </a:pPr>
            <a:r>
              <a:rPr lang="cs-CZ" u="sng" dirty="0">
                <a:hlinkClick r:id="rId6"/>
              </a:rPr>
              <a:t>https://www.eurofound.europa.eu/publications/blog/the-rise-of-temporary-contracts-in-europe</a:t>
            </a:r>
            <a:endParaRPr lang="cs-CZ" dirty="0"/>
          </a:p>
          <a:p>
            <a:pPr marL="11430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7482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F668333-EB49-4493-A9AA-CF52A4282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Eurofound 2016: </a:t>
            </a:r>
            <a:r>
              <a:rPr lang="cs-CZ" dirty="0"/>
              <a:t>dočasné smlouvy v Evropě</a:t>
            </a:r>
          </a:p>
        </p:txBody>
      </p:sp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xmlns="" id="{DAABE9C7-CB0B-4F0C-A704-1E4194A69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6352" y="1369219"/>
            <a:ext cx="5271296" cy="3263504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85A67F36-2EF5-4E8B-865D-4B6FFB6009EA}"/>
              </a:ext>
            </a:extLst>
          </p:cNvPr>
          <p:cNvSpPr txBox="1"/>
          <p:nvPr/>
        </p:nvSpPr>
        <p:spPr>
          <a:xfrm>
            <a:off x="369277" y="4737296"/>
            <a:ext cx="37455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</a:t>
            </a:r>
            <a:r>
              <a:rPr lang="en-US" sz="1050" dirty="0"/>
              <a:t>: European Union Labour Force Survey</a:t>
            </a:r>
            <a:endParaRPr lang="cs-CZ" sz="105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4A9CEAAD-8FE9-41B5-A3FB-F29009E9D39B}"/>
              </a:ext>
            </a:extLst>
          </p:cNvPr>
          <p:cNvSpPr/>
          <p:nvPr/>
        </p:nvSpPr>
        <p:spPr>
          <a:xfrm>
            <a:off x="4816642" y="1825283"/>
            <a:ext cx="263768" cy="266934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</p:spTree>
    <p:extLst>
      <p:ext uri="{BB962C8B-B14F-4D97-AF65-F5344CB8AC3E}">
        <p14:creationId xmlns:p14="http://schemas.microsoft.com/office/powerpoint/2010/main" xmlns="" val="2020914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19BD236-0832-4168-A678-C4746F407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Řešení???</a:t>
            </a:r>
          </a:p>
        </p:txBody>
      </p:sp>
    </p:spTree>
    <p:extLst>
      <p:ext uri="{BB962C8B-B14F-4D97-AF65-F5344CB8AC3E}">
        <p14:creationId xmlns:p14="http://schemas.microsoft.com/office/powerpoint/2010/main" xmlns="" val="38229369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000" dirty="0"/>
              <a:t>European Social Survey </a:t>
            </a:r>
            <a:r>
              <a:rPr lang="cs" sz="2000" dirty="0" smtClean="0"/>
              <a:t>– nepodmíněný základní příjem (NZP)</a:t>
            </a:r>
            <a:endParaRPr sz="2000" dirty="0"/>
          </a:p>
        </p:txBody>
      </p:sp>
      <p:pic>
        <p:nvPicPr>
          <p:cNvPr id="120" name="Google Shape;120;p23"/>
          <p:cNvPicPr preferRelativeResize="0"/>
          <p:nvPr/>
        </p:nvPicPr>
        <p:blipFill rotWithShape="1">
          <a:blip r:embed="rId3">
            <a:alphaModFix/>
          </a:blip>
          <a:srcRect l="17654" t="26765" r="17654" b="4943"/>
          <a:stretch/>
        </p:blipFill>
        <p:spPr>
          <a:xfrm>
            <a:off x="728133" y="1017725"/>
            <a:ext cx="7687734" cy="40058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67466E9F-BA51-4EC7-89C8-0DC061D12915}"/>
              </a:ext>
            </a:extLst>
          </p:cNvPr>
          <p:cNvSpPr/>
          <p:nvPr/>
        </p:nvSpPr>
        <p:spPr>
          <a:xfrm>
            <a:off x="4572000" y="1017725"/>
            <a:ext cx="383822" cy="31930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9B54B20-299E-472E-8109-BED8271BF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 a PROTI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8D0D0D54-82D1-4F76-BE4E-10F1CA5E0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z="1800" b="1" dirty="0">
                <a:solidFill>
                  <a:schemeClr val="tx1"/>
                </a:solidFill>
              </a:rPr>
              <a:t>je to drahý, a proto neudržitelný systém</a:t>
            </a:r>
          </a:p>
          <a:p>
            <a:pPr lvl="0"/>
            <a:r>
              <a:rPr lang="cs-CZ" sz="1800" b="1" dirty="0">
                <a:solidFill>
                  <a:schemeClr val="tx1"/>
                </a:solidFill>
              </a:rPr>
              <a:t>snižuje motivaci k práci =</a:t>
            </a:r>
            <a:r>
              <a:rPr lang="en-US" sz="1800" b="1" dirty="0">
                <a:solidFill>
                  <a:schemeClr val="tx1"/>
                </a:solidFill>
              </a:rPr>
              <a:t>&gt;</a:t>
            </a:r>
            <a:r>
              <a:rPr lang="cs-CZ" sz="1800" b="1" dirty="0">
                <a:solidFill>
                  <a:schemeClr val="tx1"/>
                </a:solidFill>
              </a:rPr>
              <a:t> zahálčiví lidé, nízká morálka</a:t>
            </a:r>
          </a:p>
          <a:p>
            <a:pPr lvl="0"/>
            <a:r>
              <a:rPr lang="cs-CZ" sz="1800" b="1" dirty="0">
                <a:solidFill>
                  <a:schemeClr val="tx1"/>
                </a:solidFill>
              </a:rPr>
              <a:t>neférový systém redistribuce finančních prostředků (=dávat někomu něco za nic je krádeží z kapes těch, kdo poctivě pracují)</a:t>
            </a:r>
            <a:endParaRPr lang="en-US" sz="1800" b="1" dirty="0">
              <a:solidFill>
                <a:schemeClr val="tx1"/>
              </a:solidFill>
            </a:endParaRPr>
          </a:p>
          <a:p>
            <a:pPr lvl="0"/>
            <a:r>
              <a:rPr lang="cs-CZ" sz="1800" b="1" dirty="0">
                <a:solidFill>
                  <a:schemeClr val="tx1"/>
                </a:solidFill>
              </a:rPr>
              <a:t>finanční závislost na stát</a:t>
            </a:r>
            <a:r>
              <a:rPr lang="en-US" sz="1800" b="1" dirty="0">
                <a:solidFill>
                  <a:schemeClr val="tx1"/>
                </a:solidFill>
              </a:rPr>
              <a:t>u</a:t>
            </a:r>
            <a:endParaRPr lang="cs-CZ" sz="1800" b="1" dirty="0">
              <a:solidFill>
                <a:schemeClr val="tx1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505D83B0-291D-4AF1-B9A0-296C8EB4C32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436533" y="1152475"/>
            <a:ext cx="4395767" cy="3546000"/>
          </a:xfrm>
        </p:spPr>
        <p:txBody>
          <a:bodyPr/>
          <a:lstStyle/>
          <a:p>
            <a:pPr algn="just"/>
            <a:r>
              <a:rPr lang="cs-CZ" sz="1700" b="1" dirty="0">
                <a:solidFill>
                  <a:schemeClr val="tx1"/>
                </a:solidFill>
              </a:rPr>
              <a:t>účinný nástroj v boji proti chudobě, bezdomovectví, rostoucí nerovnosti</a:t>
            </a:r>
          </a:p>
          <a:p>
            <a:pPr lvl="0" algn="just"/>
            <a:r>
              <a:rPr lang="cs-CZ" sz="1700" b="1" dirty="0">
                <a:solidFill>
                  <a:schemeClr val="tx1"/>
                </a:solidFill>
              </a:rPr>
              <a:t>řešení, které pomůže zabránit rizikům budoucí nezaměstnanosti plynoucí z robotizace/automatizace</a:t>
            </a:r>
          </a:p>
          <a:p>
            <a:pPr algn="just"/>
            <a:r>
              <a:rPr lang="cs-CZ" sz="1700" b="1" dirty="0">
                <a:solidFill>
                  <a:schemeClr val="tx1"/>
                </a:solidFill>
              </a:rPr>
              <a:t>více času na vlastní koníčky, osobní rozvoj, péči o blízké, vzdělávání nebo umění </a:t>
            </a:r>
          </a:p>
          <a:p>
            <a:pPr algn="just"/>
            <a:r>
              <a:rPr lang="cs-CZ" sz="1700" b="1" dirty="0">
                <a:solidFill>
                  <a:schemeClr val="tx1"/>
                </a:solidFill>
              </a:rPr>
              <a:t>uvolnění peněz na úspory, investice a podnikání </a:t>
            </a:r>
          </a:p>
          <a:p>
            <a:pPr marL="1397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938438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6759509-310A-4F4F-B81A-A4BCDC693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Světové experimenty s NZP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E1D0DC81-F5E0-4225-B0C8-50D0DF08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4844" y="1152475"/>
            <a:ext cx="6337456" cy="3416400"/>
          </a:xfrm>
        </p:spPr>
        <p:txBody>
          <a:bodyPr/>
          <a:lstStyle/>
          <a:p>
            <a:r>
              <a:rPr lang="cs-CZ" sz="2400" spc="50" dirty="0"/>
              <a:t>* 60. – 70.leta </a:t>
            </a:r>
            <a:r>
              <a:rPr lang="cs-CZ" sz="2400" b="1" spc="50" dirty="0"/>
              <a:t>USA</a:t>
            </a:r>
          </a:p>
          <a:p>
            <a:r>
              <a:rPr lang="cs-CZ" sz="2400" spc="50" dirty="0"/>
              <a:t>* 70. leta </a:t>
            </a:r>
            <a:r>
              <a:rPr lang="cs-CZ" sz="2400" b="1" spc="50" dirty="0"/>
              <a:t>Kanada, </a:t>
            </a:r>
            <a:r>
              <a:rPr lang="cs-CZ" sz="2400" u="sng" spc="50" dirty="0"/>
              <a:t>Mincome</a:t>
            </a:r>
            <a:r>
              <a:rPr lang="cs-CZ" sz="2400" spc="50" dirty="0"/>
              <a:t> v Manitobě</a:t>
            </a:r>
          </a:p>
          <a:p>
            <a:r>
              <a:rPr lang="cs-CZ" sz="2400" spc="50" dirty="0"/>
              <a:t>* 2008 </a:t>
            </a:r>
            <a:r>
              <a:rPr lang="cs-CZ" sz="2400" b="1" spc="50" dirty="0"/>
              <a:t>Namibie</a:t>
            </a:r>
          </a:p>
          <a:p>
            <a:r>
              <a:rPr lang="cs-CZ" sz="2400" spc="50" dirty="0"/>
              <a:t>* 2008 </a:t>
            </a:r>
            <a:r>
              <a:rPr lang="cs-CZ" sz="2400" b="1" spc="50" dirty="0"/>
              <a:t>Keňa</a:t>
            </a:r>
          </a:p>
          <a:p>
            <a:r>
              <a:rPr lang="cs-CZ" sz="2400" spc="50" dirty="0"/>
              <a:t>* 2016 referendum ve </a:t>
            </a:r>
            <a:r>
              <a:rPr lang="cs-CZ" sz="2400" b="1" spc="50" dirty="0"/>
              <a:t>Švýcarsku</a:t>
            </a:r>
          </a:p>
          <a:p>
            <a:r>
              <a:rPr lang="cs-CZ" sz="2400" spc="50" dirty="0"/>
              <a:t>* 2017 </a:t>
            </a:r>
            <a:r>
              <a:rPr lang="cs-CZ" sz="2400" b="1" spc="50" dirty="0"/>
              <a:t>Finsko</a:t>
            </a:r>
            <a:r>
              <a:rPr lang="cs-CZ" sz="2400" spc="50" dirty="0"/>
              <a:t>                                 </a:t>
            </a:r>
          </a:p>
          <a:p>
            <a:pPr marL="11430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052297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B63744F-90D2-44B8-93C8-97A8A19F7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Kariérové poradenství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33DB8AF1-EF9E-4AB8-94E1-0735B397E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jobs2030 – design vlastní práce,</a:t>
            </a:r>
          </a:p>
          <a:p>
            <a:pPr marL="114300" indent="0">
              <a:buNone/>
            </a:pPr>
            <a:r>
              <a:rPr lang="cs-CZ" dirty="0">
                <a:solidFill>
                  <a:schemeClr val="tx1"/>
                </a:solidFill>
              </a:rPr>
              <a:t>vizualizace práce snu ve virtuální</a:t>
            </a:r>
          </a:p>
          <a:p>
            <a:pPr marL="114300" indent="0">
              <a:buNone/>
            </a:pPr>
            <a:r>
              <a:rPr lang="cs-CZ" dirty="0">
                <a:solidFill>
                  <a:schemeClr val="tx1"/>
                </a:solidFill>
              </a:rPr>
              <a:t>realitě</a:t>
            </a:r>
          </a:p>
          <a:p>
            <a:r>
              <a:rPr lang="cs-CZ" dirty="0">
                <a:solidFill>
                  <a:schemeClr val="tx1"/>
                </a:solidFill>
              </a:rPr>
              <a:t>czech-</a:t>
            </a:r>
            <a:r>
              <a:rPr lang="cs-CZ" dirty="0" err="1">
                <a:solidFill>
                  <a:schemeClr val="tx1"/>
                </a:solidFill>
              </a:rPr>
              <a:t>us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4496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6FFF4CB-E0F1-4F4B-ACD2-36E996893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933296"/>
            <a:ext cx="8520600" cy="572700"/>
          </a:xfrm>
        </p:spPr>
        <p:txBody>
          <a:bodyPr/>
          <a:lstStyle/>
          <a:p>
            <a:pPr algn="r"/>
            <a:r>
              <a:rPr lang="cs-CZ" sz="4000" b="1" dirty="0">
                <a:solidFill>
                  <a:schemeClr val="bg1"/>
                </a:solidFill>
              </a:rPr>
              <a:t>Vaše nápady?</a:t>
            </a:r>
          </a:p>
        </p:txBody>
      </p:sp>
    </p:spTree>
    <p:extLst>
      <p:ext uri="{BB962C8B-B14F-4D97-AF65-F5344CB8AC3E}">
        <p14:creationId xmlns:p14="http://schemas.microsoft.com/office/powerpoint/2010/main" xmlns="" val="21440043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320000" y="325508"/>
            <a:ext cx="29760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b="1" dirty="0"/>
              <a:t>Dnes to </a:t>
            </a:r>
            <a:br>
              <a:rPr lang="cs" b="1" dirty="0"/>
            </a:br>
            <a:r>
              <a:rPr lang="cs" b="1" dirty="0"/>
              <a:t>bude o...</a:t>
            </a:r>
            <a:endParaRPr b="1" dirty="0"/>
          </a:p>
        </p:txBody>
      </p:sp>
      <p:sp>
        <p:nvSpPr>
          <p:cNvPr id="86" name="Google Shape;86;p18"/>
          <p:cNvSpPr txBox="1"/>
          <p:nvPr/>
        </p:nvSpPr>
        <p:spPr>
          <a:xfrm>
            <a:off x="1332088" y="1988660"/>
            <a:ext cx="138853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cs" sz="1600" b="1" dirty="0"/>
              <a:t>Prekarizace jako sociální jev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8"/>
          <p:cNvSpPr txBox="1"/>
          <p:nvPr/>
        </p:nvSpPr>
        <p:spPr>
          <a:xfrm>
            <a:off x="3454396" y="2028173"/>
            <a:ext cx="129822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cs-CZ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Světové statistiky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8"/>
          <p:cNvSpPr txBox="1"/>
          <p:nvPr/>
        </p:nvSpPr>
        <p:spPr>
          <a:xfrm>
            <a:off x="270928" y="3085465"/>
            <a:ext cx="1219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cs-CZ" b="1" dirty="0"/>
              <a:t>P</a:t>
            </a:r>
            <a:r>
              <a:rPr lang="cs" b="1" dirty="0"/>
              <a:t>o</a:t>
            </a:r>
            <a:r>
              <a:rPr lang="cs-CZ" b="1" dirty="0"/>
              <a:t>zitivní důsledky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2449689" y="3090969"/>
            <a:ext cx="10750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cs-CZ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Negativní důsledky</a:t>
            </a: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5680515" y="2056130"/>
            <a:ext cx="93133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cs" sz="1600" b="1" dirty="0"/>
              <a:t>Možná řešení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9;p18">
            <a:extLst>
              <a:ext uri="{FF2B5EF4-FFF2-40B4-BE49-F238E27FC236}">
                <a16:creationId xmlns:a16="http://schemas.microsoft.com/office/drawing/2014/main" xmlns="" id="{E66E8C86-EAF8-4FDB-B672-1415FD58DEF2}"/>
              </a:ext>
            </a:extLst>
          </p:cNvPr>
          <p:cNvSpPr txBox="1"/>
          <p:nvPr/>
        </p:nvSpPr>
        <p:spPr>
          <a:xfrm>
            <a:off x="2466621" y="3920706"/>
            <a:ext cx="1075087" cy="470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cs-CZ" b="1" dirty="0"/>
              <a:t>Příčiny</a:t>
            </a: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F37879A-4324-4148-98C1-1DF43D8A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998181"/>
            <a:ext cx="8520600" cy="572700"/>
          </a:xfrm>
        </p:spPr>
        <p:txBody>
          <a:bodyPr/>
          <a:lstStyle/>
          <a:p>
            <a:pPr algn="ctr"/>
            <a:r>
              <a:rPr lang="cs-CZ" sz="4400" dirty="0"/>
              <a:t>MODERNY</a:t>
            </a:r>
          </a:p>
        </p:txBody>
      </p:sp>
    </p:spTree>
    <p:extLst>
      <p:ext uri="{BB962C8B-B14F-4D97-AF65-F5344CB8AC3E}">
        <p14:creationId xmlns:p14="http://schemas.microsoft.com/office/powerpoint/2010/main" xmlns="" val="1338875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8000"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3736301" cy="90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3000" dirty="0"/>
              <a:t>Pro inspiraci</a:t>
            </a:r>
            <a:endParaRPr dirty="0"/>
          </a:p>
        </p:txBody>
      </p:sp>
      <p:sp>
        <p:nvSpPr>
          <p:cNvPr id="246" name="Google Shape;246;p42"/>
          <p:cNvSpPr txBox="1">
            <a:spLocks noGrp="1"/>
          </p:cNvSpPr>
          <p:nvPr>
            <p:ph type="body" idx="1"/>
          </p:nvPr>
        </p:nvSpPr>
        <p:spPr>
          <a:xfrm>
            <a:off x="628650" y="1397977"/>
            <a:ext cx="3736301" cy="323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597378"/>
              </a:buClr>
            </a:pPr>
            <a:r>
              <a:rPr lang="cs" sz="1500" dirty="0">
                <a:hlinkClick r:id="rId4"/>
              </a:rPr>
              <a:t>https://basicincome.org/</a:t>
            </a:r>
            <a:endParaRPr dirty="0"/>
          </a:p>
          <a:p>
            <a:pPr lvl="0">
              <a:buClr>
                <a:srgbClr val="597378"/>
              </a:buClr>
            </a:pPr>
            <a:r>
              <a:rPr lang="cs" sz="1500" dirty="0"/>
              <a:t>Prosser, T. (2016). </a:t>
            </a:r>
            <a:r>
              <a:rPr lang="en-US" sz="1500" dirty="0"/>
              <a:t>Dualization or liberalization?</a:t>
            </a:r>
            <a:r>
              <a:rPr lang="cs-CZ" sz="1500" dirty="0"/>
              <a:t> </a:t>
            </a:r>
            <a:r>
              <a:rPr lang="en-US" sz="1500" dirty="0"/>
              <a:t>Investigating</a:t>
            </a:r>
            <a:r>
              <a:rPr lang="cs-CZ" sz="1500" dirty="0"/>
              <a:t> </a:t>
            </a:r>
            <a:r>
              <a:rPr lang="en-US" sz="1500" dirty="0"/>
              <a:t>precarious work</a:t>
            </a:r>
            <a:r>
              <a:rPr lang="cs-CZ" sz="1500" dirty="0"/>
              <a:t> </a:t>
            </a:r>
            <a:r>
              <a:rPr lang="en-US" sz="1500" dirty="0"/>
              <a:t>in eight European countries</a:t>
            </a:r>
            <a:endParaRPr lang="cs-CZ" sz="1500" dirty="0"/>
          </a:p>
          <a:p>
            <a:pPr lvl="0">
              <a:buClr>
                <a:srgbClr val="597378"/>
              </a:buClr>
            </a:pPr>
            <a:r>
              <a:rPr lang="en-US" sz="1500" dirty="0"/>
              <a:t>Tackling Vulnerability in the Informal Economy</a:t>
            </a:r>
            <a:r>
              <a:rPr lang="cs-CZ" sz="1500" dirty="0"/>
              <a:t> (článek)</a:t>
            </a:r>
          </a:p>
          <a:p>
            <a:pPr lvl="0">
              <a:buClr>
                <a:srgbClr val="597378"/>
              </a:buClr>
            </a:pPr>
            <a:r>
              <a:rPr lang="cs-CZ" sz="1500" dirty="0"/>
              <a:t>Statistiky z prezentace</a:t>
            </a:r>
            <a:endParaRPr sz="15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7378"/>
              </a:buClr>
              <a:buSzPts val="1800"/>
              <a:buChar char="●"/>
            </a:pPr>
            <a:r>
              <a:rPr lang="cs" sz="1500" dirty="0">
                <a:hlinkClick r:id="rId5"/>
              </a:rPr>
              <a:t>https://www.ted.com/</a:t>
            </a:r>
            <a:endParaRPr lang="cs" sz="15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7378"/>
              </a:buClr>
              <a:buSzPts val="1800"/>
              <a:buChar char="●"/>
            </a:pPr>
            <a:endParaRPr dirty="0"/>
          </a:p>
        </p:txBody>
      </p:sp>
      <p:pic>
        <p:nvPicPr>
          <p:cNvPr id="247" name="Google Shape;247;p42" descr="VÃ½sledek obrÃ¡zku pro Utopie pro realisty: nepodmÃ­nÄnÃ½ pÅÃ­jem, otevÅenÃ© hranice, 15 hodin prÃ¡ce tÃ½dnÄ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40168" y="482924"/>
            <a:ext cx="1205876" cy="190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2" descr="VÃ½sledek obrÃ¡zku pro Real freedom for all. Oxford: Oxford University Press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99876" y="479554"/>
            <a:ext cx="1303502" cy="190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2" descr="VÃ½sledek obrÃ¡zku pro Basic income: an anthology of contemporary research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91493" y="2753647"/>
            <a:ext cx="1320268" cy="189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2" descr="VÃ½sledek obrÃ¡zku pro VÅ¡eobecnÃ½ zÃ¡kladnÃ­ pÅÃ­jem: prÃ¡vo na lenost nebo na pÅeÅ¾itÃ­?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04345" y="2753648"/>
            <a:ext cx="1277525" cy="1899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69253055-577B-436E-B0B0-30170A5FD290}"/>
              </a:ext>
            </a:extLst>
          </p:cNvPr>
          <p:cNvSpPr/>
          <p:nvPr/>
        </p:nvSpPr>
        <p:spPr>
          <a:xfrm>
            <a:off x="1094127" y="2110085"/>
            <a:ext cx="6955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Děkuji za pozornost!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715CC7BE-1302-4B5D-AC32-DCE18A59EA73}"/>
              </a:ext>
            </a:extLst>
          </p:cNvPr>
          <p:cNvSpPr txBox="1"/>
          <p:nvPr/>
        </p:nvSpPr>
        <p:spPr>
          <a:xfrm>
            <a:off x="632178" y="4109158"/>
            <a:ext cx="4617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Olya Vlasova oavlasova96</a:t>
            </a:r>
            <a:r>
              <a:rPr lang="en-US" sz="1600" dirty="0"/>
              <a:t>@gmail.com</a:t>
            </a:r>
            <a:r>
              <a:rPr lang="cs-CZ" sz="1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3502769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01262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dirty="0"/>
              <a:t>3 (+1) hlavní slova našeho života</a:t>
            </a:r>
            <a:endParaRPr dirty="0"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2400"/>
              <a:t>Změna, flexibilita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cs" sz="2400"/>
              <a:t>Příležitosti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cs" sz="2400"/>
              <a:t>Nejistota</a:t>
            </a:r>
            <a:endParaRPr sz="2400"/>
          </a:p>
        </p:txBody>
      </p:sp>
      <p:pic>
        <p:nvPicPr>
          <p:cNvPr id="102" name="Google Shape;102;p20" descr="Obsah obrázku jídlo, talíř, stůl, interiér&#10;&#10;Popis se vygeneroval automaticky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6025" y="295184"/>
            <a:ext cx="4507975" cy="45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/>
          <p:nvPr/>
        </p:nvSpPr>
        <p:spPr>
          <a:xfrm>
            <a:off x="3465689" y="2957689"/>
            <a:ext cx="5366611" cy="75635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cs-CZ" sz="3600" dirty="0">
                <a:solidFill>
                  <a:schemeClr val="lt1"/>
                </a:solidFill>
              </a:rPr>
              <a:t>b</a:t>
            </a:r>
            <a:r>
              <a:rPr lang="cs-CZ" sz="3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udoucí práce</a:t>
            </a:r>
            <a:endParaRPr sz="3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7A3FA54-945F-4BC1-AE3B-326C5D8A6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Prekarizace jako sociální jev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29B561E3-A339-494A-A9D4-12A42ABED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dirty="0">
                <a:solidFill>
                  <a:schemeClr val="tx1"/>
                </a:solidFill>
              </a:rPr>
              <a:t>Práce, která se projevuje v </a:t>
            </a:r>
            <a:r>
              <a:rPr lang="cs-CZ" b="1" dirty="0">
                <a:solidFill>
                  <a:schemeClr val="tx1"/>
                </a:solidFill>
              </a:rPr>
              <a:t>nových atypických formách </a:t>
            </a:r>
            <a:r>
              <a:rPr lang="cs-CZ" dirty="0">
                <a:solidFill>
                  <a:schemeClr val="tx1"/>
                </a:solidFill>
              </a:rPr>
              <a:t>(např. online platformy, crowdworking), které jsou charakteristické </a:t>
            </a:r>
            <a:r>
              <a:rPr lang="cs-CZ" b="1" dirty="0">
                <a:solidFill>
                  <a:schemeClr val="tx1"/>
                </a:solidFill>
              </a:rPr>
              <a:t>nahrazováním plného pracovního poměru alternativními vztahy mezi zaměstnavatelem a zaměstnancem</a:t>
            </a:r>
            <a:r>
              <a:rPr lang="cs-CZ" dirty="0">
                <a:solidFill>
                  <a:schemeClr val="tx1"/>
                </a:solidFill>
              </a:rPr>
              <a:t> (např. částečným úvazkem, jednorázovým nákupem služby, dohodou o provedení práce), </a:t>
            </a:r>
            <a:r>
              <a:rPr lang="cs-CZ" b="1" dirty="0">
                <a:solidFill>
                  <a:schemeClr val="tx1"/>
                </a:solidFill>
              </a:rPr>
              <a:t>absencí stability zaměstnání a nedostatkem sociálního zabezpečení zaměstnanců</a:t>
            </a:r>
            <a:r>
              <a:rPr lang="cs-CZ" dirty="0">
                <a:solidFill>
                  <a:schemeClr val="tx1"/>
                </a:solidFill>
              </a:rPr>
              <a:t> (Lobova &amp; Bogoviz, 2017</a:t>
            </a:r>
            <a:r>
              <a:rPr lang="en-CA" dirty="0">
                <a:solidFill>
                  <a:schemeClr val="tx1"/>
                </a:solidFill>
              </a:rPr>
              <a:t>; Iniciativa práce 4.0, 2016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marL="114300" indent="0" algn="just">
              <a:buNone/>
            </a:pPr>
            <a:endParaRPr lang="cs-CZ" dirty="0">
              <a:solidFill>
                <a:schemeClr val="tx1"/>
              </a:solidFill>
            </a:endParaRPr>
          </a:p>
          <a:p>
            <a:pPr algn="just"/>
            <a:r>
              <a:rPr lang="cs-CZ" dirty="0">
                <a:solidFill>
                  <a:schemeClr val="tx1"/>
                </a:solidFill>
              </a:rPr>
              <a:t>Redefinice konceptu práce (</a:t>
            </a:r>
            <a:r>
              <a:rPr lang="cs-CZ" dirty="0" err="1">
                <a:solidFill>
                  <a:schemeClr val="tx1"/>
                </a:solidFill>
              </a:rPr>
              <a:t>Frayne</a:t>
            </a:r>
            <a:r>
              <a:rPr lang="cs-CZ" dirty="0">
                <a:solidFill>
                  <a:schemeClr val="tx1"/>
                </a:solidFill>
              </a:rPr>
              <a:t>, 2016)</a:t>
            </a:r>
          </a:p>
        </p:txBody>
      </p:sp>
      <p:pic>
        <p:nvPicPr>
          <p:cNvPr id="5" name="Obrázek 4" descr="Obsah obrázku text, exteriér, podepsat, budova&#10;&#10;Popis byl vytvořen automaticky">
            <a:extLst>
              <a:ext uri="{FF2B5EF4-FFF2-40B4-BE49-F238E27FC236}">
                <a16:creationId xmlns:a16="http://schemas.microsoft.com/office/drawing/2014/main" xmlns="" id="{767D4472-9DB5-4A25-B615-B61FE8000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8" y="3160888"/>
            <a:ext cx="3524232" cy="19816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139297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F8403E8-4E28-4F5C-9861-3A674224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Pozitivní vs. Negativní důsledky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4FFBF56C-2378-4796-8F0B-8A7B8C1E0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Nové možnosti pro lidi, kteří mají problém se vstupem do tradičních forem zaměstnání (profesorka Ruth Lupton)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Odpověď na akcelerující diferenciaci životních způsobů a vysokou diverzitu individuálních potřeb (ekonom Ulrich Walwei)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Prekarizace produkuje takové modely pracovní doby, které se přizpůsobují životním etapám a potřebám lidí (Dietrich)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5E00870C-DB5F-42E9-9C65-D2944706E60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Zdroj nestability a nejistoty, které se negativně odrážejí na fungování sociálního státu a v konečném důsledku vedou ke zhoršení životní situace velkého množství lidí (sociolog Jan Keller)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Eliminaci možnosti „adekvátně přispívat do kolektivních pojistných systémů“ 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Prekérní formy práce ohrožují sociální status pracovníků a posilují u nich deprivaci (sociolog </a:t>
            </a:r>
            <a:r>
              <a:rPr lang="cs-CZ" dirty="0" err="1">
                <a:solidFill>
                  <a:schemeClr val="tx1"/>
                </a:solidFill>
              </a:rPr>
              <a:t>Serge</a:t>
            </a:r>
            <a:r>
              <a:rPr lang="cs-CZ" dirty="0">
                <a:solidFill>
                  <a:schemeClr val="tx1"/>
                </a:solidFill>
              </a:rPr>
              <a:t> Paugam)</a:t>
            </a:r>
          </a:p>
        </p:txBody>
      </p:sp>
    </p:spTree>
    <p:extLst>
      <p:ext uri="{BB962C8B-B14F-4D97-AF65-F5344CB8AC3E}">
        <p14:creationId xmlns:p14="http://schemas.microsoft.com/office/powerpoint/2010/main" xmlns="" val="26493603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52963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dirty="0"/>
              <a:t>Co </a:t>
            </a:r>
            <a:r>
              <a:rPr lang="cs-CZ" dirty="0"/>
              <a:t>znamená pro nás? </a:t>
            </a:r>
            <a:endParaRPr dirty="0"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29636" cy="381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>
              <a:solidFill>
                <a:schemeClr val="dk1"/>
              </a:solidFill>
            </a:endParaRPr>
          </a:p>
          <a:p>
            <a:pPr lvl="0">
              <a:lnSpc>
                <a:spcPct val="140000"/>
              </a:lnSpc>
            </a:pPr>
            <a:r>
              <a:rPr lang="cs-CZ" sz="1600" b="1" dirty="0"/>
              <a:t>Více volného času</a:t>
            </a:r>
          </a:p>
          <a:p>
            <a:pPr lvl="0">
              <a:lnSpc>
                <a:spcPct val="140000"/>
              </a:lnSpc>
            </a:pPr>
            <a:r>
              <a:rPr lang="cs-CZ" sz="1600" b="1" dirty="0"/>
              <a:t>Různorodá činnost a samostatné rozhodování o své pracovní době</a:t>
            </a:r>
          </a:p>
          <a:p>
            <a:pPr lvl="0">
              <a:lnSpc>
                <a:spcPct val="140000"/>
              </a:lnSpc>
            </a:pPr>
            <a:r>
              <a:rPr lang="cs-CZ" sz="1600" b="1" dirty="0"/>
              <a:t>Větší zodpovědnost a samostatnost</a:t>
            </a:r>
          </a:p>
          <a:p>
            <a:pPr lvl="0">
              <a:lnSpc>
                <a:spcPct val="140000"/>
              </a:lnSpc>
            </a:pPr>
            <a:r>
              <a:rPr lang="cs-CZ" sz="1600" b="1" dirty="0"/>
              <a:t>Nepřetržitá zatížitelnost</a:t>
            </a:r>
          </a:p>
          <a:p>
            <a:pPr lvl="0">
              <a:lnSpc>
                <a:spcPct val="140000"/>
              </a:lnSpc>
            </a:pPr>
            <a:r>
              <a:rPr lang="cs-CZ" sz="1600" b="1" dirty="0"/>
              <a:t>Nejistota</a:t>
            </a:r>
          </a:p>
          <a:p>
            <a:pPr lvl="0">
              <a:lnSpc>
                <a:spcPct val="140000"/>
              </a:lnSpc>
            </a:pPr>
            <a:r>
              <a:rPr lang="cs-CZ" sz="1600" b="1" dirty="0"/>
              <a:t>Nové příležitosti</a:t>
            </a:r>
            <a:endParaRPr sz="1600" b="1" dirty="0"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110" name="Google Shape;110;p21" descr="Obsah obrázku interiér, osoba&#10;&#10;Popis se vygeneroval automaticky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1336" y="0"/>
            <a:ext cx="530266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7529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1C58579-C626-48BA-9A22-1887F610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šíření prekarizace (podle </a:t>
            </a:r>
            <a:r>
              <a:rPr lang="cs-CZ" dirty="0" err="1"/>
              <a:t>Prossera</a:t>
            </a:r>
            <a:r>
              <a:rPr lang="cs-CZ" dirty="0"/>
              <a:t>)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712203C-2C23-4EC4-AD13-685DB26AD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Strukturně-demografické příčiny </a:t>
            </a:r>
          </a:p>
          <a:p>
            <a:pPr lvl="0">
              <a:buFont typeface="Wingdings" panose="05000000000000000000" pitchFamily="2" charset="2"/>
              <a:buChar char="v"/>
            </a:pPr>
            <a:endParaRPr lang="cs-CZ" dirty="0"/>
          </a:p>
          <a:p>
            <a:pPr lvl="0">
              <a:buFont typeface="Wingdings" panose="05000000000000000000" pitchFamily="2" charset="2"/>
              <a:buChar char="v"/>
            </a:pPr>
            <a:r>
              <a:rPr lang="cs-CZ" dirty="0"/>
              <a:t>nedodržení/porušení zákoníku práce, včetně nehlášené práce </a:t>
            </a:r>
          </a:p>
          <a:p>
            <a:pPr marL="114300" indent="0">
              <a:buNone/>
            </a:pPr>
            <a:r>
              <a:rPr lang="cs-CZ" u="sng" dirty="0">
                <a:hlinkClick r:id="rId3"/>
              </a:rPr>
              <a:t>https://www.youtube.com/watch?v=UJM3m8U_b30</a:t>
            </a:r>
            <a:r>
              <a:rPr lang="cs-CZ" dirty="0"/>
              <a:t> (trailer)</a:t>
            </a:r>
          </a:p>
          <a:p>
            <a:pPr marL="114300" indent="0">
              <a:buNone/>
            </a:pPr>
            <a:r>
              <a:rPr lang="cs-CZ" dirty="0">
                <a:hlinkClick r:id="rId4"/>
              </a:rPr>
              <a:t>http://www.berlinglobal.org/index.php?dokumontag-the-limits-of-work</a:t>
            </a:r>
            <a:r>
              <a:rPr lang="cs-CZ" dirty="0"/>
              <a:t> (popis)</a:t>
            </a:r>
          </a:p>
          <a:p>
            <a:pPr lvl="0">
              <a:buFont typeface="Wingdings" panose="05000000000000000000" pitchFamily="2" charset="2"/>
              <a:buChar char="v"/>
            </a:pPr>
            <a:endParaRPr lang="cs-CZ" dirty="0"/>
          </a:p>
          <a:p>
            <a:pPr lvl="0">
              <a:buFont typeface="Wingdings" panose="05000000000000000000" pitchFamily="2" charset="2"/>
              <a:buChar char="v"/>
            </a:pPr>
            <a:r>
              <a:rPr lang="cs-CZ" dirty="0"/>
              <a:t>šedá ekonomika </a:t>
            </a:r>
          </a:p>
          <a:p>
            <a:pPr marL="114300" indent="0">
              <a:buNone/>
            </a:pPr>
            <a:r>
              <a:rPr lang="cs-CZ" u="sng" dirty="0">
                <a:hlinkClick r:id="rId5"/>
              </a:rPr>
              <a:t>https://knoema.ru/jfgjvlg/the-shadow-economy-in-europe-and-oecd-countries-in-2003-2015</a:t>
            </a:r>
            <a:r>
              <a:rPr lang="cs-CZ" dirty="0"/>
              <a:t> (podíl šedé ekonomiky ve vybraných zemích)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281598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1C58579-C626-48BA-9A22-1887F610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šíření prekarizace (podle </a:t>
            </a:r>
            <a:r>
              <a:rPr lang="cs-CZ" dirty="0" err="1"/>
              <a:t>Prossera</a:t>
            </a:r>
            <a:r>
              <a:rPr lang="cs-CZ" dirty="0"/>
              <a:t>)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712203C-2C23-4EC4-AD13-685DB26AD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Regulační příčiny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nadměrná regulace ze strany státu a vysoké daně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liberalizace protekce zaměstnanců (např. neoliberální deregulační opatření v anglofonních zemích)</a:t>
            </a:r>
          </a:p>
          <a:p>
            <a:pPr marL="114300" indent="0">
              <a:buNone/>
            </a:pPr>
            <a:endParaRPr lang="cs-CZ" dirty="0"/>
          </a:p>
          <a:p>
            <a:pPr marL="114300" indent="0">
              <a:buNone/>
            </a:pPr>
            <a:r>
              <a:rPr lang="cs-CZ" dirty="0"/>
              <a:t>OECD: Protekce před individuálním a kolektivním propuštěním</a:t>
            </a:r>
          </a:p>
          <a:p>
            <a:pPr marL="114300" indent="0">
              <a:buNone/>
            </a:pPr>
            <a:r>
              <a:rPr lang="cs-CZ" dirty="0">
                <a:hlinkClick r:id="rId3"/>
              </a:rPr>
              <a:t>https://www.oecd.org/employment/emp/oecdindicatorsofemploymentprotection.htm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45259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784</Words>
  <Application>Microsoft Office PowerPoint</Application>
  <PresentationFormat>Předvádění na obrazovce (16:9)</PresentationFormat>
  <Paragraphs>152</Paragraphs>
  <Slides>22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5" baseType="lpstr">
      <vt:lpstr>Arial</vt:lpstr>
      <vt:lpstr>Wingdings</vt:lpstr>
      <vt:lpstr>Simple Light</vt:lpstr>
      <vt:lpstr> Prekarizace práce: sociální problém vs. nová příležitost?</vt:lpstr>
      <vt:lpstr>Dnes to  bude o...</vt:lpstr>
      <vt:lpstr>3 (+1) hlavní slova našeho života</vt:lpstr>
      <vt:lpstr>Prekarizace jako sociální jev</vt:lpstr>
      <vt:lpstr>Pozitivní vs. Negativní důsledky</vt:lpstr>
      <vt:lpstr>Co znamená pro nás? </vt:lpstr>
      <vt:lpstr>Snímek 7</vt:lpstr>
      <vt:lpstr>Příčiny šíření prekarizace (podle Prossera)</vt:lpstr>
      <vt:lpstr>Příčiny šíření prekarizace (podle Prossera)</vt:lpstr>
      <vt:lpstr>Příčiny šíření prekarizace  (podle Prossera)</vt:lpstr>
      <vt:lpstr>„Statistický salát“</vt:lpstr>
      <vt:lpstr>Eurofound 2016: dočasné smlouvy v Evropě</vt:lpstr>
      <vt:lpstr>Řešení???</vt:lpstr>
      <vt:lpstr>Snímek 14</vt:lpstr>
      <vt:lpstr>European Social Survey – nepodmíněný základní příjem (NZP)</vt:lpstr>
      <vt:lpstr>PRO a PROTI</vt:lpstr>
      <vt:lpstr>Světové experimenty s NZP</vt:lpstr>
      <vt:lpstr>Kariérové poradenství</vt:lpstr>
      <vt:lpstr>Vaše nápady?</vt:lpstr>
      <vt:lpstr>MODERNY</vt:lpstr>
      <vt:lpstr>Pro inspiraci</vt:lpstr>
      <vt:lpstr>Snímek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Příští stanice Chytrá Budoucnost</dc:title>
  <dc:creator>Olya Vlasova</dc:creator>
  <cp:lastModifiedBy>Kuchar</cp:lastModifiedBy>
  <cp:revision>62</cp:revision>
  <dcterms:modified xsi:type="dcterms:W3CDTF">2020-09-26T09:11:53Z</dcterms:modified>
</cp:coreProperties>
</file>