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84" r:id="rId3"/>
    <p:sldId id="285" r:id="rId4"/>
    <p:sldId id="286" r:id="rId5"/>
    <p:sldId id="287" r:id="rId6"/>
    <p:sldId id="288" r:id="rId7"/>
    <p:sldId id="257" r:id="rId8"/>
    <p:sldId id="258" r:id="rId9"/>
    <p:sldId id="272" r:id="rId10"/>
    <p:sldId id="273" r:id="rId11"/>
    <p:sldId id="261" r:id="rId12"/>
    <p:sldId id="268" r:id="rId13"/>
    <p:sldId id="274" r:id="rId14"/>
    <p:sldId id="275" r:id="rId15"/>
    <p:sldId id="279" r:id="rId16"/>
    <p:sldId id="289" r:id="rId17"/>
  </p:sldIdLst>
  <p:sldSz cx="12192000" cy="6858000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FDC55-4B80-4700-B282-F41F862294C8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E6970-5418-4BF8-973E-C0CDC5923E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712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C4BA-6BF9-4010-A747-3590F9E313A7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2C9-9B26-46C4-ABC5-88A2A368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948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C4BA-6BF9-4010-A747-3590F9E313A7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2C9-9B26-46C4-ABC5-88A2A368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904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C4BA-6BF9-4010-A747-3590F9E313A7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2C9-9B26-46C4-ABC5-88A2A368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854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C4BA-6BF9-4010-A747-3590F9E313A7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2C9-9B26-46C4-ABC5-88A2A368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82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C4BA-6BF9-4010-A747-3590F9E313A7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2C9-9B26-46C4-ABC5-88A2A368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017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C4BA-6BF9-4010-A747-3590F9E313A7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2C9-9B26-46C4-ABC5-88A2A368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062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C4BA-6BF9-4010-A747-3590F9E313A7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2C9-9B26-46C4-ABC5-88A2A368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62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C4BA-6BF9-4010-A747-3590F9E313A7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2C9-9B26-46C4-ABC5-88A2A368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09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C4BA-6BF9-4010-A747-3590F9E313A7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2C9-9B26-46C4-ABC5-88A2A368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51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C4BA-6BF9-4010-A747-3590F9E313A7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2C9-9B26-46C4-ABC5-88A2A368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09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C4BA-6BF9-4010-A747-3590F9E313A7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22C9-9B26-46C4-ABC5-88A2A368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74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7C4BA-6BF9-4010-A747-3590F9E313A7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F22C9-9B26-46C4-ABC5-88A2A368AE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093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Sociologie občanské společnosti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516438"/>
            <a:ext cx="9144000" cy="1655762"/>
          </a:xfrm>
        </p:spPr>
        <p:txBody>
          <a:bodyPr>
            <a:noAutofit/>
          </a:bodyPr>
          <a:lstStyle/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1137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146" y="1791855"/>
            <a:ext cx="6642854" cy="5066145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16" y="184728"/>
            <a:ext cx="7093839" cy="501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90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Index občanské společnosti (CSI) CIVICUS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Výzkum v 60 zemích světa:</a:t>
            </a:r>
          </a:p>
          <a:p>
            <a:r>
              <a:rPr lang="cs-CZ" dirty="0" smtClean="0"/>
              <a:t>Argentina</a:t>
            </a:r>
          </a:p>
          <a:p>
            <a:r>
              <a:rPr lang="cs-CZ" dirty="0" smtClean="0"/>
              <a:t>Austrálie</a:t>
            </a:r>
          </a:p>
          <a:p>
            <a:r>
              <a:rPr lang="cs-CZ" dirty="0" smtClean="0"/>
              <a:t>Bulharsko</a:t>
            </a:r>
          </a:p>
          <a:p>
            <a:r>
              <a:rPr lang="cs-CZ" dirty="0" smtClean="0"/>
              <a:t>Česká republika</a:t>
            </a:r>
          </a:p>
          <a:p>
            <a:r>
              <a:rPr lang="cs-CZ" dirty="0" smtClean="0"/>
              <a:t>Čína</a:t>
            </a:r>
          </a:p>
          <a:p>
            <a:r>
              <a:rPr lang="cs-CZ" dirty="0" smtClean="0"/>
              <a:t>Ghana</a:t>
            </a:r>
          </a:p>
          <a:p>
            <a:r>
              <a:rPr lang="cs-CZ" dirty="0" smtClean="0"/>
              <a:t>Německo</a:t>
            </a:r>
          </a:p>
          <a:p>
            <a:r>
              <a:rPr lang="cs-CZ" dirty="0" smtClean="0"/>
              <a:t>Rusko</a:t>
            </a:r>
          </a:p>
          <a:p>
            <a:r>
              <a:rPr lang="cs-CZ" dirty="0" err="1" smtClean="0"/>
              <a:t>Taiwan</a:t>
            </a:r>
            <a:endParaRPr lang="cs-CZ" dirty="0" smtClean="0"/>
          </a:p>
          <a:p>
            <a:r>
              <a:rPr lang="cs-CZ" dirty="0" smtClean="0"/>
              <a:t>Turecko</a:t>
            </a:r>
          </a:p>
          <a:p>
            <a:r>
              <a:rPr lang="cs-CZ" dirty="0" smtClean="0"/>
              <a:t>atd.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2342" y="2511063"/>
            <a:ext cx="6943725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72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HODNOTY občanské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Demokracie</a:t>
            </a:r>
          </a:p>
          <a:p>
            <a:r>
              <a:rPr lang="cs-CZ" dirty="0" smtClean="0"/>
              <a:t>Průhlednost</a:t>
            </a:r>
          </a:p>
          <a:p>
            <a:r>
              <a:rPr lang="cs-CZ" dirty="0" smtClean="0"/>
              <a:t>Tolerance</a:t>
            </a:r>
          </a:p>
          <a:p>
            <a:r>
              <a:rPr lang="cs-CZ" dirty="0" smtClean="0"/>
              <a:t>Nenásilí</a:t>
            </a:r>
          </a:p>
          <a:p>
            <a:r>
              <a:rPr lang="cs-CZ" dirty="0" smtClean="0"/>
              <a:t>Boj s chudobou</a:t>
            </a:r>
          </a:p>
          <a:p>
            <a:r>
              <a:rPr lang="cs-CZ" dirty="0" smtClean="0"/>
              <a:t>Rovnost mužů a žen</a:t>
            </a:r>
          </a:p>
          <a:p>
            <a:r>
              <a:rPr lang="cs-CZ" dirty="0" smtClean="0"/>
              <a:t>Ochrana životního prostředí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779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9382" y="365125"/>
            <a:ext cx="6024417" cy="6072620"/>
          </a:xfrm>
        </p:spPr>
        <p:txBody>
          <a:bodyPr/>
          <a:lstStyle/>
          <a:p>
            <a:r>
              <a:rPr lang="cs-CZ" dirty="0" smtClean="0"/>
              <a:t>V říjnu 1910 pronesl sociolog Max Weber proslov na prvním zasedání Německé sociologické společnosti, kde se zaměřil na vliv dobrovolných spolků na utváření „moderního člověka“.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90" y="281998"/>
            <a:ext cx="5006109" cy="6393707"/>
          </a:xfrm>
        </p:spPr>
      </p:pic>
      <p:sp>
        <p:nvSpPr>
          <p:cNvPr id="6" name="TextovéPole 5"/>
          <p:cNvSpPr txBox="1"/>
          <p:nvPr/>
        </p:nvSpPr>
        <p:spPr>
          <a:xfrm>
            <a:off x="886691" y="5791200"/>
            <a:ext cx="37037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Max Weber (1864 – 1920)</a:t>
            </a:r>
            <a:endParaRPr lang="cs-CZ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05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Max Weber a sociologie spolků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Weber navrhuje vytvořit „sociologii spolků“ – tedy sociologicky studovat sdružování lidé ve sféře mimo tradiční rodinu a církevní instituce na straně jedné a mimo státní instituce na straně druhé.</a:t>
            </a:r>
          </a:p>
          <a:p>
            <a:r>
              <a:rPr lang="cs-CZ" dirty="0" smtClean="0"/>
              <a:t>Kdo jsou členové spolků? </a:t>
            </a:r>
            <a:endParaRPr lang="cs-CZ" dirty="0" smtClean="0"/>
          </a:p>
          <a:p>
            <a:r>
              <a:rPr lang="cs-CZ" dirty="0" smtClean="0"/>
              <a:t>Existuje </a:t>
            </a:r>
            <a:r>
              <a:rPr lang="cs-CZ" dirty="0" smtClean="0"/>
              <a:t>vztah mezi jejich socioekonomickým statusem, třídou, a členstvím ve spolku? </a:t>
            </a:r>
            <a:endParaRPr lang="cs-CZ" dirty="0" smtClean="0"/>
          </a:p>
          <a:p>
            <a:r>
              <a:rPr lang="cs-CZ" dirty="0" smtClean="0"/>
              <a:t>Jak </a:t>
            </a:r>
            <a:r>
              <a:rPr lang="cs-CZ" dirty="0" smtClean="0"/>
              <a:t>spolky formují svoje členy? </a:t>
            </a:r>
            <a:endParaRPr lang="cs-CZ" dirty="0" smtClean="0"/>
          </a:p>
          <a:p>
            <a:r>
              <a:rPr lang="cs-CZ" dirty="0" smtClean="0"/>
              <a:t>Jak </a:t>
            </a:r>
            <a:r>
              <a:rPr lang="cs-CZ" dirty="0" smtClean="0"/>
              <a:t>vzniká „kultura“ </a:t>
            </a:r>
            <a:r>
              <a:rPr lang="cs-CZ" dirty="0" smtClean="0"/>
              <a:t>spolků? </a:t>
            </a:r>
            <a:r>
              <a:rPr lang="cs-CZ" dirty="0" smtClean="0"/>
              <a:t>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026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2509" y="365125"/>
            <a:ext cx="5212589" cy="614651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Emile </a:t>
            </a:r>
            <a:r>
              <a:rPr lang="cs-CZ" dirty="0" err="1" smtClean="0"/>
              <a:t>Durkheim</a:t>
            </a:r>
            <a:r>
              <a:rPr lang="cs-CZ" dirty="0" smtClean="0"/>
              <a:t> </a:t>
            </a:r>
            <a:r>
              <a:rPr lang="cs-CZ" dirty="0"/>
              <a:t>se ptá, kde se bere solidarita v moderní komplexní společnosti? Má dva </a:t>
            </a:r>
            <a:r>
              <a:rPr lang="cs-CZ" dirty="0" smtClean="0"/>
              <a:t>zdroje, (a</a:t>
            </a:r>
            <a:r>
              <a:rPr lang="cs-CZ" dirty="0"/>
              <a:t>) kolektivní vědomí (sdílené normy a hodnoty) a </a:t>
            </a:r>
            <a:r>
              <a:rPr lang="cs-CZ" dirty="0" smtClean="0"/>
              <a:t>(b</a:t>
            </a:r>
            <a:r>
              <a:rPr lang="cs-CZ" dirty="0"/>
              <a:t>) vzájemnou závislost danou dělbou </a:t>
            </a:r>
            <a:r>
              <a:rPr lang="cs-CZ" dirty="0" smtClean="0"/>
              <a:t>práce. Jako podstatné viděl i zájmové a profesní spolky.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098" y="365125"/>
            <a:ext cx="6374060" cy="5399203"/>
          </a:xfrm>
        </p:spPr>
      </p:pic>
      <p:sp>
        <p:nvSpPr>
          <p:cNvPr id="5" name="TextovéPole 4"/>
          <p:cNvSpPr txBox="1"/>
          <p:nvPr/>
        </p:nvSpPr>
        <p:spPr>
          <a:xfrm>
            <a:off x="8746836" y="5098473"/>
            <a:ext cx="4959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Emile </a:t>
            </a:r>
            <a:r>
              <a:rPr lang="cs-CZ" sz="2000" dirty="0" err="1" smtClean="0">
                <a:solidFill>
                  <a:schemeClr val="bg1"/>
                </a:solidFill>
              </a:rPr>
              <a:t>Durkheim</a:t>
            </a:r>
            <a:r>
              <a:rPr lang="cs-CZ" sz="2000" dirty="0" smtClean="0">
                <a:solidFill>
                  <a:schemeClr val="bg1"/>
                </a:solidFill>
              </a:rPr>
              <a:t> (1858-1917)</a:t>
            </a:r>
            <a:endParaRPr lang="cs-CZ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86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Emile </a:t>
            </a:r>
            <a:r>
              <a:rPr lang="cs-CZ" dirty="0" err="1" smtClean="0"/>
              <a:t>Durkheim</a:t>
            </a:r>
            <a:r>
              <a:rPr lang="cs-CZ" dirty="0" smtClean="0"/>
              <a:t> a solidarita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může být solidarita udržována v moderní společnosti, která je kulturně, etnicky a nábožensky rozmanitá</a:t>
            </a:r>
            <a:r>
              <a:rPr lang="cs-CZ" dirty="0" smtClean="0"/>
              <a:t>?</a:t>
            </a:r>
          </a:p>
          <a:p>
            <a:r>
              <a:rPr lang="cs-CZ" dirty="0" smtClean="0"/>
              <a:t>Jak </a:t>
            </a:r>
            <a:r>
              <a:rPr lang="cs-CZ" dirty="0"/>
              <a:t>sociální </a:t>
            </a:r>
            <a:r>
              <a:rPr lang="cs-CZ" dirty="0" smtClean="0"/>
              <a:t>nerovnosti narušují </a:t>
            </a:r>
            <a:r>
              <a:rPr lang="cs-CZ" dirty="0"/>
              <a:t>solidaritu ve </a:t>
            </a:r>
            <a:r>
              <a:rPr lang="cs-CZ" dirty="0" smtClean="0"/>
              <a:t>společnosti?</a:t>
            </a:r>
          </a:p>
          <a:p>
            <a:r>
              <a:rPr lang="cs-CZ" dirty="0" smtClean="0"/>
              <a:t>Jak přispívá občanská společnost k řešení anomie (tj. stavu, </a:t>
            </a:r>
            <a:r>
              <a:rPr lang="cs-CZ" dirty="0"/>
              <a:t>kdy nejsou jasně definovány společenské </a:t>
            </a:r>
            <a:r>
              <a:rPr lang="cs-CZ" dirty="0" smtClean="0"/>
              <a:t>normy)?</a:t>
            </a:r>
          </a:p>
          <a:p>
            <a:r>
              <a:rPr lang="cs-CZ" dirty="0" smtClean="0"/>
              <a:t>Jaké </a:t>
            </a:r>
            <a:r>
              <a:rPr lang="cs-CZ" dirty="0"/>
              <a:t>jsou </a:t>
            </a:r>
            <a:r>
              <a:rPr lang="cs-CZ" dirty="0" smtClean="0"/>
              <a:t>výzvy </a:t>
            </a:r>
            <a:r>
              <a:rPr lang="cs-CZ" dirty="0"/>
              <a:t>pro soudržnost společnosti v obdobích rychlých </a:t>
            </a:r>
            <a:r>
              <a:rPr lang="cs-CZ" dirty="0" smtClean="0"/>
              <a:t>změn či krizí?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591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Cílem </a:t>
            </a:r>
            <a:r>
              <a:rPr lang="cs-CZ" dirty="0"/>
              <a:t>předmětu je přinést hlubší poznání aktérů a procesů v občanské </a:t>
            </a:r>
            <a:r>
              <a:rPr lang="cs-CZ" dirty="0" smtClean="0"/>
              <a:t>společnosti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Co </a:t>
            </a:r>
            <a:r>
              <a:rPr lang="cs-CZ" dirty="0"/>
              <a:t>tvoří občanskou společnost?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Jaký </a:t>
            </a:r>
            <a:r>
              <a:rPr lang="cs-CZ" dirty="0"/>
              <a:t>je </a:t>
            </a:r>
            <a:r>
              <a:rPr lang="cs-CZ" dirty="0" smtClean="0"/>
              <a:t>význam občanské společnosti v</a:t>
            </a:r>
            <a:r>
              <a:rPr lang="cs-CZ" dirty="0"/>
              <a:t> současné </a:t>
            </a:r>
            <a:r>
              <a:rPr lang="cs-CZ" dirty="0" smtClean="0"/>
              <a:t>době?</a:t>
            </a:r>
          </a:p>
          <a:p>
            <a:pPr marL="0" indent="0">
              <a:buNone/>
            </a:pPr>
            <a:r>
              <a:rPr lang="cs-CZ" dirty="0" smtClean="0"/>
              <a:t>Jaký je význam dobrovolnictví, občanského aktivismu, dárcovství, neziskovek, nadací, sociálních inovací?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422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Práce skrze zkušenosti a témata studentek a studentů</a:t>
            </a:r>
          </a:p>
          <a:p>
            <a:pPr marL="0" indent="0">
              <a:buNone/>
            </a:pPr>
            <a:r>
              <a:rPr lang="cs-CZ" dirty="0" smtClean="0"/>
              <a:t>Explorace </a:t>
            </a:r>
            <a:r>
              <a:rPr lang="cs-CZ" dirty="0"/>
              <a:t>témat občanské angažovanosti </a:t>
            </a:r>
            <a:r>
              <a:rPr lang="cs-CZ" dirty="0" smtClean="0"/>
              <a:t>ve spojení s osobní nebo kolektivní identitou </a:t>
            </a:r>
            <a:r>
              <a:rPr lang="cs-CZ" dirty="0"/>
              <a:t>metodou </a:t>
            </a:r>
            <a:r>
              <a:rPr lang="cs-CZ" b="1" dirty="0"/>
              <a:t>životní linie.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Životní </a:t>
            </a:r>
            <a:r>
              <a:rPr lang="cs-CZ" dirty="0" smtClean="0"/>
              <a:t>dráha: linie našich aktivit, setkání, úspěchů a neúspěchů, milníků, proměn…</a:t>
            </a:r>
          </a:p>
          <a:p>
            <a:pPr marL="0" indent="0">
              <a:buNone/>
            </a:pPr>
            <a:r>
              <a:rPr lang="cs-CZ" dirty="0"/>
              <a:t>Kdy/jak </a:t>
            </a:r>
            <a:r>
              <a:rPr lang="cs-CZ" dirty="0" smtClean="0"/>
              <a:t>jsme usilovali </a:t>
            </a:r>
            <a:r>
              <a:rPr lang="cs-CZ" dirty="0"/>
              <a:t>o </a:t>
            </a:r>
            <a:r>
              <a:rPr lang="cs-CZ" dirty="0" smtClean="0"/>
              <a:t>změnu ve svém okolí… Kdy/jak </a:t>
            </a:r>
            <a:r>
              <a:rPr lang="cs-CZ" dirty="0"/>
              <a:t>se měnilo to, kým </a:t>
            </a:r>
            <a:r>
              <a:rPr lang="cs-CZ" dirty="0" smtClean="0"/>
              <a:t>jsme… Jaké to má vazby </a:t>
            </a:r>
            <a:r>
              <a:rPr lang="cs-CZ" dirty="0"/>
              <a:t>na občanství...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3579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a koncepty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Sociologické koncepty, které probereme: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3600" dirty="0" smtClean="0"/>
              <a:t>*identita</a:t>
            </a:r>
            <a:r>
              <a:rPr lang="cs-CZ" sz="3600" dirty="0"/>
              <a:t>, </a:t>
            </a:r>
            <a:r>
              <a:rPr lang="cs-CZ" sz="3600" dirty="0" smtClean="0"/>
              <a:t>*důvěra</a:t>
            </a:r>
            <a:r>
              <a:rPr lang="cs-CZ" sz="3600" dirty="0"/>
              <a:t>, </a:t>
            </a:r>
            <a:r>
              <a:rPr lang="cs-CZ" sz="3600" dirty="0" smtClean="0"/>
              <a:t>*sociální </a:t>
            </a:r>
            <a:r>
              <a:rPr lang="cs-CZ" sz="3600" dirty="0"/>
              <a:t>kapitál, </a:t>
            </a:r>
            <a:r>
              <a:rPr lang="cs-CZ" sz="3600" dirty="0" smtClean="0"/>
              <a:t>*role</a:t>
            </a:r>
            <a:r>
              <a:rPr lang="cs-CZ" sz="3600" dirty="0"/>
              <a:t>, </a:t>
            </a:r>
            <a:r>
              <a:rPr lang="cs-CZ" sz="3600" dirty="0" smtClean="0"/>
              <a:t>*hodnoty, *normy</a:t>
            </a:r>
            <a:r>
              <a:rPr lang="cs-CZ" sz="3600" dirty="0"/>
              <a:t>, </a:t>
            </a:r>
            <a:r>
              <a:rPr lang="cs-CZ" sz="3600" dirty="0" smtClean="0"/>
              <a:t>*socializace</a:t>
            </a:r>
            <a:r>
              <a:rPr lang="cs-CZ" sz="3600" dirty="0"/>
              <a:t>, </a:t>
            </a:r>
            <a:r>
              <a:rPr lang="cs-CZ" sz="3600" dirty="0" smtClean="0"/>
              <a:t>*občanská angažovanost, *</a:t>
            </a:r>
            <a:r>
              <a:rPr lang="cs-CZ" sz="3600" dirty="0" err="1" smtClean="0"/>
              <a:t>neobčanská</a:t>
            </a:r>
            <a:r>
              <a:rPr lang="cs-CZ" sz="3600" dirty="0" smtClean="0"/>
              <a:t> společnost, *sociální změna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Předmět </a:t>
            </a:r>
            <a:r>
              <a:rPr lang="cs-CZ" dirty="0"/>
              <a:t>je jednou z volitelných součástí souborné zkoušky ze společenských věd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260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Atestace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Podmínkou úspěšného splnění předmětu je účast na seminářích (alespoň 9x</a:t>
            </a:r>
            <a:r>
              <a:rPr lang="cs-CZ" dirty="0" smtClean="0"/>
              <a:t>)</a:t>
            </a:r>
          </a:p>
          <a:p>
            <a:r>
              <a:rPr lang="cs-CZ" dirty="0" smtClean="0"/>
              <a:t>Úspěšné </a:t>
            </a:r>
            <a:r>
              <a:rPr lang="cs-CZ" dirty="0"/>
              <a:t>napsání závěrečného testu z povinné literatury (min 60% bodů).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1634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90558"/>
            <a:ext cx="10515600" cy="682279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Setkání – témata, vyučující,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05593"/>
            <a:ext cx="10515600" cy="55778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1. Úvod do předmětu: občanská společnost a identita – T. Pospíšilová, D. </a:t>
            </a:r>
            <a:r>
              <a:rPr lang="cs-CZ" dirty="0" err="1"/>
              <a:t>Moree</a:t>
            </a:r>
            <a:r>
              <a:rPr lang="cs-CZ" dirty="0"/>
              <a:t>, A. Urbanová 25/2</a:t>
            </a:r>
          </a:p>
          <a:p>
            <a:pPr marL="0" indent="0">
              <a:buNone/>
            </a:pPr>
            <a:r>
              <a:rPr lang="cs-CZ" dirty="0"/>
              <a:t>2. </a:t>
            </a:r>
            <a:r>
              <a:rPr lang="cs-CZ" dirty="0" smtClean="0"/>
              <a:t>Občan </a:t>
            </a:r>
            <a:r>
              <a:rPr lang="cs-CZ" dirty="0"/>
              <a:t>a sociální změna – D. </a:t>
            </a:r>
            <a:r>
              <a:rPr lang="cs-CZ" dirty="0" err="1"/>
              <a:t>Moree</a:t>
            </a:r>
            <a:r>
              <a:rPr lang="cs-CZ" dirty="0"/>
              <a:t> 4/3</a:t>
            </a:r>
          </a:p>
          <a:p>
            <a:pPr marL="0" indent="0">
              <a:buNone/>
            </a:pPr>
            <a:r>
              <a:rPr lang="cs-CZ" dirty="0"/>
              <a:t>3. Důvěra, sociální kapitál a občanská participace – A. </a:t>
            </a:r>
            <a:r>
              <a:rPr lang="cs-CZ" dirty="0" err="1"/>
              <a:t>Košák</a:t>
            </a:r>
            <a:r>
              <a:rPr lang="cs-CZ" dirty="0"/>
              <a:t> Felcmanová 11/3</a:t>
            </a:r>
          </a:p>
          <a:p>
            <a:pPr marL="0" indent="0">
              <a:buNone/>
            </a:pPr>
            <a:r>
              <a:rPr lang="cs-CZ" dirty="0"/>
              <a:t>4. Důvěra, sociální kapitál a občanská participace (měření) - A. </a:t>
            </a:r>
            <a:r>
              <a:rPr lang="cs-CZ" dirty="0" err="1"/>
              <a:t>Košák</a:t>
            </a:r>
            <a:r>
              <a:rPr lang="cs-CZ" dirty="0"/>
              <a:t> Felcmanová 18/3</a:t>
            </a:r>
          </a:p>
          <a:p>
            <a:pPr marL="0" indent="0">
              <a:buNone/>
            </a:pPr>
            <a:r>
              <a:rPr lang="cs-CZ" dirty="0"/>
              <a:t>5. Dobrovolnictví I – T. Pospíšilová 25/3</a:t>
            </a:r>
          </a:p>
          <a:p>
            <a:pPr marL="0" indent="0">
              <a:buNone/>
            </a:pPr>
            <a:r>
              <a:rPr lang="cs-CZ" dirty="0"/>
              <a:t>6. Dobrovolnictví II – A. Urbanová 1/4</a:t>
            </a:r>
          </a:p>
          <a:p>
            <a:pPr marL="0" indent="0">
              <a:buNone/>
            </a:pPr>
            <a:r>
              <a:rPr lang="cs-CZ" dirty="0"/>
              <a:t>7. Občanská angažovanost: praktiky a postupy - K. Čada 8/4</a:t>
            </a:r>
          </a:p>
          <a:p>
            <a:pPr marL="0" indent="0">
              <a:buNone/>
            </a:pPr>
            <a:r>
              <a:rPr lang="cs-CZ" dirty="0"/>
              <a:t>8. Online formy občanské a politické participace: nové koncepty, nové otázky – A. Urbanová 15/4</a:t>
            </a:r>
          </a:p>
          <a:p>
            <a:pPr marL="0" indent="0">
              <a:buNone/>
            </a:pPr>
            <a:r>
              <a:rPr lang="cs-CZ" dirty="0"/>
              <a:t>9. </a:t>
            </a:r>
            <a:r>
              <a:rPr lang="cs-CZ" dirty="0" err="1"/>
              <a:t>Neobčanská</a:t>
            </a:r>
            <a:r>
              <a:rPr lang="cs-CZ" dirty="0"/>
              <a:t> společnost – S. </a:t>
            </a:r>
            <a:r>
              <a:rPr lang="cs-CZ" dirty="0" err="1"/>
              <a:t>Muhič</a:t>
            </a:r>
            <a:r>
              <a:rPr lang="cs-CZ" dirty="0"/>
              <a:t> </a:t>
            </a:r>
            <a:r>
              <a:rPr lang="cs-CZ" dirty="0" err="1"/>
              <a:t>Dizdarevič</a:t>
            </a:r>
            <a:r>
              <a:rPr lang="cs-CZ" dirty="0"/>
              <a:t> 22/4</a:t>
            </a:r>
          </a:p>
          <a:p>
            <a:pPr marL="0" indent="0">
              <a:buNone/>
            </a:pPr>
            <a:r>
              <a:rPr lang="cs-CZ" dirty="0"/>
              <a:t>10. Inovace a sociální podnikání – M. Dohnalová 29/4</a:t>
            </a:r>
          </a:p>
          <a:p>
            <a:pPr marL="0" indent="0">
              <a:buNone/>
            </a:pPr>
            <a:r>
              <a:rPr lang="cs-CZ" dirty="0"/>
              <a:t>11.  Mapování občanské společnosti – T. Pospíšilová 6/5</a:t>
            </a:r>
          </a:p>
          <a:p>
            <a:pPr marL="0" indent="0">
              <a:buNone/>
            </a:pPr>
            <a:r>
              <a:rPr lang="cs-CZ" dirty="0"/>
              <a:t>12. Uzavření společné práce na tématu sociální změna/identita/občanská společnost – D. </a:t>
            </a:r>
            <a:r>
              <a:rPr lang="cs-CZ" dirty="0" err="1"/>
              <a:t>Moree</a:t>
            </a:r>
            <a:r>
              <a:rPr lang="cs-CZ" dirty="0"/>
              <a:t> 13/5 </a:t>
            </a:r>
          </a:p>
          <a:p>
            <a:pPr marL="0" indent="0">
              <a:buNone/>
            </a:pPr>
            <a:r>
              <a:rPr lang="cs-CZ" dirty="0"/>
              <a:t>13. Písemný test z povinné literatury 20/5 – A. Urbanová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262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se zabývat občanskou společností?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 občanské společnosti mluví mezinárodní organizace (např. OSN, Světová banka ad.), Evropská komise či Evropský parlament, politici, dotační programy a výzvy…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Jaká část společnosti je </a:t>
            </a:r>
            <a:br>
              <a:rPr lang="cs-CZ" dirty="0" smtClean="0"/>
            </a:br>
            <a:r>
              <a:rPr lang="cs-CZ" dirty="0" smtClean="0"/>
              <a:t>„občanská“ a proč se na ni </a:t>
            </a:r>
            <a:br>
              <a:rPr lang="cs-CZ" dirty="0" smtClean="0"/>
            </a:br>
            <a:r>
              <a:rPr lang="cs-CZ" dirty="0" smtClean="0"/>
              <a:t>zaměřuje pozornost?</a:t>
            </a:r>
          </a:p>
          <a:p>
            <a:endParaRPr lang="cs-CZ" dirty="0"/>
          </a:p>
          <a:p>
            <a:r>
              <a:rPr lang="cs-CZ" dirty="0" smtClean="0"/>
              <a:t>Můžeme ji zkoumat? Jak?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291" y="2178095"/>
            <a:ext cx="7162800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2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občanské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4"/>
            <a:ext cx="10699865" cy="4508673"/>
          </a:xfrm>
        </p:spPr>
        <p:txBody>
          <a:bodyPr>
            <a:normAutofit/>
          </a:bodyPr>
          <a:lstStyle/>
          <a:p>
            <a:r>
              <a:rPr lang="cs-CZ" dirty="0" smtClean="0"/>
              <a:t>Prostor jednání a sdružování mezi rodinou, trhem a státem (Skovajsa a kol. 2010: 30).</a:t>
            </a:r>
          </a:p>
          <a:p>
            <a:endParaRPr lang="cs-CZ" dirty="0" smtClean="0"/>
          </a:p>
          <a:p>
            <a:r>
              <a:rPr lang="cs-CZ" dirty="0" smtClean="0"/>
              <a:t>Organizovanou část tvoří </a:t>
            </a:r>
            <a:r>
              <a:rPr lang="cs-CZ" b="1" dirty="0" smtClean="0"/>
              <a:t>organizace</a:t>
            </a:r>
            <a:r>
              <a:rPr lang="cs-CZ" dirty="0" smtClean="0"/>
              <a:t>: </a:t>
            </a:r>
            <a:r>
              <a:rPr lang="cs-CZ" dirty="0" smtClean="0"/>
              <a:t>spolky a pobočné spolky (asi 85 % organizací občanské společnosti), nadace, nadační fondy, zapsané ústavy, církevní právnické osoby ad. = </a:t>
            </a:r>
            <a:r>
              <a:rPr lang="cs-CZ" b="1" dirty="0" smtClean="0"/>
              <a:t>občanský </a:t>
            </a:r>
            <a:r>
              <a:rPr lang="cs-CZ" b="1" dirty="0" smtClean="0"/>
              <a:t>sektor </a:t>
            </a:r>
            <a:r>
              <a:rPr lang="cs-CZ" dirty="0" smtClean="0"/>
              <a:t>(či </a:t>
            </a:r>
            <a:r>
              <a:rPr lang="cs-CZ" dirty="0"/>
              <a:t>neziskový </a:t>
            </a:r>
            <a:r>
              <a:rPr lang="cs-CZ" dirty="0" smtClean="0"/>
              <a:t>sektor)</a:t>
            </a:r>
            <a:endParaRPr lang="cs-CZ" dirty="0" smtClean="0"/>
          </a:p>
          <a:p>
            <a:r>
              <a:rPr lang="cs-CZ" b="1" dirty="0" smtClean="0"/>
              <a:t>Neformální</a:t>
            </a:r>
            <a:r>
              <a:rPr lang="cs-CZ" dirty="0" smtClean="0"/>
              <a:t> část tvoří sítě a jednotlivci, kteří se sdružují a vyvíjí aktivity mimo organizace, např. demonstrace, shromáždění, sousedské pomáhání, úklid nebo brigáda v místě bydliště…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3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70" y="262587"/>
            <a:ext cx="7143750" cy="413385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200" y="0"/>
            <a:ext cx="5486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6270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805</Words>
  <Application>Microsoft Office PowerPoint</Application>
  <PresentationFormat>Širokoúhlá obrazovka</PresentationFormat>
  <Paragraphs>80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Sociologie občanské společnosti </vt:lpstr>
      <vt:lpstr>Cíle předmětu</vt:lpstr>
      <vt:lpstr>Způsob práce</vt:lpstr>
      <vt:lpstr>Témata a koncepty</vt:lpstr>
      <vt:lpstr>Atestace</vt:lpstr>
      <vt:lpstr>Setkání – témata, vyučující, data</vt:lpstr>
      <vt:lpstr>Proč se zabývat občanskou společností?</vt:lpstr>
      <vt:lpstr>Definice občanské společnosti</vt:lpstr>
      <vt:lpstr>Prezentace aplikace PowerPoint</vt:lpstr>
      <vt:lpstr>Prezentace aplikace PowerPoint</vt:lpstr>
      <vt:lpstr>Index občanské společnosti (CSI) CIVICUS</vt:lpstr>
      <vt:lpstr>HODNOTY občanské společnosti</vt:lpstr>
      <vt:lpstr>V říjnu 1910 pronesl sociolog Max Weber proslov na prvním zasedání Německé sociologické společnosti, kde se zaměřil na vliv dobrovolných spolků na utváření „moderního člověka“.</vt:lpstr>
      <vt:lpstr>Max Weber a sociologie spolků</vt:lpstr>
      <vt:lpstr>Emile Durkheim se ptá, kde se bere solidarita v moderní komplexní společnosti? Má dva zdroje, (a) kolektivní vědomí (sdílené normy a hodnoty) a (b) vzájemnou závislost danou dělbou práce. Jako podstatné viděl i zájmové a profesní spolky.</vt:lpstr>
      <vt:lpstr>Emile Durkheim a solidarita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Občanská společnost jako kulturně situovaný fenomén</dc:title>
  <dc:creator>Admin</dc:creator>
  <cp:lastModifiedBy>Tereza Pospíšilová</cp:lastModifiedBy>
  <cp:revision>116</cp:revision>
  <cp:lastPrinted>2020-02-18T12:32:53Z</cp:lastPrinted>
  <dcterms:created xsi:type="dcterms:W3CDTF">2020-02-17T20:33:44Z</dcterms:created>
  <dcterms:modified xsi:type="dcterms:W3CDTF">2025-01-20T17:11:32Z</dcterms:modified>
</cp:coreProperties>
</file>