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7" r:id="rId2"/>
    <p:sldId id="283" r:id="rId3"/>
    <p:sldId id="264" r:id="rId4"/>
    <p:sldId id="263" r:id="rId5"/>
    <p:sldId id="261" r:id="rId6"/>
    <p:sldId id="257" r:id="rId7"/>
    <p:sldId id="258" r:id="rId8"/>
    <p:sldId id="259" r:id="rId9"/>
    <p:sldId id="260" r:id="rId10"/>
    <p:sldId id="284" r:id="rId11"/>
    <p:sldId id="262" r:id="rId12"/>
    <p:sldId id="274" r:id="rId13"/>
    <p:sldId id="268" r:id="rId14"/>
    <p:sldId id="269" r:id="rId15"/>
    <p:sldId id="279" r:id="rId16"/>
    <p:sldId id="271" r:id="rId17"/>
    <p:sldId id="281" r:id="rId18"/>
    <p:sldId id="272" r:id="rId19"/>
    <p:sldId id="275" r:id="rId20"/>
    <p:sldId id="277" r:id="rId21"/>
    <p:sldId id="282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8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68;VUT\ING\4.%20semestr\Technologick&#233;%20progn&#243;zy\TP-prez\tr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cap="small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l-PL" b="1" cap="small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Uživatelé BI ve společnostech podle regionu v %</a:t>
            </a:r>
          </a:p>
        </c:rich>
      </c:tx>
      <c:layout>
        <c:manualLayout>
          <c:xMode val="edge"/>
          <c:yMode val="edge"/>
          <c:x val="0.28864707275158275"/>
          <c:y val="0.1074556222029547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8394520997375341"/>
          <c:y val="0.23923915760530046"/>
          <c:w val="0.78416247448235288"/>
          <c:h val="0.760760842394706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Uživatelé BI ve společnostech podle regionu v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List1!$A$2:$A$6</c:f>
              <c:strCache>
                <c:ptCount val="5"/>
                <c:pt idx="0">
                  <c:v>Severní Amerika</c:v>
                </c:pt>
                <c:pt idx="1">
                  <c:v>Zbytek světa</c:v>
                </c:pt>
                <c:pt idx="2">
                  <c:v>Asie a Pacifik</c:v>
                </c:pt>
                <c:pt idx="3">
                  <c:v>Evropa</c:v>
                </c:pt>
                <c:pt idx="4">
                  <c:v>Jižní Amerika</c:v>
                </c:pt>
              </c:strCache>
            </c:strRef>
          </c:cat>
          <c:val>
            <c:numRef>
              <c:f>List1!$B$2:$B$6</c:f>
              <c:numCache>
                <c:formatCode>0%</c:formatCode>
                <c:ptCount val="5"/>
                <c:pt idx="0">
                  <c:v>0.26</c:v>
                </c:pt>
                <c:pt idx="1">
                  <c:v>0.24000000000000021</c:v>
                </c:pt>
                <c:pt idx="2">
                  <c:v>0.22</c:v>
                </c:pt>
                <c:pt idx="3">
                  <c:v>0.2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B0-4623-80EA-456C3D8B2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3223168"/>
        <c:axId val="93237248"/>
      </c:barChart>
      <c:catAx>
        <c:axId val="932231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3237248"/>
        <c:crosses val="autoZero"/>
        <c:auto val="1"/>
        <c:lblAlgn val="ctr"/>
        <c:lblOffset val="100"/>
        <c:noMultiLvlLbl val="0"/>
      </c:catAx>
      <c:valAx>
        <c:axId val="9323724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3223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Prognóza hodnot trhu RFID funkcí FORECAST (MLD USD)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og"/>
            <c:dispRSqr val="0"/>
            <c:dispEq val="0"/>
          </c:trendline>
          <c:xVal>
            <c:numRef>
              <c:f>List1!$A$8:$A$21</c:f>
              <c:numCache>
                <c:formatCode>General</c:formatCode>
                <c:ptCount val="1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  <c:pt idx="10">
                  <c:v>2027</c:v>
                </c:pt>
                <c:pt idx="11">
                  <c:v>2028</c:v>
                </c:pt>
                <c:pt idx="12">
                  <c:v>2029</c:v>
                </c:pt>
                <c:pt idx="13">
                  <c:v>2030</c:v>
                </c:pt>
              </c:numCache>
            </c:numRef>
          </c:xVal>
          <c:yVal>
            <c:numRef>
              <c:f>List1!$B$8:$B$21</c:f>
              <c:numCache>
                <c:formatCode>0.0</c:formatCode>
                <c:ptCount val="14"/>
                <c:pt idx="0">
                  <c:v>14.211066398390358</c:v>
                </c:pt>
                <c:pt idx="1">
                  <c:v>17.600000000000001</c:v>
                </c:pt>
                <c:pt idx="2">
                  <c:v>17.176685110664131</c:v>
                </c:pt>
                <c:pt idx="3">
                  <c:v>18.375603621730527</c:v>
                </c:pt>
                <c:pt idx="4">
                  <c:v>19.574522132796989</c:v>
                </c:pt>
                <c:pt idx="5">
                  <c:v>20.773440643862919</c:v>
                </c:pt>
                <c:pt idx="6">
                  <c:v>21.972359154929489</c:v>
                </c:pt>
                <c:pt idx="7">
                  <c:v>23.171277665996186</c:v>
                </c:pt>
                <c:pt idx="8">
                  <c:v>24.370196177062553</c:v>
                </c:pt>
                <c:pt idx="9">
                  <c:v>25.569114688128913</c:v>
                </c:pt>
                <c:pt idx="10">
                  <c:v>26.768033199194978</c:v>
                </c:pt>
                <c:pt idx="11">
                  <c:v>27.96695171026159</c:v>
                </c:pt>
                <c:pt idx="12">
                  <c:v>29.165870221328078</c:v>
                </c:pt>
                <c:pt idx="13">
                  <c:v>30.36478873239459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582-42A8-9478-2A6B763A96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81368960"/>
        <c:axId val="82391424"/>
      </c:scatterChart>
      <c:valAx>
        <c:axId val="81368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0"/>
        <c:majorTickMark val="in"/>
        <c:minorTickMark val="none"/>
        <c:tickLblPos val="low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pPr>
            <a:endParaRPr lang="cs-CZ"/>
          </a:p>
        </c:txPr>
        <c:crossAx val="82391424"/>
        <c:crosses val="autoZero"/>
        <c:crossBetween val="midCat"/>
      </c:valAx>
      <c:valAx>
        <c:axId val="8239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pPr>
            <a:endParaRPr lang="cs-CZ"/>
          </a:p>
        </c:txPr>
        <c:crossAx val="813689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F3BE7-FF3E-46BE-8001-2BA728C83297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3579E-0683-4719-A435-2E91AA67A9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90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3579E-0683-4719-A435-2E91AA67A903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8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7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19"/>
            <a:ext cx="6439049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3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7BA46F-6510-442B-9B9D-FE39CA1C4046}" type="datetimeFigureOut">
              <a:rPr lang="cs-CZ" smtClean="0"/>
              <a:pPr/>
              <a:t>10.04.2021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46C3DB-8C5E-44F4-B881-E09C9DA30E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i-survey.com/bi-deploymen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KMP2K60hqA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bnovitelne.cz/cz/clanek/884/praha-bez-kouricich-aut-a-hluku-vedeni-mesta-naplanovalo-kroky-pro-zlepseni-zivotniho-prostredi/" TargetMode="External"/><Relationship Id="rId3" Type="http://schemas.openxmlformats.org/officeDocument/2006/relationships/hyperlink" Target="https://www.google.com/search?tbm=isch&amp;q=RFID+forecast&amp;chips=q:rfid+forecast,online_chips:global+rfid+market+size&amp;sa=X&amp;ved=0ahUKEwigxbuBxIfkAhVBI1AKHcepBvAQ4lYIKigA&amp;biw=1920&amp;bih=966&amp;dpr=1" TargetMode="External"/><Relationship Id="rId7" Type="http://schemas.openxmlformats.org/officeDocument/2006/relationships/hyperlink" Target="https://www.obnovitelne.cz/cz/clanek/888/inovativni-obaly-pro-potraviny-zachovaji-cerstvost-a-lze-je-snadno-recyklovat/" TargetMode="External"/><Relationship Id="rId2" Type="http://schemas.openxmlformats.org/officeDocument/2006/relationships/hyperlink" Target="https://www.mlp.cz/cz/novinky/2383-revoluce-v-pujcovani-kni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ma.iprima.cz/zpravodajstvi/jsou-3d-tiskarny-budoucnosti-vedci-v-izraeli-vytiskli-miniaturni-prototyp-srdce" TargetMode="External"/><Relationship Id="rId11" Type="http://schemas.openxmlformats.org/officeDocument/2006/relationships/hyperlink" Target="https://www.obnovitelne.cz/cz/clanek/873/klimaticka-krize-je-vyzva-pro-prumysl-zodpovedne-firmy-podporuji-rust-obnovitelnych-zdroju/" TargetMode="External"/><Relationship Id="rId5" Type="http://schemas.openxmlformats.org/officeDocument/2006/relationships/hyperlink" Target="https://www.rodinnebaleni.cz/eshop-kategorie-3d-povleceni.html?utm_source=sklik&amp;utm_medium=cpc&amp;utm_campaign=Kombinovan%c3%a1+-+3d&amp;utm_content=Bez+visitors" TargetMode="External"/><Relationship Id="rId10" Type="http://schemas.openxmlformats.org/officeDocument/2006/relationships/hyperlink" Target="https://www.obnovitelne.cz/cz/clanek/880/zapomente-na-problemy-s-vybitym-mobilem-leto-preje-solarnim-nabijeckam/" TargetMode="External"/><Relationship Id="rId4" Type="http://schemas.openxmlformats.org/officeDocument/2006/relationships/hyperlink" Target="https://www.idtechex.com/en/research-report/rfid-forecasts-players-and-opportunities-2018-2028/642" TargetMode="External"/><Relationship Id="rId9" Type="http://schemas.openxmlformats.org/officeDocument/2006/relationships/hyperlink" Target="https://www.obnovitelne.cz/cz/clanek/881/nabijecich-stanic-v-oranzovych-barvach-je-jiz-sto-za-rok-narostly-na-dvojnasobe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98740"/>
            <a:ext cx="10526486" cy="2101609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PROGNÓZA  2035: nové scénáře</a:t>
            </a:r>
            <a:r>
              <a:rPr lang="cs-CZ" b="1" dirty="0">
                <a:solidFill>
                  <a:srgbClr val="0070C0"/>
                </a:solidFill>
              </a:rPr>
              <a:t/>
            </a:r>
            <a:br>
              <a:rPr lang="cs-CZ" b="1" dirty="0">
                <a:solidFill>
                  <a:srgbClr val="0070C0"/>
                </a:solidFill>
              </a:rPr>
            </a:br>
            <a:r>
              <a:rPr lang="cs-CZ" b="1" dirty="0">
                <a:solidFill>
                  <a:srgbClr val="0070C0"/>
                </a:solidFill>
              </a:rPr>
              <a:t/>
            </a:r>
            <a:br>
              <a:rPr lang="cs-CZ" b="1" dirty="0">
                <a:solidFill>
                  <a:srgbClr val="0070C0"/>
                </a:solidFill>
              </a:rPr>
            </a:br>
            <a:r>
              <a:rPr lang="cs-CZ" sz="2800" b="1" dirty="0" err="1">
                <a:solidFill>
                  <a:schemeClr val="tx1"/>
                </a:solidFill>
              </a:rPr>
              <a:t>doc.RNDr.Bohumír</a:t>
            </a:r>
            <a:r>
              <a:rPr lang="cs-CZ" sz="2800" b="1" dirty="0">
                <a:solidFill>
                  <a:schemeClr val="tx1"/>
                </a:solidFill>
              </a:rPr>
              <a:t> </a:t>
            </a:r>
            <a:r>
              <a:rPr lang="cs-CZ" sz="2800" b="1" dirty="0" err="1">
                <a:solidFill>
                  <a:schemeClr val="tx1"/>
                </a:solidFill>
              </a:rPr>
              <a:t>Štědroň,CSc</a:t>
            </a:r>
            <a:r>
              <a:rPr lang="cs-CZ" sz="28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544791"/>
            <a:ext cx="10515600" cy="3632171"/>
          </a:xfrm>
        </p:spPr>
        <p:txBody>
          <a:bodyPr anchor="ctr">
            <a:normAutofit lnSpcReduction="10000"/>
          </a:bodyPr>
          <a:lstStyle/>
          <a:p>
            <a:pPr algn="ctr">
              <a:buNone/>
            </a:pPr>
            <a:endParaRPr lang="cs-CZ" sz="3600" b="1" cap="all" dirty="0">
              <a:solidFill>
                <a:srgbClr val="0070C0"/>
              </a:solidFill>
              <a:latin typeface="Calibri Light" panose="020F0302020204030204" pitchFamily="34" charset="0"/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pPr algn="ctr">
              <a:buNone/>
            </a:pPr>
            <a:endParaRPr lang="cs-CZ" sz="3600" b="1" cap="all" dirty="0">
              <a:solidFill>
                <a:srgbClr val="0070C0"/>
              </a:solidFill>
              <a:latin typeface="Calibri Light" panose="020F0302020204030204" pitchFamily="34" charset="0"/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pPr algn="ctr">
              <a:buNone/>
            </a:pPr>
            <a:r>
              <a:rPr lang="cs-CZ" sz="4000" b="1" cap="all" dirty="0">
                <a:solidFill>
                  <a:schemeClr val="tx1"/>
                </a:solidFill>
                <a:latin typeface="Calibri Light" panose="020F030202020403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konference POPAI FORUM</a:t>
            </a:r>
          </a:p>
          <a:p>
            <a:pPr algn="ctr">
              <a:buNone/>
            </a:pPr>
            <a:endParaRPr lang="cs-CZ" sz="4000" b="1" cap="all" dirty="0">
              <a:solidFill>
                <a:schemeClr val="tx1"/>
              </a:solidFill>
              <a:latin typeface="Calibri Light" panose="020F0302020204030204" pitchFamily="34" charset="0"/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pPr algn="ctr">
              <a:buNone/>
            </a:pPr>
            <a:r>
              <a:rPr lang="cs-CZ" sz="4000" b="1" cap="all" dirty="0">
                <a:solidFill>
                  <a:schemeClr val="tx1"/>
                </a:solidFill>
                <a:latin typeface="Calibri Light" panose="020F030202020403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TOP HOTEL PRAHA  </a:t>
            </a:r>
            <a:endParaRPr lang="cs-CZ" sz="4000" cap="all" dirty="0">
              <a:solidFill>
                <a:schemeClr val="tx1"/>
              </a:solidFill>
              <a:latin typeface="Times New Roman" pitchFamily="18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70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060" y="739061"/>
            <a:ext cx="8683348" cy="1143000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0070C0"/>
                </a:solidFill>
              </a:rPr>
              <a:t>Prognóza CIA</a:t>
            </a:r>
            <a:endParaRPr lang="cs-CZ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81100" y="2001883"/>
            <a:ext cx="8534400" cy="3474720"/>
          </a:xfrm>
        </p:spPr>
        <p:txBody>
          <a:bodyPr/>
          <a:lstStyle/>
          <a:p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kyvadlový pohyb (</a:t>
            </a:r>
            <a:r>
              <a:rPr lang="cs-CZ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Brexit</a:t>
            </a:r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Jindřicha VIII.)</a:t>
            </a:r>
          </a:p>
          <a:p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ostrovy  nástup (iracionálního) nacionalismu (konflikt mezi Jižní Koreou a Japonskem, </a:t>
            </a:r>
          </a:p>
          <a:p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komunity (elektrikář na FTVS, selhání Internetu, Amazon, lokální měny, </a:t>
            </a:r>
            <a:r>
              <a:rPr lang="en-GB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nakupování</a:t>
            </a:r>
            <a:r>
              <a:rPr lang="en-GB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nákupní</a:t>
            </a:r>
            <a:r>
              <a:rPr lang="en-GB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chování</a:t>
            </a:r>
            <a:r>
              <a:rPr lang="en-GB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marketing v </a:t>
            </a:r>
            <a:r>
              <a:rPr lang="en-GB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místě</a:t>
            </a:r>
            <a:r>
              <a:rPr lang="en-GB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prodeje</a:t>
            </a:r>
            <a:r>
              <a:rPr lang="en-GB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(in-store marketing</a:t>
            </a:r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sz="20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orbity (dlouhodobý trend nic nového, platí i pro velké firmy ) –území pod správou OSN, pracovní příležitosti pro migranty, selhání Interpolu</a:t>
            </a:r>
            <a:endParaRPr lang="cs-CZ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905" y="405442"/>
            <a:ext cx="10515600" cy="608162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Nové technologické trendy  v budoucnosti:</a:t>
            </a:r>
            <a:br>
              <a:rPr lang="cs-CZ" b="1" dirty="0">
                <a:solidFill>
                  <a:srgbClr val="0070C0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/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</a:t>
            </a:r>
            <a:r>
              <a:rPr lang="cs-CZ" sz="3600" b="1" dirty="0" err="1">
                <a:solidFill>
                  <a:schemeClr val="tx1"/>
                </a:solidFill>
              </a:rPr>
              <a:t>Artificial</a:t>
            </a:r>
            <a:r>
              <a:rPr lang="cs-CZ" sz="3600" b="1" dirty="0">
                <a:solidFill>
                  <a:schemeClr val="tx1"/>
                </a:solidFill>
              </a:rPr>
              <a:t> a Business </a:t>
            </a:r>
            <a:r>
              <a:rPr lang="cs-CZ" sz="3600" b="1" dirty="0" err="1">
                <a:solidFill>
                  <a:schemeClr val="tx1"/>
                </a:solidFill>
              </a:rPr>
              <a:t>Intelligence</a:t>
            </a:r>
            <a:r>
              <a:rPr lang="cs-CZ" sz="3600" b="1" dirty="0">
                <a:solidFill>
                  <a:schemeClr val="tx1"/>
                </a:solidFill>
              </a:rPr>
              <a:t/>
            </a:r>
            <a:br>
              <a:rPr lang="cs-CZ" sz="3600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-RFID</a:t>
            </a:r>
            <a:br>
              <a:rPr lang="cs-CZ" sz="3600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-3D</a:t>
            </a:r>
            <a:br>
              <a:rPr lang="cs-CZ" sz="3600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-ekologické technologie</a:t>
            </a:r>
            <a:br>
              <a:rPr lang="cs-CZ" sz="3600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-komunikace s celou biosférou</a:t>
            </a:r>
            <a:br>
              <a:rPr lang="cs-CZ" sz="3600" b="1" dirty="0">
                <a:solidFill>
                  <a:schemeClr val="tx1"/>
                </a:solidFill>
              </a:rPr>
            </a:br>
            <a:r>
              <a:rPr lang="cs-CZ" sz="3600" b="1" dirty="0">
                <a:solidFill>
                  <a:schemeClr val="tx1"/>
                </a:solidFill>
              </a:rPr>
              <a:t>-nové technologie (temná hmota energie) a proto vznik nových vědeckých </a:t>
            </a:r>
            <a:r>
              <a:rPr lang="cs-CZ" sz="3600" b="1" dirty="0" err="1">
                <a:solidFill>
                  <a:schemeClr val="tx1"/>
                </a:solidFill>
              </a:rPr>
              <a:t>disciplin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89174" y="214677"/>
            <a:ext cx="8911687" cy="1280890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Využití Business </a:t>
            </a:r>
            <a:r>
              <a:rPr lang="cs-CZ" dirty="0" err="1">
                <a:solidFill>
                  <a:srgbClr val="0070C0"/>
                </a:solidFill>
              </a:rPr>
              <a:t>Intelligence</a:t>
            </a:r>
            <a:endParaRPr lang="cs-CZ" dirty="0">
              <a:solidFill>
                <a:srgbClr val="0070C0"/>
              </a:solidFill>
            </a:endParaRPr>
          </a:p>
        </p:txBody>
      </p:sp>
      <p:grpSp>
        <p:nvGrpSpPr>
          <p:cNvPr id="3" name="Skupina 3"/>
          <p:cNvGrpSpPr/>
          <p:nvPr/>
        </p:nvGrpSpPr>
        <p:grpSpPr>
          <a:xfrm>
            <a:off x="1173444" y="855122"/>
            <a:ext cx="10343146" cy="5754106"/>
            <a:chOff x="-204433" y="-122952"/>
            <a:chExt cx="5681308" cy="3895360"/>
          </a:xfrm>
        </p:grpSpPr>
        <p:graphicFrame>
          <p:nvGraphicFramePr>
            <p:cNvPr id="5" name="Graf 4"/>
            <p:cNvGraphicFramePr/>
            <p:nvPr>
              <p:extLst>
                <p:ext uri="{D42A27DB-BD31-4B8C-83A1-F6EECF244321}">
                  <p14:modId xmlns:p14="http://schemas.microsoft.com/office/powerpoint/2010/main" val="3106155369"/>
                </p:ext>
              </p:extLst>
            </p:nvPr>
          </p:nvGraphicFramePr>
          <p:xfrm>
            <a:off x="-9525" y="-122952"/>
            <a:ext cx="5486400" cy="34651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ové pole 48"/>
            <p:cNvSpPr txBox="1"/>
            <p:nvPr/>
          </p:nvSpPr>
          <p:spPr>
            <a:xfrm>
              <a:off x="-204433" y="3382518"/>
              <a:ext cx="5486400" cy="38989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cs-CZ" b="1" cap="small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Obrázek 4 - Uživatelé BI ve společnostech podle regionu v % (Zdroj: (Zdroj: </a:t>
              </a:r>
              <a:r>
                <a:rPr lang="cs-CZ" b="1" u="sng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hlinkClick r:id="rId3"/>
                </a:rPr>
                <a:t>https://bi-survey.com/bi-deployment</a:t>
              </a:r>
              <a:r>
                <a:rPr lang="cs-CZ" b="1" cap="small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- upraveno)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0351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905" y="1061048"/>
            <a:ext cx="10515600" cy="4382219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/>
            </a:r>
            <a:br>
              <a:rPr lang="cs-CZ" sz="3600" dirty="0"/>
            </a:br>
            <a:r>
              <a:rPr lang="cs-CZ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Radio</a:t>
            </a:r>
            <a:r>
              <a:rPr lang="cs-C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Frequency</a:t>
            </a:r>
            <a:r>
              <a:rPr lang="cs-C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identifikace na rádiové frekvenci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RFID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je další generace identifikátorů navržených (nejen) k identifikaci zboží, navazující na systém čárových kódů. Stejně jako čárové kódy slouží k bezkontaktní komunikaci na krátkou vzdálenost. Iniciátorem vývoje je stejně jako u čárových kódů firma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Wal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-Mart. Patent na technologii RFID získal vynálezce Charles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Walton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až v roce 1983 přestože počátky technologie sahají do II. světové války ve Velké Británii. </a:t>
            </a:r>
            <a:b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Čipy jsou k dispozici v provedení pro čtení nebo pro čtení a zápis. Pro komunikaci využívají převážně nosnou frekvenci 125 kHz, 134 kHz a 13,56 MHz. V některých státech se dají používat i další frekvence jako 868 MHz (v Evropě) a 915 MHz (v Americe). </a:t>
            </a:r>
            <a:b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Fenomén RFID se uplatní ve všech segmentech trhu a zejména ve zdravotnictví.</a:t>
            </a:r>
            <a:b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Lze očekávat nárůst hodnoty trhu s RFID technologií. Po prostudování několika zdrojů, jako je analýza společnosti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Researchmoz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Global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Pvt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Ltd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nebo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MarketsandMarkets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™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Ltd., které se zabývají průzkumy trhu a konzultačními službami, byla sestavena tabulka s naměřenými hodnotami trhu.</a:t>
            </a:r>
            <a:br>
              <a:rPr lang="cs-C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DD0F2B60-7A15-4B77-9F2A-4E701C4FEB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572705"/>
              </p:ext>
            </p:extLst>
          </p:nvPr>
        </p:nvGraphicFramePr>
        <p:xfrm>
          <a:off x="996043" y="832757"/>
          <a:ext cx="10254343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Podnadpis 2"/>
          <p:cNvSpPr>
            <a:spLocks noGrp="1"/>
          </p:cNvSpPr>
          <p:nvPr>
            <p:ph type="subTitle" idx="1"/>
          </p:nvPr>
        </p:nvSpPr>
        <p:spPr>
          <a:xfrm>
            <a:off x="1968500" y="1989138"/>
            <a:ext cx="8534400" cy="3960812"/>
          </a:xfrm>
        </p:spPr>
        <p:txBody>
          <a:bodyPr>
            <a:normAutofit fontScale="92500" lnSpcReduction="10000"/>
          </a:bodyPr>
          <a:lstStyle/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altLang="cs-CZ" sz="1900" b="1" dirty="0">
                <a:latin typeface="Times New Roman" pitchFamily="18" charset="0"/>
                <a:cs typeface="Times New Roman" pitchFamily="18" charset="0"/>
              </a:rPr>
              <a:t>Současný trend: mimořádně vysoká kreativita českých firem a univerzit:</a:t>
            </a:r>
          </a:p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altLang="cs-CZ" sz="1900" b="1" dirty="0">
                <a:latin typeface="Times New Roman" pitchFamily="18" charset="0"/>
                <a:cs typeface="Times New Roman" pitchFamily="18" charset="0"/>
              </a:rPr>
              <a:t>AVAST je lídrem trhu s antivirovými programy v USA</a:t>
            </a:r>
          </a:p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Vzduch v poušti obsahuje vodní páru, ta však kvůli tamním klimatickým podmínkám nemůže kondenzovat.</a:t>
            </a:r>
          </a:p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Čeští vědci proto vyvinuli zařízení, které dokáže vodu ze vzduchu získat. To by však pro ozelenění pouště nestačilo. Proto k získané vodě přidali také zařízení, které prostřednictvím cíleného rozmnožování mikroorganismů kultivuje poušť v oázu. Technologie má jméno </a:t>
            </a:r>
            <a:r>
              <a:rPr lang="cs-CZ" sz="19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S.A.W.E.R</a:t>
            </a:r>
            <a:r>
              <a:rPr lang="cs-CZ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tedy Solar Air </a:t>
            </a:r>
            <a:r>
              <a:rPr lang="cs-CZ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Earth</a:t>
            </a: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Hlavním rysem systému S.A.W.E.R. je autonomní provoz. Energetické potřeby systému jsou plně hrazeny ze sluneční energie (solární fototermické kolektory, </a:t>
            </a:r>
            <a:r>
              <a:rPr lang="cs-CZ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fotovoltaické</a:t>
            </a: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moduly, akumulace tepla a elektrické energie).</a:t>
            </a:r>
          </a:p>
          <a:p>
            <a:pPr marL="342900" indent="-342900" algn="l" eaLnBrk="1" hangingPunct="1">
              <a:buFont typeface="Times New Roman" panose="02020603050405020304" pitchFamily="18" charset="0"/>
              <a:buChar char="*"/>
            </a:pPr>
            <a:r>
              <a:rPr lang="cs-CZ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Vedlejším produktem technologického systému je pak teplá voda pro sprchování a chladný vzduch pro klimatizaci budovy.</a:t>
            </a:r>
            <a:endParaRPr lang="cs-CZ" altLang="cs-CZ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Nadpis 1"/>
          <p:cNvSpPr>
            <a:spLocks noGrp="1"/>
          </p:cNvSpPr>
          <p:nvPr>
            <p:ph type="ctrTitle"/>
          </p:nvPr>
        </p:nvSpPr>
        <p:spPr>
          <a:xfrm>
            <a:off x="914400" y="333376"/>
            <a:ext cx="10363200" cy="1871663"/>
          </a:xfrm>
        </p:spPr>
        <p:txBody>
          <a:bodyPr/>
          <a:lstStyle/>
          <a:p>
            <a:r>
              <a:rPr lang="cs-CZ" sz="4400" b="1" dirty="0">
                <a:solidFill>
                  <a:srgbClr val="0070C0"/>
                </a:solidFill>
              </a:rPr>
              <a:t>PROGNÓZA  2035: nové scénáře</a:t>
            </a:r>
            <a:endParaRPr lang="cs-CZ" altLang="cs-CZ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0905" y="526211"/>
            <a:ext cx="10515600" cy="5400136"/>
          </a:xfrm>
        </p:spPr>
        <p:txBody>
          <a:bodyPr>
            <a:noAutofit/>
          </a:bodyPr>
          <a:lstStyle/>
          <a:p>
            <a:r>
              <a:rPr lang="cs-CZ" sz="2000" dirty="0"/>
              <a:t/>
            </a:r>
            <a:br>
              <a:rPr lang="cs-CZ" sz="2000" dirty="0"/>
            </a:br>
            <a:endParaRPr lang="cs-CZ" sz="2000" b="1" dirty="0">
              <a:solidFill>
                <a:srgbClr val="1E88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347107" y="767751"/>
            <a:ext cx="968284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altLang="cs-CZ" b="1" dirty="0">
                <a:latin typeface="Times New Roman" pitchFamily="18" charset="0"/>
                <a:cs typeface="Times New Roman" pitchFamily="18" charset="0"/>
              </a:rPr>
              <a:t>Agrostroj Pelhřimov je  největším univerzálním subdodavatelem v Evropě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altLang="cs-CZ" b="1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eské baterie HE3DA znamenají revoluční změnu. Mřížky s tajemnými černými tabletami od sebe odděluje tenká vrstva keramiky. Výsledkem je spolehlivé, levnější a stoprocentně recyklovatelné zařízení.  Vynálezcem baterie HE3DA je Jan Procházka; byla založena firma, která má ambici vyrábět technologickou novinku ve velkém. 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Společnost LIKO-S otevřela ve Slavkově u Brna první živou halu na světě. Zatímco běžné průmyslové budovy fungují spíše jako ohřívač okolního prostředí, zelená hala firmy Liko-S využívá přírodní technologie osazení na střeše a stěnách k ochlazování.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Brně proběhl  unikátní pilotní projekt, který předtím neměl v České republice obdoby. K pohonu autobusu Městské hromadné dopravy byl využit plyn vznikající ze zpracování biologicky rozložitelných odpadů – v tomto případě z čistírenských kalů.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Tímto projektem chtěl jeho iniciátor – Institut Cirkulární ekonomiky – ukázat, že tento způsob využití bioodpadů existuje, je spolehlivý a smysluplný. Ukázalo se, že tomu tak opravdu je. Linkový autobus Dopravního podniku města Brna jezdil 2 měsíce na plyn pocházející ze zpracování čistírenských kalů na Čistírně odpadních vod v Brně-Modřicích.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Během té doby ujel na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biometan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téměř 5 000 km, a to bez jakýchkoliv komplikací.</a:t>
            </a:r>
          </a:p>
          <a:p>
            <a:pPr marL="285750" indent="-285750">
              <a:buFont typeface="Times New Roman" panose="02020603050405020304" pitchFamily="18" charset="0"/>
              <a:buChar char="*"/>
            </a:pP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Biometan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identický se zemním plynem, proto autobus s pohonem na CNG může tankovat oba plyny, aniž by musel jakkoliv upravovat svoji palivovou soustavu.</a:t>
            </a:r>
            <a:endParaRPr lang="cs-CZ" altLang="cs-CZ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 idx="4294967295"/>
          </p:nvPr>
        </p:nvSpPr>
        <p:spPr>
          <a:xfrm>
            <a:off x="0" y="188913"/>
            <a:ext cx="10363200" cy="5797550"/>
          </a:xfrm>
        </p:spPr>
        <p:txBody>
          <a:bodyPr>
            <a:normAutofit fontScale="90000"/>
          </a:bodyPr>
          <a:lstStyle/>
          <a:p>
            <a:pPr fontAlgn="base"/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-Ve střední Evropě vznikne unikátní projekt, který počítá s nasazením inteligentních sítí do distribučních soustav. Díky těmto technologiím budou do vybraných lokalit nasazeny nové komunikační prvky a chytré řízení zatížení, což zajistí v budoucnu mimo jiné podporu připojování obnovitelných zdrojů.Projekt nazvaný ACON (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Again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Connected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Networks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) budou spolu realizovat český E.ON Distribuce a Západoslovenská distribuční (ZSD). Uskuteční se díky podpoře ze strany Evropské unie, která jej podpoří ve výši 91,2 milionu EUR (více než 2 miliardy korun). Počítá se s nasazením klíčových prvků ve vybraných lokalitách v podobě nových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komunikačných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prvků a inteligentního řízení zatížení. Tato řešení do budoucna pomohou zajistit stabilitu dodávek při vyšší podílu obnovitelných zdrojů. 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-Poblíž Lán vytvářejí odborníci z České zemědělské univerzity (ČZU) krajinu s prvky, které mají zajistit, aby půda odolala suchu i povodním. Projekt by měl být vzorem i pro jiná míst v ČR a Evropě. Vznikat začal loni v létě, hotovo by mohlo být tak za tři roky.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Lokalita přezdívaná Amálie, která se mění v takzvanou chytrou krajinu, v současné době zabírá plochu asi 500 hektarů. Změní se k nepoznání, zatímco dnes vypadá jako normální česká zemědělská krajina , v budoucna se stane chytrou a přizpůsobivou; to znamená, že tam vzniknou mokřady, rybníky a zavlažovací systémy v kombinaci s moderními technologiemi.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-Co s vyřazenými bateriemi z elektromobilů? Česko-izraelský tým vymyslel řešení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Program česko-izraelského akcelerátoru CIPA má za sebou první úspěšný ročník, který se věnoval tematice chytrých měst. Týmy studentů z technických univerzit ČVUT a haifského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Technionu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v Haifě se v rámci roční práce zaměřily na problematiku vyřazených baterií z elektromobilů. Jejich řešení má sloužit k efektivnímu využití baterií, které by mohly v nové roli sloužit až 10 dalších let.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srgbClr val="1E887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>
                <a:solidFill>
                  <a:srgbClr val="1E887F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alt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0" y="698500"/>
            <a:ext cx="8534400" cy="180975"/>
          </a:xfrm>
        </p:spPr>
        <p:txBody>
          <a:bodyPr>
            <a:normAutofit fontScale="25000" lnSpcReduction="20000"/>
          </a:bodyPr>
          <a:lstStyle/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Arial" charset="0"/>
              <a:buNone/>
            </a:pPr>
            <a:endParaRPr lang="cs-CZ" altLang="cs-CZ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cs-CZ" altLang="cs-CZ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103" y="877854"/>
            <a:ext cx="8683348" cy="11430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Nové náměty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13757" y="1534886"/>
            <a:ext cx="8534400" cy="4630784"/>
          </a:xfrm>
        </p:spPr>
        <p:txBody>
          <a:bodyPr>
            <a:normAutofit fontScale="85000" lnSpcReduction="10000"/>
          </a:bodyPr>
          <a:lstStyle/>
          <a:p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ČR je nejprůmyslovější země EU a země s nejnižší nezaměstnaností v EU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ČR je šampión v umělé inteligenci; nedostatek pracovních sil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Inspirující trendy z retailu a novinky z výzkumu o chování zákazníků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Jak pomocí  pokročilých vědeckých metod měnit nákupní chování  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Marketingová nástroje  pro pokročilé: jak v retailu prakticky zapojit </a:t>
            </a:r>
            <a:r>
              <a:rPr lang="cs-CZ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neuroscience</a:t>
            </a:r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psychologii, sémiotiku, sémantiku a další disciplíny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Čech Pavel Podruh se dostal do prestižního výběru výjimečných mladých osobností celého světa. Mezi šest držitelů titulu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Outstanding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Young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Person se z tisíců nominovaných prodral s projektem energeticky soběstačných domů a bateriovým start-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upem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 minulých ročnících se do podobného výběru dostali například John F.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Kennedy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Bill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Clinton nebo spoluzakladatel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Applu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Steve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Wozniak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Skoro 40 let vybírá japonská pobočka mezinárodní organizace JCI výjimečné mladé osobnosti z celého světa, kterým uděluje prestižní titul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Outstanding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Young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Person. Letos se z tisíců nominovaných mezi oceněnou šestici dostal díky svému bateriovému start-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upu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soběstačným domům i Čech Pavel Podruh.</a:t>
            </a:r>
          </a:p>
          <a:p>
            <a:pPr lvl="0"/>
            <a:endParaRPr lang="cs-CZ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54239" y="567610"/>
            <a:ext cx="8683348" cy="1143000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říležitosti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03513" y="1996984"/>
            <a:ext cx="8534400" cy="3474720"/>
          </a:xfrm>
        </p:spPr>
        <p:txBody>
          <a:bodyPr/>
          <a:lstStyle/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mezery zanechané velkými firmami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ekologické technologie a ochrana životního prostředí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energeticky soběstačné domy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místní komunity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nové technologie (umělá inteligence, 3D, RFID, kvantové počítače)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sociální sítě a </a:t>
            </a:r>
            <a:r>
              <a:rPr lang="cs-CZ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influenceři</a:t>
            </a:r>
            <a:endParaRPr lang="cs-CZ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interkulturní management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9021" y="534193"/>
            <a:ext cx="10515600" cy="959255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SVĚT 2035: nové scénáře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372264"/>
            <a:ext cx="10515600" cy="2976114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cs-CZ" sz="2000" b="1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Dáme-li dne v říjnu 2019 do </a:t>
            </a:r>
            <a:r>
              <a:rPr lang="cs-CZ" sz="2000" b="1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  <a:hlinkClick r:id="rId2"/>
              </a:rPr>
              <a:t>www.</a:t>
            </a:r>
            <a:r>
              <a:rPr lang="cs-CZ" sz="2000" b="1" cap="all" dirty="0" err="1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  <a:hlinkClick r:id="rId2"/>
              </a:rPr>
              <a:t>google.com</a:t>
            </a:r>
            <a:r>
              <a:rPr lang="cs-CZ" sz="2000" b="1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 heslo</a:t>
            </a: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cs-CZ" sz="2000" cap="all" dirty="0" err="1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Technological</a:t>
            </a: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 </a:t>
            </a:r>
            <a:r>
              <a:rPr lang="cs-CZ" sz="2000" cap="all" dirty="0" err="1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forecAst</a:t>
            </a: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 získáme 51 800 000 analýz a studií</a:t>
            </a:r>
          </a:p>
          <a:p>
            <a:pPr>
              <a:buNone/>
            </a:pP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ECONOMIC FORECAST získáme  224 000 </a:t>
            </a:r>
            <a:r>
              <a:rPr lang="cs-CZ" sz="2000" cap="all" dirty="0" err="1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000</a:t>
            </a: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  předpovědí</a:t>
            </a:r>
          </a:p>
          <a:p>
            <a:pPr>
              <a:buNone/>
            </a:pP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POLITICAL FORECAST dává  142 milionů podkladů</a:t>
            </a:r>
          </a:p>
          <a:p>
            <a:pPr>
              <a:buNone/>
            </a:pP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ECOLOGICAL FORECAST Obdržíme  11 700 000 prognóz</a:t>
            </a:r>
          </a:p>
          <a:p>
            <a:pPr>
              <a:buNone/>
            </a:pPr>
            <a:r>
              <a:rPr lang="cs-CZ" sz="2000" cap="all" dirty="0">
                <a:solidFill>
                  <a:schemeClr val="tx1"/>
                </a:solidFill>
                <a:latin typeface="Times New Roman" pitchFamily="18" charset="0"/>
                <a:ea typeface="Verdana" panose="020B0604030504040204" pitchFamily="34" charset="0"/>
                <a:cs typeface="Times New Roman" pitchFamily="18" charset="0"/>
              </a:rPr>
              <a:t>Mezi Prognózami existují „CELEBRITY“  (prognóza amerických zpravodajských služeb):</a:t>
            </a:r>
          </a:p>
          <a:p>
            <a:pPr>
              <a:buNone/>
            </a:pPr>
            <a:endParaRPr lang="cs-CZ" sz="2000" cap="all" dirty="0">
              <a:solidFill>
                <a:schemeClr val="tx1"/>
              </a:solidFill>
              <a:latin typeface="Times New Roman" pitchFamily="18" charset="0"/>
              <a:ea typeface="Verdan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70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3578" y="510461"/>
            <a:ext cx="10515600" cy="1143000"/>
          </a:xfrm>
        </p:spPr>
        <p:txBody>
          <a:bodyPr>
            <a:noAutofit/>
          </a:bodyPr>
          <a:lstStyle/>
          <a:p>
            <a:pPr algn="ctr"/>
            <a:r>
              <a:rPr lang="cs-CZ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Vzniknou statisíce novým pracovních příležitostí a dalších vědeckých disciplín</a:t>
            </a:r>
            <a:endParaRPr lang="cs-CZ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54527" y="2152106"/>
            <a:ext cx="10436679" cy="3474720"/>
          </a:xfrm>
        </p:spPr>
        <p:txBody>
          <a:bodyPr>
            <a:normAutofit fontScale="92500" lnSpcReduction="10000"/>
          </a:bodyPr>
          <a:lstStyle/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Nové manažerské funkce: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Psychiatr /psycholog skupiny robotů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Kriminalista / specialista tajné služby specializovaný na skupiny robotů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 pro komunikaci s biosférou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Psycholog / psychiatr pro biosféru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Kriminalista / specialista tajné služby specializovaný na kriminalitu biosféry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Specialisté na legislativu robotiky a biosféry </a:t>
            </a:r>
            <a:r>
              <a:rPr lang="cs-C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(již dnes šachové programy se nesmějí zúčastňovat šachový turnajů pro lidské hráče)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Inspektor pro počítačové  soudce a politiky</a:t>
            </a:r>
          </a:p>
          <a:p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Manažer pro temnou hmotu a energii (v delší perspektivě  může být energie zdarma)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54239" y="257368"/>
            <a:ext cx="8683348" cy="11430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707571" y="1330780"/>
            <a:ext cx="10575471" cy="4972050"/>
          </a:xfrm>
        </p:spPr>
        <p:txBody>
          <a:bodyPr>
            <a:noAutofit/>
          </a:bodyPr>
          <a:lstStyle/>
          <a:p>
            <a:pPr>
              <a:buFont typeface="Times New Roman" panose="02020603050405020304" pitchFamily="18" charset="0"/>
              <a:buChar char="*"/>
            </a:pP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  <a:hlinkClick r:id="rId2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  <a:hlinkClick r:id="rId2"/>
              </a:rPr>
              <a:t>https://www.mlp.cz/cz/novinky/2383-revoluce-v-pujcovani-knih/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https://www.google.com/search?tbm=isch&amp;q=RFID+forecast&amp;chips=q:rfid+forecast,online_chips:global+rfid+market+size&amp;sa=X&amp;ved=0ahUKEwigxbuBxIfkAhVBI1AKHcepBvAQ4lYIKigA&amp;biw=1920&amp;bih=966&amp;dpr=1</a:t>
            </a:r>
            <a:endParaRPr lang="cs-CZ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https://www.idtechex.com/en/research-report/rfid-forecasts-players-and-opportunities-2018-2028/642</a:t>
            </a:r>
            <a:endParaRPr lang="cs-CZ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https://www.rodinnebaleni.cz/eshop-kategorie-3d-povleceni.html?utm_source=sklik&amp;utm_medium=cpc&amp;utm_campaign=Kombinovan%c3%a1+-+3d&amp;utm_content=Bez+visitors</a:t>
            </a:r>
            <a:endParaRPr lang="cs-CZ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https://prima.iprima.cz/zpravodajstvi/jsou-3d-tiskarny-budoucnosti-vedci-v-izraeli-vytiskli-miniaturni-prototyp-srdce</a:t>
            </a:r>
            <a:endParaRPr lang="cs-CZ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https://www.obnovitelne.cz/cz/clanek/888/inovativni-obaly-pro-potraviny-zachovaji-cerstvost-a-lze-je-snadno-recyklovat/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https://www.obnovitelne.cz/cz/clanek/884/praha-bez-kouricich-aut-a-hluku-vedeni-mesta-naplanovalo-kroky-pro-zlepseni-zivotniho-prostredi/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https://www.obnovitelne.cz/cz/clanek/881/nabijecich-stanic-v-oranzovych-barvach-je-jiz-sto-za-rok-narostly-na-dvojnasobek/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https://www.obnovitelne.cz/cz/clanek/880/zapomente-na-problemy-s-vybitym-mobilem-leto-preje-solarnim-nabijeckam/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https://www.obnovitelne.cz/cz/clanek/873/klimaticka-krize-je-vyzva-pro-prumysl-zodpovedne-firmy-podporuji-rust-obnovitelnych-zdroju/</a:t>
            </a:r>
            <a:endParaRPr lang="cs-CZ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https://www.seznamzpravy.cz/clanek/cech-ktery-vymyslel-sobestacny-dum-se-dostal-mezi-sest-nejvetsich-talentu-sveta-79321</a:t>
            </a: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https://www.startupjobs.cz/en/newsroom/pavel-podruh-cesky-sobestacny-ostrovni-dum-rozhovor-2019</a:t>
            </a:r>
          </a:p>
          <a:p>
            <a:pPr>
              <a:buFont typeface="Times New Roman" panose="02020603050405020304" pitchFamily="18" charset="0"/>
              <a:buChar char="*"/>
            </a:pPr>
            <a:r>
              <a:rPr lang="cs-CZ" sz="1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Štědroň</a:t>
            </a:r>
            <a:r>
              <a:rPr lang="cs-CZ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a kol.: PROGNOSTIKA, nakladatelství C.H.BECK, Praha 2019</a:t>
            </a:r>
            <a:endParaRPr lang="cs-CZ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57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15836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SVĚT 2035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441275"/>
            <a:ext cx="10515600" cy="3735688"/>
          </a:xfrm>
        </p:spPr>
        <p:txBody>
          <a:bodyPr anchor="ctr"/>
          <a:lstStyle/>
          <a:p>
            <a:pPr>
              <a:buNone/>
            </a:pPr>
            <a:r>
              <a:rPr lang="cs-CZ" b="1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Globalizace Má Kyvadlový průběh</a:t>
            </a:r>
          </a:p>
          <a:p>
            <a:pPr>
              <a:buNone/>
            </a:pPr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 současnosti se jednotlivé země „Emancipují“, aby POZDĚJI v budoucnosti byly MNOHEM více integrovány.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Dynamika v rámci zemí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Dynamika mezi zeměmi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Dlouhodobé a krátkodobé kompromisy</a:t>
            </a:r>
          </a:p>
        </p:txBody>
      </p:sp>
    </p:spTree>
    <p:extLst>
      <p:ext uri="{BB962C8B-B14F-4D97-AF65-F5344CB8AC3E}">
        <p14:creationId xmlns:p14="http://schemas.microsoft.com/office/powerpoint/2010/main" val="297457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625462"/>
            <a:ext cx="12192000" cy="1048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3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39988" y="616597"/>
            <a:ext cx="8683348" cy="114300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0070C0"/>
                </a:solidFill>
              </a:rPr>
              <a:t>3 ZÁKLADNÍ NEJISTOTY PŘÍŠTÍCH 20 LET: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17815" y="2290899"/>
            <a:ext cx="8534400" cy="3474720"/>
          </a:xfrm>
        </p:spPr>
        <p:txBody>
          <a:bodyPr anchor="ctr"/>
          <a:lstStyle/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Dynamika v rámci zemí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Dynamika mezi zeměmi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Dlouhodobé a krátkodobé kompromisy</a:t>
            </a:r>
          </a:p>
        </p:txBody>
      </p:sp>
    </p:spTree>
    <p:extLst>
      <p:ext uri="{BB962C8B-B14F-4D97-AF65-F5344CB8AC3E}">
        <p14:creationId xmlns:p14="http://schemas.microsoft.com/office/powerpoint/2010/main" val="2974570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401" y="1323833"/>
            <a:ext cx="11616918" cy="4094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67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8712" y="365125"/>
            <a:ext cx="2314575" cy="22098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787805"/>
            <a:ext cx="10515600" cy="3389158"/>
          </a:xfrm>
        </p:spPr>
        <p:txBody>
          <a:bodyPr anchor="ctr"/>
          <a:lstStyle/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Restrukturalizace globální ekonomiky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Politická nestabilita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Nároky na hospodářskou a fyzickou bezpečnost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Vzestup nerovnosti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Rozšiřování technologií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Oddělování států od globálního světa</a:t>
            </a:r>
          </a:p>
        </p:txBody>
      </p:sp>
    </p:spTree>
    <p:extLst>
      <p:ext uri="{BB962C8B-B14F-4D97-AF65-F5344CB8AC3E}">
        <p14:creationId xmlns:p14="http://schemas.microsoft.com/office/powerpoint/2010/main" val="2565291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7762" y="365125"/>
            <a:ext cx="2276475" cy="22098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832409"/>
            <a:ext cx="10515600" cy="3344553"/>
          </a:xfrm>
        </p:spPr>
        <p:txBody>
          <a:bodyPr anchor="ctr"/>
          <a:lstStyle/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Napětí mezi velkými mocnostmi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Rostoucí nacionalismus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Rozmazání rozdílu mezi mírem a válkou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Zapojování systémů umělé inteligence</a:t>
            </a:r>
          </a:p>
          <a:p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644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365125"/>
            <a:ext cx="2286000" cy="2200275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200" y="2943921"/>
            <a:ext cx="10515600" cy="3233041"/>
          </a:xfrm>
        </p:spPr>
        <p:txBody>
          <a:bodyPr anchor="ctr"/>
          <a:lstStyle/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Zpochybňování budoucnosti státní správy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Zapojení společností do soukromého života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Klíčovým zdrojem vlivu se stává schopnost ovládat informace</a:t>
            </a:r>
          </a:p>
          <a:p>
            <a:r>
              <a:rPr lang="cs-CZ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Zapojování veřejnosti do politik – kolektivní rozhodování</a:t>
            </a:r>
          </a:p>
        </p:txBody>
      </p:sp>
    </p:spTree>
    <p:extLst>
      <p:ext uri="{BB962C8B-B14F-4D97-AF65-F5344CB8AC3E}">
        <p14:creationId xmlns:p14="http://schemas.microsoft.com/office/powerpoint/2010/main" val="1030755196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502</TotalTime>
  <Words>1609</Words>
  <Application>Microsoft Office PowerPoint</Application>
  <PresentationFormat>Širokoúhlá obrazovka</PresentationFormat>
  <Paragraphs>112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Georgia</vt:lpstr>
      <vt:lpstr>Times New Roman</vt:lpstr>
      <vt:lpstr>Trebuchet MS</vt:lpstr>
      <vt:lpstr>Verdana</vt:lpstr>
      <vt:lpstr>Aerodynamika</vt:lpstr>
      <vt:lpstr>PROGNÓZA  2035: nové scénáře  doc.RNDr.Bohumír Štědroň,CSc.</vt:lpstr>
      <vt:lpstr>SVĚT 2035: nové scénáře</vt:lpstr>
      <vt:lpstr>SVĚT 2035 </vt:lpstr>
      <vt:lpstr>Prezentace aplikace PowerPoint</vt:lpstr>
      <vt:lpstr>3 ZÁKLADNÍ NEJISTOTY PŘÍŠTÍCH 20 LET:</vt:lpstr>
      <vt:lpstr>Prezentace aplikace PowerPoint</vt:lpstr>
      <vt:lpstr>Prezentace aplikace PowerPoint</vt:lpstr>
      <vt:lpstr>Prezentace aplikace PowerPoint</vt:lpstr>
      <vt:lpstr>Prezentace aplikace PowerPoint</vt:lpstr>
      <vt:lpstr>Prognóza CIA</vt:lpstr>
      <vt:lpstr>Nové technologické trendy  v budoucnosti:  -Artificial a Business Intelligence -RFID -3D -ekologické technologie -komunikace s celou biosférou -nové technologie (temná hmota energie) a proto vznik nových vědeckých disciplin</vt:lpstr>
      <vt:lpstr>Využití Business Intelligence</vt:lpstr>
      <vt:lpstr> Radio Frequency Identification, identifikace na rádiové frekvenci (RFID) je další generace identifikátorů navržených (nejen) k identifikaci zboží, navazující na systém čárových kódů. Stejně jako čárové kódy slouží k bezkontaktní komunikaci na krátkou vzdálenost. Iniciátorem vývoje je stejně jako u čárových kódů firma Wal-Mart. Patent na technologii RFID získal vynálezce Charles Walton  až v roce 1983 přestože počátky technologie sahají do II. světové války ve Velké Británii.  Čipy jsou k dispozici v provedení pro čtení nebo pro čtení a zápis. Pro komunikaci využívají převážně nosnou frekvenci 125 kHz, 134 kHz a 13,56 MHz. V některých státech se dají používat i další frekvence jako 868 MHz (v Evropě) a 915 MHz (v Americe).   Fenomén RFID se uplatní ve všech segmentech trhu a zejména ve zdravotnictví. Lze očekávat nárůst hodnoty trhu s RFID technologií. Po prostudování několika zdrojů, jako je analýza společnosti Researchmoz Global Pvt. Ltd nebo MarketsandMarkets™ Research Private Ltd., které se zabývají průzkumy trhu a konzultačními službami, byla sestavena tabulka s naměřenými hodnotami trhu. </vt:lpstr>
      <vt:lpstr>Prezentace aplikace PowerPoint</vt:lpstr>
      <vt:lpstr>PROGNÓZA  2035: nové scénáře</vt:lpstr>
      <vt:lpstr> </vt:lpstr>
      <vt:lpstr>-Ve střední Evropě vznikne unikátní projekt, který počítá s nasazením inteligentních sítí do distribučních soustav. Díky těmto technologiím budou do vybraných lokalit nasazeny nové komunikační prvky a chytré řízení zatížení, což zajistí v budoucnu mimo jiné podporu připojování obnovitelných zdrojů.Projekt nazvaný ACON (Again Connected Networks) budou spolu realizovat český E.ON Distribuce a Západoslovenská distribuční (ZSD). Uskuteční se díky podpoře ze strany Evropské unie, která jej podpoří ve výši 91,2 milionu EUR (více než 2 miliardy korun). Počítá se s nasazením klíčových prvků ve vybraných lokalitách v podobě nových komunikačných prvků a inteligentního řízení zatížení. Tato řešení do budoucna pomohou zajistit stabilitu dodávek při vyšší podílu obnovitelných zdrojů.  -Poblíž Lán vytvářejí odborníci z České zemědělské univerzity (ČZU) krajinu s prvky, které mají zajistit, aby půda odolala suchu i povodním. Projekt by měl být vzorem i pro jiná míst v ČR a Evropě. Vznikat začal loni v létě, hotovo by mohlo být tak za tři roky. Lokalita přezdívaná Amálie, která se mění v takzvanou chytrou krajinu, v současné době zabírá plochu asi 500 hektarů. Změní se k nepoznání, zatímco dnes vypadá jako normální česká zemědělská krajina , v budoucna se stane chytrou a přizpůsobivou; to znamená, že tam vzniknou mokřady, rybníky a zavlažovací systémy v kombinaci s moderními technologiemi. -Co s vyřazenými bateriemi z elektromobilů? Česko-izraelský tým vymyslel řešení Program česko-izraelského akcelerátoru CIPA má za sebou první úspěšný ročník, který se věnoval tematice chytrých měst. Týmy studentů z technických univerzit ČVUT a haifského Technionu v Haifě se v rámci roční práce zaměřily na problematiku vyřazených baterií z elektromobilů. Jejich řešení má sloužit k efektivnímu využití baterií, které by mohly v nové roli sloužit až 10 dalších let.    </vt:lpstr>
      <vt:lpstr>Nové náměty</vt:lpstr>
      <vt:lpstr>Příležitosti</vt:lpstr>
      <vt:lpstr>Vzniknou statisíce novým pracovních příležitostí a dalších vědeckých disciplín</vt:lpstr>
      <vt:lpstr>Použitá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Bohumír Štědroň</dc:creator>
  <cp:lastModifiedBy>Bohumir Stedron</cp:lastModifiedBy>
  <cp:revision>103</cp:revision>
  <dcterms:created xsi:type="dcterms:W3CDTF">2018-04-26T07:40:28Z</dcterms:created>
  <dcterms:modified xsi:type="dcterms:W3CDTF">2021-04-10T09:08:59Z</dcterms:modified>
</cp:coreProperties>
</file>