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439" r:id="rId2"/>
    <p:sldId id="524" r:id="rId3"/>
    <p:sldId id="530" r:id="rId4"/>
    <p:sldId id="525" r:id="rId5"/>
    <p:sldId id="593" r:id="rId6"/>
    <p:sldId id="483" r:id="rId7"/>
    <p:sldId id="598" r:id="rId8"/>
    <p:sldId id="591" r:id="rId9"/>
    <p:sldId id="295" r:id="rId10"/>
    <p:sldId id="521" r:id="rId11"/>
    <p:sldId id="304" r:id="rId12"/>
    <p:sldId id="579" r:id="rId13"/>
    <p:sldId id="260" r:id="rId14"/>
    <p:sldId id="278" r:id="rId15"/>
    <p:sldId id="581" r:id="rId16"/>
    <p:sldId id="584" r:id="rId17"/>
    <p:sldId id="446" r:id="rId18"/>
    <p:sldId id="268" r:id="rId19"/>
    <p:sldId id="269" r:id="rId20"/>
    <p:sldId id="599" r:id="rId21"/>
    <p:sldId id="504" r:id="rId22"/>
    <p:sldId id="526" r:id="rId23"/>
    <p:sldId id="265" r:id="rId24"/>
    <p:sldId id="450" r:id="rId25"/>
    <p:sldId id="451" r:id="rId26"/>
    <p:sldId id="594" r:id="rId27"/>
    <p:sldId id="449" r:id="rId28"/>
    <p:sldId id="476" r:id="rId29"/>
    <p:sldId id="452" r:id="rId30"/>
    <p:sldId id="453" r:id="rId31"/>
    <p:sldId id="600" r:id="rId32"/>
    <p:sldId id="592" r:id="rId33"/>
    <p:sldId id="590" r:id="rId34"/>
    <p:sldId id="595" r:id="rId35"/>
    <p:sldId id="448" r:id="rId36"/>
    <p:sldId id="604" r:id="rId37"/>
    <p:sldId id="529" r:id="rId38"/>
    <p:sldId id="597" r:id="rId39"/>
    <p:sldId id="601" r:id="rId40"/>
    <p:sldId id="523" r:id="rId41"/>
    <p:sldId id="518" r:id="rId42"/>
    <p:sldId id="596" r:id="rId43"/>
    <p:sldId id="527" r:id="rId44"/>
    <p:sldId id="445" r:id="rId45"/>
    <p:sldId id="267" r:id="rId46"/>
    <p:sldId id="478" r:id="rId47"/>
    <p:sldId id="477" r:id="rId48"/>
    <p:sldId id="536" r:id="rId49"/>
    <p:sldId id="479" r:id="rId50"/>
    <p:sldId id="481" r:id="rId51"/>
    <p:sldId id="588" r:id="rId52"/>
    <p:sldId id="480" r:id="rId53"/>
    <p:sldId id="535" r:id="rId54"/>
    <p:sldId id="532" r:id="rId55"/>
    <p:sldId id="533" r:id="rId56"/>
    <p:sldId id="537" r:id="rId57"/>
    <p:sldId id="538" r:id="rId58"/>
    <p:sldId id="589" r:id="rId59"/>
    <p:sldId id="300" r:id="rId60"/>
    <p:sldId id="301" r:id="rId61"/>
    <p:sldId id="440" r:id="rId62"/>
    <p:sldId id="442" r:id="rId63"/>
    <p:sldId id="441" r:id="rId64"/>
    <p:sldId id="602" r:id="rId65"/>
    <p:sldId id="603" r:id="rId6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94"/>
    <p:restoredTop sz="95872"/>
  </p:normalViewPr>
  <p:slideViewPr>
    <p:cSldViewPr snapToGrid="0" snapToObjects="1">
      <p:cViewPr varScale="1">
        <p:scale>
          <a:sx n="98" d="100"/>
          <a:sy n="98" d="100"/>
        </p:scale>
        <p:origin x="20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Users\Ben\Desktop\1_nova_statistika\2_hodina\pr&#780;i&#769;klady_str&#780;edni&#769;_hodno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Ben\Desktop\1_nova_statistika\2_hodina\priklady_rozptylu.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List2!$B$12</c:f>
              <c:strCache>
                <c:ptCount val="1"/>
                <c:pt idx="0">
                  <c:v>Počet lidí</c:v>
                </c:pt>
              </c:strCache>
            </c:strRef>
          </c:tx>
          <c:spPr>
            <a:ln w="25400" cap="rnd">
              <a:noFill/>
              <a:round/>
            </a:ln>
            <a:effectLst/>
          </c:spPr>
          <c:marker>
            <c:symbol val="circle"/>
            <c:size val="5"/>
            <c:spPr>
              <a:solidFill>
                <a:schemeClr val="accent1"/>
              </a:solidFill>
              <a:ln w="9525">
                <a:solidFill>
                  <a:schemeClr val="accent1"/>
                </a:solidFill>
              </a:ln>
              <a:effectLst/>
            </c:spPr>
          </c:marker>
          <c:xVal>
            <c:numRef>
              <c:f>List2!$A$13:$A$14</c:f>
              <c:numCache>
                <c:formatCode>General</c:formatCode>
                <c:ptCount val="2"/>
                <c:pt idx="0">
                  <c:v>20000</c:v>
                </c:pt>
                <c:pt idx="1">
                  <c:v>2000000</c:v>
                </c:pt>
              </c:numCache>
            </c:numRef>
          </c:xVal>
          <c:yVal>
            <c:numRef>
              <c:f>List2!$B$13:$B$14</c:f>
              <c:numCache>
                <c:formatCode>General</c:formatCode>
                <c:ptCount val="2"/>
                <c:pt idx="0">
                  <c:v>14</c:v>
                </c:pt>
                <c:pt idx="1">
                  <c:v>1</c:v>
                </c:pt>
              </c:numCache>
            </c:numRef>
          </c:yVal>
          <c:smooth val="0"/>
          <c:extLst>
            <c:ext xmlns:c16="http://schemas.microsoft.com/office/drawing/2014/chart" uri="{C3380CC4-5D6E-409C-BE32-E72D297353CC}">
              <c16:uniqueId val="{00000000-A8A7-4B4F-8CBC-1E184E6DF84E}"/>
            </c:ext>
          </c:extLst>
        </c:ser>
        <c:dLbls>
          <c:showLegendKey val="0"/>
          <c:showVal val="0"/>
          <c:showCatName val="0"/>
          <c:showSerName val="0"/>
          <c:showPercent val="0"/>
          <c:showBubbleSize val="0"/>
        </c:dLbls>
        <c:axId val="2039102912"/>
        <c:axId val="2038809552"/>
      </c:scatterChart>
      <c:valAx>
        <c:axId val="2039102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38809552"/>
        <c:crosses val="autoZero"/>
        <c:crossBetween val="midCat"/>
      </c:valAx>
      <c:valAx>
        <c:axId val="203880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391029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[priklady_rozptylu.xlsx]List2!Kontingenční tabulka1</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List2!$B$1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List2!$A$2:$A$4</c:f>
              <c:strCache>
                <c:ptCount val="2"/>
                <c:pt idx="0">
                  <c:v>1</c:v>
                </c:pt>
                <c:pt idx="1">
                  <c:v>2</c:v>
                </c:pt>
              </c:strCache>
            </c:strRef>
          </c:cat>
          <c:val>
            <c:numRef>
              <c:f>List2!$B$2:$B$4</c:f>
              <c:numCache>
                <c:formatCode>General</c:formatCode>
                <c:ptCount val="2"/>
                <c:pt idx="0">
                  <c:v>8</c:v>
                </c:pt>
                <c:pt idx="1">
                  <c:v>7</c:v>
                </c:pt>
              </c:numCache>
            </c:numRef>
          </c:val>
          <c:extLst>
            <c:ext xmlns:c16="http://schemas.microsoft.com/office/drawing/2014/chart" uri="{C3380CC4-5D6E-409C-BE32-E72D297353CC}">
              <c16:uniqueId val="{00000000-E61C-9345-AA2A-BCB4388D390D}"/>
            </c:ext>
          </c:extLst>
        </c:ser>
        <c:dLbls>
          <c:dLblPos val="outEnd"/>
          <c:showLegendKey val="0"/>
          <c:showVal val="1"/>
          <c:showCatName val="0"/>
          <c:showSerName val="0"/>
          <c:showPercent val="0"/>
          <c:showBubbleSize val="0"/>
        </c:dLbls>
        <c:gapWidth val="219"/>
        <c:overlap val="-27"/>
        <c:axId val="1937121472"/>
        <c:axId val="1937367616"/>
      </c:barChart>
      <c:catAx>
        <c:axId val="19371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367616"/>
        <c:crosses val="autoZero"/>
        <c:auto val="1"/>
        <c:lblAlgn val="ctr"/>
        <c:lblOffset val="100"/>
        <c:noMultiLvlLbl val="0"/>
      </c:catAx>
      <c:valAx>
        <c:axId val="193736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12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[priklady_rozptylu.xlsx]List3!Kontingenční tabulka2</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2</a:t>
            </a:r>
          </a:p>
        </c:rich>
      </c:tx>
      <c:layout>
        <c:manualLayout>
          <c:xMode val="edge"/>
          <c:yMode val="edge"/>
          <c:x val="0.50230838836677671"/>
          <c:y val="2.00429491768074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List3!$B$1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List3!$A$2:$A$6</c:f>
              <c:strCache>
                <c:ptCount val="4"/>
                <c:pt idx="0">
                  <c:v>1</c:v>
                </c:pt>
                <c:pt idx="1">
                  <c:v>2</c:v>
                </c:pt>
                <c:pt idx="2">
                  <c:v>3</c:v>
                </c:pt>
                <c:pt idx="3">
                  <c:v>4</c:v>
                </c:pt>
              </c:strCache>
            </c:strRef>
          </c:cat>
          <c:val>
            <c:numRef>
              <c:f>List3!$B$2:$B$6</c:f>
              <c:numCache>
                <c:formatCode>General</c:formatCode>
                <c:ptCount val="4"/>
                <c:pt idx="0">
                  <c:v>5</c:v>
                </c:pt>
                <c:pt idx="1">
                  <c:v>1</c:v>
                </c:pt>
                <c:pt idx="2">
                  <c:v>1</c:v>
                </c:pt>
                <c:pt idx="3">
                  <c:v>8</c:v>
                </c:pt>
              </c:numCache>
            </c:numRef>
          </c:val>
          <c:extLst>
            <c:ext xmlns:c16="http://schemas.microsoft.com/office/drawing/2014/chart" uri="{C3380CC4-5D6E-409C-BE32-E72D297353CC}">
              <c16:uniqueId val="{00000000-4EC2-184F-B1F0-112A4B6FAA52}"/>
            </c:ext>
          </c:extLst>
        </c:ser>
        <c:dLbls>
          <c:dLblPos val="outEnd"/>
          <c:showLegendKey val="0"/>
          <c:showVal val="1"/>
          <c:showCatName val="0"/>
          <c:showSerName val="0"/>
          <c:showPercent val="0"/>
          <c:showBubbleSize val="0"/>
        </c:dLbls>
        <c:gapWidth val="219"/>
        <c:overlap val="-27"/>
        <c:axId val="1968634336"/>
        <c:axId val="1968484560"/>
      </c:barChart>
      <c:catAx>
        <c:axId val="19686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484560"/>
        <c:crosses val="autoZero"/>
        <c:auto val="1"/>
        <c:lblAlgn val="ctr"/>
        <c:lblOffset val="100"/>
        <c:noMultiLvlLbl val="0"/>
      </c:catAx>
      <c:valAx>
        <c:axId val="196848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63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[priklady_rozptylu.xlsx]List2!Kontingenční tabulka1</c:name>
    <c:fmtId val="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List2!$B$1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List2!$A$2:$A$4</c:f>
              <c:strCache>
                <c:ptCount val="2"/>
                <c:pt idx="0">
                  <c:v>1</c:v>
                </c:pt>
                <c:pt idx="1">
                  <c:v>2</c:v>
                </c:pt>
              </c:strCache>
            </c:strRef>
          </c:cat>
          <c:val>
            <c:numRef>
              <c:f>List2!$B$2:$B$4</c:f>
              <c:numCache>
                <c:formatCode>General</c:formatCode>
                <c:ptCount val="2"/>
                <c:pt idx="0">
                  <c:v>8</c:v>
                </c:pt>
                <c:pt idx="1">
                  <c:v>7</c:v>
                </c:pt>
              </c:numCache>
            </c:numRef>
          </c:val>
          <c:extLst>
            <c:ext xmlns:c16="http://schemas.microsoft.com/office/drawing/2014/chart" uri="{C3380CC4-5D6E-409C-BE32-E72D297353CC}">
              <c16:uniqueId val="{00000000-A046-EA46-BCD3-3C3239DB2E3D}"/>
            </c:ext>
          </c:extLst>
        </c:ser>
        <c:dLbls>
          <c:dLblPos val="outEnd"/>
          <c:showLegendKey val="0"/>
          <c:showVal val="1"/>
          <c:showCatName val="0"/>
          <c:showSerName val="0"/>
          <c:showPercent val="0"/>
          <c:showBubbleSize val="0"/>
        </c:dLbls>
        <c:gapWidth val="219"/>
        <c:overlap val="-27"/>
        <c:axId val="1937121472"/>
        <c:axId val="1937367616"/>
      </c:barChart>
      <c:catAx>
        <c:axId val="19371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367616"/>
        <c:crosses val="autoZero"/>
        <c:auto val="1"/>
        <c:lblAlgn val="ctr"/>
        <c:lblOffset val="100"/>
        <c:noMultiLvlLbl val="0"/>
      </c:catAx>
      <c:valAx>
        <c:axId val="193736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12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[priklady_rozptylu.xlsx]List3!Kontingenční tabulka2</c:name>
    <c:fmtId val="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2</a:t>
            </a:r>
          </a:p>
        </c:rich>
      </c:tx>
      <c:layout>
        <c:manualLayout>
          <c:xMode val="edge"/>
          <c:yMode val="edge"/>
          <c:x val="0.50230838836677671"/>
          <c:y val="2.00429491768074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List3!$B$1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List3!$A$2:$A$6</c:f>
              <c:strCache>
                <c:ptCount val="4"/>
                <c:pt idx="0">
                  <c:v>1</c:v>
                </c:pt>
                <c:pt idx="1">
                  <c:v>2</c:v>
                </c:pt>
                <c:pt idx="2">
                  <c:v>3</c:v>
                </c:pt>
                <c:pt idx="3">
                  <c:v>4</c:v>
                </c:pt>
              </c:strCache>
            </c:strRef>
          </c:cat>
          <c:val>
            <c:numRef>
              <c:f>List3!$B$2:$B$6</c:f>
              <c:numCache>
                <c:formatCode>General</c:formatCode>
                <c:ptCount val="4"/>
                <c:pt idx="0">
                  <c:v>5</c:v>
                </c:pt>
                <c:pt idx="1">
                  <c:v>1</c:v>
                </c:pt>
                <c:pt idx="2">
                  <c:v>1</c:v>
                </c:pt>
                <c:pt idx="3">
                  <c:v>8</c:v>
                </c:pt>
              </c:numCache>
            </c:numRef>
          </c:val>
          <c:extLst>
            <c:ext xmlns:c16="http://schemas.microsoft.com/office/drawing/2014/chart" uri="{C3380CC4-5D6E-409C-BE32-E72D297353CC}">
              <c16:uniqueId val="{00000000-0BF7-1249-93AB-02A5D46D0CFE}"/>
            </c:ext>
          </c:extLst>
        </c:ser>
        <c:dLbls>
          <c:dLblPos val="outEnd"/>
          <c:showLegendKey val="0"/>
          <c:showVal val="1"/>
          <c:showCatName val="0"/>
          <c:showSerName val="0"/>
          <c:showPercent val="0"/>
          <c:showBubbleSize val="0"/>
        </c:dLbls>
        <c:gapWidth val="219"/>
        <c:overlap val="-27"/>
        <c:axId val="1968634336"/>
        <c:axId val="1968484560"/>
      </c:barChart>
      <c:catAx>
        <c:axId val="19686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484560"/>
        <c:crosses val="autoZero"/>
        <c:auto val="1"/>
        <c:lblAlgn val="ctr"/>
        <c:lblOffset val="100"/>
        <c:noMultiLvlLbl val="0"/>
      </c:catAx>
      <c:valAx>
        <c:axId val="196848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63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[priklady_rozptylu.xlsx]List2!Kontingenční tabulka1</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List2!$B$1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List2!$A$2:$A$4</c:f>
              <c:strCache>
                <c:ptCount val="2"/>
                <c:pt idx="0">
                  <c:v>1</c:v>
                </c:pt>
                <c:pt idx="1">
                  <c:v>2</c:v>
                </c:pt>
              </c:strCache>
            </c:strRef>
          </c:cat>
          <c:val>
            <c:numRef>
              <c:f>List2!$B$2:$B$4</c:f>
              <c:numCache>
                <c:formatCode>General</c:formatCode>
                <c:ptCount val="2"/>
                <c:pt idx="0">
                  <c:v>8</c:v>
                </c:pt>
                <c:pt idx="1">
                  <c:v>7</c:v>
                </c:pt>
              </c:numCache>
            </c:numRef>
          </c:val>
          <c:extLst>
            <c:ext xmlns:c16="http://schemas.microsoft.com/office/drawing/2014/chart" uri="{C3380CC4-5D6E-409C-BE32-E72D297353CC}">
              <c16:uniqueId val="{00000000-0C09-2644-9653-F469E7CC59B9}"/>
            </c:ext>
          </c:extLst>
        </c:ser>
        <c:dLbls>
          <c:dLblPos val="outEnd"/>
          <c:showLegendKey val="0"/>
          <c:showVal val="1"/>
          <c:showCatName val="0"/>
          <c:showSerName val="0"/>
          <c:showPercent val="0"/>
          <c:showBubbleSize val="0"/>
        </c:dLbls>
        <c:gapWidth val="219"/>
        <c:overlap val="-27"/>
        <c:axId val="1937121472"/>
        <c:axId val="1937367616"/>
      </c:barChart>
      <c:catAx>
        <c:axId val="19371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367616"/>
        <c:crosses val="autoZero"/>
        <c:auto val="1"/>
        <c:lblAlgn val="ctr"/>
        <c:lblOffset val="100"/>
        <c:noMultiLvlLbl val="0"/>
      </c:catAx>
      <c:valAx>
        <c:axId val="193736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3712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pivotSource>
    <c:name>[priklady_rozptylu.xlsx]List3!Kontingenční tabulka2</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Výběr</a:t>
            </a:r>
            <a:r>
              <a:rPr lang="en-US" dirty="0"/>
              <a:t> 2</a:t>
            </a:r>
          </a:p>
        </c:rich>
      </c:tx>
      <c:layout>
        <c:manualLayout>
          <c:xMode val="edge"/>
          <c:yMode val="edge"/>
          <c:x val="0.50230838836677671"/>
          <c:y val="2.00429491768074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List3!$B$1</c:f>
              <c:strCache>
                <c:ptCount val="1"/>
                <c:pt idx="0">
                  <c:v>Celkem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List3!$A$2:$A$6</c:f>
              <c:strCache>
                <c:ptCount val="4"/>
                <c:pt idx="0">
                  <c:v>1</c:v>
                </c:pt>
                <c:pt idx="1">
                  <c:v>2</c:v>
                </c:pt>
                <c:pt idx="2">
                  <c:v>3</c:v>
                </c:pt>
                <c:pt idx="3">
                  <c:v>4</c:v>
                </c:pt>
              </c:strCache>
            </c:strRef>
          </c:cat>
          <c:val>
            <c:numRef>
              <c:f>List3!$B$2:$B$6</c:f>
              <c:numCache>
                <c:formatCode>General</c:formatCode>
                <c:ptCount val="4"/>
                <c:pt idx="0">
                  <c:v>5</c:v>
                </c:pt>
                <c:pt idx="1">
                  <c:v>1</c:v>
                </c:pt>
                <c:pt idx="2">
                  <c:v>1</c:v>
                </c:pt>
                <c:pt idx="3">
                  <c:v>8</c:v>
                </c:pt>
              </c:numCache>
            </c:numRef>
          </c:val>
          <c:extLst>
            <c:ext xmlns:c16="http://schemas.microsoft.com/office/drawing/2014/chart" uri="{C3380CC4-5D6E-409C-BE32-E72D297353CC}">
              <c16:uniqueId val="{00000000-D600-034D-B660-95BE6CCF104D}"/>
            </c:ext>
          </c:extLst>
        </c:ser>
        <c:dLbls>
          <c:dLblPos val="outEnd"/>
          <c:showLegendKey val="0"/>
          <c:showVal val="1"/>
          <c:showCatName val="0"/>
          <c:showSerName val="0"/>
          <c:showPercent val="0"/>
          <c:showBubbleSize val="0"/>
        </c:dLbls>
        <c:gapWidth val="219"/>
        <c:overlap val="-27"/>
        <c:axId val="1968634336"/>
        <c:axId val="1968484560"/>
      </c:barChart>
      <c:catAx>
        <c:axId val="19686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484560"/>
        <c:crosses val="autoZero"/>
        <c:auto val="1"/>
        <c:lblAlgn val="ctr"/>
        <c:lblOffset val="100"/>
        <c:noMultiLvlLbl val="0"/>
      </c:catAx>
      <c:valAx>
        <c:axId val="196848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96863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48:47.928"/>
    </inkml:context>
    <inkml:brush xml:id="br0">
      <inkml:brushProperty name="width" value="0.05" units="cm"/>
      <inkml:brushProperty name="height" value="0.05" units="cm"/>
      <inkml:brushProperty name="color" value="#E71224"/>
    </inkml:brush>
  </inkml:definitions>
  <inkml:trace contextRef="#ctx0" brushRef="#br0">2266 110 24575,'-36'-4'0,"8"3"0,6-8 0,0 4 0,7 0 0,-3-3 0,-3 7 0,-34-15 0,26 13 0,-64-17 0,70 18 0,-64-10 0,61 11 0,-61-7 0,64 3 0,-62 0 0,67 1 0,-64 4 0,60 0 0,-61 0 0,61 0 0,-67 0 0,68 0 0,-72 0 0,74 0 0,-75 0 0,74 0 0,-70 0 0,68 0 0,-64 0 0,62 0 0,-61 4 0,67-3 0,-60 3 0,61 0 0,-60-3 0,58 3 0,-50 0 0,54-3 0,-47 3 0,42-4 0,-42 4 0,43-3 0,-43 7 0,46-7 0,-41 11 0,43-10 0,-23 10 0,25-11 0,-9 11 0,11-10 0,-3 14 0,8-9 0,1 6 0,0-4 0,3 0 0,-3 4 0,4-3 0,-4-1 0,3 7 0,-3-9 0,4 30 0,0-23 0,8 40 0,-2-39 0,19 42 0,-17-34 0,12 13 0,-6-11 0,1-14 0,3 2 0,39-1 0,-33-10 0,75 10 0,-71-11 0,29 1 0,1 0 0,-26-2 0,30 0 0,-1 0 0,-31 0 0,61 0 0,-59 0-4470,12 0 4470,-18 0 0,-11 0 0,42 0 0,3 0 0,8 0 0,22 0 0,-66 0 0,61 0 0,-67 0 0,76 0 0,-73 0 0,77 0 0,-75 0 0,59 0 0,-61 0 0,49 0 0,-50 0 0,38 0 0,-39 0 0,34 0 0,-38 0 0,42 0 0,-41 0 0,37 0 0,-39 0 0,27 0 0,-29 0 4470,13 0-4470,-14 0 0,6 0 0,-7 0 0,15 0 0,-13 0 0,21-4 0,-21 3 0,17-7 0,-17 3 0,13 0 0,-14-3 0,14 3 0,-14 0 0,6 1 0,-12 0 0,7 3 0,-6-3 0,7 0 0,-4 3 0,1-3 0,-1 4 0,0-4 0,0 3 0,4-7 0,-3 7 0,3-7 0,-4 7 0,0-7 0,0 7 0,-4-7 0,3 7 0,-7-8 0,3 4 0,-4-4 0,0 0 0,0 0 0,0 0 0,0 0 0,0 0 0,0 0 0,0 0 0,0 0 0,0 0 0,0-4 0,-4 7 0,3-10 0,-7 14 0,7-11 0,-7 12 0,7-7 0,-7 7 0,7-7 0,-7 7 0,3-3 0,0 0 0,-3 3 0,3-7 0,-4 7 0,0-7 0,0 3 0,0 0 0,0 1 0,3 0 0,-2 3 0,3-7 0,-4 7 0,0-7 0,0 3 0,0 0 0,0 1 0,4 0 0,-3 3 0,7-7 0,-3 7 0,4-3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7:56.305"/>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1:47.813"/>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1:25.725"/>
    </inkml:context>
    <inkml:brush xml:id="br0">
      <inkml:brushProperty name="width" value="0.05" units="cm"/>
      <inkml:brushProperty name="height" value="0.05" units="cm"/>
      <inkml:brushProperty name="color" value="#E71224"/>
    </inkml:brush>
  </inkml:definitions>
  <inkml:trace contextRef="#ctx0" brushRef="#br0">0 10 24575,'0'-5'0,"0"1"0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1:26.37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1:43.809"/>
    </inkml:context>
    <inkml:brush xml:id="br0">
      <inkml:brushProperty name="width" value="0.05" units="cm"/>
      <inkml:brushProperty name="height" value="0.05" units="cm"/>
      <inkml:brushProperty name="color" value="#E71224"/>
    </inkml:brush>
  </inkml:definitions>
  <inkml:trace contextRef="#ctx0" brushRef="#br0">82 236 24575,'9'-48'0,"0"5"0,0 33 0,0-2 0,0 11 0,1-7 0,-1 3 0,16-12 0,-12 10 0,32-17 0,-31 17 0,36-14 0,-36 10 0,51-2 0,-47 8 0,64 1 0,-64 4 0,59 0 0,-55 0 0,44 0 0,-47 4 0,47 13 0,-49-4 0,52 20 0,-53-25 0,42 24 0,-44-28 0,35 28 0,-35-24 0,35 30 0,-38-25 0,33 32 0,-35-31 0,32 35 0,-32-35 0,23 36 0,-24-36 0,13 35 0,-11-35 0,-1 36 0,-1-40 0,-7 42 0,3-29 0,-4 13 0,0-10 0,0-16 0,0 3 0,0-4 0,0 0 0,0 0 0,0 0 0,0 0 0,0 0 0,-4 8 0,3-6 0,-15 14 0,9-13 0,-14 9 0,10-11 0,-14 15 0,13-13 0,-21 17 0,21-18 0,-25 10 0,24-11 0,-29 4 0,25-5 0,-9-4 0,13-1 0,4-4 0,0 0 0,0 0 0,-4 0 0,3 0 0,-3 0 0,3 0 0,1 0 0,0 0 0,0 0 0,0 0 0,0 0 0,-24 0 0,18 0 0,-39 0 0,40 0 0,-35 0 0,35 0 0,-35 0 0,35 0 0,-16 0-1635,21 0 1635,0 0 0,-4-4 0,-13-5 0,9-1 0,-20-8 0,25 8 0,-22-11 0,22 14 0,-17-13 0,18 14 0,-14-11 0,14 11 1635,-10-14-1635,10 17 0,-6-21 0,7 21 0,-7-22 0,7 18 0,-11-14 0,10 11 0,-10-7 0,11 7 0,-7-7 0,7 7 0,-4-3 0,5 8 0,0-12 0,4 10 0,-3-14 0,3 15 0,-4-14 0,4 13 0,-7-18 0,10 14 0,-14-14 0,14 14 0,-10-15 0,7 19 0,0-17 0,-3 21 0,7-21 0,-3 17 0,4-14 0,0 11 0,0-3 0,0 4 0,0-4 0,0 2 0,0-2 0,0 4 0,8-4 0,-6 3 0,10-3 0,-7 4 0,0 0 0,3 4 0,-3-3 0,0 3 0,3 0 0,-3 1 0,0 0 0,3 3 0,-7-7 0,7 7 0,-3-7 0,4 3 0,0 0 0,-4-3 0,3 7 0,-3-8 0,5 4 0,-1 0 0,-4 1 0,-1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1:46.246"/>
    </inkml:context>
    <inkml:brush xml:id="br0">
      <inkml:brushProperty name="width" value="0.05" units="cm"/>
      <inkml:brushProperty name="height" value="0.05" units="cm"/>
      <inkml:brushProperty name="color" value="#E71224"/>
    </inkml:brush>
  </inkml:definitions>
  <inkml:trace contextRef="#ctx0" brushRef="#br0">1088 1248 24575,'-9'0'0,"-1"0"0,1 0 0,0 0 0,0 0 0,-12 0 0,9 0 0,-29 0 0,23 0 0,-45-8 0,38 2-897,-21-3 897,32 1-436,-12-1 436,10 3 0,-6-6 0,-3 3 0,9-2 0,-75-27 0,57 22 0,-32-12 0,1 0 0,35 14 0,-30-15 0,1-1 0,32 14 0,-23-13 0,3 1 0,29 14 0,-43-40 0,51 39 0,-30-46 0,32 45 0,-13-54 0,16 49 0,0-41 0,5 44 0,0-44 0,0 45 0,17-48 0,-9 50 0,29-47 0,-28 46 0,39-45 0,-37 41 0,43-38 0,-40 39 0,31-26 0,-32 33 0,45-22 0,-41 26 0,56-20 0,-56 21 0,61-14 0,-60 15 0,68-6 0,-67 11 0,66-7 0,-67 7 0,60-3 0,-57 4 0,58 4 0,-57-3 0,59 19 0,-63-16 0,68 28 0,-67-24 0,28 11 0,0-1 0,-27-9-868,33 16 868,-44-20 0,4 0 836,-3 3-836,3-7 436,5 11-436,-7-10 0,6 10 0,20 5 0,-21-9 0,21 12 929,-28-19-929,4 11 0,-2-10 0,2 10 0,12 6 0,-12-6 0,20 17 0,-22-18 0,6 14 0,-8-14 0,0 18 0,-4-17 0,4 18 0,-8-19 0,7 10 0,-7-11 0,3 3 0,-4-4 0,0 8 0,0-6 0,0 10 0,0-11 0,-4 12 0,3-11 0,-7 10 0,7-11 0,-8 7 0,4-11 0,-4 14 0,4-13 0,-3 14 0,3-11 0,-4 8 0,0-8 0,0 7 0,0-11 0,-4 10 0,3-10 0,-3 7 0,4-8 0,-4 7 0,3-10 0,-4 10 0,5-7 0,-8 0 0,10 3 0,-13-7 0,14 3 0,-11 0 0,7-3 0,-11 7 0,10-7 0,-10 7 0,10-7 0,-6 12 0,7-11 0,-15 14 0,13-14 0,-17 14 0,22-10 0,-21 11 0,20-11 0,-26 14 0,26-13 0,-20 18 0,21-18 0,-18 18 0,18-18 0,-21 14 0,20-11 0,-26 11 0,22-14 0,-17 13 0,18-14 0,-10 7 0,11-8 0,-11 3 0,10-3 0,-11 4 0,12-4 0,-7 4 0,7-8 0,-11 7 0,10-7 0,-18 3 0,17-4 0,-17 0 0,17 0 0,-13 0 0,14 0 0,-14 0 0,14 0 0,-10 0 0,11 0 0,-7 0 0,7 0 0,-8 0 0,8 0 0,-3 0 0,4 0 0,0 0 0,0 0 0,0 0 0,-8 0 0,10 0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7:07.700"/>
    </inkml:context>
    <inkml:brush xml:id="br0">
      <inkml:brushProperty name="width" value="0.05" units="cm"/>
      <inkml:brushProperty name="height" value="0.05" units="cm"/>
      <inkml:brushProperty name="color" value="#E71224"/>
    </inkml:brush>
  </inkml:definitions>
  <inkml:trace contextRef="#ctx0" brushRef="#br0">2676 417 24575,'0'-9'0,"0"0"0,0 0 0,-4 4 0,3-3 0,-7 3 0,7-4 0,-3 0 0,-4-5 0,6 4 0,-22-15 0,20 13 0,-32-25 0,27 28 0,-16-11 0,15 16 0,1-1 0,0 0 0,4-3 0,-3 7 0,-5-12 0,2 7 0,-6-3 0,-12-7 0,15 9 0,-28-14 0,26 11 0,-34-11 0,30 10 0,-54-14 0,52 18 0,-64-18 0,62 18-932,-29-6 932,43 9 0,-7 4 0,7-4 0,-7 3 0,-9-3 0,8 4 0,-11 0 0,-5 0 0,11 0 0,-48 0 0,45 0 0,-48 0 0,54 0 0,-58 4 0,55-3 0,-56 11 0,59-10 0,-17 6 0,28-4 0,-4-3 0,3 3 0,-3 0 932,0-3-932,3 8 0,-4-8 0,-39 19 0,29-16 0,-25 15 0,-1 2 0,22-11 0,-25 16 0,-1 1 0,24-12 0,-21 13 0,0-2 0,23-16 0,-17 15 0,0-2 0,22-17 0,-22 20 0,0 1 0,22-16 0,-21 17 0,1 1 0,21-14-635,-31 22 635,42-26 0,-6 6 0,7-7 0,1 7 0,-16 25 0,-8 24 0,3-10 0,5-1 0,5-3 0,10-22 0,-8 24 0,0-1 0,10-29 0,-25 69 0,21-74 0,-17 71 0,18-67 0,-7 32 0,9-37 0,0 36 635,4-11-635,1 22 0,0 1 0,3-14 0,-1 28 0,0-5 0,2-41-3392,-6 50 0,-2 3 3392,4-38 0,-3 11 0,-1-4-1114,4-28 1114,3-2 0,-3 1 0,-1 1 0,-1 16 0,0-6 0,2 6 0,-1 18 0,-1 1 0,-2-5 0,4 19 0,0 20 0,0-19-306,-1-10 306,4 9 0,1 16 0,1-19 0,-1-17 0,-2 9 0,0 15 0,0-15 6081,1-14-6081,-1 26 0,0 22 0,1-20 0,1-20 0,1 29 0,1 23 0,0-22 1150,-1-21-1150,6 16 0,3 20 0,-3-20 0,-2-21 0,11 36 0,0-4 485,-13-56-485,8 21 0,0-3 0,-9-29 0,11 23 0,2-1 0,-10-27 0,27 66 0,-25-72 0,6 27 0,-5 4 0,-3 11 0,0-1 0,-2-6 0,-2-4 0,-1-23 0,0 35 0,0 1 0,4-30 0,-1 45 0,1 1 0,1-40 0,-2 36 0,-1-1 0,3-43 0,-5 24 0,1-1 0,3-25 0,-4 27 0,0 1 0,0-25 0,0 27 0,0-1 0,0-28 0,0 34 0,0 1 0,0-30 0,0 32 0,0-1 0,0-35 0,-2 24 0,0-1 0,1-25 0,-8 71 0,8-71 0,-4 25 0,-2 1 0,5-28 0,-6 29 0,0-1 0,6-32 0,-4 30 0,0 1 0,5-28 0,-3 70 0,4-69 0,-4 65 0,3-63 0,-3 71 0,4-75 0,0 29 0,0 0 0,0-31 0,0 75 0,0-78 0,0 54 0,0-53 0,-4 59 0,3-56 0,-3 34 0,4-42 488,0 3-488,0 0 0,0-4 0,-4 24 0,-1-19 0,-4 55 0,4-51-955,1 27 955,4-33 0,0-7 0,0 7 0,0-7 0,0 16 0,0-14 0,0 41 0,0-32 0,0 46 955,0-44-955,20 63 0,-11-56 0,11 26 0,1-1 0,-8-26 0,10 25 0,0-1 0,-13-24 0,18 29 0,0-1 0,-16-30 0,20 31 0,2-2 0,-18-31 0,13 17 0,-1-1 0,-14-22 0,36 38 0,-36-42 0,31 39 0,-32-44 0,44 30 0,-39-32 0,43 13 0,-47-16 0,35 7 0,-35-10 0,44 10 0,-42-11 0,45 12 0,-46-11 0,51 18 0,-49-17 0,61 17 0,-56-18 0,56 14 0,-57-14 0,57 18 0,-60-17-642,27 13 642,-32-15 0,-3 7 0,4-7 0,-5 3 0,4 0 0,5-3 0,-3 3 0,38 8 0,-35-4 0,64 13 0,-60-11 0,49 3 0,-48-8 0,43 7 0,-41-10 0,50 6 0,-54-8 0,60 4 0,-61-3 0,57 7 0,-61-7 0,42 3 0,-44-4 0,47 4 0,-44-3 0,61 3 0,-60-4 0,71-12 0,-68 5 0,64-22 0,-68 17 0,53-21 0,-54 20 0,57-32 0,-55 30 0,25-19 0,0-1 0,-24 16 0,22-27 0,0-1 0,-20 26 0,16-32 0,0 0 0,-16 28 0,15-26 0,-2-1 0,-18 24 0,15-21 0,-1-1 0,-14 22 0,8-22 0,1 1 0,-12 25 86,12-33-86,-16 43 0,0-28 0,0 17 0,-4-17 0,15-16 0,-11 30 0,8-26 0,3 1 0,-7 23-3300,12-46 0,-2-3 3300,-12 30-2207,14-45 1,-1-1 2206,-14 49-1393,10-39 0,2-1 1393,-7 42 0,2-27 0,2-7 0,1-2 0,4-12 0,-12 23 0,4-11 0,0-3 0,-1 0 0,-4 15 0,3-18 0,0 0 0,-3 15 0,-4 20 0,-1 0-508,3-22 1,3-17 0,-1 0 0,-3 20 507,-4-17 0,2 10 0,2-21 0,1-1 0,-2 24 0,1-4 0,-1-6 0,2-28 0,0 0 0,-1 28 0,2 1 0,-3 2 0,1-26 0,-1 0 0,-2 24 0,-4-6 0,0 15 0,1-21 0,-1 1 0,0 21 0,-1-13 0,0 20 0,0-18 0,0 0 0,0 18 0,0-16 0,0-8 0,0-21 0,0 21 0,0 8 0,0-3 0,0-19 0,0 22 0,0 19 0,0-21 0,0-22 0,0 23 0,0 23 0,-1-12 0,-1-18 0,0 20 0,1 25 83,-5-33 1,-2 1-84,2 38 0,-4-34 0,-2 1 0,0 37 243,-3-34 0,0 1-243,7 39 0,-12-31 0,-1-1 0,11 30 457,-10-22 1,-1 1-458,9 27 1558,-21-48-1558,21 49 0,-25-41 0,23 46 0,-31-50 0,31 53 0,-43-48 0,41 50 0,-42-47 0,44 46 1905,-35-45-1905,35 46 0,-36-43 0,36 43 0,-43-54 0,41 51 0,-17-23 0,0 0 0,17 23 0,-17-23 0,1 0 0,16 23 0,-17-24 0,0-1 0,17 20 0,-15-18 0,1-1 0,15 17 0,-19-17 2717,25 29-2717,0 3 3005,0-3-3005,0 3 0,0-7 0,0 3 2567,0 0-2567,-20-27 0,15 25 0,-32-46 0,37 47 2383,-19-30-2383,22 33 681,-11-21-681,7 20 0,-3-20 0,4 21 0,0-21 0,4 21 0,-11-25 0,13 24 0,-18-25 0,19 26 0,-10-13 0,7 15 0,0-3 0,-3 8 0,7-7 0,-3 6 0,0-3 0,3 1 0,-3 3 0,4-5 0,-4 5 0,3-7 0,-7 6 0,3-11 0,0 7 0,-3-3 0,7 4 0,-3 0 0,0 0 0,-1 0 0,0 0 0,1 0 0,-4-4 0,6 3 0,-10-4 0,11 5 0,-8 0 0,4 4 0,0-3 0,-3 7 0,7-3 0,-3 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7:14.30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6T17:57:35.157"/>
    </inkml:context>
    <inkml:brush xml:id="br0">
      <inkml:brushProperty name="width" value="0.05" units="cm"/>
      <inkml:brushProperty name="height" value="0.05" units="cm"/>
      <inkml:brushProperty name="color" value="#E71224"/>
    </inkml:brush>
  </inkml:definitions>
  <inkml:trace contextRef="#ctx0" brushRef="#br0">1767 118 24575,'-8'-5'0,"6"-3"0,-10 7 0,7-3 0,-4 4 0,0 0 0,-4-4 0,3 3 0,-19-11 0,16 10 0,-29-6 0,29 8 0,-32 0 0,31 0 0,-36 0 0,36 0 0,-43-4 0,37 3 0,-39-3 0,37 4 0,-40 0 0,41 0 0,-20 0 0,31 0 0,1 0 0,0 0 0,-8 0 0,6 0 0,-6 0 0,-8 0 0,12 0 0,-28 0 0,27 0 0,-27 0 0,28 0 0,-32 0 0,31 0 0,-28 4 0,30-3 0,-17 3 0,18-4 0,-22 0 0,20 4 0,-25-3 0,26 3 0,-33-4 0,30 0 0,-46 4 0,44-3 0,-40 3 0,43-4 0,-23 0 0,26 0 0,-6 0 0,8 0 0,-1 0 0,-7 0 0,6 0 0,-26 0 0,23 0 0,-27 0 0,29 0 0,-22 0 0,22 0 0,-21 4 0,21-3 0,-17 3 0,18-4 0,-6 4 0,8-3 0,3 7 0,-2-7 0,3 7 0,-4-7 0,-8 11 0,10-6 0,-9 7 0,11-8 0,0 3 0,1-3 0,-4 4 0,6 0 0,-10 4 0,7-6 0,0 5 0,-3-3 0,3 5 0,0 0 0,-3-1 0,7-4 0,-3 0 0,4 0 0,0 0 0,0 0 0,0 4 0,0-3 0,0 3 0,0-3 0,0-1 0,0 0 0,0 0 0,0 0 0,0 4 0,4-7 0,9 14 0,-2-17 0,18 25 0,-17-24 0,13 16 0,-19-15 0,18 9 0,-16-8 0,30 10 0,-25-14 0,28 14 0,-28-14 0,28 10 0,-28-11 0,29 7 0,-29-7 0,36 3 0,-34-4 0,39 4 0,-40-3 0,43 3 0,-41-4 0,50 0 0,-50 0 0,33 0 0,-37 0 0,29 0 0,-26 4 0,34-3 0,-35 3 0,51 0 0,-46-3 0,66 3 0,-62-4 0,52 0 0,-56 0 0,46 0 0,-48 0 0,45 0 0,-48 0 0,39 0 0,-38 0 0,43 0 0,-43 0 0,22 0 0,-27 0 0,3 0 0,-4-4 0,25 3 0,-19-3 0,26 0 0,-30 3 0,18-7 0,-17 3 0,21-4 0,-20 4 0,16-7 0,-18 10 0,10-14 0,-11 14 0,-1-10 0,-5 7 0,4-5 0,-2 1 0,7 0 0,-4 4 0,4-7 0,-6 6 0,9-7 0,-14 4 0,10 0 0,-11 0 0,11-8 0,-10 6 0,10-6 0,-11 8 0,7 0 0,-7-1 0,7-3 0,-7 3 0,7 1 0,-7 1 0,3-1 0,-4-1 0,0-7 0,0 7 0,0-3 0,0 4 0,0 0 0,0 0 0,0-4 0,0 2 0,0-2 0,0 4 0,-4 0 0,3 0 0,-7-4 0,3 7 0,-4-14 0,4 13 0,-3-6 0,7 5 0,-7 3 0,7-4 0,-7 4 0,7-3 0,-7 3 0,3-5 0,-4 5 0,4-3 0,-4 7 0,8-7 0,-7 7 0,3-3 0,0 0 0,-3 3 0,7-7 0,-3 3 0,0 0 0,3 1 0,-3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74D71-102A-6E49-B099-D324F8E37DD1}" type="datetimeFigureOut">
              <a:rPr lang="cs-CZ" smtClean="0"/>
              <a:t>07.11.2023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D243-CF43-7348-B41C-B6F28312C3D5}" type="slidenum">
              <a:rPr lang="cs-CZ" smtClean="0"/>
              <a:t>‹#›</a:t>
            </a:fld>
            <a:endParaRPr lang="cs-CZ"/>
          </a:p>
        </p:txBody>
      </p:sp>
    </p:spTree>
    <p:extLst>
      <p:ext uri="{BB962C8B-B14F-4D97-AF65-F5344CB8AC3E}">
        <p14:creationId xmlns:p14="http://schemas.microsoft.com/office/powerpoint/2010/main" val="163522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gwa.com/en/explainers/812192146073/"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gwa.com/en/explainers/812192146073/"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gwa.com/en/explainers/812192146073/"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agwa.com/en/explainers/81219214607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3504-9055-D448-A00B-03FEB6440A6F}" type="slidenum">
              <a:rPr lang="cs-CZ" smtClean="0"/>
              <a:t>18</a:t>
            </a:fld>
            <a:endParaRPr lang="cs-CZ"/>
          </a:p>
        </p:txBody>
      </p:sp>
    </p:spTree>
    <p:extLst>
      <p:ext uri="{BB962C8B-B14F-4D97-AF65-F5344CB8AC3E}">
        <p14:creationId xmlns:p14="http://schemas.microsoft.com/office/powerpoint/2010/main" val="45972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Chromý, práce s empirickými daty</a:t>
            </a:r>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41</a:t>
            </a:fld>
            <a:endParaRPr lang="cs-CZ"/>
          </a:p>
        </p:txBody>
      </p:sp>
    </p:spTree>
    <p:extLst>
      <p:ext uri="{BB962C8B-B14F-4D97-AF65-F5344CB8AC3E}">
        <p14:creationId xmlns:p14="http://schemas.microsoft.com/office/powerpoint/2010/main" val="281259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Chromý, práce s empirickými daty</a:t>
            </a:r>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42</a:t>
            </a:fld>
            <a:endParaRPr lang="cs-CZ"/>
          </a:p>
        </p:txBody>
      </p:sp>
    </p:spTree>
    <p:extLst>
      <p:ext uri="{BB962C8B-B14F-4D97-AF65-F5344CB8AC3E}">
        <p14:creationId xmlns:p14="http://schemas.microsoft.com/office/powerpoint/2010/main" val="237680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Nešikmé – stejné, záporná šikmost průměr – </a:t>
            </a:r>
            <a:r>
              <a:rPr lang="en-US" dirty="0" err="1"/>
              <a:t>vyšší</a:t>
            </a:r>
            <a:r>
              <a:rPr lang="cs-CZ" dirty="0"/>
              <a:t>, kladná šikmost průměr –</a:t>
            </a:r>
            <a:r>
              <a:rPr lang="en-US" dirty="0"/>
              <a:t> </a:t>
            </a:r>
            <a:r>
              <a:rPr lang="en-US" dirty="0" err="1"/>
              <a:t>nižší</a:t>
            </a:r>
            <a:endParaRPr lang="cs-CZ" dirty="0"/>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43</a:t>
            </a:fld>
            <a:endParaRPr lang="cs-CZ"/>
          </a:p>
        </p:txBody>
      </p:sp>
    </p:spTree>
    <p:extLst>
      <p:ext uri="{BB962C8B-B14F-4D97-AF65-F5344CB8AC3E}">
        <p14:creationId xmlns:p14="http://schemas.microsoft.com/office/powerpoint/2010/main" val="29538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Statistika a My https://</a:t>
            </a:r>
            <a:r>
              <a:rPr lang="cs-CZ" dirty="0" err="1"/>
              <a:t>www.statistikaamy.cz</a:t>
            </a:r>
            <a:r>
              <a:rPr lang="cs-CZ" dirty="0"/>
              <a:t>/o-</a:t>
            </a:r>
            <a:r>
              <a:rPr lang="cs-CZ" dirty="0" err="1"/>
              <a:t>slozitem</a:t>
            </a:r>
            <a:r>
              <a:rPr lang="cs-CZ" dirty="0"/>
              <a:t>-</a:t>
            </a:r>
            <a:r>
              <a:rPr lang="cs-CZ" dirty="0" err="1"/>
              <a:t>jednoduse</a:t>
            </a:r>
            <a:r>
              <a:rPr lang="cs-CZ" dirty="0"/>
              <a:t>/</a:t>
            </a:r>
            <a:r>
              <a:rPr lang="cs-CZ" dirty="0" err="1"/>
              <a:t>rozvetvena</a:t>
            </a:r>
            <a:r>
              <a:rPr lang="cs-CZ" dirty="0"/>
              <a:t>-rodina-kvantilu/</a:t>
            </a:r>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49</a:t>
            </a:fld>
            <a:endParaRPr lang="cs-CZ"/>
          </a:p>
        </p:txBody>
      </p:sp>
    </p:spTree>
    <p:extLst>
      <p:ext uri="{BB962C8B-B14F-4D97-AF65-F5344CB8AC3E}">
        <p14:creationId xmlns:p14="http://schemas.microsoft.com/office/powerpoint/2010/main" val="3939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hlinkClick r:id="rId3"/>
              </a:rPr>
              <a:t>https://www.nagwa.com/en/explainers/812192146073/</a:t>
            </a:r>
            <a:endParaRPr lang="cs-CZ" dirty="0"/>
          </a:p>
          <a:p>
            <a:endParaRPr lang="cs-CZ" dirty="0"/>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54</a:t>
            </a:fld>
            <a:endParaRPr lang="cs-CZ"/>
          </a:p>
        </p:txBody>
      </p:sp>
    </p:spTree>
    <p:extLst>
      <p:ext uri="{BB962C8B-B14F-4D97-AF65-F5344CB8AC3E}">
        <p14:creationId xmlns:p14="http://schemas.microsoft.com/office/powerpoint/2010/main" val="14135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hlinkClick r:id="rId3"/>
              </a:rPr>
              <a:t>https://www.nagwa.com/en/explainers/812192146073/</a:t>
            </a:r>
            <a:endParaRPr lang="cs-CZ" dirty="0"/>
          </a:p>
          <a:p>
            <a:endParaRPr lang="cs-CZ" dirty="0"/>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55</a:t>
            </a:fld>
            <a:endParaRPr lang="cs-CZ"/>
          </a:p>
        </p:txBody>
      </p:sp>
    </p:spTree>
    <p:extLst>
      <p:ext uri="{BB962C8B-B14F-4D97-AF65-F5344CB8AC3E}">
        <p14:creationId xmlns:p14="http://schemas.microsoft.com/office/powerpoint/2010/main" val="2486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hlinkClick r:id="rId3"/>
              </a:rPr>
              <a:t>https://www.nagwa.com/en/explainers/812192146073/</a:t>
            </a:r>
            <a:endParaRPr lang="cs-CZ" dirty="0"/>
          </a:p>
          <a:p>
            <a:endParaRPr lang="cs-CZ" dirty="0"/>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56</a:t>
            </a:fld>
            <a:endParaRPr lang="cs-CZ"/>
          </a:p>
        </p:txBody>
      </p:sp>
    </p:spTree>
    <p:extLst>
      <p:ext uri="{BB962C8B-B14F-4D97-AF65-F5344CB8AC3E}">
        <p14:creationId xmlns:p14="http://schemas.microsoft.com/office/powerpoint/2010/main" val="245234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hlinkClick r:id="rId3"/>
              </a:rPr>
              <a:t>https://www.nagwa.com/en/explainers/812192146073/</a:t>
            </a:r>
            <a:endParaRPr lang="cs-CZ" dirty="0"/>
          </a:p>
          <a:p>
            <a:endParaRPr lang="cs-CZ" dirty="0"/>
          </a:p>
        </p:txBody>
      </p:sp>
      <p:sp>
        <p:nvSpPr>
          <p:cNvPr id="4" name="Zástupný symbol pro číslo snímku 3"/>
          <p:cNvSpPr>
            <a:spLocks noGrp="1"/>
          </p:cNvSpPr>
          <p:nvPr>
            <p:ph type="sldNum" sz="quarter" idx="5"/>
          </p:nvPr>
        </p:nvSpPr>
        <p:spPr/>
        <p:txBody>
          <a:bodyPr/>
          <a:lstStyle/>
          <a:p>
            <a:fld id="{A7A0D243-CF43-7348-B41C-B6F28312C3D5}" type="slidenum">
              <a:rPr lang="cs-CZ" smtClean="0"/>
              <a:t>57</a:t>
            </a:fld>
            <a:endParaRPr lang="cs-CZ"/>
          </a:p>
        </p:txBody>
      </p:sp>
    </p:spTree>
    <p:extLst>
      <p:ext uri="{BB962C8B-B14F-4D97-AF65-F5344CB8AC3E}">
        <p14:creationId xmlns:p14="http://schemas.microsoft.com/office/powerpoint/2010/main" val="47821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606042-369E-094C-AFFF-EDACC9482EF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9B5BDDB-7328-4443-8EC1-3C085D2A4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DB0342B-953F-5E4A-969C-F0AACFBD9339}"/>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9A640B2E-6EDE-7041-8548-6D74DA4928E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7322B3-DB75-6544-B1F3-37B0F66A155F}"/>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308896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B5AEE-7D5E-6647-AAFC-4EC1E9E10C1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C5D241C-6D9D-7A49-B8F8-C07F436AEC5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AE603C-5CC3-C348-A08E-3BDD0CD52ED9}"/>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041A3E9F-E0AE-E746-B95B-40B57A7FF9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8AB7C4A-F551-8A4A-B3DE-1D82972EF013}"/>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283300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376CA37-DE7A-C949-BE55-2EEA9ED1919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E800EA4-5CB1-9B4B-9B89-CA14E06B167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0693C77-BA9B-FC4D-AB6A-77DDE4BD73B8}"/>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701F5FE9-2F70-7344-8BFA-979AAB40B3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769830-BC6D-FB45-B093-DA2E9439ECC5}"/>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389843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29F44-A835-8745-964E-FEAB504A07F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4555529-8B48-7D46-BEDC-9E331FCD79C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8663A7-CE1B-7148-B3CE-8BADA65FD0AF}"/>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EE1D9D46-B7DB-7342-A609-0E37DD185E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202648-2CF2-7E43-A530-749CA807C150}"/>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98683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0542F8-F1DD-194E-8B32-66239D961CF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C621AB7-5D90-EB42-A71F-7D99A61EA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FFBBE0C-4CA6-A34D-B67B-82537B4536FC}"/>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6B428FE7-A9BF-1845-B11E-0E2EF938942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B6BB891-3AAA-CA4F-B64F-EDDEABC79F1A}"/>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3048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374793-B1D5-FF4A-BE0C-425BD66BBA1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4FA539F-BA76-F044-9639-C09E0B845A5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8887AB5-76A8-3D43-AF7A-E0F03C0C89C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454AF2C-3F1E-BD4D-805D-C4981D404294}"/>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6" name="Zástupný symbol pro zápatí 5">
            <a:extLst>
              <a:ext uri="{FF2B5EF4-FFF2-40B4-BE49-F238E27FC236}">
                <a16:creationId xmlns:a16="http://schemas.microsoft.com/office/drawing/2014/main" id="{64E0798C-BD0F-CC41-936C-6619A2ABD5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D1B9DDF-CC64-EC47-824D-D26177C07C59}"/>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37106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29F8F-FECD-E749-850A-4C90A221983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95CA8E9-23C1-C243-9177-01200FBA0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B57399F-8A24-E945-89BB-5308BAEA0C1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B359763-F216-0F42-9543-CFA11A31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4E132D6-D240-2C46-95B0-766848928B4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FD75E96-4362-2046-9B94-5224331182D9}"/>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8" name="Zástupný symbol pro zápatí 7">
            <a:extLst>
              <a:ext uri="{FF2B5EF4-FFF2-40B4-BE49-F238E27FC236}">
                <a16:creationId xmlns:a16="http://schemas.microsoft.com/office/drawing/2014/main" id="{B7A6CCB5-99BD-6948-8225-525D21E27B8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2430FF1-406D-4949-B25F-BF21AAE13F6A}"/>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86163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A49819-DD08-134E-87DA-479F74E7826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149320F-E5DA-4C48-9225-E043287CA9C3}"/>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4" name="Zástupný symbol pro zápatí 3">
            <a:extLst>
              <a:ext uri="{FF2B5EF4-FFF2-40B4-BE49-F238E27FC236}">
                <a16:creationId xmlns:a16="http://schemas.microsoft.com/office/drawing/2014/main" id="{E94371D8-5A54-6C40-B19D-0A86A2F36E9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12D8E56-C87F-8B46-AB71-2800456D59EA}"/>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24905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F46CEB9-4903-314F-91F3-69572FEABC5C}"/>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3" name="Zástupný symbol pro zápatí 2">
            <a:extLst>
              <a:ext uri="{FF2B5EF4-FFF2-40B4-BE49-F238E27FC236}">
                <a16:creationId xmlns:a16="http://schemas.microsoft.com/office/drawing/2014/main" id="{6DD3F942-C26D-F14D-BDF7-244A1F46567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65F7A2C-56E2-6042-98AF-E9A7C59A74E8}"/>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29767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3BDC2-2E69-2740-9D80-8E95E96D537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C5165F6-6AE2-5242-8404-F502F7DA28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9A62943-CB9E-0C4D-897A-E9E27CE6B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6DF8138-EFDB-DF4C-9F93-EB38A46DCA8A}"/>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6" name="Zástupný symbol pro zápatí 5">
            <a:extLst>
              <a:ext uri="{FF2B5EF4-FFF2-40B4-BE49-F238E27FC236}">
                <a16:creationId xmlns:a16="http://schemas.microsoft.com/office/drawing/2014/main" id="{AE45966B-AA35-284A-B186-E2038894F1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C3BA7C1-2696-E34A-966B-77B658CAB598}"/>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216890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E9570-C7D0-B34F-94B8-1AA4955DE1D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1295DE2-A356-BA41-BD90-6CC116CA7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5CC410F-08D7-DC40-90FA-2C734D568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2FAAE43-1DA5-EB40-8CBA-8898331293F1}"/>
              </a:ext>
            </a:extLst>
          </p:cNvPr>
          <p:cNvSpPr>
            <a:spLocks noGrp="1"/>
          </p:cNvSpPr>
          <p:nvPr>
            <p:ph type="dt" sz="half" idx="10"/>
          </p:nvPr>
        </p:nvSpPr>
        <p:spPr/>
        <p:txBody>
          <a:bodyPr/>
          <a:lstStyle/>
          <a:p>
            <a:fld id="{BCFA83A1-3C3C-0A41-B83F-4762A31B7D1A}" type="datetimeFigureOut">
              <a:rPr lang="cs-CZ" smtClean="0"/>
              <a:t>07.11.2023</a:t>
            </a:fld>
            <a:endParaRPr lang="cs-CZ"/>
          </a:p>
        </p:txBody>
      </p:sp>
      <p:sp>
        <p:nvSpPr>
          <p:cNvPr id="6" name="Zástupný symbol pro zápatí 5">
            <a:extLst>
              <a:ext uri="{FF2B5EF4-FFF2-40B4-BE49-F238E27FC236}">
                <a16:creationId xmlns:a16="http://schemas.microsoft.com/office/drawing/2014/main" id="{B8F1AC73-164C-CD45-97F4-233C580BB69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A706C02-C1C1-9642-A235-A1C26C52A4D3}"/>
              </a:ext>
            </a:extLst>
          </p:cNvPr>
          <p:cNvSpPr>
            <a:spLocks noGrp="1"/>
          </p:cNvSpPr>
          <p:nvPr>
            <p:ph type="sldNum" sz="quarter" idx="12"/>
          </p:nvPr>
        </p:nvSpPr>
        <p:spPr/>
        <p:txBody>
          <a:bodyPr/>
          <a:lstStyle/>
          <a:p>
            <a:fld id="{3EFE48FA-01C1-4B41-AFAD-1BAB8F84F831}" type="slidenum">
              <a:rPr lang="cs-CZ" smtClean="0"/>
              <a:t>‹#›</a:t>
            </a:fld>
            <a:endParaRPr lang="cs-CZ"/>
          </a:p>
        </p:txBody>
      </p:sp>
    </p:spTree>
    <p:extLst>
      <p:ext uri="{BB962C8B-B14F-4D97-AF65-F5344CB8AC3E}">
        <p14:creationId xmlns:p14="http://schemas.microsoft.com/office/powerpoint/2010/main" val="136969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9092C61-2DC9-D145-84CB-DA21FB49C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12B685B-734B-AD43-8D00-5E6F7B6C8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92CA417-9035-4F4F-9DC1-F290EE4D0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A83A1-3C3C-0A41-B83F-4762A31B7D1A}" type="datetimeFigureOut">
              <a:rPr lang="cs-CZ" smtClean="0"/>
              <a:t>07.11.2023</a:t>
            </a:fld>
            <a:endParaRPr lang="cs-CZ"/>
          </a:p>
        </p:txBody>
      </p:sp>
      <p:sp>
        <p:nvSpPr>
          <p:cNvPr id="5" name="Zástupný symbol pro zápatí 4">
            <a:extLst>
              <a:ext uri="{FF2B5EF4-FFF2-40B4-BE49-F238E27FC236}">
                <a16:creationId xmlns:a16="http://schemas.microsoft.com/office/drawing/2014/main" id="{52D7D6D0-F7E5-3041-8411-226332280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078CC3B-5273-ED45-9241-197B3D85F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E48FA-01C1-4B41-AFAD-1BAB8F84F831}" type="slidenum">
              <a:rPr lang="cs-CZ" smtClean="0"/>
              <a:t>‹#›</a:t>
            </a:fld>
            <a:endParaRPr lang="cs-CZ"/>
          </a:p>
        </p:txBody>
      </p:sp>
    </p:spTree>
    <p:extLst>
      <p:ext uri="{BB962C8B-B14F-4D97-AF65-F5344CB8AC3E}">
        <p14:creationId xmlns:p14="http://schemas.microsoft.com/office/powerpoint/2010/main" val="70808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ustomXml" Target="../ink/ink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customXml" Target="../ink/ink5.xml"/><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2.png"/><Relationship Id="rId10" Type="http://schemas.openxmlformats.org/officeDocument/2006/relationships/image" Target="../media/image60.png"/><Relationship Id="rId4" Type="http://schemas.openxmlformats.org/officeDocument/2006/relationships/customXml" Target="../ink/ink4.xml"/><Relationship Id="rId9" Type="http://schemas.openxmlformats.org/officeDocument/2006/relationships/customXml" Target="../ink/ink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8.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customXml" Target="../ink/ink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543DE-5822-5F46-ADAF-BDDA7ED761DB}"/>
              </a:ext>
            </a:extLst>
          </p:cNvPr>
          <p:cNvSpPr>
            <a:spLocks noGrp="1"/>
          </p:cNvSpPr>
          <p:nvPr>
            <p:ph type="title"/>
          </p:nvPr>
        </p:nvSpPr>
        <p:spPr/>
        <p:txBody>
          <a:bodyPr/>
          <a:lstStyle/>
          <a:p>
            <a:r>
              <a:rPr lang="en-US" dirty="0"/>
              <a:t>Jak </a:t>
            </a:r>
            <a:r>
              <a:rPr lang="en-US" dirty="0" err="1"/>
              <a:t>popsat</a:t>
            </a:r>
            <a:r>
              <a:rPr lang="en-US" dirty="0"/>
              <a:t> </a:t>
            </a:r>
            <a:r>
              <a:rPr lang="en-US" dirty="0" err="1"/>
              <a:t>spoustu</a:t>
            </a:r>
            <a:r>
              <a:rPr lang="en-US" dirty="0"/>
              <a:t> </a:t>
            </a:r>
            <a:r>
              <a:rPr lang="en-US" dirty="0" err="1"/>
              <a:t>dat</a:t>
            </a:r>
            <a:r>
              <a:rPr lang="en-US" dirty="0"/>
              <a:t>?</a:t>
            </a:r>
          </a:p>
        </p:txBody>
      </p:sp>
      <p:sp>
        <p:nvSpPr>
          <p:cNvPr id="3" name="Zástupný text 2">
            <a:extLst>
              <a:ext uri="{FF2B5EF4-FFF2-40B4-BE49-F238E27FC236}">
                <a16:creationId xmlns:a16="http://schemas.microsoft.com/office/drawing/2014/main" id="{708520BE-20C5-F440-BDE8-1327A0EA2D21}"/>
              </a:ext>
            </a:extLst>
          </p:cNvPr>
          <p:cNvSpPr>
            <a:spLocks noGrp="1"/>
          </p:cNvSpPr>
          <p:nvPr>
            <p:ph type="body" idx="1"/>
          </p:nvPr>
        </p:nvSpPr>
        <p:spPr/>
        <p:txBody>
          <a:bodyPr/>
          <a:lstStyle/>
          <a:p>
            <a:r>
              <a:rPr lang="en-US" dirty="0" err="1"/>
              <a:t>Tvar</a:t>
            </a:r>
            <a:r>
              <a:rPr lang="en-US" dirty="0"/>
              <a:t> </a:t>
            </a:r>
            <a:r>
              <a:rPr lang="en-US" dirty="0" err="1"/>
              <a:t>dat</a:t>
            </a:r>
            <a:r>
              <a:rPr lang="en-US" dirty="0"/>
              <a:t>, </a:t>
            </a:r>
            <a:r>
              <a:rPr lang="en-US" dirty="0" err="1"/>
              <a:t>průměry</a:t>
            </a:r>
            <a:r>
              <a:rPr lang="en-US" dirty="0"/>
              <a:t> a </a:t>
            </a:r>
            <a:r>
              <a:rPr lang="en-US" dirty="0" err="1"/>
              <a:t>variabilita</a:t>
            </a:r>
            <a:endParaRPr lang="en-US" dirty="0"/>
          </a:p>
        </p:txBody>
      </p:sp>
    </p:spTree>
    <p:extLst>
      <p:ext uri="{BB962C8B-B14F-4D97-AF65-F5344CB8AC3E}">
        <p14:creationId xmlns:p14="http://schemas.microsoft.com/office/powerpoint/2010/main" val="107131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2DF28C-72C3-8246-9D27-45285F331591}"/>
              </a:ext>
            </a:extLst>
          </p:cNvPr>
          <p:cNvSpPr>
            <a:spLocks noGrp="1"/>
          </p:cNvSpPr>
          <p:nvPr>
            <p:ph type="title"/>
          </p:nvPr>
        </p:nvSpPr>
        <p:spPr/>
        <p:txBody>
          <a:bodyPr/>
          <a:lstStyle/>
          <a:p>
            <a:r>
              <a:rPr lang="en-US" dirty="0" err="1"/>
              <a:t>Normální</a:t>
            </a:r>
            <a:r>
              <a:rPr lang="en-US" dirty="0"/>
              <a:t> </a:t>
            </a:r>
            <a:r>
              <a:rPr lang="en-US" dirty="0" err="1"/>
              <a:t>rozdělení</a:t>
            </a:r>
            <a:endParaRPr lang="en-US" dirty="0"/>
          </a:p>
        </p:txBody>
      </p:sp>
      <p:sp>
        <p:nvSpPr>
          <p:cNvPr id="3" name="Zástupný obsah 2">
            <a:extLst>
              <a:ext uri="{FF2B5EF4-FFF2-40B4-BE49-F238E27FC236}">
                <a16:creationId xmlns:a16="http://schemas.microsoft.com/office/drawing/2014/main" id="{635B94A8-1CA0-C540-8B63-FE755F180DEA}"/>
              </a:ext>
            </a:extLst>
          </p:cNvPr>
          <p:cNvSpPr>
            <a:spLocks noGrp="1"/>
          </p:cNvSpPr>
          <p:nvPr>
            <p:ph idx="1"/>
          </p:nvPr>
        </p:nvSpPr>
        <p:spPr/>
        <p:txBody>
          <a:bodyPr>
            <a:normAutofit/>
          </a:bodyPr>
          <a:lstStyle/>
          <a:p>
            <a:r>
              <a:rPr lang="cs-CZ" dirty="0"/>
              <a:t>Normální rozdělení – hustotou je Gaussova křivka</a:t>
            </a:r>
          </a:p>
          <a:p>
            <a:pPr lvl="0"/>
            <a:r>
              <a:rPr lang="cs-CZ" dirty="0"/>
              <a:t>Závisí na dvou parametrech – střední hodnota a rozptyl</a:t>
            </a:r>
          </a:p>
          <a:p>
            <a:r>
              <a:rPr lang="cs-CZ" dirty="0"/>
              <a:t>Jedná se tedy o případ, kdy dvě charakteristiky (parametry) plně určují rozdělení pravděpodobnosti. </a:t>
            </a:r>
          </a:p>
          <a:p>
            <a:endParaRPr lang="cs-CZ" dirty="0"/>
          </a:p>
          <a:p>
            <a:endParaRPr lang="cs-CZ" dirty="0"/>
          </a:p>
          <a:p>
            <a:pPr lvl="0"/>
            <a:endParaRPr lang="cs-CZ" dirty="0"/>
          </a:p>
          <a:p>
            <a:endParaRPr lang="en-US" dirty="0"/>
          </a:p>
        </p:txBody>
      </p:sp>
    </p:spTree>
    <p:extLst>
      <p:ext uri="{BB962C8B-B14F-4D97-AF65-F5344CB8AC3E}">
        <p14:creationId xmlns:p14="http://schemas.microsoft.com/office/powerpoint/2010/main" val="7011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A8562864-35C1-B444-9176-E38E936F2782}"/>
              </a:ext>
            </a:extLst>
          </p:cNvPr>
          <p:cNvPicPr>
            <a:picLocks noGrp="1" noChangeAspect="1"/>
          </p:cNvPicPr>
          <p:nvPr>
            <p:ph idx="1"/>
          </p:nvPr>
        </p:nvPicPr>
        <p:blipFill>
          <a:blip r:embed="rId2"/>
          <a:stretch>
            <a:fillRect/>
          </a:stretch>
        </p:blipFill>
        <p:spPr>
          <a:xfrm>
            <a:off x="2041282" y="1169654"/>
            <a:ext cx="7783650" cy="2732926"/>
          </a:xfrm>
          <a:prstGeom prst="rect">
            <a:avLst/>
          </a:prstGeom>
        </p:spPr>
      </p:pic>
      <p:sp>
        <p:nvSpPr>
          <p:cNvPr id="7" name="TextovéPole 6">
            <a:extLst>
              <a:ext uri="{FF2B5EF4-FFF2-40B4-BE49-F238E27FC236}">
                <a16:creationId xmlns:a16="http://schemas.microsoft.com/office/drawing/2014/main" id="{14D78047-E0CE-4F4A-A8C5-BDAB75AE4CB4}"/>
              </a:ext>
            </a:extLst>
          </p:cNvPr>
          <p:cNvSpPr txBox="1"/>
          <p:nvPr/>
        </p:nvSpPr>
        <p:spPr>
          <a:xfrm>
            <a:off x="195695" y="3986976"/>
            <a:ext cx="11474824" cy="2677656"/>
          </a:xfrm>
          <a:prstGeom prst="rect">
            <a:avLst/>
          </a:prstGeom>
          <a:noFill/>
        </p:spPr>
        <p:txBody>
          <a:bodyPr wrap="square" rtlCol="0">
            <a:spAutoFit/>
          </a:bodyPr>
          <a:lstStyle/>
          <a:p>
            <a:pPr marL="285750" indent="-285750">
              <a:buFont typeface="Arial" panose="020B0604020202020204" pitchFamily="34" charset="0"/>
              <a:buChar char="•"/>
            </a:pPr>
            <a:r>
              <a:rPr lang="cs-CZ" sz="2800" dirty="0"/>
              <a:t>Pro normální rozdělení je </a:t>
            </a:r>
            <a:r>
              <a:rPr lang="cs-CZ" sz="2800" b="1" dirty="0"/>
              <a:t>dobře prozkoumaný vliv</a:t>
            </a:r>
            <a:r>
              <a:rPr lang="cs-CZ" sz="2800" dirty="0"/>
              <a:t> rozptylu, resp. jeho odmocniny (</a:t>
            </a:r>
            <a:r>
              <a:rPr lang="cs-CZ" sz="2800" b="1" dirty="0"/>
              <a:t>směrodatné odchylky</a:t>
            </a:r>
            <a:r>
              <a:rPr lang="cs-CZ" sz="2800" dirty="0"/>
              <a:t>)</a:t>
            </a:r>
          </a:p>
          <a:p>
            <a:pPr marL="285750" indent="-285750">
              <a:buFont typeface="Arial" panose="020B0604020202020204" pitchFamily="34" charset="0"/>
              <a:buChar char="•"/>
            </a:pPr>
            <a:r>
              <a:rPr lang="cs-CZ" sz="2800" b="1" dirty="0"/>
              <a:t>Pravděpodobnost</a:t>
            </a:r>
            <a:r>
              <a:rPr lang="cs-CZ" sz="2800" dirty="0"/>
              <a:t>, že se </a:t>
            </a:r>
            <a:r>
              <a:rPr lang="cs-CZ" sz="2800" b="1" dirty="0"/>
              <a:t>výsledek odchýlí od střední hodnoty 𝜇 o méně než 𝜎</a:t>
            </a:r>
            <a:r>
              <a:rPr lang="cs-CZ" sz="2800" dirty="0"/>
              <a:t> (směrodatnou odchylku): </a:t>
            </a:r>
            <a:r>
              <a:rPr lang="cs-CZ" sz="2800" b="1" dirty="0"/>
              <a:t>0,6827</a:t>
            </a:r>
          </a:p>
          <a:p>
            <a:pPr marL="285750" indent="-285750">
              <a:buFont typeface="Arial" panose="020B0604020202020204" pitchFamily="34" charset="0"/>
              <a:buChar char="•"/>
            </a:pPr>
            <a:r>
              <a:rPr lang="cs-CZ" sz="2800" dirty="0"/>
              <a:t>V případě </a:t>
            </a:r>
            <a:r>
              <a:rPr lang="cs-CZ" sz="2800" b="1" dirty="0"/>
              <a:t>2 𝜎 </a:t>
            </a:r>
            <a:r>
              <a:rPr lang="cs-CZ" sz="2800" dirty="0"/>
              <a:t>pokrýváme výsledky s pravděpodobností: </a:t>
            </a:r>
            <a:r>
              <a:rPr lang="cs-CZ" sz="2800" b="1" dirty="0"/>
              <a:t>0,9555</a:t>
            </a:r>
          </a:p>
          <a:p>
            <a:pPr marL="285750" indent="-285750">
              <a:buFont typeface="Arial" panose="020B0604020202020204" pitchFamily="34" charset="0"/>
              <a:buChar char="•"/>
            </a:pPr>
            <a:r>
              <a:rPr lang="cs-CZ" sz="2800" dirty="0"/>
              <a:t>V případě </a:t>
            </a:r>
            <a:r>
              <a:rPr lang="cs-CZ" sz="2800" b="1" dirty="0"/>
              <a:t>3 𝜎</a:t>
            </a:r>
            <a:r>
              <a:rPr lang="cs-CZ" sz="2800" dirty="0"/>
              <a:t> dokonce: </a:t>
            </a:r>
            <a:r>
              <a:rPr lang="cs-CZ" sz="2800" b="1" dirty="0"/>
              <a:t>0,9973</a:t>
            </a:r>
          </a:p>
        </p:txBody>
      </p:sp>
      <p:sp>
        <p:nvSpPr>
          <p:cNvPr id="2" name="Nadpis 1">
            <a:extLst>
              <a:ext uri="{FF2B5EF4-FFF2-40B4-BE49-F238E27FC236}">
                <a16:creationId xmlns:a16="http://schemas.microsoft.com/office/drawing/2014/main" id="{15C2F5B5-1352-C36C-DA27-A0F64770D32C}"/>
              </a:ext>
            </a:extLst>
          </p:cNvPr>
          <p:cNvSpPr>
            <a:spLocks noGrp="1"/>
          </p:cNvSpPr>
          <p:nvPr>
            <p:ph type="title"/>
          </p:nvPr>
        </p:nvSpPr>
        <p:spPr>
          <a:xfrm>
            <a:off x="675307" y="193368"/>
            <a:ext cx="10515600" cy="1325563"/>
          </a:xfrm>
        </p:spPr>
        <p:txBody>
          <a:bodyPr/>
          <a:lstStyle/>
          <a:p>
            <a:r>
              <a:rPr lang="en-US" dirty="0" err="1"/>
              <a:t>Normální</a:t>
            </a:r>
            <a:r>
              <a:rPr lang="en-US" dirty="0"/>
              <a:t> </a:t>
            </a:r>
            <a:r>
              <a:rPr lang="en-US" dirty="0" err="1"/>
              <a:t>rozdělení</a:t>
            </a:r>
            <a:endParaRPr lang="en-US" dirty="0"/>
          </a:p>
        </p:txBody>
      </p:sp>
    </p:spTree>
    <p:extLst>
      <p:ext uri="{BB962C8B-B14F-4D97-AF65-F5344CB8AC3E}">
        <p14:creationId xmlns:p14="http://schemas.microsoft.com/office/powerpoint/2010/main" val="353937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220514-CD8D-6436-612A-CDCC21159CC4}"/>
              </a:ext>
            </a:extLst>
          </p:cNvPr>
          <p:cNvSpPr>
            <a:spLocks noGrp="1"/>
          </p:cNvSpPr>
          <p:nvPr>
            <p:ph type="title"/>
          </p:nvPr>
        </p:nvSpPr>
        <p:spPr/>
        <p:txBody>
          <a:bodyPr/>
          <a:lstStyle/>
          <a:p>
            <a:r>
              <a:rPr lang="cs-CZ" dirty="0"/>
              <a:t>Proč je dobré znát normální populační rozdělení?</a:t>
            </a:r>
          </a:p>
        </p:txBody>
      </p:sp>
      <p:sp>
        <p:nvSpPr>
          <p:cNvPr id="3" name="Zástupný text 2">
            <a:extLst>
              <a:ext uri="{FF2B5EF4-FFF2-40B4-BE49-F238E27FC236}">
                <a16:creationId xmlns:a16="http://schemas.microsoft.com/office/drawing/2014/main" id="{97C1E3F2-878D-D29E-3435-800B3A758672}"/>
              </a:ext>
            </a:extLst>
          </p:cNvPr>
          <p:cNvSpPr>
            <a:spLocks noGrp="1"/>
          </p:cNvSpPr>
          <p:nvPr>
            <p:ph type="body" idx="1"/>
          </p:nvPr>
        </p:nvSpPr>
        <p:spPr/>
        <p:txBody>
          <a:bodyPr/>
          <a:lstStyle/>
          <a:p>
            <a:r>
              <a:rPr lang="cs-CZ" dirty="0"/>
              <a:t>Příklad</a:t>
            </a:r>
          </a:p>
        </p:txBody>
      </p:sp>
    </p:spTree>
    <p:extLst>
      <p:ext uri="{BB962C8B-B14F-4D97-AF65-F5344CB8AC3E}">
        <p14:creationId xmlns:p14="http://schemas.microsoft.com/office/powerpoint/2010/main" val="165034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74C32-6D0B-5F59-BBC1-86606B5784A2}"/>
              </a:ext>
            </a:extLst>
          </p:cNvPr>
          <p:cNvSpPr>
            <a:spLocks noGrp="1"/>
          </p:cNvSpPr>
          <p:nvPr>
            <p:ph type="title"/>
          </p:nvPr>
        </p:nvSpPr>
        <p:spPr/>
        <p:txBody>
          <a:bodyPr/>
          <a:lstStyle/>
          <a:p>
            <a:r>
              <a:rPr lang="cs-CZ" dirty="0"/>
              <a:t>Porodní hmotnost</a:t>
            </a:r>
          </a:p>
        </p:txBody>
      </p:sp>
      <p:sp>
        <p:nvSpPr>
          <p:cNvPr id="3" name="Zástupný obsah 2">
            <a:extLst>
              <a:ext uri="{FF2B5EF4-FFF2-40B4-BE49-F238E27FC236}">
                <a16:creationId xmlns:a16="http://schemas.microsoft.com/office/drawing/2014/main" id="{2CE46A35-4A53-AF7F-A8C0-858A1EBF90C8}"/>
              </a:ext>
            </a:extLst>
          </p:cNvPr>
          <p:cNvSpPr>
            <a:spLocks noGrp="1"/>
          </p:cNvSpPr>
          <p:nvPr>
            <p:ph idx="1"/>
          </p:nvPr>
        </p:nvSpPr>
        <p:spPr/>
        <p:txBody>
          <a:bodyPr>
            <a:normAutofit/>
          </a:bodyPr>
          <a:lstStyle/>
          <a:p>
            <a:r>
              <a:rPr lang="cs-CZ" dirty="0"/>
              <a:t>Narodilo se dítě o hmotnosti 2,91 kg. Je to hodně, nebo málo? Jak moc? Měli by mít rodiče obavy?</a:t>
            </a:r>
          </a:p>
          <a:p>
            <a:pPr>
              <a:buFont typeface="Wingdings" pitchFamily="2" charset="2"/>
              <a:buChar char="Ø"/>
            </a:pPr>
            <a:r>
              <a:rPr lang="cs-CZ" dirty="0"/>
              <a:t> srovnáme s nějakými hodnotami</a:t>
            </a:r>
          </a:p>
          <a:p>
            <a:pPr>
              <a:buFont typeface="Wingdings" pitchFamily="2" charset="2"/>
              <a:buChar char="Ø"/>
            </a:pPr>
            <a:r>
              <a:rPr lang="cs-CZ" dirty="0"/>
              <a:t> v tomto případě s rozdělením váhy narozených děti (popsaném např. pomocí distribuční funkce)</a:t>
            </a:r>
          </a:p>
          <a:p>
            <a:pPr>
              <a:buFont typeface="Wingdings" pitchFamily="2" charset="2"/>
              <a:buChar char="Ø"/>
            </a:pPr>
            <a:r>
              <a:rPr lang="cs-CZ" dirty="0"/>
              <a:t> rozdělení váhy je v tomto případě popsáno pomocí normálního rozdělení</a:t>
            </a:r>
          </a:p>
        </p:txBody>
      </p:sp>
      <p:sp>
        <p:nvSpPr>
          <p:cNvPr id="4" name="TextovéPole 3">
            <a:extLst>
              <a:ext uri="{FF2B5EF4-FFF2-40B4-BE49-F238E27FC236}">
                <a16:creationId xmlns:a16="http://schemas.microsoft.com/office/drawing/2014/main" id="{3BE9DE38-FFE2-D625-F6AE-004D92BDE7E2}"/>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410802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4EAA0-E02C-0A26-9656-4E7C7EF8A9D8}"/>
              </a:ext>
            </a:extLst>
          </p:cNvPr>
          <p:cNvSpPr>
            <a:spLocks noGrp="1"/>
          </p:cNvSpPr>
          <p:nvPr>
            <p:ph type="title"/>
          </p:nvPr>
        </p:nvSpPr>
        <p:spPr/>
        <p:txBody>
          <a:bodyPr>
            <a:normAutofit fontScale="90000"/>
          </a:bodyPr>
          <a:lstStyle/>
          <a:p>
            <a:r>
              <a:rPr lang="cs-CZ" dirty="0"/>
              <a:t>Porodní hmotnost - populační rozdělení (zdroj: </a:t>
            </a:r>
            <a:r>
              <a:rPr lang="cs-CZ" dirty="0" err="1"/>
              <a:t>Spiegelhalter</a:t>
            </a:r>
            <a:r>
              <a:rPr lang="cs-CZ" dirty="0"/>
              <a:t> 2019)</a:t>
            </a:r>
            <a:br>
              <a:rPr lang="cs-CZ" b="1" dirty="0"/>
            </a:br>
            <a:endParaRPr lang="cs-CZ" dirty="0"/>
          </a:p>
        </p:txBody>
      </p:sp>
      <p:pic>
        <p:nvPicPr>
          <p:cNvPr id="1026" name="Picture 2">
            <a:extLst>
              <a:ext uri="{FF2B5EF4-FFF2-40B4-BE49-F238E27FC236}">
                <a16:creationId xmlns:a16="http://schemas.microsoft.com/office/drawing/2014/main" id="{37491ED2-8D55-9A3B-C632-07EBF49347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843" y="1690687"/>
            <a:ext cx="3945295" cy="4707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97E898-D05D-DD4A-592A-90F101CBB338}"/>
              </a:ext>
            </a:extLst>
          </p:cNvPr>
          <p:cNvSpPr txBox="1"/>
          <p:nvPr/>
        </p:nvSpPr>
        <p:spPr>
          <a:xfrm>
            <a:off x="5680310" y="1690688"/>
            <a:ext cx="5509847" cy="3693319"/>
          </a:xfrm>
          <a:prstGeom prst="rect">
            <a:avLst/>
          </a:prstGeom>
          <a:noFill/>
        </p:spPr>
        <p:txBody>
          <a:bodyPr wrap="square" rtlCol="0">
            <a:spAutoFit/>
          </a:bodyPr>
          <a:lstStyle/>
          <a:p>
            <a:pPr marL="285750" indent="-285750">
              <a:buFont typeface="Arial" panose="020B0604020202020204" pitchFamily="34" charset="0"/>
              <a:buChar char="•"/>
            </a:pPr>
            <a:r>
              <a:rPr lang="cs-CZ" sz="2400" dirty="0"/>
              <a:t>Porodní hmotnost v rámci jedné etnické skupiny a období těhotenství reprezentováno normální křivkou</a:t>
            </a:r>
          </a:p>
          <a:p>
            <a:pPr marL="285750" indent="-285750">
              <a:buFont typeface="Arial" panose="020B0604020202020204" pitchFamily="34" charset="0"/>
              <a:buChar char="•"/>
            </a:pPr>
            <a:r>
              <a:rPr lang="cs-CZ" sz="2400" dirty="0"/>
              <a:t>1 096 277 dětí nehispánských bílých žen v USA v roce 2013, narozených ve 39.–40. týdnu těhotenství</a:t>
            </a:r>
          </a:p>
          <a:p>
            <a:pPr marL="285750" indent="-285750">
              <a:buFont typeface="Arial" panose="020B0604020202020204" pitchFamily="34" charset="0"/>
              <a:buChar char="•"/>
            </a:pPr>
            <a:r>
              <a:rPr lang="cs-CZ" sz="2400" dirty="0"/>
              <a:t>Dítě vážící 2 910 g je zobrazeno přerušovanou čárou. </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endParaRPr lang="cs-CZ" dirty="0"/>
          </a:p>
        </p:txBody>
      </p:sp>
      <p:sp>
        <p:nvSpPr>
          <p:cNvPr id="4" name="TextovéPole 3">
            <a:extLst>
              <a:ext uri="{FF2B5EF4-FFF2-40B4-BE49-F238E27FC236}">
                <a16:creationId xmlns:a16="http://schemas.microsoft.com/office/drawing/2014/main" id="{A41603F3-4A3D-3D9B-5F60-6CE0472699D9}"/>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260277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491ED2-8D55-9A3B-C632-07EBF49347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725" y="57656"/>
            <a:ext cx="5509846" cy="6574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97E898-D05D-DD4A-592A-90F101CBB338}"/>
              </a:ext>
            </a:extLst>
          </p:cNvPr>
          <p:cNvSpPr txBox="1"/>
          <p:nvPr/>
        </p:nvSpPr>
        <p:spPr>
          <a:xfrm>
            <a:off x="6458371" y="729175"/>
            <a:ext cx="5509847" cy="4832092"/>
          </a:xfrm>
          <a:prstGeom prst="rect">
            <a:avLst/>
          </a:prstGeom>
          <a:noFill/>
        </p:spPr>
        <p:txBody>
          <a:bodyPr wrap="square" rtlCol="0">
            <a:spAutoFit/>
          </a:bodyPr>
          <a:lstStyle/>
          <a:p>
            <a:pPr marL="514350" indent="-514350">
              <a:buFont typeface="+mj-lt"/>
              <a:buAutoNum type="alphaLcParenR"/>
            </a:pPr>
            <a:r>
              <a:rPr lang="cs-CZ" sz="2800" dirty="0"/>
              <a:t>Normální rozdělení a histogram</a:t>
            </a:r>
          </a:p>
          <a:p>
            <a:pPr marL="514350" indent="-514350">
              <a:buFont typeface="+mj-lt"/>
              <a:buAutoNum type="alphaLcParenR"/>
            </a:pPr>
            <a:r>
              <a:rPr lang="cs-CZ" sz="2800" dirty="0"/>
              <a:t>Průměr ± 1, 2, 3 standardní odchylky (SD)</a:t>
            </a:r>
          </a:p>
          <a:p>
            <a:pPr marL="514350" indent="-514350">
              <a:buFont typeface="+mj-lt"/>
              <a:buAutoNum type="alphaLcParenR"/>
            </a:pPr>
            <a:r>
              <a:rPr lang="cs-CZ" sz="2800" dirty="0"/>
              <a:t>Percentily</a:t>
            </a:r>
          </a:p>
          <a:p>
            <a:pPr marL="514350" indent="-514350">
              <a:buFont typeface="+mj-lt"/>
              <a:buAutoNum type="alphaLcParenR"/>
            </a:pPr>
            <a:r>
              <a:rPr lang="cs-CZ" sz="2800" dirty="0"/>
              <a:t>Podíl miminek s nízkou porodní hmotností (tmavě vystínovaná oblast) a miminek vážících méně než 2 910 g (světle stínovaná oblast).</a:t>
            </a:r>
          </a:p>
          <a:p>
            <a:pPr marL="285750" indent="-285750">
              <a:buFont typeface="Arial" panose="020B0604020202020204" pitchFamily="34" charset="0"/>
              <a:buChar char="•"/>
            </a:pPr>
            <a:endParaRPr lang="cs-CZ" sz="2800" dirty="0"/>
          </a:p>
          <a:p>
            <a:pPr marL="285750" indent="-285750">
              <a:buFont typeface="Arial" panose="020B0604020202020204" pitchFamily="34" charset="0"/>
              <a:buChar char="•"/>
            </a:pPr>
            <a:endParaRPr lang="cs-CZ" sz="2800" dirty="0"/>
          </a:p>
        </p:txBody>
      </p:sp>
      <p:sp>
        <p:nvSpPr>
          <p:cNvPr id="2" name="TextovéPole 1">
            <a:extLst>
              <a:ext uri="{FF2B5EF4-FFF2-40B4-BE49-F238E27FC236}">
                <a16:creationId xmlns:a16="http://schemas.microsoft.com/office/drawing/2014/main" id="{944E408D-8508-FCAA-3014-0975FA5CFA1C}"/>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365012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4EAA0-E02C-0A26-9656-4E7C7EF8A9D8}"/>
              </a:ext>
            </a:extLst>
          </p:cNvPr>
          <p:cNvSpPr>
            <a:spLocks noGrp="1"/>
          </p:cNvSpPr>
          <p:nvPr>
            <p:ph type="title"/>
          </p:nvPr>
        </p:nvSpPr>
        <p:spPr/>
        <p:txBody>
          <a:bodyPr>
            <a:normAutofit fontScale="90000"/>
          </a:bodyPr>
          <a:lstStyle/>
          <a:p>
            <a:r>
              <a:rPr lang="cs-CZ" dirty="0"/>
              <a:t>Porodní hmotnost - populační rozdělení (zdroj: </a:t>
            </a:r>
            <a:r>
              <a:rPr lang="cs-CZ" dirty="0" err="1"/>
              <a:t>Spiegelhalter</a:t>
            </a:r>
            <a:r>
              <a:rPr lang="cs-CZ" dirty="0"/>
              <a:t> 2019)</a:t>
            </a:r>
            <a:br>
              <a:rPr lang="cs-CZ" b="1" dirty="0"/>
            </a:br>
            <a:endParaRPr lang="cs-CZ" dirty="0"/>
          </a:p>
        </p:txBody>
      </p:sp>
      <p:pic>
        <p:nvPicPr>
          <p:cNvPr id="1026" name="Picture 2">
            <a:extLst>
              <a:ext uri="{FF2B5EF4-FFF2-40B4-BE49-F238E27FC236}">
                <a16:creationId xmlns:a16="http://schemas.microsoft.com/office/drawing/2014/main" id="{37491ED2-8D55-9A3B-C632-07EBF49347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843" y="1690687"/>
            <a:ext cx="3945295" cy="4707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97E898-D05D-DD4A-592A-90F101CBB338}"/>
              </a:ext>
            </a:extLst>
          </p:cNvPr>
          <p:cNvSpPr txBox="1"/>
          <p:nvPr/>
        </p:nvSpPr>
        <p:spPr>
          <a:xfrm>
            <a:off x="5680310" y="1690688"/>
            <a:ext cx="5509847"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a:t>Podle polohy čáry v rozdělení lze posoudit, zda je váha dítěte „neobvyklá“</a:t>
            </a:r>
          </a:p>
          <a:p>
            <a:pPr marL="285750" indent="-285750">
              <a:buFont typeface="Arial" panose="020B0604020202020204" pitchFamily="34" charset="0"/>
              <a:buChar char="•"/>
            </a:pPr>
            <a:r>
              <a:rPr lang="cs-CZ" sz="2400" dirty="0"/>
              <a:t>Dítě leží na 11. percentilu – 11 % donošených dětí narozených nehispánským bílým ženám bude vážit méně</a:t>
            </a:r>
          </a:p>
          <a:p>
            <a:pPr marL="285750" indent="-285750">
              <a:buFont typeface="Arial" panose="020B0604020202020204" pitchFamily="34" charset="0"/>
              <a:buChar char="•"/>
            </a:pPr>
            <a:r>
              <a:rPr lang="cs-CZ" sz="2400" dirty="0"/>
              <a:t>Percentily porodní hmotnosti mají praktický význam, protože váha dítěte vašeho přítele bude sledována ve vztahu k růstu očekávanému u dětí na 11. percentilu a pokles percentilu dítěte může být důvodem k obavám.</a:t>
            </a:r>
          </a:p>
        </p:txBody>
      </p:sp>
      <p:sp>
        <p:nvSpPr>
          <p:cNvPr id="4" name="TextovéPole 3">
            <a:extLst>
              <a:ext uri="{FF2B5EF4-FFF2-40B4-BE49-F238E27FC236}">
                <a16:creationId xmlns:a16="http://schemas.microsoft.com/office/drawing/2014/main" id="{FC6E08EC-5AEB-4FC3-3F3C-943D381FDD6F}"/>
              </a:ext>
            </a:extLst>
          </p:cNvPr>
          <p:cNvSpPr txBox="1"/>
          <p:nvPr/>
        </p:nvSpPr>
        <p:spPr>
          <a:xfrm>
            <a:off x="9583409" y="6492875"/>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174382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543DE-5822-5F46-ADAF-BDDA7ED761DB}"/>
              </a:ext>
            </a:extLst>
          </p:cNvPr>
          <p:cNvSpPr>
            <a:spLocks noGrp="1"/>
          </p:cNvSpPr>
          <p:nvPr>
            <p:ph type="title"/>
          </p:nvPr>
        </p:nvSpPr>
        <p:spPr/>
        <p:txBody>
          <a:bodyPr/>
          <a:lstStyle/>
          <a:p>
            <a:r>
              <a:rPr lang="en-US" dirty="0" err="1"/>
              <a:t>Míry</a:t>
            </a:r>
            <a:r>
              <a:rPr lang="en-US" dirty="0"/>
              <a:t> centrality/</a:t>
            </a:r>
            <a:r>
              <a:rPr lang="en-US" dirty="0" err="1"/>
              <a:t>střední</a:t>
            </a:r>
            <a:r>
              <a:rPr lang="en-US" dirty="0"/>
              <a:t> </a:t>
            </a:r>
            <a:r>
              <a:rPr lang="en-US" dirty="0" err="1"/>
              <a:t>hodnoty</a:t>
            </a:r>
            <a:r>
              <a:rPr lang="en-US" dirty="0"/>
              <a:t>/</a:t>
            </a:r>
            <a:r>
              <a:rPr lang="en-US" dirty="0" err="1"/>
              <a:t>polohy</a:t>
            </a:r>
            <a:endParaRPr lang="en-US" dirty="0"/>
          </a:p>
        </p:txBody>
      </p:sp>
      <p:sp>
        <p:nvSpPr>
          <p:cNvPr id="3" name="Zástupný text 2">
            <a:extLst>
              <a:ext uri="{FF2B5EF4-FFF2-40B4-BE49-F238E27FC236}">
                <a16:creationId xmlns:a16="http://schemas.microsoft.com/office/drawing/2014/main" id="{708520BE-20C5-F440-BDE8-1327A0EA2D21}"/>
              </a:ext>
            </a:extLst>
          </p:cNvPr>
          <p:cNvSpPr>
            <a:spLocks noGrp="1"/>
          </p:cNvSpPr>
          <p:nvPr>
            <p:ph type="body" idx="1"/>
          </p:nvPr>
        </p:nvSpPr>
        <p:spPr/>
        <p:txBody>
          <a:bodyPr/>
          <a:lstStyle/>
          <a:p>
            <a:r>
              <a:rPr lang="en-US" dirty="0"/>
              <a:t>Jak </a:t>
            </a:r>
            <a:r>
              <a:rPr lang="en-US" dirty="0" err="1"/>
              <a:t>získat</a:t>
            </a:r>
            <a:r>
              <a:rPr lang="en-US" dirty="0"/>
              <a:t> </a:t>
            </a:r>
            <a:r>
              <a:rPr lang="en-US" dirty="0" err="1"/>
              <a:t>informace</a:t>
            </a:r>
            <a:r>
              <a:rPr lang="en-US" dirty="0"/>
              <a:t> o </a:t>
            </a:r>
            <a:r>
              <a:rPr lang="en-US" dirty="0" err="1"/>
              <a:t>datovém</a:t>
            </a:r>
            <a:r>
              <a:rPr lang="en-US" dirty="0"/>
              <a:t> </a:t>
            </a:r>
            <a:r>
              <a:rPr lang="en-US" dirty="0" err="1"/>
              <a:t>souboru</a:t>
            </a:r>
            <a:r>
              <a:rPr lang="en-US" dirty="0"/>
              <a:t> </a:t>
            </a:r>
            <a:r>
              <a:rPr lang="en-US" dirty="0" err="1"/>
              <a:t>pomocí</a:t>
            </a:r>
            <a:r>
              <a:rPr lang="en-US" dirty="0"/>
              <a:t> </a:t>
            </a:r>
            <a:r>
              <a:rPr lang="en-US" dirty="0" err="1"/>
              <a:t>jednoho</a:t>
            </a:r>
            <a:r>
              <a:rPr lang="en-US" dirty="0"/>
              <a:t> </a:t>
            </a:r>
            <a:r>
              <a:rPr lang="en-US" dirty="0" err="1"/>
              <a:t>čísla</a:t>
            </a:r>
            <a:r>
              <a:rPr lang="en-US" dirty="0"/>
              <a:t>?</a:t>
            </a:r>
          </a:p>
        </p:txBody>
      </p:sp>
    </p:spTree>
    <p:extLst>
      <p:ext uri="{BB962C8B-B14F-4D97-AF65-F5344CB8AC3E}">
        <p14:creationId xmlns:p14="http://schemas.microsoft.com/office/powerpoint/2010/main" val="287304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6B9895-725B-4847-889D-4F01E99587D9}"/>
              </a:ext>
            </a:extLst>
          </p:cNvPr>
          <p:cNvSpPr>
            <a:spLocks noGrp="1"/>
          </p:cNvSpPr>
          <p:nvPr>
            <p:ph type="title"/>
          </p:nvPr>
        </p:nvSpPr>
        <p:spPr/>
        <p:txBody>
          <a:bodyPr/>
          <a:lstStyle/>
          <a:p>
            <a:r>
              <a:rPr lang="cs-CZ" dirty="0"/>
              <a:t>Cvičení</a:t>
            </a:r>
          </a:p>
        </p:txBody>
      </p:sp>
      <p:sp>
        <p:nvSpPr>
          <p:cNvPr id="3" name="Zástupný obsah 2">
            <a:extLst>
              <a:ext uri="{FF2B5EF4-FFF2-40B4-BE49-F238E27FC236}">
                <a16:creationId xmlns:a16="http://schemas.microsoft.com/office/drawing/2014/main" id="{48B2CBCC-8BE7-8D4A-B972-8161066E1708}"/>
              </a:ext>
            </a:extLst>
          </p:cNvPr>
          <p:cNvSpPr>
            <a:spLocks noGrp="1"/>
          </p:cNvSpPr>
          <p:nvPr>
            <p:ph idx="1"/>
          </p:nvPr>
        </p:nvSpPr>
        <p:spPr/>
        <p:txBody>
          <a:bodyPr/>
          <a:lstStyle/>
          <a:p>
            <a:pPr marL="0" indent="0">
              <a:buNone/>
            </a:pPr>
            <a:r>
              <a:rPr lang="cs-CZ" dirty="0"/>
              <a:t>Příklad:</a:t>
            </a:r>
          </a:p>
          <a:p>
            <a:r>
              <a:rPr lang="cs-CZ" dirty="0"/>
              <a:t>Při prodeji makléř tvrdí: příjem v rezidenční oblasti činí 15 000 dolarů</a:t>
            </a:r>
          </a:p>
          <a:p>
            <a:r>
              <a:rPr lang="cs-CZ" dirty="0"/>
              <a:t>Tento makléř a zároveň lokální politik tvrdí, že příjem v oblasti činí 3500 dolarů</a:t>
            </a:r>
          </a:p>
          <a:p>
            <a:pPr marL="0" indent="0">
              <a:buNone/>
            </a:pPr>
            <a:r>
              <a:rPr lang="cs-CZ" dirty="0"/>
              <a:t>Otázka pro Vás:</a:t>
            </a:r>
          </a:p>
          <a:p>
            <a:r>
              <a:rPr lang="cs-CZ" dirty="0"/>
              <a:t>Jestli to pravda, jak je to možné?</a:t>
            </a:r>
          </a:p>
          <a:p>
            <a:endParaRPr lang="cs-CZ" dirty="0"/>
          </a:p>
        </p:txBody>
      </p:sp>
    </p:spTree>
    <p:extLst>
      <p:ext uri="{BB962C8B-B14F-4D97-AF65-F5344CB8AC3E}">
        <p14:creationId xmlns:p14="http://schemas.microsoft.com/office/powerpoint/2010/main" val="429301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DEF62-9B4F-444A-9F72-F87F799928FC}"/>
              </a:ext>
            </a:extLst>
          </p:cNvPr>
          <p:cNvSpPr>
            <a:spLocks noGrp="1"/>
          </p:cNvSpPr>
          <p:nvPr>
            <p:ph type="title"/>
          </p:nvPr>
        </p:nvSpPr>
        <p:spPr/>
        <p:txBody>
          <a:bodyPr/>
          <a:lstStyle/>
          <a:p>
            <a:r>
              <a:rPr lang="cs-CZ" dirty="0"/>
              <a:t>Řešení</a:t>
            </a:r>
          </a:p>
        </p:txBody>
      </p:sp>
      <p:sp>
        <p:nvSpPr>
          <p:cNvPr id="3" name="Zástupný obsah 2">
            <a:extLst>
              <a:ext uri="{FF2B5EF4-FFF2-40B4-BE49-F238E27FC236}">
                <a16:creationId xmlns:a16="http://schemas.microsoft.com/office/drawing/2014/main" id="{D163AAF7-6806-7B41-98EC-C0A58A5E4D48}"/>
              </a:ext>
            </a:extLst>
          </p:cNvPr>
          <p:cNvSpPr>
            <a:spLocks noGrp="1"/>
          </p:cNvSpPr>
          <p:nvPr>
            <p:ph idx="1"/>
          </p:nvPr>
        </p:nvSpPr>
        <p:spPr/>
        <p:txBody>
          <a:bodyPr/>
          <a:lstStyle/>
          <a:p>
            <a:r>
              <a:rPr lang="cs-CZ" dirty="0"/>
              <a:t>Obě hodnoty jsou střední hodnoty!</a:t>
            </a:r>
          </a:p>
          <a:p>
            <a:r>
              <a:rPr lang="cs-CZ" dirty="0"/>
              <a:t>Více typů průměru (středních hodnot): aritmetický průměr, medián, modus</a:t>
            </a:r>
          </a:p>
          <a:p>
            <a:r>
              <a:rPr lang="cs-CZ" dirty="0"/>
              <a:t>Pokud není řečeno jaký, je to zavádějící</a:t>
            </a:r>
          </a:p>
          <a:p>
            <a:r>
              <a:rPr lang="cs-CZ" dirty="0"/>
              <a:t>Nerovnoměrné rozdělení mezd (například tři milionáři mohou zvednout celý aritmetický průměrný příjem obce a tak téměř každý bude pod průměrem)</a:t>
            </a:r>
          </a:p>
          <a:p>
            <a:r>
              <a:rPr lang="cs-CZ" dirty="0"/>
              <a:t>Příklad ČR 2012: průměrná mzda ČR 24 626 – nedosáhlo na ní 60 % obyvatelstva</a:t>
            </a:r>
          </a:p>
          <a:p>
            <a:endParaRPr lang="cs-CZ" dirty="0"/>
          </a:p>
          <a:p>
            <a:endParaRPr lang="cs-CZ" dirty="0"/>
          </a:p>
          <a:p>
            <a:endParaRPr lang="cs-CZ" dirty="0"/>
          </a:p>
        </p:txBody>
      </p:sp>
    </p:spTree>
    <p:extLst>
      <p:ext uri="{BB962C8B-B14F-4D97-AF65-F5344CB8AC3E}">
        <p14:creationId xmlns:p14="http://schemas.microsoft.com/office/powerpoint/2010/main" val="117009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5CF97-BA22-9029-7041-4521B2E1A890}"/>
              </a:ext>
            </a:extLst>
          </p:cNvPr>
          <p:cNvSpPr>
            <a:spLocks noGrp="1"/>
          </p:cNvSpPr>
          <p:nvPr>
            <p:ph type="title"/>
          </p:nvPr>
        </p:nvSpPr>
        <p:spPr/>
        <p:txBody>
          <a:bodyPr/>
          <a:lstStyle/>
          <a:p>
            <a:r>
              <a:rPr lang="cs-CZ" dirty="0"/>
              <a:t>Tvar dat: empirická distribuce dat</a:t>
            </a:r>
          </a:p>
        </p:txBody>
      </p:sp>
      <p:sp>
        <p:nvSpPr>
          <p:cNvPr id="3" name="Zástupný text 2">
            <a:extLst>
              <a:ext uri="{FF2B5EF4-FFF2-40B4-BE49-F238E27FC236}">
                <a16:creationId xmlns:a16="http://schemas.microsoft.com/office/drawing/2014/main" id="{4F0BF0EB-B97D-F268-0B05-1A96A317F1DB}"/>
              </a:ext>
            </a:extLst>
          </p:cNvPr>
          <p:cNvSpPr>
            <a:spLocks noGrp="1"/>
          </p:cNvSpPr>
          <p:nvPr>
            <p:ph type="body" idx="1"/>
          </p:nvPr>
        </p:nvSpPr>
        <p:spPr/>
        <p:txBody>
          <a:bodyPr/>
          <a:lstStyle/>
          <a:p>
            <a:r>
              <a:rPr lang="cs-CZ" dirty="0"/>
              <a:t>Jak zobrazit data?</a:t>
            </a:r>
          </a:p>
        </p:txBody>
      </p:sp>
    </p:spTree>
    <p:extLst>
      <p:ext uri="{BB962C8B-B14F-4D97-AF65-F5344CB8AC3E}">
        <p14:creationId xmlns:p14="http://schemas.microsoft.com/office/powerpoint/2010/main" val="1858803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2F46-6660-2CB7-6743-7702904958A5}"/>
              </a:ext>
            </a:extLst>
          </p:cNvPr>
          <p:cNvSpPr>
            <a:spLocks noGrp="1"/>
          </p:cNvSpPr>
          <p:nvPr>
            <p:ph type="title"/>
          </p:nvPr>
        </p:nvSpPr>
        <p:spPr>
          <a:xfrm>
            <a:off x="977900" y="2587625"/>
            <a:ext cx="10515600" cy="1325563"/>
          </a:xfrm>
        </p:spPr>
        <p:txBody>
          <a:bodyPr/>
          <a:lstStyle/>
          <a:p>
            <a:r>
              <a:rPr lang="en-US" dirty="0" err="1"/>
              <a:t>Jaké</a:t>
            </a:r>
            <a:r>
              <a:rPr lang="en-US" dirty="0"/>
              <a:t> </a:t>
            </a:r>
            <a:r>
              <a:rPr lang="en-US" dirty="0" err="1"/>
              <a:t>znáte</a:t>
            </a:r>
            <a:r>
              <a:rPr lang="en-US" dirty="0"/>
              <a:t> </a:t>
            </a:r>
            <a:r>
              <a:rPr lang="en-US" dirty="0" err="1"/>
              <a:t>míry</a:t>
            </a:r>
            <a:r>
              <a:rPr lang="en-US" dirty="0"/>
              <a:t> </a:t>
            </a:r>
            <a:r>
              <a:rPr lang="en-US" dirty="0" err="1"/>
              <a:t>střední</a:t>
            </a:r>
            <a:r>
              <a:rPr lang="en-US" dirty="0"/>
              <a:t> </a:t>
            </a:r>
            <a:r>
              <a:rPr lang="en-US" dirty="0" err="1"/>
              <a:t>hodnoty</a:t>
            </a:r>
            <a:r>
              <a:rPr lang="en-US" dirty="0"/>
              <a:t>?</a:t>
            </a:r>
          </a:p>
        </p:txBody>
      </p:sp>
    </p:spTree>
    <p:extLst>
      <p:ext uri="{BB962C8B-B14F-4D97-AF65-F5344CB8AC3E}">
        <p14:creationId xmlns:p14="http://schemas.microsoft.com/office/powerpoint/2010/main" val="344777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CD1525-8ADD-424E-A6FE-99716DFD6405}"/>
              </a:ext>
            </a:extLst>
          </p:cNvPr>
          <p:cNvSpPr>
            <a:spLocks noGrp="1"/>
          </p:cNvSpPr>
          <p:nvPr>
            <p:ph type="title"/>
          </p:nvPr>
        </p:nvSpPr>
        <p:spPr/>
        <p:txBody>
          <a:bodyPr/>
          <a:lstStyle/>
          <a:p>
            <a:r>
              <a:rPr lang="cs-CZ" dirty="0"/>
              <a:t>Vybrané míry střední hodnoty</a:t>
            </a:r>
          </a:p>
        </p:txBody>
      </p:sp>
      <p:sp>
        <p:nvSpPr>
          <p:cNvPr id="3" name="Zástupný obsah 2">
            <a:extLst>
              <a:ext uri="{FF2B5EF4-FFF2-40B4-BE49-F238E27FC236}">
                <a16:creationId xmlns:a16="http://schemas.microsoft.com/office/drawing/2014/main" id="{87482002-30A9-0F4B-86E9-62EF64CD3125}"/>
              </a:ext>
            </a:extLst>
          </p:cNvPr>
          <p:cNvSpPr>
            <a:spLocks noGrp="1"/>
          </p:cNvSpPr>
          <p:nvPr>
            <p:ph idx="1"/>
          </p:nvPr>
        </p:nvSpPr>
        <p:spPr/>
        <p:txBody>
          <a:bodyPr/>
          <a:lstStyle/>
          <a:p>
            <a:pPr marL="514350" indent="-514350">
              <a:buAutoNum type="alphaLcParenR"/>
            </a:pPr>
            <a:r>
              <a:rPr lang="cs-CZ" dirty="0"/>
              <a:t>Aritmetický průměr - suma dělená počtem případů</a:t>
            </a:r>
          </a:p>
          <a:p>
            <a:pPr marL="514350" indent="-514350">
              <a:buAutoNum type="alphaLcParenR"/>
            </a:pPr>
            <a:r>
              <a:rPr lang="cs-CZ" dirty="0"/>
              <a:t>Modus – nejčastější hodnota, která se v souboru objevuje</a:t>
            </a:r>
          </a:p>
          <a:p>
            <a:pPr marL="514350" indent="-514350">
              <a:buAutoNum type="alphaLcParenR"/>
            </a:pPr>
            <a:r>
              <a:rPr lang="cs-CZ" dirty="0"/>
              <a:t>Medián - prostřední hodnota z řady seřazené podle velikosti</a:t>
            </a:r>
          </a:p>
        </p:txBody>
      </p:sp>
    </p:spTree>
    <p:extLst>
      <p:ext uri="{BB962C8B-B14F-4D97-AF65-F5344CB8AC3E}">
        <p14:creationId xmlns:p14="http://schemas.microsoft.com/office/powerpoint/2010/main" val="21531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10EF5C-5DC9-399F-3F13-239B689A64CC}"/>
              </a:ext>
            </a:extLst>
          </p:cNvPr>
          <p:cNvSpPr>
            <a:spLocks noGrp="1"/>
          </p:cNvSpPr>
          <p:nvPr>
            <p:ph type="title"/>
          </p:nvPr>
        </p:nvSpPr>
        <p:spPr/>
        <p:txBody>
          <a:bodyPr/>
          <a:lstStyle/>
          <a:p>
            <a:r>
              <a:rPr lang="cs-CZ" dirty="0"/>
              <a:t>Princip váhy: aritmetický průměr</a:t>
            </a:r>
          </a:p>
        </p:txBody>
      </p:sp>
      <p:pic>
        <p:nvPicPr>
          <p:cNvPr id="1026" name="Picture 2">
            <a:extLst>
              <a:ext uri="{FF2B5EF4-FFF2-40B4-BE49-F238E27FC236}">
                <a16:creationId xmlns:a16="http://schemas.microsoft.com/office/drawing/2014/main" id="{D505D93B-DB5A-4E1A-DC48-5F487D929D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1794" y="1690688"/>
            <a:ext cx="395200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679997B2-A7A8-E16E-B037-2305654E25BB}"/>
              </a:ext>
            </a:extLst>
          </p:cNvPr>
          <p:cNvSpPr txBox="1"/>
          <p:nvPr/>
        </p:nvSpPr>
        <p:spPr>
          <a:xfrm>
            <a:off x="716280" y="1968560"/>
            <a:ext cx="6685514" cy="4524315"/>
          </a:xfrm>
          <a:prstGeom prst="rect">
            <a:avLst/>
          </a:prstGeom>
          <a:noFill/>
        </p:spPr>
        <p:txBody>
          <a:bodyPr wrap="square" rtlCol="0">
            <a:spAutoFit/>
          </a:bodyPr>
          <a:lstStyle/>
          <a:p>
            <a:pPr marL="457200" indent="-457200">
              <a:buFont typeface="Arial" panose="020B0604020202020204" pitchFamily="34" charset="0"/>
              <a:buChar char="•"/>
            </a:pPr>
            <a:r>
              <a:rPr lang="cs-CZ" sz="3200" dirty="0"/>
              <a:t>Aritmetický průměr lze zobrazit jako vyrovnávací bod na stupnici.</a:t>
            </a:r>
          </a:p>
          <a:p>
            <a:pPr marL="457200" indent="-457200">
              <a:buFont typeface="Arial" panose="020B0604020202020204" pitchFamily="34" charset="0"/>
              <a:buChar char="•"/>
            </a:pPr>
            <a:r>
              <a:rPr lang="cs-CZ" sz="3200" dirty="0"/>
              <a:t>Polovina číselné „hmotnosti“ souboru dat přistane nad hodnotou průměru, zatímco druhá polovina přistane pod hodnotou. </a:t>
            </a:r>
          </a:p>
          <a:p>
            <a:pPr marL="457200" indent="-457200">
              <a:buFont typeface="Arial" panose="020B0604020202020204" pitchFamily="34" charset="0"/>
              <a:buChar char="•"/>
            </a:pPr>
            <a:r>
              <a:rPr lang="cs-CZ" sz="3200" dirty="0"/>
              <a:t>Průměr může, ale nemusí být jedno z čísel, která se objevují v sadě čísel.</a:t>
            </a:r>
            <a:br>
              <a:rPr lang="cs-CZ" sz="3200" dirty="0"/>
            </a:br>
            <a:endParaRPr lang="cs-CZ" sz="3200" dirty="0"/>
          </a:p>
        </p:txBody>
      </p:sp>
    </p:spTree>
    <p:extLst>
      <p:ext uri="{BB962C8B-B14F-4D97-AF65-F5344CB8AC3E}">
        <p14:creationId xmlns:p14="http://schemas.microsoft.com/office/powerpoint/2010/main" val="259170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13A1A-E1F4-0B4C-8BF0-59F9FD753399}"/>
              </a:ext>
            </a:extLst>
          </p:cNvPr>
          <p:cNvSpPr>
            <a:spLocks noGrp="1"/>
          </p:cNvSpPr>
          <p:nvPr>
            <p:ph type="title"/>
          </p:nvPr>
        </p:nvSpPr>
        <p:spPr/>
        <p:txBody>
          <a:bodyPr/>
          <a:lstStyle/>
          <a:p>
            <a:r>
              <a:rPr lang="en-US" dirty="0" err="1"/>
              <a:t>Aritmetický</a:t>
            </a:r>
            <a:r>
              <a:rPr lang="en-US" dirty="0"/>
              <a:t> </a:t>
            </a:r>
            <a:r>
              <a:rPr lang="en-US" dirty="0" err="1"/>
              <a:t>průměr</a:t>
            </a:r>
            <a:r>
              <a:rPr lang="en-US" dirty="0"/>
              <a:t> </a:t>
            </a:r>
          </a:p>
        </p:txBody>
      </p:sp>
      <p:graphicFrame>
        <p:nvGraphicFramePr>
          <p:cNvPr id="5" name="Zástupný obsah 4">
            <a:extLst>
              <a:ext uri="{FF2B5EF4-FFF2-40B4-BE49-F238E27FC236}">
                <a16:creationId xmlns:a16="http://schemas.microsoft.com/office/drawing/2014/main" id="{5310E539-9884-7440-9F78-038927D46F57}"/>
              </a:ext>
            </a:extLst>
          </p:cNvPr>
          <p:cNvGraphicFramePr>
            <a:graphicFrameLocks noGrp="1"/>
          </p:cNvGraphicFramePr>
          <p:nvPr>
            <p:ph idx="1"/>
          </p:nvPr>
        </p:nvGraphicFramePr>
        <p:xfrm>
          <a:off x="1027272" y="1564035"/>
          <a:ext cx="3544728" cy="4928832"/>
        </p:xfrm>
        <a:graphic>
          <a:graphicData uri="http://schemas.openxmlformats.org/drawingml/2006/table">
            <a:tbl>
              <a:tblPr>
                <a:tableStyleId>{5C22544A-7EE6-4342-B048-85BDC9FD1C3A}</a:tableStyleId>
              </a:tblPr>
              <a:tblGrid>
                <a:gridCol w="1772364">
                  <a:extLst>
                    <a:ext uri="{9D8B030D-6E8A-4147-A177-3AD203B41FA5}">
                      <a16:colId xmlns:a16="http://schemas.microsoft.com/office/drawing/2014/main" val="1856995451"/>
                    </a:ext>
                  </a:extLst>
                </a:gridCol>
                <a:gridCol w="1772364">
                  <a:extLst>
                    <a:ext uri="{9D8B030D-6E8A-4147-A177-3AD203B41FA5}">
                      <a16:colId xmlns:a16="http://schemas.microsoft.com/office/drawing/2014/main" val="1562878288"/>
                    </a:ext>
                  </a:extLst>
                </a:gridCol>
              </a:tblGrid>
              <a:tr h="308052">
                <a:tc>
                  <a:txBody>
                    <a:bodyPr/>
                    <a:lstStyle/>
                    <a:p>
                      <a:pPr algn="l" fontAlgn="b"/>
                      <a:r>
                        <a:rPr lang="cs-CZ" sz="1200" u="none" strike="noStrike">
                          <a:effectLst/>
                        </a:rPr>
                        <a:t>Obyvatel</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200" u="none" strike="noStrike">
                          <a:effectLst/>
                        </a:rPr>
                        <a:t>Plat</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532955"/>
                  </a:ext>
                </a:extLst>
              </a:tr>
              <a:tr h="308052">
                <a:tc>
                  <a:txBody>
                    <a:bodyPr/>
                    <a:lstStyle/>
                    <a:p>
                      <a:pPr algn="r" fontAlgn="b"/>
                      <a:r>
                        <a:rPr lang="cs-CZ" sz="1200" u="none" strike="noStrike">
                          <a:effectLst/>
                        </a:rPr>
                        <a:t>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5595202"/>
                  </a:ext>
                </a:extLst>
              </a:tr>
              <a:tr h="308052">
                <a:tc>
                  <a:txBody>
                    <a:bodyPr/>
                    <a:lstStyle/>
                    <a:p>
                      <a:pPr algn="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983168"/>
                  </a:ext>
                </a:extLst>
              </a:tr>
              <a:tr h="308052">
                <a:tc>
                  <a:txBody>
                    <a:bodyPr/>
                    <a:lstStyle/>
                    <a:p>
                      <a:pPr algn="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0332886"/>
                  </a:ext>
                </a:extLst>
              </a:tr>
              <a:tr h="308052">
                <a:tc>
                  <a:txBody>
                    <a:bodyPr/>
                    <a:lstStyle/>
                    <a:p>
                      <a:pPr algn="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677568"/>
                  </a:ext>
                </a:extLst>
              </a:tr>
              <a:tr h="308052">
                <a:tc>
                  <a:txBody>
                    <a:bodyPr/>
                    <a:lstStyle/>
                    <a:p>
                      <a:pPr algn="r" fontAlgn="b"/>
                      <a:r>
                        <a:rPr lang="cs-CZ" sz="1200" u="none" strike="noStrike">
                          <a:effectLst/>
                        </a:rPr>
                        <a:t>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8822993"/>
                  </a:ext>
                </a:extLst>
              </a:tr>
              <a:tr h="308052">
                <a:tc>
                  <a:txBody>
                    <a:bodyPr/>
                    <a:lstStyle/>
                    <a:p>
                      <a:pPr algn="r" fontAlgn="b"/>
                      <a:r>
                        <a:rPr lang="cs-CZ" sz="1200" u="none" strike="noStrike">
                          <a:effectLst/>
                        </a:rPr>
                        <a:t>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603436"/>
                  </a:ext>
                </a:extLst>
              </a:tr>
              <a:tr h="308052">
                <a:tc>
                  <a:txBody>
                    <a:bodyPr/>
                    <a:lstStyle/>
                    <a:p>
                      <a:pPr algn="r" fontAlgn="b"/>
                      <a:r>
                        <a:rPr lang="cs-CZ" sz="1200" u="none" strike="noStrike">
                          <a:effectLst/>
                        </a:rPr>
                        <a:t>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8384698"/>
                  </a:ext>
                </a:extLst>
              </a:tr>
              <a:tr h="308052">
                <a:tc>
                  <a:txBody>
                    <a:bodyPr/>
                    <a:lstStyle/>
                    <a:p>
                      <a:pPr algn="r" fontAlgn="b"/>
                      <a:r>
                        <a:rPr lang="cs-CZ" sz="1200" u="none" strike="noStrike">
                          <a:effectLst/>
                        </a:rPr>
                        <a:t>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5532878"/>
                  </a:ext>
                </a:extLst>
              </a:tr>
              <a:tr h="308052">
                <a:tc>
                  <a:txBody>
                    <a:bodyPr/>
                    <a:lstStyle/>
                    <a:p>
                      <a:pPr algn="r" fontAlgn="b"/>
                      <a:r>
                        <a:rPr lang="cs-CZ" sz="1200" u="none" strike="noStrike">
                          <a:effectLst/>
                        </a:rPr>
                        <a:t>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1384514"/>
                  </a:ext>
                </a:extLst>
              </a:tr>
              <a:tr h="308052">
                <a:tc>
                  <a:txBody>
                    <a:bodyPr/>
                    <a:lstStyle/>
                    <a:p>
                      <a:pPr algn="r" fontAlgn="b"/>
                      <a:r>
                        <a:rPr lang="cs-CZ" sz="1200" u="none" strike="noStrike">
                          <a:effectLst/>
                        </a:rPr>
                        <a:t>10</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9692046"/>
                  </a:ext>
                </a:extLst>
              </a:tr>
              <a:tr h="308052">
                <a:tc>
                  <a:txBody>
                    <a:bodyPr/>
                    <a:lstStyle/>
                    <a:p>
                      <a:pPr algn="r" fontAlgn="b"/>
                      <a:r>
                        <a:rPr lang="cs-CZ" sz="1200" u="none" strike="noStrike">
                          <a:effectLst/>
                        </a:rPr>
                        <a:t>11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154745"/>
                  </a:ext>
                </a:extLst>
              </a:tr>
              <a:tr h="308052">
                <a:tc>
                  <a:txBody>
                    <a:bodyPr/>
                    <a:lstStyle/>
                    <a:p>
                      <a:pPr algn="r" fontAlgn="b"/>
                      <a:r>
                        <a:rPr lang="cs-CZ" sz="1200" u="none" strike="noStrike">
                          <a:effectLst/>
                        </a:rPr>
                        <a:t>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184701"/>
                  </a:ext>
                </a:extLst>
              </a:tr>
              <a:tr h="308052">
                <a:tc>
                  <a:txBody>
                    <a:bodyPr/>
                    <a:lstStyle/>
                    <a:p>
                      <a:pPr algn="r" fontAlgn="b"/>
                      <a:r>
                        <a:rPr lang="cs-CZ" sz="1200" u="none" strike="noStrike">
                          <a:effectLst/>
                        </a:rPr>
                        <a:t>13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2093705"/>
                  </a:ext>
                </a:extLst>
              </a:tr>
              <a:tr h="308052">
                <a:tc>
                  <a:txBody>
                    <a:bodyPr/>
                    <a:lstStyle/>
                    <a:p>
                      <a:pPr algn="r" fontAlgn="b"/>
                      <a:r>
                        <a:rPr lang="cs-CZ" sz="1200" u="none" strike="noStrike">
                          <a:effectLst/>
                        </a:rPr>
                        <a:t>14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334200"/>
                  </a:ext>
                </a:extLst>
              </a:tr>
              <a:tr h="308052">
                <a:tc>
                  <a:txBody>
                    <a:bodyPr/>
                    <a:lstStyle/>
                    <a:p>
                      <a:pPr algn="r" fontAlgn="b"/>
                      <a:r>
                        <a:rPr lang="cs-CZ" sz="1200" u="none" strike="noStrike">
                          <a:effectLst/>
                        </a:rPr>
                        <a:t>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2 000 000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417887"/>
                  </a:ext>
                </a:extLst>
              </a:tr>
            </a:tbl>
          </a:graphicData>
        </a:graphic>
      </p:graphicFrame>
      <p:pic>
        <p:nvPicPr>
          <p:cNvPr id="4" name="Obrázek 3">
            <a:extLst>
              <a:ext uri="{FF2B5EF4-FFF2-40B4-BE49-F238E27FC236}">
                <a16:creationId xmlns:a16="http://schemas.microsoft.com/office/drawing/2014/main" id="{069B99CD-1F14-3E45-B0B6-3F63DDA8C4B9}"/>
              </a:ext>
            </a:extLst>
          </p:cNvPr>
          <p:cNvPicPr>
            <a:picLocks noChangeAspect="1"/>
          </p:cNvPicPr>
          <p:nvPr/>
        </p:nvPicPr>
        <p:blipFill>
          <a:blip r:embed="rId2"/>
          <a:stretch>
            <a:fillRect/>
          </a:stretch>
        </p:blipFill>
        <p:spPr>
          <a:xfrm>
            <a:off x="5757028" y="3429000"/>
            <a:ext cx="4411744" cy="2192972"/>
          </a:xfrm>
          <a:prstGeom prst="rect">
            <a:avLst/>
          </a:prstGeom>
        </p:spPr>
      </p:pic>
      <p:sp>
        <p:nvSpPr>
          <p:cNvPr id="6" name="TextovéPole 5">
            <a:extLst>
              <a:ext uri="{FF2B5EF4-FFF2-40B4-BE49-F238E27FC236}">
                <a16:creationId xmlns:a16="http://schemas.microsoft.com/office/drawing/2014/main" id="{D2FB0CE4-0140-4B41-8AC4-908DE5F74A5C}"/>
              </a:ext>
            </a:extLst>
          </p:cNvPr>
          <p:cNvSpPr txBox="1"/>
          <p:nvPr/>
        </p:nvSpPr>
        <p:spPr>
          <a:xfrm>
            <a:off x="5527964" y="1842655"/>
            <a:ext cx="6303818"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Jaký</a:t>
            </a:r>
            <a:r>
              <a:rPr lang="en-US" sz="2800" dirty="0"/>
              <a:t> </a:t>
            </a:r>
            <a:r>
              <a:rPr lang="en-US" sz="2800" dirty="0" err="1"/>
              <a:t>bude</a:t>
            </a:r>
            <a:r>
              <a:rPr lang="en-US" sz="2800" dirty="0"/>
              <a:t> </a:t>
            </a:r>
            <a:r>
              <a:rPr lang="en-US" sz="2800" dirty="0" err="1"/>
              <a:t>průměr</a:t>
            </a:r>
            <a:r>
              <a:rPr lang="en-US" sz="2800" dirty="0"/>
              <a:t>?</a:t>
            </a:r>
          </a:p>
          <a:p>
            <a:pPr marL="285750" indent="-285750">
              <a:buFont typeface="Arial" panose="020B0604020202020204" pitchFamily="34" charset="0"/>
              <a:buChar char="•"/>
            </a:pPr>
            <a:r>
              <a:rPr lang="en-US" sz="2800" dirty="0"/>
              <a:t>Je </a:t>
            </a:r>
            <a:r>
              <a:rPr lang="en-US" sz="2800" dirty="0" err="1"/>
              <a:t>vhodný</a:t>
            </a:r>
            <a:r>
              <a:rPr lang="en-US" sz="2800" dirty="0"/>
              <a:t> pro </a:t>
            </a:r>
            <a:r>
              <a:rPr lang="en-US" sz="2800" dirty="0" err="1"/>
              <a:t>popis</a:t>
            </a:r>
            <a:r>
              <a:rPr lang="en-US" sz="2800" dirty="0"/>
              <a:t> </a:t>
            </a:r>
            <a:r>
              <a:rPr lang="en-US" sz="2800" dirty="0" err="1"/>
              <a:t>souboru</a:t>
            </a:r>
            <a:r>
              <a:rPr lang="en-US" sz="2800" dirty="0"/>
              <a:t>?</a:t>
            </a:r>
          </a:p>
        </p:txBody>
      </p:sp>
    </p:spTree>
    <p:extLst>
      <p:ext uri="{BB962C8B-B14F-4D97-AF65-F5344CB8AC3E}">
        <p14:creationId xmlns:p14="http://schemas.microsoft.com/office/powerpoint/2010/main" val="262052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13A1A-E1F4-0B4C-8BF0-59F9FD753399}"/>
              </a:ext>
            </a:extLst>
          </p:cNvPr>
          <p:cNvSpPr>
            <a:spLocks noGrp="1"/>
          </p:cNvSpPr>
          <p:nvPr>
            <p:ph type="title"/>
          </p:nvPr>
        </p:nvSpPr>
        <p:spPr/>
        <p:txBody>
          <a:bodyPr/>
          <a:lstStyle/>
          <a:p>
            <a:r>
              <a:rPr lang="en-US" dirty="0" err="1"/>
              <a:t>Aritmetický</a:t>
            </a:r>
            <a:r>
              <a:rPr lang="en-US" dirty="0"/>
              <a:t> </a:t>
            </a:r>
            <a:r>
              <a:rPr lang="en-US" dirty="0" err="1"/>
              <a:t>průměr</a:t>
            </a:r>
            <a:r>
              <a:rPr lang="en-US" dirty="0"/>
              <a:t> </a:t>
            </a:r>
          </a:p>
        </p:txBody>
      </p:sp>
      <p:graphicFrame>
        <p:nvGraphicFramePr>
          <p:cNvPr id="5" name="Zástupný obsah 4">
            <a:extLst>
              <a:ext uri="{FF2B5EF4-FFF2-40B4-BE49-F238E27FC236}">
                <a16:creationId xmlns:a16="http://schemas.microsoft.com/office/drawing/2014/main" id="{5310E539-9884-7440-9F78-038927D46F57}"/>
              </a:ext>
            </a:extLst>
          </p:cNvPr>
          <p:cNvGraphicFramePr>
            <a:graphicFrameLocks noGrp="1"/>
          </p:cNvGraphicFramePr>
          <p:nvPr>
            <p:ph idx="1"/>
          </p:nvPr>
        </p:nvGraphicFramePr>
        <p:xfrm>
          <a:off x="1027272" y="1564035"/>
          <a:ext cx="3544728" cy="4928832"/>
        </p:xfrm>
        <a:graphic>
          <a:graphicData uri="http://schemas.openxmlformats.org/drawingml/2006/table">
            <a:tbl>
              <a:tblPr>
                <a:tableStyleId>{5C22544A-7EE6-4342-B048-85BDC9FD1C3A}</a:tableStyleId>
              </a:tblPr>
              <a:tblGrid>
                <a:gridCol w="1772364">
                  <a:extLst>
                    <a:ext uri="{9D8B030D-6E8A-4147-A177-3AD203B41FA5}">
                      <a16:colId xmlns:a16="http://schemas.microsoft.com/office/drawing/2014/main" val="1856995451"/>
                    </a:ext>
                  </a:extLst>
                </a:gridCol>
                <a:gridCol w="1772364">
                  <a:extLst>
                    <a:ext uri="{9D8B030D-6E8A-4147-A177-3AD203B41FA5}">
                      <a16:colId xmlns:a16="http://schemas.microsoft.com/office/drawing/2014/main" val="1562878288"/>
                    </a:ext>
                  </a:extLst>
                </a:gridCol>
              </a:tblGrid>
              <a:tr h="308052">
                <a:tc>
                  <a:txBody>
                    <a:bodyPr/>
                    <a:lstStyle/>
                    <a:p>
                      <a:pPr algn="l" fontAlgn="b"/>
                      <a:r>
                        <a:rPr lang="cs-CZ" sz="1200" u="none" strike="noStrike" dirty="0">
                          <a:effectLst/>
                        </a:rPr>
                        <a:t>Obyvatel</a:t>
                      </a:r>
                      <a:endParaRPr lang="cs-CZ"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200" u="none" strike="noStrike">
                          <a:effectLst/>
                        </a:rPr>
                        <a:t>Plat</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532955"/>
                  </a:ext>
                </a:extLst>
              </a:tr>
              <a:tr h="308052">
                <a:tc>
                  <a:txBody>
                    <a:bodyPr/>
                    <a:lstStyle/>
                    <a:p>
                      <a:pPr algn="r" fontAlgn="b"/>
                      <a:r>
                        <a:rPr lang="cs-CZ" sz="1200" u="none" strike="noStrike">
                          <a:effectLst/>
                        </a:rPr>
                        <a:t>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5595202"/>
                  </a:ext>
                </a:extLst>
              </a:tr>
              <a:tr h="308052">
                <a:tc>
                  <a:txBody>
                    <a:bodyPr/>
                    <a:lstStyle/>
                    <a:p>
                      <a:pPr algn="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983168"/>
                  </a:ext>
                </a:extLst>
              </a:tr>
              <a:tr h="308052">
                <a:tc>
                  <a:txBody>
                    <a:bodyPr/>
                    <a:lstStyle/>
                    <a:p>
                      <a:pPr algn="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0332886"/>
                  </a:ext>
                </a:extLst>
              </a:tr>
              <a:tr h="308052">
                <a:tc>
                  <a:txBody>
                    <a:bodyPr/>
                    <a:lstStyle/>
                    <a:p>
                      <a:pPr algn="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677568"/>
                  </a:ext>
                </a:extLst>
              </a:tr>
              <a:tr h="308052">
                <a:tc>
                  <a:txBody>
                    <a:bodyPr/>
                    <a:lstStyle/>
                    <a:p>
                      <a:pPr algn="r" fontAlgn="b"/>
                      <a:r>
                        <a:rPr lang="cs-CZ" sz="1200" u="none" strike="noStrike">
                          <a:effectLst/>
                        </a:rPr>
                        <a:t>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8822993"/>
                  </a:ext>
                </a:extLst>
              </a:tr>
              <a:tr h="308052">
                <a:tc>
                  <a:txBody>
                    <a:bodyPr/>
                    <a:lstStyle/>
                    <a:p>
                      <a:pPr algn="r" fontAlgn="b"/>
                      <a:r>
                        <a:rPr lang="cs-CZ" sz="1200" u="none" strike="noStrike">
                          <a:effectLst/>
                        </a:rPr>
                        <a:t>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603436"/>
                  </a:ext>
                </a:extLst>
              </a:tr>
              <a:tr h="308052">
                <a:tc>
                  <a:txBody>
                    <a:bodyPr/>
                    <a:lstStyle/>
                    <a:p>
                      <a:pPr algn="r" fontAlgn="b"/>
                      <a:r>
                        <a:rPr lang="cs-CZ" sz="1200" u="none" strike="noStrike">
                          <a:effectLst/>
                        </a:rPr>
                        <a:t>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8384698"/>
                  </a:ext>
                </a:extLst>
              </a:tr>
              <a:tr h="308052">
                <a:tc>
                  <a:txBody>
                    <a:bodyPr/>
                    <a:lstStyle/>
                    <a:p>
                      <a:pPr algn="r" fontAlgn="b"/>
                      <a:r>
                        <a:rPr lang="cs-CZ" sz="1200" u="none" strike="noStrike">
                          <a:effectLst/>
                        </a:rPr>
                        <a:t>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5532878"/>
                  </a:ext>
                </a:extLst>
              </a:tr>
              <a:tr h="308052">
                <a:tc>
                  <a:txBody>
                    <a:bodyPr/>
                    <a:lstStyle/>
                    <a:p>
                      <a:pPr algn="r" fontAlgn="b"/>
                      <a:r>
                        <a:rPr lang="cs-CZ" sz="1200" u="none" strike="noStrike">
                          <a:effectLst/>
                        </a:rPr>
                        <a:t>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1384514"/>
                  </a:ext>
                </a:extLst>
              </a:tr>
              <a:tr h="308052">
                <a:tc>
                  <a:txBody>
                    <a:bodyPr/>
                    <a:lstStyle/>
                    <a:p>
                      <a:pPr algn="r" fontAlgn="b"/>
                      <a:r>
                        <a:rPr lang="cs-CZ" sz="1200" u="none" strike="noStrike">
                          <a:effectLst/>
                        </a:rPr>
                        <a:t>10</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9692046"/>
                  </a:ext>
                </a:extLst>
              </a:tr>
              <a:tr h="308052">
                <a:tc>
                  <a:txBody>
                    <a:bodyPr/>
                    <a:lstStyle/>
                    <a:p>
                      <a:pPr algn="r" fontAlgn="b"/>
                      <a:r>
                        <a:rPr lang="cs-CZ" sz="1200" u="none" strike="noStrike">
                          <a:effectLst/>
                        </a:rPr>
                        <a:t>11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154745"/>
                  </a:ext>
                </a:extLst>
              </a:tr>
              <a:tr h="308052">
                <a:tc>
                  <a:txBody>
                    <a:bodyPr/>
                    <a:lstStyle/>
                    <a:p>
                      <a:pPr algn="r" fontAlgn="b"/>
                      <a:r>
                        <a:rPr lang="cs-CZ" sz="1200" u="none" strike="noStrike">
                          <a:effectLst/>
                        </a:rPr>
                        <a:t>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184701"/>
                  </a:ext>
                </a:extLst>
              </a:tr>
              <a:tr h="308052">
                <a:tc>
                  <a:txBody>
                    <a:bodyPr/>
                    <a:lstStyle/>
                    <a:p>
                      <a:pPr algn="r" fontAlgn="b"/>
                      <a:r>
                        <a:rPr lang="cs-CZ" sz="1200" u="none" strike="noStrike">
                          <a:effectLst/>
                        </a:rPr>
                        <a:t>13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2093705"/>
                  </a:ext>
                </a:extLst>
              </a:tr>
              <a:tr h="308052">
                <a:tc>
                  <a:txBody>
                    <a:bodyPr/>
                    <a:lstStyle/>
                    <a:p>
                      <a:pPr algn="r" fontAlgn="b"/>
                      <a:r>
                        <a:rPr lang="cs-CZ" sz="1200" u="none" strike="noStrike">
                          <a:effectLst/>
                        </a:rPr>
                        <a:t>14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334200"/>
                  </a:ext>
                </a:extLst>
              </a:tr>
              <a:tr h="308052">
                <a:tc>
                  <a:txBody>
                    <a:bodyPr/>
                    <a:lstStyle/>
                    <a:p>
                      <a:pPr algn="r" fontAlgn="b"/>
                      <a:r>
                        <a:rPr lang="cs-CZ" sz="1200" u="none" strike="noStrike">
                          <a:effectLst/>
                        </a:rPr>
                        <a:t>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2 000 000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417887"/>
                  </a:ext>
                </a:extLst>
              </a:tr>
            </a:tbl>
          </a:graphicData>
        </a:graphic>
      </p:graphicFrame>
      <p:pic>
        <p:nvPicPr>
          <p:cNvPr id="4" name="Obrázek 3">
            <a:extLst>
              <a:ext uri="{FF2B5EF4-FFF2-40B4-BE49-F238E27FC236}">
                <a16:creationId xmlns:a16="http://schemas.microsoft.com/office/drawing/2014/main" id="{069B99CD-1F14-3E45-B0B6-3F63DDA8C4B9}"/>
              </a:ext>
            </a:extLst>
          </p:cNvPr>
          <p:cNvPicPr>
            <a:picLocks noChangeAspect="1"/>
          </p:cNvPicPr>
          <p:nvPr/>
        </p:nvPicPr>
        <p:blipFill>
          <a:blip r:embed="rId2"/>
          <a:stretch>
            <a:fillRect/>
          </a:stretch>
        </p:blipFill>
        <p:spPr>
          <a:xfrm>
            <a:off x="5748052" y="3613468"/>
            <a:ext cx="4684056" cy="2328332"/>
          </a:xfrm>
          <a:prstGeom prst="rect">
            <a:avLst/>
          </a:prstGeom>
        </p:spPr>
      </p:pic>
      <p:sp>
        <p:nvSpPr>
          <p:cNvPr id="6" name="TextovéPole 5">
            <a:extLst>
              <a:ext uri="{FF2B5EF4-FFF2-40B4-BE49-F238E27FC236}">
                <a16:creationId xmlns:a16="http://schemas.microsoft.com/office/drawing/2014/main" id="{D2FB0CE4-0140-4B41-8AC4-908DE5F74A5C}"/>
              </a:ext>
            </a:extLst>
          </p:cNvPr>
          <p:cNvSpPr txBox="1"/>
          <p:nvPr/>
        </p:nvSpPr>
        <p:spPr>
          <a:xfrm>
            <a:off x="5181600" y="1936751"/>
            <a:ext cx="6303818"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průměr</a:t>
            </a:r>
            <a:r>
              <a:rPr lang="en-US" dirty="0"/>
              <a:t> = 152 000 </a:t>
            </a:r>
          </a:p>
          <a:p>
            <a:pPr marL="285750" indent="-285750">
              <a:buFont typeface="Arial" panose="020B0604020202020204" pitchFamily="34" charset="0"/>
              <a:buChar char="•"/>
            </a:pPr>
            <a:r>
              <a:rPr lang="en-US" dirty="0" err="1"/>
              <a:t>Ovlivněn</a:t>
            </a:r>
            <a:r>
              <a:rPr lang="en-US" dirty="0"/>
              <a:t> </a:t>
            </a:r>
            <a:r>
              <a:rPr lang="en-US" dirty="0" err="1"/>
              <a:t>odlehlou</a:t>
            </a:r>
            <a:r>
              <a:rPr lang="en-US" dirty="0"/>
              <a:t> </a:t>
            </a:r>
            <a:r>
              <a:rPr lang="en-US" dirty="0" err="1"/>
              <a:t>hodnotou</a:t>
            </a:r>
            <a:endParaRPr lang="en-US" dirty="0"/>
          </a:p>
        </p:txBody>
      </p:sp>
      <mc:AlternateContent xmlns:mc="http://schemas.openxmlformats.org/markup-compatibility/2006" xmlns:p14="http://schemas.microsoft.com/office/powerpoint/2010/main">
        <mc:Choice Requires="p14">
          <p:contentPart p14:bwMode="auto" r:id="rId3">
            <p14:nvContentPartPr>
              <p14:cNvPr id="8" name="Rukopis 7">
                <a:extLst>
                  <a:ext uri="{FF2B5EF4-FFF2-40B4-BE49-F238E27FC236}">
                    <a16:creationId xmlns:a16="http://schemas.microsoft.com/office/drawing/2014/main" id="{325E845C-7AE8-C94B-8135-2DAE8447A571}"/>
                  </a:ext>
                </a:extLst>
              </p14:cNvPr>
              <p14:cNvContentPartPr/>
              <p14:nvPr/>
            </p14:nvContentPartPr>
            <p14:xfrm>
              <a:off x="3808756" y="6290073"/>
              <a:ext cx="877680" cy="182880"/>
            </p14:xfrm>
          </p:contentPart>
        </mc:Choice>
        <mc:Fallback xmlns="">
          <p:pic>
            <p:nvPicPr>
              <p:cNvPr id="8" name="Rukopis 7">
                <a:extLst>
                  <a:ext uri="{FF2B5EF4-FFF2-40B4-BE49-F238E27FC236}">
                    <a16:creationId xmlns:a16="http://schemas.microsoft.com/office/drawing/2014/main" id="{325E845C-7AE8-C94B-8135-2DAE8447A571}"/>
                  </a:ext>
                </a:extLst>
              </p:cNvPr>
              <p:cNvPicPr/>
              <p:nvPr/>
            </p:nvPicPr>
            <p:blipFill>
              <a:blip r:embed="rId4"/>
              <a:stretch>
                <a:fillRect/>
              </a:stretch>
            </p:blipFill>
            <p:spPr>
              <a:xfrm>
                <a:off x="3800116" y="6281433"/>
                <a:ext cx="895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Rukopis 8">
                <a:extLst>
                  <a:ext uri="{FF2B5EF4-FFF2-40B4-BE49-F238E27FC236}">
                    <a16:creationId xmlns:a16="http://schemas.microsoft.com/office/drawing/2014/main" id="{408F1C93-2B4A-F642-8C94-A93C2AD1D43E}"/>
                  </a:ext>
                </a:extLst>
              </p14:cNvPr>
              <p14:cNvContentPartPr/>
              <p14:nvPr/>
            </p14:nvContentPartPr>
            <p14:xfrm>
              <a:off x="3204316" y="876033"/>
              <a:ext cx="360" cy="360"/>
            </p14:xfrm>
          </p:contentPart>
        </mc:Choice>
        <mc:Fallback xmlns="">
          <p:pic>
            <p:nvPicPr>
              <p:cNvPr id="9" name="Rukopis 8">
                <a:extLst>
                  <a:ext uri="{FF2B5EF4-FFF2-40B4-BE49-F238E27FC236}">
                    <a16:creationId xmlns:a16="http://schemas.microsoft.com/office/drawing/2014/main" id="{408F1C93-2B4A-F642-8C94-A93C2AD1D43E}"/>
                  </a:ext>
                </a:extLst>
              </p:cNvPr>
              <p:cNvPicPr/>
              <p:nvPr/>
            </p:nvPicPr>
            <p:blipFill>
              <a:blip r:embed="rId6"/>
              <a:stretch>
                <a:fillRect/>
              </a:stretch>
            </p:blipFill>
            <p:spPr>
              <a:xfrm>
                <a:off x="3195316" y="867033"/>
                <a:ext cx="18000" cy="18000"/>
              </a:xfrm>
              <a:prstGeom prst="rect">
                <a:avLst/>
              </a:prstGeom>
            </p:spPr>
          </p:pic>
        </mc:Fallback>
      </mc:AlternateContent>
    </p:spTree>
    <p:extLst>
      <p:ext uri="{BB962C8B-B14F-4D97-AF65-F5344CB8AC3E}">
        <p14:creationId xmlns:p14="http://schemas.microsoft.com/office/powerpoint/2010/main" val="67239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BF25EF-35B5-804D-887F-4EFA5C41E221}"/>
              </a:ext>
            </a:extLst>
          </p:cNvPr>
          <p:cNvSpPr>
            <a:spLocks noGrp="1"/>
          </p:cNvSpPr>
          <p:nvPr>
            <p:ph type="title"/>
          </p:nvPr>
        </p:nvSpPr>
        <p:spPr/>
        <p:txBody>
          <a:bodyPr/>
          <a:lstStyle/>
          <a:p>
            <a:r>
              <a:rPr lang="en-US" dirty="0" err="1"/>
              <a:t>Aritmetický</a:t>
            </a:r>
            <a:r>
              <a:rPr lang="en-US" dirty="0"/>
              <a:t> </a:t>
            </a:r>
            <a:r>
              <a:rPr lang="en-US" dirty="0" err="1"/>
              <a:t>průměr</a:t>
            </a:r>
            <a:r>
              <a:rPr lang="en-US" dirty="0"/>
              <a:t>: </a:t>
            </a:r>
            <a:r>
              <a:rPr lang="en-US" dirty="0" err="1"/>
              <a:t>odlehlá</a:t>
            </a:r>
            <a:r>
              <a:rPr lang="en-US" dirty="0"/>
              <a:t> </a:t>
            </a:r>
            <a:r>
              <a:rPr lang="en-US" dirty="0" err="1"/>
              <a:t>hodnota</a:t>
            </a:r>
            <a:endParaRPr lang="en-US" dirty="0"/>
          </a:p>
        </p:txBody>
      </p:sp>
      <mc:AlternateContent xmlns:mc="http://schemas.openxmlformats.org/markup-compatibility/2006" xmlns:p14="http://schemas.microsoft.com/office/powerpoint/2010/main">
        <mc:Choice Requires="p14">
          <p:contentPart p14:bwMode="auto" r:id="rId2">
            <p14:nvContentPartPr>
              <p14:cNvPr id="4" name="Rukopis 3">
                <a:extLst>
                  <a:ext uri="{FF2B5EF4-FFF2-40B4-BE49-F238E27FC236}">
                    <a16:creationId xmlns:a16="http://schemas.microsoft.com/office/drawing/2014/main" id="{4F8FF304-1276-9D4A-B527-3F79BB71E5FB}"/>
                  </a:ext>
                </a:extLst>
              </p14:cNvPr>
              <p14:cNvContentPartPr/>
              <p14:nvPr/>
            </p14:nvContentPartPr>
            <p14:xfrm>
              <a:off x="2566756" y="2263833"/>
              <a:ext cx="360" cy="3600"/>
            </p14:xfrm>
          </p:contentPart>
        </mc:Choice>
        <mc:Fallback xmlns="">
          <p:pic>
            <p:nvPicPr>
              <p:cNvPr id="4" name="Rukopis 3">
                <a:extLst>
                  <a:ext uri="{FF2B5EF4-FFF2-40B4-BE49-F238E27FC236}">
                    <a16:creationId xmlns:a16="http://schemas.microsoft.com/office/drawing/2014/main" id="{4F8FF304-1276-9D4A-B527-3F79BB71E5FB}"/>
                  </a:ext>
                </a:extLst>
              </p:cNvPr>
              <p:cNvPicPr/>
              <p:nvPr/>
            </p:nvPicPr>
            <p:blipFill>
              <a:blip r:embed="rId3"/>
              <a:stretch>
                <a:fillRect/>
              </a:stretch>
            </p:blipFill>
            <p:spPr>
              <a:xfrm>
                <a:off x="2557756" y="2255193"/>
                <a:ext cx="18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Rukopis 4">
                <a:extLst>
                  <a:ext uri="{FF2B5EF4-FFF2-40B4-BE49-F238E27FC236}">
                    <a16:creationId xmlns:a16="http://schemas.microsoft.com/office/drawing/2014/main" id="{4ABFAF69-36C8-324F-BF59-4550216623D9}"/>
                  </a:ext>
                </a:extLst>
              </p14:cNvPr>
              <p14:cNvContentPartPr/>
              <p14:nvPr/>
            </p14:nvContentPartPr>
            <p14:xfrm>
              <a:off x="2077516" y="2198673"/>
              <a:ext cx="360" cy="360"/>
            </p14:xfrm>
          </p:contentPart>
        </mc:Choice>
        <mc:Fallback xmlns="">
          <p:pic>
            <p:nvPicPr>
              <p:cNvPr id="5" name="Rukopis 4">
                <a:extLst>
                  <a:ext uri="{FF2B5EF4-FFF2-40B4-BE49-F238E27FC236}">
                    <a16:creationId xmlns:a16="http://schemas.microsoft.com/office/drawing/2014/main" id="{4ABFAF69-36C8-324F-BF59-4550216623D9}"/>
                  </a:ext>
                </a:extLst>
              </p:cNvPr>
              <p:cNvPicPr/>
              <p:nvPr/>
            </p:nvPicPr>
            <p:blipFill>
              <a:blip r:embed="rId5"/>
              <a:stretch>
                <a:fillRect/>
              </a:stretch>
            </p:blipFill>
            <p:spPr>
              <a:xfrm>
                <a:off x="2068516" y="2190033"/>
                <a:ext cx="18000" cy="18000"/>
              </a:xfrm>
              <a:prstGeom prst="rect">
                <a:avLst/>
              </a:prstGeom>
            </p:spPr>
          </p:pic>
        </mc:Fallback>
      </mc:AlternateContent>
      <p:graphicFrame>
        <p:nvGraphicFramePr>
          <p:cNvPr id="6" name="Zástupný obsah 5">
            <a:extLst>
              <a:ext uri="{FF2B5EF4-FFF2-40B4-BE49-F238E27FC236}">
                <a16:creationId xmlns:a16="http://schemas.microsoft.com/office/drawing/2014/main" id="{34696188-8DE5-9C4A-8183-AAAFF40C186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p14="http://schemas.microsoft.com/office/powerpoint/2010/main">
        <mc:Choice Requires="p14">
          <p:contentPart p14:bwMode="auto" r:id="rId7">
            <p14:nvContentPartPr>
              <p14:cNvPr id="7" name="Rukopis 6">
                <a:extLst>
                  <a:ext uri="{FF2B5EF4-FFF2-40B4-BE49-F238E27FC236}">
                    <a16:creationId xmlns:a16="http://schemas.microsoft.com/office/drawing/2014/main" id="{65838DE5-2235-214F-AD51-AAABAF80B009}"/>
                  </a:ext>
                </a:extLst>
              </p14:cNvPr>
              <p14:cNvContentPartPr/>
              <p14:nvPr/>
            </p14:nvContentPartPr>
            <p14:xfrm>
              <a:off x="8858836" y="5432553"/>
              <a:ext cx="443880" cy="345960"/>
            </p14:xfrm>
          </p:contentPart>
        </mc:Choice>
        <mc:Fallback xmlns="">
          <p:pic>
            <p:nvPicPr>
              <p:cNvPr id="7" name="Rukopis 6">
                <a:extLst>
                  <a:ext uri="{FF2B5EF4-FFF2-40B4-BE49-F238E27FC236}">
                    <a16:creationId xmlns:a16="http://schemas.microsoft.com/office/drawing/2014/main" id="{65838DE5-2235-214F-AD51-AAABAF80B009}"/>
                  </a:ext>
                </a:extLst>
              </p:cNvPr>
              <p:cNvPicPr/>
              <p:nvPr/>
            </p:nvPicPr>
            <p:blipFill>
              <a:blip r:embed="rId8"/>
              <a:stretch>
                <a:fillRect/>
              </a:stretch>
            </p:blipFill>
            <p:spPr>
              <a:xfrm>
                <a:off x="8850196" y="5423553"/>
                <a:ext cx="4615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ukopis 7">
                <a:extLst>
                  <a:ext uri="{FF2B5EF4-FFF2-40B4-BE49-F238E27FC236}">
                    <a16:creationId xmlns:a16="http://schemas.microsoft.com/office/drawing/2014/main" id="{5DE93AB0-9B7A-594C-A35F-DA0E1F16BAE8}"/>
                  </a:ext>
                </a:extLst>
              </p14:cNvPr>
              <p14:cNvContentPartPr/>
              <p14:nvPr/>
            </p14:nvContentPartPr>
            <p14:xfrm>
              <a:off x="874756" y="2182833"/>
              <a:ext cx="600480" cy="449280"/>
            </p14:xfrm>
          </p:contentPart>
        </mc:Choice>
        <mc:Fallback xmlns="">
          <p:pic>
            <p:nvPicPr>
              <p:cNvPr id="8" name="Rukopis 7">
                <a:extLst>
                  <a:ext uri="{FF2B5EF4-FFF2-40B4-BE49-F238E27FC236}">
                    <a16:creationId xmlns:a16="http://schemas.microsoft.com/office/drawing/2014/main" id="{5DE93AB0-9B7A-594C-A35F-DA0E1F16BAE8}"/>
                  </a:ext>
                </a:extLst>
              </p:cNvPr>
              <p:cNvPicPr/>
              <p:nvPr/>
            </p:nvPicPr>
            <p:blipFill>
              <a:blip r:embed="rId10"/>
              <a:stretch>
                <a:fillRect/>
              </a:stretch>
            </p:blipFill>
            <p:spPr>
              <a:xfrm>
                <a:off x="865756" y="2174193"/>
                <a:ext cx="618120" cy="466920"/>
              </a:xfrm>
              <a:prstGeom prst="rect">
                <a:avLst/>
              </a:prstGeom>
            </p:spPr>
          </p:pic>
        </mc:Fallback>
      </mc:AlternateContent>
    </p:spTree>
    <p:extLst>
      <p:ext uri="{BB962C8B-B14F-4D97-AF65-F5344CB8AC3E}">
        <p14:creationId xmlns:p14="http://schemas.microsoft.com/office/powerpoint/2010/main" val="95192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EE04DC-2C7F-BBAC-B905-87C2BC162069}"/>
              </a:ext>
            </a:extLst>
          </p:cNvPr>
          <p:cNvSpPr>
            <a:spLocks noGrp="1"/>
          </p:cNvSpPr>
          <p:nvPr>
            <p:ph type="title"/>
          </p:nvPr>
        </p:nvSpPr>
        <p:spPr/>
        <p:txBody>
          <a:bodyPr/>
          <a:lstStyle/>
          <a:p>
            <a:r>
              <a:rPr lang="cs-CZ" dirty="0"/>
              <a:t>Využití průměru: příklady</a:t>
            </a:r>
          </a:p>
        </p:txBody>
      </p:sp>
      <p:graphicFrame>
        <p:nvGraphicFramePr>
          <p:cNvPr id="4" name="Tabulka 4">
            <a:extLst>
              <a:ext uri="{FF2B5EF4-FFF2-40B4-BE49-F238E27FC236}">
                <a16:creationId xmlns:a16="http://schemas.microsoft.com/office/drawing/2014/main" id="{541B9234-FBD2-A9F8-2BA6-B92B8BE8BC4D}"/>
              </a:ext>
            </a:extLst>
          </p:cNvPr>
          <p:cNvGraphicFramePr>
            <a:graphicFrameLocks noGrp="1"/>
          </p:cNvGraphicFramePr>
          <p:nvPr>
            <p:ph idx="1"/>
            <p:extLst>
              <p:ext uri="{D42A27DB-BD31-4B8C-83A1-F6EECF244321}">
                <p14:modId xmlns:p14="http://schemas.microsoft.com/office/powerpoint/2010/main" val="3085794352"/>
              </p:ext>
            </p:extLst>
          </p:nvPr>
        </p:nvGraphicFramePr>
        <p:xfrm>
          <a:off x="5638801" y="2028628"/>
          <a:ext cx="6172200" cy="4103339"/>
        </p:xfrm>
        <a:graphic>
          <a:graphicData uri="http://schemas.openxmlformats.org/drawingml/2006/table">
            <a:tbl>
              <a:tblPr firstRow="1" bandRow="1">
                <a:noFill/>
                <a:tableStyleId>{5C22544A-7EE6-4342-B048-85BDC9FD1C3A}</a:tableStyleId>
              </a:tblPr>
              <a:tblGrid>
                <a:gridCol w="1679303">
                  <a:extLst>
                    <a:ext uri="{9D8B030D-6E8A-4147-A177-3AD203B41FA5}">
                      <a16:colId xmlns:a16="http://schemas.microsoft.com/office/drawing/2014/main" val="1484099932"/>
                    </a:ext>
                  </a:extLst>
                </a:gridCol>
                <a:gridCol w="1949609">
                  <a:extLst>
                    <a:ext uri="{9D8B030D-6E8A-4147-A177-3AD203B41FA5}">
                      <a16:colId xmlns:a16="http://schemas.microsoft.com/office/drawing/2014/main" val="2121142472"/>
                    </a:ext>
                  </a:extLst>
                </a:gridCol>
                <a:gridCol w="2543288">
                  <a:extLst>
                    <a:ext uri="{9D8B030D-6E8A-4147-A177-3AD203B41FA5}">
                      <a16:colId xmlns:a16="http://schemas.microsoft.com/office/drawing/2014/main" val="1212431320"/>
                    </a:ext>
                  </a:extLst>
                </a:gridCol>
              </a:tblGrid>
              <a:tr h="971938">
                <a:tc>
                  <a:txBody>
                    <a:bodyPr/>
                    <a:lstStyle/>
                    <a:p>
                      <a:r>
                        <a:rPr lang="cs-CZ" sz="2400" b="0" cap="none" spc="60" dirty="0">
                          <a:solidFill>
                            <a:schemeClr val="bg1"/>
                          </a:solidFill>
                        </a:rPr>
                        <a:t>Výzkum</a:t>
                      </a:r>
                    </a:p>
                  </a:txBody>
                  <a:tcPr marL="265533" marR="204257" marT="114012" marB="204257" anchor="ctr">
                    <a:lnL w="12700" cmpd="sng">
                      <a:noFill/>
                    </a:lnL>
                    <a:lnR w="12700" cmpd="sng">
                      <a:noFill/>
                      <a:prstDash val="solid"/>
                    </a:lnR>
                    <a:lnT w="12700" cap="flat" cmpd="sng" algn="ctr">
                      <a:noFill/>
                      <a:prstDash val="solid"/>
                    </a:lnT>
                    <a:lnB w="12700" cmpd="sng">
                      <a:noFill/>
                      <a:prstDash val="solid"/>
                    </a:lnB>
                    <a:solidFill>
                      <a:schemeClr val="accent1"/>
                    </a:solidFill>
                  </a:tcPr>
                </a:tc>
                <a:tc>
                  <a:txBody>
                    <a:bodyPr/>
                    <a:lstStyle/>
                    <a:p>
                      <a:r>
                        <a:rPr lang="cs-CZ" sz="2400" b="0" cap="none" spc="60" dirty="0">
                          <a:solidFill>
                            <a:schemeClr val="bg1"/>
                          </a:solidFill>
                        </a:rPr>
                        <a:t>Průměrný věk</a:t>
                      </a:r>
                    </a:p>
                  </a:txBody>
                  <a:tcPr marL="265533" marR="204257" marT="114012" marB="204257"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r>
                        <a:rPr lang="cs-CZ" sz="2400" b="0" cap="none" spc="60" dirty="0">
                          <a:solidFill>
                            <a:schemeClr val="bg1"/>
                          </a:solidFill>
                        </a:rPr>
                        <a:t>Výsledky </a:t>
                      </a:r>
                      <a:r>
                        <a:rPr lang="cs-CZ" sz="2400" b="0" cap="none" spc="60" dirty="0" err="1">
                          <a:solidFill>
                            <a:schemeClr val="bg1"/>
                          </a:solidFill>
                        </a:rPr>
                        <a:t>adiktologického</a:t>
                      </a:r>
                      <a:r>
                        <a:rPr lang="cs-CZ" sz="2400" b="0" cap="none" spc="60" dirty="0">
                          <a:solidFill>
                            <a:schemeClr val="bg1"/>
                          </a:solidFill>
                        </a:rPr>
                        <a:t> testu</a:t>
                      </a:r>
                    </a:p>
                  </a:txBody>
                  <a:tcPr marL="265533" marR="204257" marT="114012" marB="204257"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extLst>
                  <a:ext uri="{0D108BD9-81ED-4DB2-BD59-A6C34878D82A}">
                    <a16:rowId xmlns:a16="http://schemas.microsoft.com/office/drawing/2014/main" val="1131022288"/>
                  </a:ext>
                </a:extLst>
              </a:tr>
              <a:tr h="895930">
                <a:tc>
                  <a:txBody>
                    <a:bodyPr/>
                    <a:lstStyle/>
                    <a:p>
                      <a:r>
                        <a:rPr lang="cs-CZ" sz="2400" cap="none" spc="0">
                          <a:solidFill>
                            <a:schemeClr val="tx1"/>
                          </a:solidFill>
                        </a:rPr>
                        <a:t>Výzkum 1</a:t>
                      </a:r>
                    </a:p>
                  </a:txBody>
                  <a:tcPr marL="265533" marR="204257" marT="114012" marB="204257">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cs-CZ" sz="2400" cap="none" spc="0">
                          <a:solidFill>
                            <a:schemeClr val="tx1"/>
                          </a:solidFill>
                        </a:rPr>
                        <a:t>30</a:t>
                      </a:r>
                    </a:p>
                  </a:txBody>
                  <a:tcPr marL="265533" marR="204257" marT="114012" marB="204257">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cs-CZ" sz="2400" cap="none" spc="0">
                          <a:solidFill>
                            <a:schemeClr val="tx1"/>
                          </a:solidFill>
                        </a:rPr>
                        <a:t>10</a:t>
                      </a:r>
                    </a:p>
                  </a:txBody>
                  <a:tcPr marL="265533" marR="204257" marT="114012" marB="204257">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53077826"/>
                  </a:ext>
                </a:extLst>
              </a:tr>
              <a:tr h="895930">
                <a:tc>
                  <a:txBody>
                    <a:bodyPr/>
                    <a:lstStyle/>
                    <a:p>
                      <a:r>
                        <a:rPr lang="cs-CZ" sz="2400" cap="none" spc="0">
                          <a:solidFill>
                            <a:schemeClr val="tx1"/>
                          </a:solidFill>
                        </a:rPr>
                        <a:t>Výzkum 2</a:t>
                      </a:r>
                    </a:p>
                  </a:txBody>
                  <a:tcPr marL="265533" marR="204257" marT="114012" marB="2042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cs-CZ" sz="2400" cap="none" spc="0">
                          <a:solidFill>
                            <a:schemeClr val="tx1"/>
                          </a:solidFill>
                        </a:rPr>
                        <a:t>60</a:t>
                      </a:r>
                    </a:p>
                  </a:txBody>
                  <a:tcPr marL="265533" marR="204257" marT="114012" marB="2042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cs-CZ" sz="2400" cap="none" spc="0">
                          <a:solidFill>
                            <a:schemeClr val="tx1"/>
                          </a:solidFill>
                        </a:rPr>
                        <a:t>8</a:t>
                      </a:r>
                    </a:p>
                  </a:txBody>
                  <a:tcPr marL="265533" marR="204257" marT="114012" marB="2042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82607385"/>
                  </a:ext>
                </a:extLst>
              </a:tr>
              <a:tr h="895930">
                <a:tc>
                  <a:txBody>
                    <a:bodyPr/>
                    <a:lstStyle/>
                    <a:p>
                      <a:r>
                        <a:rPr lang="cs-CZ" sz="2400" cap="none" spc="0" dirty="0">
                          <a:solidFill>
                            <a:schemeClr val="tx1"/>
                          </a:solidFill>
                        </a:rPr>
                        <a:t>Výzkum 3</a:t>
                      </a:r>
                    </a:p>
                  </a:txBody>
                  <a:tcPr marL="265533" marR="204257" marT="114012" marB="204257">
                    <a:lnL w="12700" cmpd="sng">
                      <a:noFill/>
                      <a:prstDash val="solid"/>
                    </a:lnL>
                    <a:lnR w="12700" cmpd="sng">
                      <a:noFill/>
                      <a:prstDash val="solid"/>
                    </a:lnR>
                    <a:lnT w="12700" cmpd="sng">
                      <a:noFill/>
                      <a:prstDash val="solid"/>
                    </a:lnT>
                    <a:lnB w="12700" cmpd="sng">
                      <a:noFill/>
                      <a:prstDash val="solid"/>
                    </a:lnB>
                    <a:noFill/>
                  </a:tcPr>
                </a:tc>
                <a:tc>
                  <a:txBody>
                    <a:bodyPr/>
                    <a:lstStyle/>
                    <a:p>
                      <a:r>
                        <a:rPr lang="cs-CZ" sz="2400" cap="none" spc="0">
                          <a:solidFill>
                            <a:schemeClr val="tx1"/>
                          </a:solidFill>
                        </a:rPr>
                        <a:t>15</a:t>
                      </a:r>
                    </a:p>
                  </a:txBody>
                  <a:tcPr marL="265533" marR="204257" marT="114012" marB="204257">
                    <a:lnL w="12700" cmpd="sng">
                      <a:noFill/>
                      <a:prstDash val="solid"/>
                    </a:lnL>
                    <a:lnR w="12700" cmpd="sng">
                      <a:noFill/>
                      <a:prstDash val="solid"/>
                    </a:lnR>
                    <a:lnT w="12700" cmpd="sng">
                      <a:noFill/>
                      <a:prstDash val="solid"/>
                    </a:lnT>
                    <a:lnB w="12700" cmpd="sng">
                      <a:noFill/>
                      <a:prstDash val="solid"/>
                    </a:lnB>
                    <a:noFill/>
                  </a:tcPr>
                </a:tc>
                <a:tc>
                  <a:txBody>
                    <a:bodyPr/>
                    <a:lstStyle/>
                    <a:p>
                      <a:r>
                        <a:rPr lang="cs-CZ" sz="2400" cap="none" spc="0" dirty="0">
                          <a:solidFill>
                            <a:schemeClr val="tx1"/>
                          </a:solidFill>
                        </a:rPr>
                        <a:t>5</a:t>
                      </a:r>
                    </a:p>
                  </a:txBody>
                  <a:tcPr marL="265533" marR="204257" marT="114012" marB="20425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20948671"/>
                  </a:ext>
                </a:extLst>
              </a:tr>
            </a:tbl>
          </a:graphicData>
        </a:graphic>
      </p:graphicFrame>
      <p:sp>
        <p:nvSpPr>
          <p:cNvPr id="5" name="TextovéPole 4">
            <a:extLst>
              <a:ext uri="{FF2B5EF4-FFF2-40B4-BE49-F238E27FC236}">
                <a16:creationId xmlns:a16="http://schemas.microsoft.com/office/drawing/2014/main" id="{4158FD32-70B1-37F5-6F3C-B5C72ACA5208}"/>
              </a:ext>
            </a:extLst>
          </p:cNvPr>
          <p:cNvSpPr txBox="1"/>
          <p:nvPr/>
        </p:nvSpPr>
        <p:spPr>
          <a:xfrm>
            <a:off x="6096000" y="1496291"/>
            <a:ext cx="5597236" cy="369332"/>
          </a:xfrm>
          <a:prstGeom prst="rect">
            <a:avLst/>
          </a:prstGeom>
          <a:noFill/>
        </p:spPr>
        <p:txBody>
          <a:bodyPr wrap="square" rtlCol="0">
            <a:spAutoFit/>
          </a:bodyPr>
          <a:lstStyle/>
          <a:p>
            <a:r>
              <a:rPr lang="cs-CZ" dirty="0"/>
              <a:t>Tabulka zobrazující výsledný různých výzkumů</a:t>
            </a:r>
          </a:p>
        </p:txBody>
      </p:sp>
      <p:sp>
        <p:nvSpPr>
          <p:cNvPr id="6" name="TextovéPole 5">
            <a:extLst>
              <a:ext uri="{FF2B5EF4-FFF2-40B4-BE49-F238E27FC236}">
                <a16:creationId xmlns:a16="http://schemas.microsoft.com/office/drawing/2014/main" id="{CFB346C6-8AC6-34AB-F67A-AFD28DB01DC6}"/>
              </a:ext>
            </a:extLst>
          </p:cNvPr>
          <p:cNvSpPr txBox="1"/>
          <p:nvPr/>
        </p:nvSpPr>
        <p:spPr>
          <a:xfrm>
            <a:off x="727917" y="2197608"/>
            <a:ext cx="3429000" cy="341071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dirty="0" err="1"/>
              <a:t>Výzkumy</a:t>
            </a:r>
            <a:r>
              <a:rPr lang="en-US" sz="2200" dirty="0"/>
              <a:t> se </a:t>
            </a:r>
            <a:r>
              <a:rPr lang="en-US" sz="2200" dirty="0" err="1"/>
              <a:t>zaměřují</a:t>
            </a:r>
            <a:r>
              <a:rPr lang="en-US" sz="2200" dirty="0"/>
              <a:t> </a:t>
            </a:r>
            <a:r>
              <a:rPr lang="en-US" sz="2200" dirty="0" err="1"/>
              <a:t>na</a:t>
            </a:r>
            <a:r>
              <a:rPr lang="en-US" sz="2200" dirty="0"/>
              <a:t> </a:t>
            </a:r>
            <a:r>
              <a:rPr lang="en-US" sz="2200" dirty="0" err="1"/>
              <a:t>jiné</a:t>
            </a:r>
            <a:r>
              <a:rPr lang="en-US" sz="2200" dirty="0"/>
              <a:t> populace</a:t>
            </a:r>
          </a:p>
          <a:p>
            <a:pPr marL="285750" indent="-228600">
              <a:lnSpc>
                <a:spcPct val="90000"/>
              </a:lnSpc>
              <a:spcAft>
                <a:spcPts val="600"/>
              </a:spcAft>
              <a:buFont typeface="Arial" panose="020B0604020202020204" pitchFamily="34" charset="0"/>
              <a:buChar char="•"/>
            </a:pPr>
            <a:r>
              <a:rPr lang="en-US" sz="2200" dirty="0" err="1"/>
              <a:t>Každá</a:t>
            </a:r>
            <a:r>
              <a:rPr lang="en-US" sz="2200" dirty="0"/>
              <a:t> </a:t>
            </a:r>
            <a:r>
              <a:rPr lang="en-US" sz="2200" dirty="0" err="1"/>
              <a:t>má</a:t>
            </a:r>
            <a:r>
              <a:rPr lang="en-US" sz="2200" dirty="0"/>
              <a:t> </a:t>
            </a:r>
            <a:r>
              <a:rPr lang="en-US" sz="2200" dirty="0" err="1"/>
              <a:t>jiné</a:t>
            </a:r>
            <a:r>
              <a:rPr lang="en-US" sz="2200" dirty="0"/>
              <a:t> </a:t>
            </a:r>
            <a:r>
              <a:rPr lang="en-US" sz="2200" dirty="0" err="1"/>
              <a:t>charakteristiky</a:t>
            </a:r>
            <a:endParaRPr lang="en-US" sz="2200" dirty="0"/>
          </a:p>
          <a:p>
            <a:pPr marL="57150">
              <a:lnSpc>
                <a:spcPct val="90000"/>
              </a:lnSpc>
              <a:spcAft>
                <a:spcPts val="600"/>
              </a:spcAft>
            </a:pPr>
            <a:endParaRPr lang="en-US" sz="2200" dirty="0"/>
          </a:p>
        </p:txBody>
      </p:sp>
    </p:spTree>
    <p:extLst>
      <p:ext uri="{BB962C8B-B14F-4D97-AF65-F5344CB8AC3E}">
        <p14:creationId xmlns:p14="http://schemas.microsoft.com/office/powerpoint/2010/main" val="1827904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838B5-0577-7E48-AA40-72DFA767743F}"/>
              </a:ext>
            </a:extLst>
          </p:cNvPr>
          <p:cNvSpPr>
            <a:spLocks noGrp="1"/>
          </p:cNvSpPr>
          <p:nvPr>
            <p:ph type="title"/>
          </p:nvPr>
        </p:nvSpPr>
        <p:spPr/>
        <p:txBody>
          <a:bodyPr/>
          <a:lstStyle/>
          <a:p>
            <a:r>
              <a:rPr lang="en-US" dirty="0" err="1"/>
              <a:t>Jaké</a:t>
            </a:r>
            <a:r>
              <a:rPr lang="en-US" dirty="0"/>
              <a:t> </a:t>
            </a:r>
            <a:r>
              <a:rPr lang="en-US" dirty="0" err="1"/>
              <a:t>další</a:t>
            </a:r>
            <a:r>
              <a:rPr lang="en-US" dirty="0"/>
              <a:t> </a:t>
            </a:r>
            <a:r>
              <a:rPr lang="en-US" dirty="0" err="1"/>
              <a:t>způsoby</a:t>
            </a:r>
            <a:r>
              <a:rPr lang="en-US" dirty="0"/>
              <a:t> </a:t>
            </a:r>
            <a:r>
              <a:rPr lang="en-US" dirty="0" err="1"/>
              <a:t>popisu</a:t>
            </a:r>
            <a:r>
              <a:rPr lang="en-US" dirty="0"/>
              <a:t> </a:t>
            </a:r>
            <a:r>
              <a:rPr lang="en-US" dirty="0" err="1"/>
              <a:t>střední</a:t>
            </a:r>
            <a:r>
              <a:rPr lang="en-US" dirty="0"/>
              <a:t> </a:t>
            </a:r>
            <a:r>
              <a:rPr lang="en-US" dirty="0" err="1"/>
              <a:t>hodnoty</a:t>
            </a:r>
            <a:r>
              <a:rPr lang="en-US" dirty="0"/>
              <a:t> </a:t>
            </a:r>
            <a:r>
              <a:rPr lang="en-US" dirty="0" err="1"/>
              <a:t>můžeme</a:t>
            </a:r>
            <a:r>
              <a:rPr lang="en-US" dirty="0"/>
              <a:t> </a:t>
            </a:r>
            <a:r>
              <a:rPr lang="en-US" dirty="0" err="1"/>
              <a:t>využít</a:t>
            </a:r>
            <a:r>
              <a:rPr lang="en-US" dirty="0"/>
              <a:t>?</a:t>
            </a:r>
          </a:p>
        </p:txBody>
      </p:sp>
      <p:sp>
        <p:nvSpPr>
          <p:cNvPr id="3" name="Zástupný obsah 2">
            <a:extLst>
              <a:ext uri="{FF2B5EF4-FFF2-40B4-BE49-F238E27FC236}">
                <a16:creationId xmlns:a16="http://schemas.microsoft.com/office/drawing/2014/main" id="{8E267CE8-374E-1A48-A6F9-ECF1AA06C095}"/>
              </a:ext>
            </a:extLst>
          </p:cNvPr>
          <p:cNvSpPr>
            <a:spLocks noGrp="1"/>
          </p:cNvSpPr>
          <p:nvPr>
            <p:ph idx="1"/>
          </p:nvPr>
        </p:nvSpPr>
        <p:spPr/>
        <p:txBody>
          <a:bodyPr/>
          <a:lstStyle/>
          <a:p>
            <a:r>
              <a:rPr lang="cs-CZ" dirty="0"/>
              <a:t>Modus: hodnota, která se objevuje </a:t>
            </a:r>
            <a:r>
              <a:rPr lang="cs-CZ" b="1" dirty="0"/>
              <a:t>nejčastěji</a:t>
            </a:r>
            <a:r>
              <a:rPr lang="cs-CZ" dirty="0"/>
              <a:t>.</a:t>
            </a:r>
          </a:p>
          <a:p>
            <a:r>
              <a:rPr lang="cs-CZ" dirty="0"/>
              <a:t>Medián: hodnota, která se nachází přesně </a:t>
            </a:r>
            <a:r>
              <a:rPr lang="cs-CZ" b="1" dirty="0"/>
              <a:t>uprostřed všech hodnot</a:t>
            </a:r>
            <a:r>
              <a:rPr lang="cs-CZ" dirty="0"/>
              <a:t>. Hodnoty se musí seřadit podle velikosti a pak se určí střed. (Hraje roli, jestli je počet prvků sudý nebo lichý. Pokud nastane situace, kdy je počet vybraných hodnot sudý, medián se zjistí tak, že se vezmou dvě hodnoty zprostřed řady a vypočítá se jejich aritmetický průměr.)</a:t>
            </a:r>
          </a:p>
          <a:p>
            <a:endParaRPr lang="en-US" dirty="0"/>
          </a:p>
        </p:txBody>
      </p:sp>
    </p:spTree>
    <p:extLst>
      <p:ext uri="{BB962C8B-B14F-4D97-AF65-F5344CB8AC3E}">
        <p14:creationId xmlns:p14="http://schemas.microsoft.com/office/powerpoint/2010/main" val="129636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13A1A-E1F4-0B4C-8BF0-59F9FD753399}"/>
              </a:ext>
            </a:extLst>
          </p:cNvPr>
          <p:cNvSpPr>
            <a:spLocks noGrp="1"/>
          </p:cNvSpPr>
          <p:nvPr>
            <p:ph type="title"/>
          </p:nvPr>
        </p:nvSpPr>
        <p:spPr/>
        <p:txBody>
          <a:bodyPr/>
          <a:lstStyle/>
          <a:p>
            <a:r>
              <a:rPr lang="en-US" dirty="0" err="1"/>
              <a:t>Jaký</a:t>
            </a:r>
            <a:r>
              <a:rPr lang="en-US" dirty="0"/>
              <a:t> je modus a median?</a:t>
            </a:r>
          </a:p>
        </p:txBody>
      </p:sp>
      <p:graphicFrame>
        <p:nvGraphicFramePr>
          <p:cNvPr id="5" name="Zástupný obsah 4">
            <a:extLst>
              <a:ext uri="{FF2B5EF4-FFF2-40B4-BE49-F238E27FC236}">
                <a16:creationId xmlns:a16="http://schemas.microsoft.com/office/drawing/2014/main" id="{5310E539-9884-7440-9F78-038927D46F57}"/>
              </a:ext>
            </a:extLst>
          </p:cNvPr>
          <p:cNvGraphicFramePr>
            <a:graphicFrameLocks noGrp="1"/>
          </p:cNvGraphicFramePr>
          <p:nvPr>
            <p:ph idx="1"/>
          </p:nvPr>
        </p:nvGraphicFramePr>
        <p:xfrm>
          <a:off x="1027272" y="1564035"/>
          <a:ext cx="3544728" cy="4928832"/>
        </p:xfrm>
        <a:graphic>
          <a:graphicData uri="http://schemas.openxmlformats.org/drawingml/2006/table">
            <a:tbl>
              <a:tblPr>
                <a:tableStyleId>{5C22544A-7EE6-4342-B048-85BDC9FD1C3A}</a:tableStyleId>
              </a:tblPr>
              <a:tblGrid>
                <a:gridCol w="1772364">
                  <a:extLst>
                    <a:ext uri="{9D8B030D-6E8A-4147-A177-3AD203B41FA5}">
                      <a16:colId xmlns:a16="http://schemas.microsoft.com/office/drawing/2014/main" val="1856995451"/>
                    </a:ext>
                  </a:extLst>
                </a:gridCol>
                <a:gridCol w="1772364">
                  <a:extLst>
                    <a:ext uri="{9D8B030D-6E8A-4147-A177-3AD203B41FA5}">
                      <a16:colId xmlns:a16="http://schemas.microsoft.com/office/drawing/2014/main" val="1562878288"/>
                    </a:ext>
                  </a:extLst>
                </a:gridCol>
              </a:tblGrid>
              <a:tr h="308052">
                <a:tc>
                  <a:txBody>
                    <a:bodyPr/>
                    <a:lstStyle/>
                    <a:p>
                      <a:pPr algn="l" fontAlgn="b"/>
                      <a:r>
                        <a:rPr lang="cs-CZ" sz="1200" u="none" strike="noStrike">
                          <a:effectLst/>
                        </a:rPr>
                        <a:t>Obyvatel</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200" u="none" strike="noStrike">
                          <a:effectLst/>
                        </a:rPr>
                        <a:t>Plat</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532955"/>
                  </a:ext>
                </a:extLst>
              </a:tr>
              <a:tr h="308052">
                <a:tc>
                  <a:txBody>
                    <a:bodyPr/>
                    <a:lstStyle/>
                    <a:p>
                      <a:pPr algn="r" fontAlgn="b"/>
                      <a:r>
                        <a:rPr lang="cs-CZ" sz="1200" u="none" strike="noStrike">
                          <a:effectLst/>
                        </a:rPr>
                        <a:t>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5595202"/>
                  </a:ext>
                </a:extLst>
              </a:tr>
              <a:tr h="308052">
                <a:tc>
                  <a:txBody>
                    <a:bodyPr/>
                    <a:lstStyle/>
                    <a:p>
                      <a:pPr algn="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983168"/>
                  </a:ext>
                </a:extLst>
              </a:tr>
              <a:tr h="308052">
                <a:tc>
                  <a:txBody>
                    <a:bodyPr/>
                    <a:lstStyle/>
                    <a:p>
                      <a:pPr algn="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0332886"/>
                  </a:ext>
                </a:extLst>
              </a:tr>
              <a:tr h="308052">
                <a:tc>
                  <a:txBody>
                    <a:bodyPr/>
                    <a:lstStyle/>
                    <a:p>
                      <a:pPr algn="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2677568"/>
                  </a:ext>
                </a:extLst>
              </a:tr>
              <a:tr h="308052">
                <a:tc>
                  <a:txBody>
                    <a:bodyPr/>
                    <a:lstStyle/>
                    <a:p>
                      <a:pPr algn="r" fontAlgn="b"/>
                      <a:r>
                        <a:rPr lang="cs-CZ" sz="1200" u="none" strike="noStrike">
                          <a:effectLst/>
                        </a:rPr>
                        <a:t>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8822993"/>
                  </a:ext>
                </a:extLst>
              </a:tr>
              <a:tr h="308052">
                <a:tc>
                  <a:txBody>
                    <a:bodyPr/>
                    <a:lstStyle/>
                    <a:p>
                      <a:pPr algn="r" fontAlgn="b"/>
                      <a:r>
                        <a:rPr lang="cs-CZ" sz="1200" u="none" strike="noStrike">
                          <a:effectLst/>
                        </a:rPr>
                        <a:t>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603436"/>
                  </a:ext>
                </a:extLst>
              </a:tr>
              <a:tr h="308052">
                <a:tc>
                  <a:txBody>
                    <a:bodyPr/>
                    <a:lstStyle/>
                    <a:p>
                      <a:pPr algn="r" fontAlgn="b"/>
                      <a:r>
                        <a:rPr lang="cs-CZ" sz="1200" u="none" strike="noStrike">
                          <a:effectLst/>
                        </a:rPr>
                        <a:t>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8384698"/>
                  </a:ext>
                </a:extLst>
              </a:tr>
              <a:tr h="308052">
                <a:tc>
                  <a:txBody>
                    <a:bodyPr/>
                    <a:lstStyle/>
                    <a:p>
                      <a:pPr algn="r" fontAlgn="b"/>
                      <a:r>
                        <a:rPr lang="cs-CZ" sz="1200" u="none" strike="noStrike">
                          <a:effectLst/>
                        </a:rPr>
                        <a:t>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5532878"/>
                  </a:ext>
                </a:extLst>
              </a:tr>
              <a:tr h="308052">
                <a:tc>
                  <a:txBody>
                    <a:bodyPr/>
                    <a:lstStyle/>
                    <a:p>
                      <a:pPr algn="r" fontAlgn="b"/>
                      <a:r>
                        <a:rPr lang="cs-CZ" sz="1200" u="none" strike="noStrike">
                          <a:effectLst/>
                        </a:rPr>
                        <a:t>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1384514"/>
                  </a:ext>
                </a:extLst>
              </a:tr>
              <a:tr h="308052">
                <a:tc>
                  <a:txBody>
                    <a:bodyPr/>
                    <a:lstStyle/>
                    <a:p>
                      <a:pPr algn="r" fontAlgn="b"/>
                      <a:r>
                        <a:rPr lang="cs-CZ" sz="1200" u="none" strike="noStrike">
                          <a:effectLst/>
                        </a:rPr>
                        <a:t>10</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9692046"/>
                  </a:ext>
                </a:extLst>
              </a:tr>
              <a:tr h="308052">
                <a:tc>
                  <a:txBody>
                    <a:bodyPr/>
                    <a:lstStyle/>
                    <a:p>
                      <a:pPr algn="r" fontAlgn="b"/>
                      <a:r>
                        <a:rPr lang="cs-CZ" sz="1200" u="none" strike="noStrike">
                          <a:effectLst/>
                        </a:rPr>
                        <a:t>11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154745"/>
                  </a:ext>
                </a:extLst>
              </a:tr>
              <a:tr h="308052">
                <a:tc>
                  <a:txBody>
                    <a:bodyPr/>
                    <a:lstStyle/>
                    <a:p>
                      <a:pPr algn="r" fontAlgn="b"/>
                      <a:r>
                        <a:rPr lang="cs-CZ" sz="1200" u="none" strike="noStrike">
                          <a:effectLst/>
                        </a:rPr>
                        <a:t>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184701"/>
                  </a:ext>
                </a:extLst>
              </a:tr>
              <a:tr h="308052">
                <a:tc>
                  <a:txBody>
                    <a:bodyPr/>
                    <a:lstStyle/>
                    <a:p>
                      <a:pPr algn="r" fontAlgn="b"/>
                      <a:r>
                        <a:rPr lang="cs-CZ" sz="1200" u="none" strike="noStrike">
                          <a:effectLst/>
                        </a:rPr>
                        <a:t>13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2093705"/>
                  </a:ext>
                </a:extLst>
              </a:tr>
              <a:tr h="308052">
                <a:tc>
                  <a:txBody>
                    <a:bodyPr/>
                    <a:lstStyle/>
                    <a:p>
                      <a:pPr algn="r" fontAlgn="b"/>
                      <a:r>
                        <a:rPr lang="cs-CZ" sz="1200" u="none" strike="noStrike">
                          <a:effectLst/>
                        </a:rPr>
                        <a:t>14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334200"/>
                  </a:ext>
                </a:extLst>
              </a:tr>
              <a:tr h="308052">
                <a:tc>
                  <a:txBody>
                    <a:bodyPr/>
                    <a:lstStyle/>
                    <a:p>
                      <a:pPr algn="r" fontAlgn="b"/>
                      <a:r>
                        <a:rPr lang="cs-CZ" sz="1200" u="none" strike="noStrike">
                          <a:effectLst/>
                        </a:rPr>
                        <a:t>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2 000 000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0417887"/>
                  </a:ext>
                </a:extLst>
              </a:tr>
            </a:tbl>
          </a:graphicData>
        </a:graphic>
      </p:graphicFrame>
    </p:spTree>
    <p:extLst>
      <p:ext uri="{BB962C8B-B14F-4D97-AF65-F5344CB8AC3E}">
        <p14:creationId xmlns:p14="http://schemas.microsoft.com/office/powerpoint/2010/main" val="349130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C73480-4591-B84B-B42C-EA4262759E10}"/>
              </a:ext>
            </a:extLst>
          </p:cNvPr>
          <p:cNvSpPr>
            <a:spLocks noGrp="1"/>
          </p:cNvSpPr>
          <p:nvPr>
            <p:ph type="title"/>
          </p:nvPr>
        </p:nvSpPr>
        <p:spPr/>
        <p:txBody>
          <a:bodyPr/>
          <a:lstStyle/>
          <a:p>
            <a:r>
              <a:rPr lang="en-US" dirty="0"/>
              <a:t>Modus</a:t>
            </a:r>
            <a:r>
              <a:rPr lang="cs-CZ" dirty="0"/>
              <a:t>: hodnota, která se objevuje </a:t>
            </a:r>
            <a:r>
              <a:rPr lang="cs-CZ" b="1" dirty="0"/>
              <a:t>nejčastěji</a:t>
            </a:r>
            <a:endParaRPr lang="en-US" dirty="0"/>
          </a:p>
        </p:txBody>
      </p:sp>
      <p:graphicFrame>
        <p:nvGraphicFramePr>
          <p:cNvPr id="4" name="Zástupný obsah 3">
            <a:extLst>
              <a:ext uri="{FF2B5EF4-FFF2-40B4-BE49-F238E27FC236}">
                <a16:creationId xmlns:a16="http://schemas.microsoft.com/office/drawing/2014/main" id="{23BE7420-BA82-C14F-8F25-7AC0426C182A}"/>
              </a:ext>
            </a:extLst>
          </p:cNvPr>
          <p:cNvGraphicFramePr>
            <a:graphicFrameLocks noGrp="1"/>
          </p:cNvGraphicFramePr>
          <p:nvPr>
            <p:ph idx="1"/>
          </p:nvPr>
        </p:nvGraphicFramePr>
        <p:xfrm>
          <a:off x="1994477" y="1932348"/>
          <a:ext cx="2452832" cy="4052816"/>
        </p:xfrm>
        <a:graphic>
          <a:graphicData uri="http://schemas.openxmlformats.org/drawingml/2006/table">
            <a:tbl>
              <a:tblPr>
                <a:tableStyleId>{5C22544A-7EE6-4342-B048-85BDC9FD1C3A}</a:tableStyleId>
              </a:tblPr>
              <a:tblGrid>
                <a:gridCol w="1233423">
                  <a:extLst>
                    <a:ext uri="{9D8B030D-6E8A-4147-A177-3AD203B41FA5}">
                      <a16:colId xmlns:a16="http://schemas.microsoft.com/office/drawing/2014/main" val="1264387146"/>
                    </a:ext>
                  </a:extLst>
                </a:gridCol>
                <a:gridCol w="1219409">
                  <a:extLst>
                    <a:ext uri="{9D8B030D-6E8A-4147-A177-3AD203B41FA5}">
                      <a16:colId xmlns:a16="http://schemas.microsoft.com/office/drawing/2014/main" val="2553171943"/>
                    </a:ext>
                  </a:extLst>
                </a:gridCol>
              </a:tblGrid>
              <a:tr h="253301">
                <a:tc>
                  <a:txBody>
                    <a:bodyPr/>
                    <a:lstStyle/>
                    <a:p>
                      <a:pPr algn="l" fontAlgn="b"/>
                      <a:r>
                        <a:rPr lang="cs-CZ" sz="1200" u="none" strike="noStrike">
                          <a:effectLst/>
                        </a:rPr>
                        <a:t>Obyvatel</a:t>
                      </a:r>
                      <a:endParaRPr lang="cs-CZ" sz="12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cs-CZ" sz="1200" u="none" strike="noStrike">
                          <a:effectLst/>
                        </a:rPr>
                        <a:t>Plat</a:t>
                      </a:r>
                      <a:endParaRPr lang="cs-CZ" sz="12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31885"/>
                  </a:ext>
                </a:extLst>
              </a:tr>
              <a:tr h="253301">
                <a:tc>
                  <a:txBody>
                    <a:bodyPr/>
                    <a:lstStyle/>
                    <a:p>
                      <a:pPr algn="r" fontAlgn="b"/>
                      <a:r>
                        <a:rPr lang="cs-CZ" sz="1200" u="none" strike="noStrike">
                          <a:effectLst/>
                        </a:rPr>
                        <a:t>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671265"/>
                  </a:ext>
                </a:extLst>
              </a:tr>
              <a:tr h="253301">
                <a:tc>
                  <a:txBody>
                    <a:bodyPr/>
                    <a:lstStyle/>
                    <a:p>
                      <a:pPr algn="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245483"/>
                  </a:ext>
                </a:extLst>
              </a:tr>
              <a:tr h="253301">
                <a:tc>
                  <a:txBody>
                    <a:bodyPr/>
                    <a:lstStyle/>
                    <a:p>
                      <a:pPr algn="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5301559"/>
                  </a:ext>
                </a:extLst>
              </a:tr>
              <a:tr h="253301">
                <a:tc>
                  <a:txBody>
                    <a:bodyPr/>
                    <a:lstStyle/>
                    <a:p>
                      <a:pPr algn="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9012910"/>
                  </a:ext>
                </a:extLst>
              </a:tr>
              <a:tr h="253301">
                <a:tc>
                  <a:txBody>
                    <a:bodyPr/>
                    <a:lstStyle/>
                    <a:p>
                      <a:pPr algn="r" fontAlgn="b"/>
                      <a:r>
                        <a:rPr lang="cs-CZ" sz="1200" u="none" strike="noStrike">
                          <a:effectLst/>
                        </a:rPr>
                        <a:t>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0810052"/>
                  </a:ext>
                </a:extLst>
              </a:tr>
              <a:tr h="253301">
                <a:tc>
                  <a:txBody>
                    <a:bodyPr/>
                    <a:lstStyle/>
                    <a:p>
                      <a:pPr algn="r" fontAlgn="b"/>
                      <a:r>
                        <a:rPr lang="cs-CZ" sz="1200" u="none" strike="noStrike">
                          <a:effectLst/>
                        </a:rPr>
                        <a:t>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2213854"/>
                  </a:ext>
                </a:extLst>
              </a:tr>
              <a:tr h="253301">
                <a:tc>
                  <a:txBody>
                    <a:bodyPr/>
                    <a:lstStyle/>
                    <a:p>
                      <a:pPr algn="r" fontAlgn="b"/>
                      <a:r>
                        <a:rPr lang="cs-CZ" sz="1200" u="none" strike="noStrike">
                          <a:effectLst/>
                        </a:rPr>
                        <a:t>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5289581"/>
                  </a:ext>
                </a:extLst>
              </a:tr>
              <a:tr h="253301">
                <a:tc>
                  <a:txBody>
                    <a:bodyPr/>
                    <a:lstStyle/>
                    <a:p>
                      <a:pPr algn="r" fontAlgn="b"/>
                      <a:r>
                        <a:rPr lang="cs-CZ" sz="1200" u="none" strike="noStrike">
                          <a:effectLst/>
                        </a:rPr>
                        <a:t>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883950"/>
                  </a:ext>
                </a:extLst>
              </a:tr>
              <a:tr h="253301">
                <a:tc>
                  <a:txBody>
                    <a:bodyPr/>
                    <a:lstStyle/>
                    <a:p>
                      <a:pPr algn="r" fontAlgn="b"/>
                      <a:r>
                        <a:rPr lang="cs-CZ" sz="1200" u="none" strike="noStrike">
                          <a:effectLst/>
                        </a:rPr>
                        <a:t>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4645852"/>
                  </a:ext>
                </a:extLst>
              </a:tr>
              <a:tr h="253301">
                <a:tc>
                  <a:txBody>
                    <a:bodyPr/>
                    <a:lstStyle/>
                    <a:p>
                      <a:pPr algn="r" fontAlgn="b"/>
                      <a:r>
                        <a:rPr lang="cs-CZ" sz="1200" u="none" strike="noStrike">
                          <a:effectLst/>
                        </a:rPr>
                        <a:t>10</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6603660"/>
                  </a:ext>
                </a:extLst>
              </a:tr>
              <a:tr h="253301">
                <a:tc>
                  <a:txBody>
                    <a:bodyPr/>
                    <a:lstStyle/>
                    <a:p>
                      <a:pPr algn="r" fontAlgn="b"/>
                      <a:r>
                        <a:rPr lang="cs-CZ" sz="1200" u="none" strike="noStrike">
                          <a:effectLst/>
                        </a:rPr>
                        <a:t>11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6284769"/>
                  </a:ext>
                </a:extLst>
              </a:tr>
              <a:tr h="253301">
                <a:tc>
                  <a:txBody>
                    <a:bodyPr/>
                    <a:lstStyle/>
                    <a:p>
                      <a:pPr algn="r" fontAlgn="b"/>
                      <a:r>
                        <a:rPr lang="cs-CZ" sz="1200" u="none" strike="noStrike">
                          <a:effectLst/>
                        </a:rPr>
                        <a:t>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9043451"/>
                  </a:ext>
                </a:extLst>
              </a:tr>
              <a:tr h="253301">
                <a:tc>
                  <a:txBody>
                    <a:bodyPr/>
                    <a:lstStyle/>
                    <a:p>
                      <a:pPr algn="r" fontAlgn="b"/>
                      <a:r>
                        <a:rPr lang="cs-CZ" sz="1200" u="none" strike="noStrike">
                          <a:effectLst/>
                        </a:rPr>
                        <a:t>13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993952"/>
                  </a:ext>
                </a:extLst>
              </a:tr>
              <a:tr h="253301">
                <a:tc>
                  <a:txBody>
                    <a:bodyPr/>
                    <a:lstStyle/>
                    <a:p>
                      <a:pPr algn="r" fontAlgn="b"/>
                      <a:r>
                        <a:rPr lang="cs-CZ" sz="1200" u="none" strike="noStrike">
                          <a:effectLst/>
                        </a:rPr>
                        <a:t>14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1886307"/>
                  </a:ext>
                </a:extLst>
              </a:tr>
              <a:tr h="253301">
                <a:tc>
                  <a:txBody>
                    <a:bodyPr/>
                    <a:lstStyle/>
                    <a:p>
                      <a:pPr algn="r" fontAlgn="b"/>
                      <a:r>
                        <a:rPr lang="cs-CZ" sz="1200" u="none" strike="noStrike">
                          <a:effectLst/>
                        </a:rPr>
                        <a:t>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2000000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53976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6" name="Rukopis 5">
                <a:extLst>
                  <a:ext uri="{FF2B5EF4-FFF2-40B4-BE49-F238E27FC236}">
                    <a16:creationId xmlns:a16="http://schemas.microsoft.com/office/drawing/2014/main" id="{84F00DDE-95FA-9940-AFB2-C37F341BDBE4}"/>
                  </a:ext>
                </a:extLst>
              </p14:cNvPr>
              <p14:cNvContentPartPr/>
              <p14:nvPr/>
            </p14:nvContentPartPr>
            <p14:xfrm>
              <a:off x="3701476" y="2192553"/>
              <a:ext cx="1428840" cy="3576240"/>
            </p14:xfrm>
          </p:contentPart>
        </mc:Choice>
        <mc:Fallback xmlns="">
          <p:pic>
            <p:nvPicPr>
              <p:cNvPr id="6" name="Rukopis 5">
                <a:extLst>
                  <a:ext uri="{FF2B5EF4-FFF2-40B4-BE49-F238E27FC236}">
                    <a16:creationId xmlns:a16="http://schemas.microsoft.com/office/drawing/2014/main" id="{84F00DDE-95FA-9940-AFB2-C37F341BDBE4}"/>
                  </a:ext>
                </a:extLst>
              </p:cNvPr>
              <p:cNvPicPr/>
              <p:nvPr/>
            </p:nvPicPr>
            <p:blipFill>
              <a:blip r:embed="rId3"/>
              <a:stretch>
                <a:fillRect/>
              </a:stretch>
            </p:blipFill>
            <p:spPr>
              <a:xfrm>
                <a:off x="3692836" y="2183553"/>
                <a:ext cx="1446480" cy="3593880"/>
              </a:xfrm>
              <a:prstGeom prst="rect">
                <a:avLst/>
              </a:prstGeom>
            </p:spPr>
          </p:pic>
        </mc:Fallback>
      </mc:AlternateContent>
    </p:spTree>
    <p:extLst>
      <p:ext uri="{BB962C8B-B14F-4D97-AF65-F5344CB8AC3E}">
        <p14:creationId xmlns:p14="http://schemas.microsoft.com/office/powerpoint/2010/main" val="209601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CF40E-DE73-DF13-29C3-3EABC3C9974A}"/>
              </a:ext>
            </a:extLst>
          </p:cNvPr>
          <p:cNvSpPr>
            <a:spLocks noGrp="1"/>
          </p:cNvSpPr>
          <p:nvPr>
            <p:ph type="title"/>
          </p:nvPr>
        </p:nvSpPr>
        <p:spPr/>
        <p:txBody>
          <a:bodyPr/>
          <a:lstStyle/>
          <a:p>
            <a:r>
              <a:rPr lang="cs-CZ" dirty="0"/>
              <a:t>Odhad počtu fazolí ve sklenici</a:t>
            </a:r>
          </a:p>
        </p:txBody>
      </p:sp>
      <p:pic>
        <p:nvPicPr>
          <p:cNvPr id="1026" name="Picture 2">
            <a:extLst>
              <a:ext uri="{FF2B5EF4-FFF2-40B4-BE49-F238E27FC236}">
                <a16:creationId xmlns:a16="http://schemas.microsoft.com/office/drawing/2014/main" id="{04E9B73E-9097-FC3C-AEFF-788D8EB91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3387" y="1825625"/>
            <a:ext cx="2865225"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451CF86-C64E-F5A9-DB26-201E7F16F829}"/>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270335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C73480-4591-B84B-B42C-EA4262759E10}"/>
              </a:ext>
            </a:extLst>
          </p:cNvPr>
          <p:cNvSpPr>
            <a:spLocks noGrp="1"/>
          </p:cNvSpPr>
          <p:nvPr>
            <p:ph type="title"/>
          </p:nvPr>
        </p:nvSpPr>
        <p:spPr/>
        <p:txBody>
          <a:bodyPr/>
          <a:lstStyle/>
          <a:p>
            <a:r>
              <a:rPr lang="en-US" dirty="0" err="1"/>
              <a:t>Medián</a:t>
            </a:r>
            <a:r>
              <a:rPr lang="en-US" dirty="0"/>
              <a:t>:</a:t>
            </a:r>
            <a:r>
              <a:rPr lang="cs-CZ" dirty="0"/>
              <a:t> hodnota, která se nachází přesně </a:t>
            </a:r>
            <a:r>
              <a:rPr lang="cs-CZ" b="1" dirty="0"/>
              <a:t>uprostřed všech hodnot</a:t>
            </a:r>
            <a:endParaRPr lang="en-US" dirty="0"/>
          </a:p>
        </p:txBody>
      </p:sp>
      <p:graphicFrame>
        <p:nvGraphicFramePr>
          <p:cNvPr id="4" name="Zástupný obsah 3">
            <a:extLst>
              <a:ext uri="{FF2B5EF4-FFF2-40B4-BE49-F238E27FC236}">
                <a16:creationId xmlns:a16="http://schemas.microsoft.com/office/drawing/2014/main" id="{23BE7420-BA82-C14F-8F25-7AC0426C182A}"/>
              </a:ext>
            </a:extLst>
          </p:cNvPr>
          <p:cNvGraphicFramePr>
            <a:graphicFrameLocks noGrp="1"/>
          </p:cNvGraphicFramePr>
          <p:nvPr>
            <p:ph idx="1"/>
          </p:nvPr>
        </p:nvGraphicFramePr>
        <p:xfrm>
          <a:off x="1994477" y="1932348"/>
          <a:ext cx="2452832" cy="4052816"/>
        </p:xfrm>
        <a:graphic>
          <a:graphicData uri="http://schemas.openxmlformats.org/drawingml/2006/table">
            <a:tbl>
              <a:tblPr>
                <a:tableStyleId>{5C22544A-7EE6-4342-B048-85BDC9FD1C3A}</a:tableStyleId>
              </a:tblPr>
              <a:tblGrid>
                <a:gridCol w="1233423">
                  <a:extLst>
                    <a:ext uri="{9D8B030D-6E8A-4147-A177-3AD203B41FA5}">
                      <a16:colId xmlns:a16="http://schemas.microsoft.com/office/drawing/2014/main" val="1264387146"/>
                    </a:ext>
                  </a:extLst>
                </a:gridCol>
                <a:gridCol w="1219409">
                  <a:extLst>
                    <a:ext uri="{9D8B030D-6E8A-4147-A177-3AD203B41FA5}">
                      <a16:colId xmlns:a16="http://schemas.microsoft.com/office/drawing/2014/main" val="2553171943"/>
                    </a:ext>
                  </a:extLst>
                </a:gridCol>
              </a:tblGrid>
              <a:tr h="253301">
                <a:tc>
                  <a:txBody>
                    <a:bodyPr/>
                    <a:lstStyle/>
                    <a:p>
                      <a:pPr algn="l" fontAlgn="b"/>
                      <a:r>
                        <a:rPr lang="cs-CZ" sz="1200" u="none" strike="noStrike">
                          <a:effectLst/>
                        </a:rPr>
                        <a:t>Obyvatel</a:t>
                      </a:r>
                      <a:endParaRPr lang="cs-CZ" sz="12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cs-CZ" sz="1200" u="none" strike="noStrike">
                          <a:effectLst/>
                        </a:rPr>
                        <a:t>Plat</a:t>
                      </a:r>
                      <a:endParaRPr lang="cs-CZ" sz="12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31885"/>
                  </a:ext>
                </a:extLst>
              </a:tr>
              <a:tr h="253301">
                <a:tc>
                  <a:txBody>
                    <a:bodyPr/>
                    <a:lstStyle/>
                    <a:p>
                      <a:pPr algn="r" fontAlgn="b"/>
                      <a:r>
                        <a:rPr lang="cs-CZ" sz="1200" u="none" strike="noStrike">
                          <a:effectLst/>
                        </a:rPr>
                        <a:t>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671265"/>
                  </a:ext>
                </a:extLst>
              </a:tr>
              <a:tr h="253301">
                <a:tc>
                  <a:txBody>
                    <a:bodyPr/>
                    <a:lstStyle/>
                    <a:p>
                      <a:pPr algn="r" fontAlgn="b"/>
                      <a:r>
                        <a:rPr lang="cs-CZ" sz="1200" u="none" strike="noStrike">
                          <a:effectLst/>
                        </a:rPr>
                        <a:t>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245483"/>
                  </a:ext>
                </a:extLst>
              </a:tr>
              <a:tr h="253301">
                <a:tc>
                  <a:txBody>
                    <a:bodyPr/>
                    <a:lstStyle/>
                    <a:p>
                      <a:pPr algn="r" fontAlgn="b"/>
                      <a:r>
                        <a:rPr lang="cs-CZ" sz="1200" u="none" strike="noStrike">
                          <a:effectLst/>
                        </a:rPr>
                        <a:t>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5301559"/>
                  </a:ext>
                </a:extLst>
              </a:tr>
              <a:tr h="253301">
                <a:tc>
                  <a:txBody>
                    <a:bodyPr/>
                    <a:lstStyle/>
                    <a:p>
                      <a:pPr algn="r" fontAlgn="b"/>
                      <a:r>
                        <a:rPr lang="cs-CZ" sz="1200" u="none" strike="noStrike">
                          <a:effectLst/>
                        </a:rPr>
                        <a:t>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9012910"/>
                  </a:ext>
                </a:extLst>
              </a:tr>
              <a:tr h="253301">
                <a:tc>
                  <a:txBody>
                    <a:bodyPr/>
                    <a:lstStyle/>
                    <a:p>
                      <a:pPr algn="r" fontAlgn="b"/>
                      <a:r>
                        <a:rPr lang="cs-CZ" sz="1200" u="none" strike="noStrike">
                          <a:effectLst/>
                        </a:rPr>
                        <a:t>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0810052"/>
                  </a:ext>
                </a:extLst>
              </a:tr>
              <a:tr h="253301">
                <a:tc>
                  <a:txBody>
                    <a:bodyPr/>
                    <a:lstStyle/>
                    <a:p>
                      <a:pPr algn="r" fontAlgn="b"/>
                      <a:r>
                        <a:rPr lang="cs-CZ" sz="1200" u="none" strike="noStrike">
                          <a:effectLst/>
                        </a:rPr>
                        <a:t>6</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2213854"/>
                  </a:ext>
                </a:extLst>
              </a:tr>
              <a:tr h="253301">
                <a:tc>
                  <a:txBody>
                    <a:bodyPr/>
                    <a:lstStyle/>
                    <a:p>
                      <a:pPr algn="r" fontAlgn="b"/>
                      <a:r>
                        <a:rPr lang="cs-CZ" sz="1200" u="none" strike="noStrike">
                          <a:effectLst/>
                        </a:rPr>
                        <a:t>7</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5289581"/>
                  </a:ext>
                </a:extLst>
              </a:tr>
              <a:tr h="253301">
                <a:tc>
                  <a:txBody>
                    <a:bodyPr/>
                    <a:lstStyle/>
                    <a:p>
                      <a:pPr algn="r" fontAlgn="b"/>
                      <a:r>
                        <a:rPr lang="cs-CZ" sz="1200" u="none" strike="noStrike">
                          <a:effectLst/>
                        </a:rPr>
                        <a:t>8</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883950"/>
                  </a:ext>
                </a:extLst>
              </a:tr>
              <a:tr h="253301">
                <a:tc>
                  <a:txBody>
                    <a:bodyPr/>
                    <a:lstStyle/>
                    <a:p>
                      <a:pPr algn="r" fontAlgn="b"/>
                      <a:r>
                        <a:rPr lang="cs-CZ" sz="1200" u="none" strike="noStrike">
                          <a:effectLst/>
                        </a:rPr>
                        <a:t>9</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4645852"/>
                  </a:ext>
                </a:extLst>
              </a:tr>
              <a:tr h="253301">
                <a:tc>
                  <a:txBody>
                    <a:bodyPr/>
                    <a:lstStyle/>
                    <a:p>
                      <a:pPr algn="r" fontAlgn="b"/>
                      <a:r>
                        <a:rPr lang="cs-CZ" sz="1200" u="none" strike="noStrike">
                          <a:effectLst/>
                        </a:rPr>
                        <a:t>10</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6603660"/>
                  </a:ext>
                </a:extLst>
              </a:tr>
              <a:tr h="253301">
                <a:tc>
                  <a:txBody>
                    <a:bodyPr/>
                    <a:lstStyle/>
                    <a:p>
                      <a:pPr algn="r" fontAlgn="b"/>
                      <a:r>
                        <a:rPr lang="cs-CZ" sz="1200" u="none" strike="noStrike">
                          <a:effectLst/>
                        </a:rPr>
                        <a:t>11</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6284769"/>
                  </a:ext>
                </a:extLst>
              </a:tr>
              <a:tr h="253301">
                <a:tc>
                  <a:txBody>
                    <a:bodyPr/>
                    <a:lstStyle/>
                    <a:p>
                      <a:pPr algn="r" fontAlgn="b"/>
                      <a:r>
                        <a:rPr lang="cs-CZ" sz="1200" u="none" strike="noStrike">
                          <a:effectLst/>
                        </a:rPr>
                        <a:t>12</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9043451"/>
                  </a:ext>
                </a:extLst>
              </a:tr>
              <a:tr h="253301">
                <a:tc>
                  <a:txBody>
                    <a:bodyPr/>
                    <a:lstStyle/>
                    <a:p>
                      <a:pPr algn="r" fontAlgn="b"/>
                      <a:r>
                        <a:rPr lang="cs-CZ" sz="1200" u="none" strike="noStrike">
                          <a:effectLst/>
                        </a:rPr>
                        <a:t>13</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993952"/>
                  </a:ext>
                </a:extLst>
              </a:tr>
              <a:tr h="253301">
                <a:tc>
                  <a:txBody>
                    <a:bodyPr/>
                    <a:lstStyle/>
                    <a:p>
                      <a:pPr algn="r" fontAlgn="b"/>
                      <a:r>
                        <a:rPr lang="cs-CZ" sz="1200" u="none" strike="noStrike">
                          <a:effectLst/>
                        </a:rPr>
                        <a:t>14</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20000</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1886307"/>
                  </a:ext>
                </a:extLst>
              </a:tr>
              <a:tr h="253301">
                <a:tc>
                  <a:txBody>
                    <a:bodyPr/>
                    <a:lstStyle/>
                    <a:p>
                      <a:pPr algn="r" fontAlgn="b"/>
                      <a:r>
                        <a:rPr lang="cs-CZ" sz="1200" u="none" strike="noStrike">
                          <a:effectLst/>
                        </a:rPr>
                        <a:t>15</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2000000</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53976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Rukopis 2">
                <a:extLst>
                  <a:ext uri="{FF2B5EF4-FFF2-40B4-BE49-F238E27FC236}">
                    <a16:creationId xmlns:a16="http://schemas.microsoft.com/office/drawing/2014/main" id="{99453321-84EB-2B41-BA56-04D72CDAFDD2}"/>
                  </a:ext>
                </a:extLst>
              </p14:cNvPr>
              <p14:cNvContentPartPr/>
              <p14:nvPr/>
            </p14:nvContentPartPr>
            <p14:xfrm>
              <a:off x="1493956" y="1149633"/>
              <a:ext cx="360" cy="360"/>
            </p14:xfrm>
          </p:contentPart>
        </mc:Choice>
        <mc:Fallback xmlns="">
          <p:pic>
            <p:nvPicPr>
              <p:cNvPr id="3" name="Rukopis 2">
                <a:extLst>
                  <a:ext uri="{FF2B5EF4-FFF2-40B4-BE49-F238E27FC236}">
                    <a16:creationId xmlns:a16="http://schemas.microsoft.com/office/drawing/2014/main" id="{99453321-84EB-2B41-BA56-04D72CDAFDD2}"/>
                  </a:ext>
                </a:extLst>
              </p:cNvPr>
              <p:cNvPicPr/>
              <p:nvPr/>
            </p:nvPicPr>
            <p:blipFill>
              <a:blip r:embed="rId3"/>
              <a:stretch>
                <a:fillRect/>
              </a:stretch>
            </p:blipFill>
            <p:spPr>
              <a:xfrm>
                <a:off x="1484956" y="11406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Rukopis 4">
                <a:extLst>
                  <a:ext uri="{FF2B5EF4-FFF2-40B4-BE49-F238E27FC236}">
                    <a16:creationId xmlns:a16="http://schemas.microsoft.com/office/drawing/2014/main" id="{F9553041-6FB5-124B-A5E6-66DED9B1BF45}"/>
                  </a:ext>
                </a:extLst>
              </p14:cNvPr>
              <p14:cNvContentPartPr/>
              <p14:nvPr/>
            </p14:nvContentPartPr>
            <p14:xfrm>
              <a:off x="3933676" y="4015953"/>
              <a:ext cx="678960" cy="218880"/>
            </p14:xfrm>
          </p:contentPart>
        </mc:Choice>
        <mc:Fallback xmlns="">
          <p:pic>
            <p:nvPicPr>
              <p:cNvPr id="5" name="Rukopis 4">
                <a:extLst>
                  <a:ext uri="{FF2B5EF4-FFF2-40B4-BE49-F238E27FC236}">
                    <a16:creationId xmlns:a16="http://schemas.microsoft.com/office/drawing/2014/main" id="{F9553041-6FB5-124B-A5E6-66DED9B1BF45}"/>
                  </a:ext>
                </a:extLst>
              </p:cNvPr>
              <p:cNvPicPr/>
              <p:nvPr/>
            </p:nvPicPr>
            <p:blipFill>
              <a:blip r:embed="rId5"/>
              <a:stretch>
                <a:fillRect/>
              </a:stretch>
            </p:blipFill>
            <p:spPr>
              <a:xfrm>
                <a:off x="3925036" y="4006953"/>
                <a:ext cx="696600" cy="236520"/>
              </a:xfrm>
              <a:prstGeom prst="rect">
                <a:avLst/>
              </a:prstGeom>
            </p:spPr>
          </p:pic>
        </mc:Fallback>
      </mc:AlternateContent>
    </p:spTree>
    <p:extLst>
      <p:ext uri="{BB962C8B-B14F-4D97-AF65-F5344CB8AC3E}">
        <p14:creationId xmlns:p14="http://schemas.microsoft.com/office/powerpoint/2010/main" val="384602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6DB969-F5C0-AC36-B5E2-FBBBC2539A03}"/>
              </a:ext>
            </a:extLst>
          </p:cNvPr>
          <p:cNvSpPr>
            <a:spLocks noGrp="1"/>
          </p:cNvSpPr>
          <p:nvPr>
            <p:ph type="title"/>
          </p:nvPr>
        </p:nvSpPr>
        <p:spPr>
          <a:xfrm>
            <a:off x="838200" y="2766218"/>
            <a:ext cx="10515600" cy="1325563"/>
          </a:xfrm>
        </p:spPr>
        <p:txBody>
          <a:bodyPr/>
          <a:lstStyle/>
          <a:p>
            <a:r>
              <a:rPr lang="cs-CZ" dirty="0"/>
              <a:t>Jaké </a:t>
            </a:r>
            <a:r>
              <a:rPr lang="en-US" dirty="0" err="1"/>
              <a:t>jsou</a:t>
            </a:r>
            <a:r>
              <a:rPr lang="en-US" dirty="0"/>
              <a:t> </a:t>
            </a:r>
            <a:r>
              <a:rPr lang="en-US" dirty="0" err="1"/>
              <a:t>typy</a:t>
            </a:r>
            <a:r>
              <a:rPr lang="en-US" dirty="0"/>
              <a:t> </a:t>
            </a:r>
            <a:r>
              <a:rPr lang="en-US" dirty="0" err="1"/>
              <a:t>proměnných</a:t>
            </a:r>
            <a:r>
              <a:rPr lang="en-US" dirty="0"/>
              <a:t> a jak je </a:t>
            </a:r>
            <a:r>
              <a:rPr lang="en-US" dirty="0" err="1"/>
              <a:t>můžeme</a:t>
            </a:r>
            <a:r>
              <a:rPr lang="en-US" dirty="0"/>
              <a:t> </a:t>
            </a:r>
            <a:r>
              <a:rPr lang="en-US" dirty="0" err="1"/>
              <a:t>charakterizovat</a:t>
            </a:r>
            <a:r>
              <a:rPr lang="cs-CZ" dirty="0"/>
              <a:t>?</a:t>
            </a:r>
          </a:p>
        </p:txBody>
      </p:sp>
    </p:spTree>
    <p:extLst>
      <p:ext uri="{BB962C8B-B14F-4D97-AF65-F5344CB8AC3E}">
        <p14:creationId xmlns:p14="http://schemas.microsoft.com/office/powerpoint/2010/main" val="370607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6DB969-F5C0-AC36-B5E2-FBBBC2539A03}"/>
              </a:ext>
            </a:extLst>
          </p:cNvPr>
          <p:cNvSpPr>
            <a:spLocks noGrp="1"/>
          </p:cNvSpPr>
          <p:nvPr>
            <p:ph type="title"/>
          </p:nvPr>
        </p:nvSpPr>
        <p:spPr/>
        <p:txBody>
          <a:bodyPr/>
          <a:lstStyle/>
          <a:p>
            <a:r>
              <a:rPr lang="cs-CZ" dirty="0"/>
              <a:t>Jaké střední hodnoty můžeme využít pro následující typy proměnných?</a:t>
            </a:r>
          </a:p>
        </p:txBody>
      </p:sp>
      <p:graphicFrame>
        <p:nvGraphicFramePr>
          <p:cNvPr id="4" name="Tabulka 4">
            <a:extLst>
              <a:ext uri="{FF2B5EF4-FFF2-40B4-BE49-F238E27FC236}">
                <a16:creationId xmlns:a16="http://schemas.microsoft.com/office/drawing/2014/main" id="{60F84EE1-51F9-3249-926A-4920057603BE}"/>
              </a:ext>
            </a:extLst>
          </p:cNvPr>
          <p:cNvGraphicFramePr>
            <a:graphicFrameLocks/>
          </p:cNvGraphicFramePr>
          <p:nvPr>
            <p:extLst>
              <p:ext uri="{D42A27DB-BD31-4B8C-83A1-F6EECF244321}">
                <p14:modId xmlns:p14="http://schemas.microsoft.com/office/powerpoint/2010/main" val="1329863047"/>
              </p:ext>
            </p:extLst>
          </p:nvPr>
        </p:nvGraphicFramePr>
        <p:xfrm>
          <a:off x="2389909" y="2153806"/>
          <a:ext cx="7188200" cy="3694976"/>
        </p:xfrm>
        <a:graphic>
          <a:graphicData uri="http://schemas.openxmlformats.org/drawingml/2006/table">
            <a:tbl>
              <a:tblPr firstRow="1" bandRow="1">
                <a:noFill/>
                <a:tableStyleId>{5C22544A-7EE6-4342-B048-85BDC9FD1C3A}</a:tableStyleId>
              </a:tblPr>
              <a:tblGrid>
                <a:gridCol w="2473257">
                  <a:extLst>
                    <a:ext uri="{9D8B030D-6E8A-4147-A177-3AD203B41FA5}">
                      <a16:colId xmlns:a16="http://schemas.microsoft.com/office/drawing/2014/main" val="2270051254"/>
                    </a:ext>
                  </a:extLst>
                </a:gridCol>
                <a:gridCol w="4714943">
                  <a:extLst>
                    <a:ext uri="{9D8B030D-6E8A-4147-A177-3AD203B41FA5}">
                      <a16:colId xmlns:a16="http://schemas.microsoft.com/office/drawing/2014/main" val="1290360261"/>
                    </a:ext>
                  </a:extLst>
                </a:gridCol>
              </a:tblGrid>
              <a:tr h="923744">
                <a:tc>
                  <a:txBody>
                    <a:bodyPr/>
                    <a:lstStyle/>
                    <a:p>
                      <a:r>
                        <a:rPr lang="cs-CZ" sz="2700" b="1">
                          <a:solidFill>
                            <a:srgbClr val="FFFFFF"/>
                          </a:solidFill>
                        </a:rPr>
                        <a:t>Data</a:t>
                      </a:r>
                      <a:endParaRPr lang="cs-CZ" sz="2700" b="1" dirty="0">
                        <a:solidFill>
                          <a:srgbClr val="FFFFFF"/>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cs-CZ" sz="2700" b="1">
                          <a:solidFill>
                            <a:srgbClr val="FFFFFF"/>
                          </a:solidFill>
                        </a:rPr>
                        <a:t>Střední hodnota</a:t>
                      </a:r>
                      <a:endParaRPr lang="cs-CZ" sz="2700" b="1" dirty="0">
                        <a:solidFill>
                          <a:srgbClr val="FFFFFF"/>
                        </a:solidFill>
                      </a:endParaRP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3389829434"/>
                  </a:ext>
                </a:extLst>
              </a:tr>
              <a:tr h="923744">
                <a:tc>
                  <a:txBody>
                    <a:bodyPr/>
                    <a:lstStyle/>
                    <a:p>
                      <a:r>
                        <a:rPr lang="en-US" sz="2700" dirty="0" err="1">
                          <a:solidFill>
                            <a:schemeClr val="tx1">
                              <a:lumMod val="85000"/>
                              <a:lumOff val="15000"/>
                            </a:schemeClr>
                          </a:solidFill>
                        </a:rPr>
                        <a:t>Kardinální</a:t>
                      </a:r>
                      <a:endParaRPr lang="cs-CZ" sz="2700" dirty="0">
                        <a:solidFill>
                          <a:schemeClr val="tx1">
                            <a:lumMod val="85000"/>
                            <a:lumOff val="15000"/>
                          </a:schemeClr>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cs-CZ" sz="2700" dirty="0">
                        <a:solidFill>
                          <a:schemeClr val="tx1">
                            <a:lumMod val="85000"/>
                            <a:lumOff val="15000"/>
                          </a:schemeClr>
                        </a:solidFill>
                      </a:endParaRP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316464882"/>
                  </a:ext>
                </a:extLst>
              </a:tr>
              <a:tr h="923744">
                <a:tc>
                  <a:txBody>
                    <a:bodyPr/>
                    <a:lstStyle/>
                    <a:p>
                      <a:r>
                        <a:rPr lang="en-US" sz="2700" dirty="0" err="1">
                          <a:solidFill>
                            <a:schemeClr val="tx1">
                              <a:lumMod val="85000"/>
                              <a:lumOff val="15000"/>
                            </a:schemeClr>
                          </a:solidFill>
                        </a:rPr>
                        <a:t>Ordinální</a:t>
                      </a:r>
                      <a:endParaRPr lang="cs-CZ" sz="2700" dirty="0">
                        <a:solidFill>
                          <a:schemeClr val="tx1">
                            <a:lumMod val="85000"/>
                            <a:lumOff val="15000"/>
                          </a:schemeClr>
                        </a:solidFill>
                      </a:endParaRPr>
                    </a:p>
                  </a:txBody>
                  <a:tcPr marL="380664" marR="228398" marT="228398" marB="22839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endParaRPr lang="cs-CZ" sz="2700" dirty="0">
                        <a:solidFill>
                          <a:schemeClr val="tx1">
                            <a:lumMod val="85000"/>
                            <a:lumOff val="15000"/>
                          </a:schemeClr>
                        </a:solidFill>
                      </a:endParaRPr>
                    </a:p>
                  </a:txBody>
                  <a:tcPr marL="380664" marR="228398" marT="228398" marB="228398">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2512808411"/>
                  </a:ext>
                </a:extLst>
              </a:tr>
              <a:tr h="923744">
                <a:tc>
                  <a:txBody>
                    <a:bodyPr/>
                    <a:lstStyle/>
                    <a:p>
                      <a:r>
                        <a:rPr lang="cs-CZ" sz="2700">
                          <a:solidFill>
                            <a:schemeClr val="tx1">
                              <a:lumMod val="85000"/>
                              <a:lumOff val="15000"/>
                            </a:schemeClr>
                          </a:solidFill>
                        </a:rPr>
                        <a:t>Nominální</a:t>
                      </a:r>
                      <a:endParaRPr lang="cs-CZ" sz="2700" dirty="0">
                        <a:solidFill>
                          <a:schemeClr val="tx1">
                            <a:lumMod val="85000"/>
                            <a:lumOff val="15000"/>
                          </a:schemeClr>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endParaRPr lang="cs-CZ" sz="2700" dirty="0">
                        <a:solidFill>
                          <a:schemeClr val="tx1">
                            <a:lumMod val="85000"/>
                            <a:lumOff val="15000"/>
                          </a:schemeClr>
                        </a:solidFill>
                      </a:endParaRP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extLst>
                  <a:ext uri="{0D108BD9-81ED-4DB2-BD59-A6C34878D82A}">
                    <a16:rowId xmlns:a16="http://schemas.microsoft.com/office/drawing/2014/main" val="2928753669"/>
                  </a:ext>
                </a:extLst>
              </a:tr>
            </a:tbl>
          </a:graphicData>
        </a:graphic>
      </p:graphicFrame>
    </p:spTree>
    <p:extLst>
      <p:ext uri="{BB962C8B-B14F-4D97-AF65-F5344CB8AC3E}">
        <p14:creationId xmlns:p14="http://schemas.microsoft.com/office/powerpoint/2010/main" val="185254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6DB969-F5C0-AC36-B5E2-FBBBC2539A03}"/>
              </a:ext>
            </a:extLst>
          </p:cNvPr>
          <p:cNvSpPr>
            <a:spLocks noGrp="1"/>
          </p:cNvSpPr>
          <p:nvPr>
            <p:ph type="title"/>
          </p:nvPr>
        </p:nvSpPr>
        <p:spPr/>
        <p:txBody>
          <a:bodyPr/>
          <a:lstStyle/>
          <a:p>
            <a:r>
              <a:rPr lang="cs-CZ" dirty="0"/>
              <a:t>Střední hodnota a druhy proměnných</a:t>
            </a:r>
          </a:p>
        </p:txBody>
      </p:sp>
      <p:graphicFrame>
        <p:nvGraphicFramePr>
          <p:cNvPr id="4" name="Tabulka 4">
            <a:extLst>
              <a:ext uri="{FF2B5EF4-FFF2-40B4-BE49-F238E27FC236}">
                <a16:creationId xmlns:a16="http://schemas.microsoft.com/office/drawing/2014/main" id="{60F84EE1-51F9-3249-926A-4920057603BE}"/>
              </a:ext>
            </a:extLst>
          </p:cNvPr>
          <p:cNvGraphicFramePr>
            <a:graphicFrameLocks/>
          </p:cNvGraphicFramePr>
          <p:nvPr>
            <p:extLst>
              <p:ext uri="{D42A27DB-BD31-4B8C-83A1-F6EECF244321}">
                <p14:modId xmlns:p14="http://schemas.microsoft.com/office/powerpoint/2010/main" val="2065874370"/>
              </p:ext>
            </p:extLst>
          </p:nvPr>
        </p:nvGraphicFramePr>
        <p:xfrm>
          <a:off x="2389909" y="2153806"/>
          <a:ext cx="7188200" cy="3694976"/>
        </p:xfrm>
        <a:graphic>
          <a:graphicData uri="http://schemas.openxmlformats.org/drawingml/2006/table">
            <a:tbl>
              <a:tblPr firstRow="1" bandRow="1">
                <a:noFill/>
                <a:tableStyleId>{5C22544A-7EE6-4342-B048-85BDC9FD1C3A}</a:tableStyleId>
              </a:tblPr>
              <a:tblGrid>
                <a:gridCol w="2473257">
                  <a:extLst>
                    <a:ext uri="{9D8B030D-6E8A-4147-A177-3AD203B41FA5}">
                      <a16:colId xmlns:a16="http://schemas.microsoft.com/office/drawing/2014/main" val="2270051254"/>
                    </a:ext>
                  </a:extLst>
                </a:gridCol>
                <a:gridCol w="4714943">
                  <a:extLst>
                    <a:ext uri="{9D8B030D-6E8A-4147-A177-3AD203B41FA5}">
                      <a16:colId xmlns:a16="http://schemas.microsoft.com/office/drawing/2014/main" val="1290360261"/>
                    </a:ext>
                  </a:extLst>
                </a:gridCol>
              </a:tblGrid>
              <a:tr h="923744">
                <a:tc>
                  <a:txBody>
                    <a:bodyPr/>
                    <a:lstStyle/>
                    <a:p>
                      <a:r>
                        <a:rPr lang="cs-CZ" sz="2700" b="1">
                          <a:solidFill>
                            <a:srgbClr val="FFFFFF"/>
                          </a:solidFill>
                        </a:rPr>
                        <a:t>Data</a:t>
                      </a:r>
                      <a:endParaRPr lang="cs-CZ" sz="2700" b="1" dirty="0">
                        <a:solidFill>
                          <a:srgbClr val="FFFFFF"/>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cs-CZ" sz="2700" b="1">
                          <a:solidFill>
                            <a:srgbClr val="FFFFFF"/>
                          </a:solidFill>
                        </a:rPr>
                        <a:t>Střední hodnota</a:t>
                      </a:r>
                      <a:endParaRPr lang="cs-CZ" sz="2700" b="1" dirty="0">
                        <a:solidFill>
                          <a:srgbClr val="FFFFFF"/>
                        </a:solidFill>
                      </a:endParaRP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3389829434"/>
                  </a:ext>
                </a:extLst>
              </a:tr>
              <a:tr h="923744">
                <a:tc>
                  <a:txBody>
                    <a:bodyPr/>
                    <a:lstStyle/>
                    <a:p>
                      <a:r>
                        <a:rPr lang="en-US" sz="2700" dirty="0" err="1">
                          <a:solidFill>
                            <a:schemeClr val="tx1">
                              <a:lumMod val="85000"/>
                              <a:lumOff val="15000"/>
                            </a:schemeClr>
                          </a:solidFill>
                        </a:rPr>
                        <a:t>Kardinální</a:t>
                      </a:r>
                      <a:endParaRPr lang="cs-CZ" sz="2700" dirty="0">
                        <a:solidFill>
                          <a:schemeClr val="tx1">
                            <a:lumMod val="85000"/>
                            <a:lumOff val="15000"/>
                          </a:schemeClr>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cs-CZ" sz="2700">
                          <a:solidFill>
                            <a:schemeClr val="tx1">
                              <a:lumMod val="85000"/>
                              <a:lumOff val="15000"/>
                            </a:schemeClr>
                          </a:solidFill>
                        </a:rPr>
                        <a:t>Aritmetický průměr a nižší</a:t>
                      </a:r>
                      <a:endParaRPr lang="cs-CZ" sz="2700" dirty="0">
                        <a:solidFill>
                          <a:schemeClr val="tx1">
                            <a:lumMod val="85000"/>
                            <a:lumOff val="15000"/>
                          </a:schemeClr>
                        </a:solidFill>
                      </a:endParaRP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316464882"/>
                  </a:ext>
                </a:extLst>
              </a:tr>
              <a:tr h="923744">
                <a:tc>
                  <a:txBody>
                    <a:bodyPr/>
                    <a:lstStyle/>
                    <a:p>
                      <a:r>
                        <a:rPr lang="en-US" sz="2700" dirty="0" err="1">
                          <a:solidFill>
                            <a:schemeClr val="tx1">
                              <a:lumMod val="85000"/>
                              <a:lumOff val="15000"/>
                            </a:schemeClr>
                          </a:solidFill>
                        </a:rPr>
                        <a:t>Ordinální</a:t>
                      </a:r>
                      <a:endParaRPr lang="cs-CZ" sz="2700" dirty="0">
                        <a:solidFill>
                          <a:schemeClr val="tx1">
                            <a:lumMod val="85000"/>
                            <a:lumOff val="15000"/>
                          </a:schemeClr>
                        </a:solidFill>
                      </a:endParaRPr>
                    </a:p>
                  </a:txBody>
                  <a:tcPr marL="380664" marR="228398" marT="228398" marB="228398">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cs-CZ" sz="2700">
                          <a:solidFill>
                            <a:schemeClr val="tx1">
                              <a:lumMod val="85000"/>
                              <a:lumOff val="15000"/>
                            </a:schemeClr>
                          </a:solidFill>
                        </a:rPr>
                        <a:t>Medián a nižší</a:t>
                      </a:r>
                      <a:endParaRPr lang="cs-CZ" sz="2700" dirty="0">
                        <a:solidFill>
                          <a:schemeClr val="tx1">
                            <a:lumMod val="85000"/>
                            <a:lumOff val="15000"/>
                          </a:schemeClr>
                        </a:solidFill>
                      </a:endParaRPr>
                    </a:p>
                  </a:txBody>
                  <a:tcPr marL="380664" marR="228398" marT="228398" marB="228398">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2512808411"/>
                  </a:ext>
                </a:extLst>
              </a:tr>
              <a:tr h="923744">
                <a:tc>
                  <a:txBody>
                    <a:bodyPr/>
                    <a:lstStyle/>
                    <a:p>
                      <a:r>
                        <a:rPr lang="cs-CZ" sz="2700">
                          <a:solidFill>
                            <a:schemeClr val="tx1">
                              <a:lumMod val="85000"/>
                              <a:lumOff val="15000"/>
                            </a:schemeClr>
                          </a:solidFill>
                        </a:rPr>
                        <a:t>Nominální</a:t>
                      </a:r>
                      <a:endParaRPr lang="cs-CZ" sz="2700" dirty="0">
                        <a:solidFill>
                          <a:schemeClr val="tx1">
                            <a:lumMod val="85000"/>
                            <a:lumOff val="15000"/>
                          </a:schemeClr>
                        </a:solidFill>
                      </a:endParaRPr>
                    </a:p>
                  </a:txBody>
                  <a:tcPr marL="380664" marR="228398" marT="228398" marB="228398">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cs-CZ" sz="2700" dirty="0">
                          <a:solidFill>
                            <a:schemeClr val="tx1">
                              <a:lumMod val="85000"/>
                              <a:lumOff val="15000"/>
                            </a:schemeClr>
                          </a:solidFill>
                        </a:rPr>
                        <a:t>Modus</a:t>
                      </a:r>
                    </a:p>
                  </a:txBody>
                  <a:tcPr marL="380664" marR="228398" marT="228398" marB="228398">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12700" cmpd="sng">
                      <a:noFill/>
                      <a:prstDash val="solid"/>
                    </a:lnB>
                    <a:solidFill>
                      <a:srgbClr val="878E8B">
                        <a:alpha val="14902"/>
                      </a:srgbClr>
                    </a:solidFill>
                  </a:tcPr>
                </a:tc>
                <a:extLst>
                  <a:ext uri="{0D108BD9-81ED-4DB2-BD59-A6C34878D82A}">
                    <a16:rowId xmlns:a16="http://schemas.microsoft.com/office/drawing/2014/main" val="2928753669"/>
                  </a:ext>
                </a:extLst>
              </a:tr>
            </a:tbl>
          </a:graphicData>
        </a:graphic>
      </p:graphicFrame>
    </p:spTree>
    <p:extLst>
      <p:ext uri="{BB962C8B-B14F-4D97-AF65-F5344CB8AC3E}">
        <p14:creationId xmlns:p14="http://schemas.microsoft.com/office/powerpoint/2010/main" val="3993537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594220-42C8-EADC-D883-96BAE55CA851}"/>
              </a:ext>
            </a:extLst>
          </p:cNvPr>
          <p:cNvSpPr>
            <a:spLocks noGrp="1"/>
          </p:cNvSpPr>
          <p:nvPr>
            <p:ph type="title"/>
          </p:nvPr>
        </p:nvSpPr>
        <p:spPr>
          <a:xfrm>
            <a:off x="838200" y="2387889"/>
            <a:ext cx="10515600" cy="1325563"/>
          </a:xfrm>
        </p:spPr>
        <p:txBody>
          <a:bodyPr>
            <a:normAutofit fontScale="90000"/>
          </a:bodyPr>
          <a:lstStyle/>
          <a:p>
            <a:r>
              <a:rPr lang="cs-CZ" dirty="0"/>
              <a:t>Jaká míra střední hodnoty se hodí využít v případě, že v datovém souboru se objevují odlehlé hodnoty?</a:t>
            </a:r>
          </a:p>
        </p:txBody>
      </p:sp>
    </p:spTree>
    <p:extLst>
      <p:ext uri="{BB962C8B-B14F-4D97-AF65-F5344CB8AC3E}">
        <p14:creationId xmlns:p14="http://schemas.microsoft.com/office/powerpoint/2010/main" val="4257065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DB336-82A4-AC45-8192-AA58A077A3A3}"/>
              </a:ext>
            </a:extLst>
          </p:cNvPr>
          <p:cNvSpPr>
            <a:spLocks noGrp="1"/>
          </p:cNvSpPr>
          <p:nvPr>
            <p:ph type="title"/>
          </p:nvPr>
        </p:nvSpPr>
        <p:spPr/>
        <p:txBody>
          <a:bodyPr/>
          <a:lstStyle/>
          <a:p>
            <a:r>
              <a:rPr lang="en-US" dirty="0" err="1"/>
              <a:t>Střední</a:t>
            </a:r>
            <a:r>
              <a:rPr lang="en-US" dirty="0"/>
              <a:t> </a:t>
            </a:r>
            <a:r>
              <a:rPr lang="en-US" dirty="0" err="1"/>
              <a:t>hodnota</a:t>
            </a:r>
            <a:r>
              <a:rPr lang="en-US" dirty="0"/>
              <a:t> a </a:t>
            </a:r>
            <a:r>
              <a:rPr lang="en-US" dirty="0" err="1"/>
              <a:t>odlehlé</a:t>
            </a:r>
            <a:r>
              <a:rPr lang="en-US" dirty="0"/>
              <a:t> </a:t>
            </a:r>
            <a:r>
              <a:rPr lang="en-US" dirty="0" err="1"/>
              <a:t>hodnoty</a:t>
            </a:r>
            <a:endParaRPr lang="en-US" dirty="0"/>
          </a:p>
        </p:txBody>
      </p:sp>
      <p:sp>
        <p:nvSpPr>
          <p:cNvPr id="3" name="Zástupný obsah 2">
            <a:extLst>
              <a:ext uri="{FF2B5EF4-FFF2-40B4-BE49-F238E27FC236}">
                <a16:creationId xmlns:a16="http://schemas.microsoft.com/office/drawing/2014/main" id="{A81848A0-CE81-5E45-B39C-6D189DB125C2}"/>
              </a:ext>
            </a:extLst>
          </p:cNvPr>
          <p:cNvSpPr>
            <a:spLocks noGrp="1"/>
          </p:cNvSpPr>
          <p:nvPr>
            <p:ph idx="1"/>
          </p:nvPr>
        </p:nvSpPr>
        <p:spPr/>
        <p:txBody>
          <a:bodyPr>
            <a:normAutofit/>
          </a:bodyPr>
          <a:lstStyle/>
          <a:p>
            <a:r>
              <a:rPr lang="cs-CZ" dirty="0"/>
              <a:t>„mediánová mzda je nižší než průměrná“</a:t>
            </a:r>
          </a:p>
          <a:p>
            <a:r>
              <a:rPr lang="cs-CZ" dirty="0"/>
              <a:t>jinými slovy, průměrné mzdy dosahuje méně než polovina obyvatel</a:t>
            </a:r>
          </a:p>
          <a:p>
            <a:r>
              <a:rPr lang="cs-CZ" dirty="0"/>
              <a:t>je to právě způsobeno odlehlými hodnotami (extrémně vysokými výdělky úzké části obyvatelstva), které nadhodnotí výsledný průměr</a:t>
            </a:r>
          </a:p>
          <a:p>
            <a:pPr>
              <a:buFont typeface="Wingdings" pitchFamily="2" charset="2"/>
              <a:buChar char="Ø"/>
            </a:pPr>
            <a:r>
              <a:rPr lang="cs-CZ" dirty="0"/>
              <a:t> medián a modus se hodí pro výběry s odlehlými hodnotami, není k nim citlivý (jako v našem příkladě)</a:t>
            </a:r>
          </a:p>
        </p:txBody>
      </p:sp>
      <mc:AlternateContent xmlns:mc="http://schemas.openxmlformats.org/markup-compatibility/2006" xmlns:p14="http://schemas.microsoft.com/office/powerpoint/2010/main">
        <mc:Choice Requires="p14">
          <p:contentPart p14:bwMode="auto" r:id="rId2">
            <p14:nvContentPartPr>
              <p14:cNvPr id="4" name="Rukopis 3">
                <a:extLst>
                  <a:ext uri="{FF2B5EF4-FFF2-40B4-BE49-F238E27FC236}">
                    <a16:creationId xmlns:a16="http://schemas.microsoft.com/office/drawing/2014/main" id="{5953FCE7-2376-1849-9B32-C17339C6080C}"/>
                  </a:ext>
                </a:extLst>
              </p14:cNvPr>
              <p14:cNvContentPartPr/>
              <p14:nvPr/>
            </p14:nvContentPartPr>
            <p14:xfrm>
              <a:off x="4624516" y="1488393"/>
              <a:ext cx="360" cy="360"/>
            </p14:xfrm>
          </p:contentPart>
        </mc:Choice>
        <mc:Fallback xmlns="">
          <p:pic>
            <p:nvPicPr>
              <p:cNvPr id="4" name="Rukopis 3">
                <a:extLst>
                  <a:ext uri="{FF2B5EF4-FFF2-40B4-BE49-F238E27FC236}">
                    <a16:creationId xmlns:a16="http://schemas.microsoft.com/office/drawing/2014/main" id="{5953FCE7-2376-1849-9B32-C17339C6080C}"/>
                  </a:ext>
                </a:extLst>
              </p:cNvPr>
              <p:cNvPicPr/>
              <p:nvPr/>
            </p:nvPicPr>
            <p:blipFill>
              <a:blip r:embed="rId3"/>
              <a:stretch>
                <a:fillRect/>
              </a:stretch>
            </p:blipFill>
            <p:spPr>
              <a:xfrm>
                <a:off x="4615516" y="1479753"/>
                <a:ext cx="18000" cy="18000"/>
              </a:xfrm>
              <a:prstGeom prst="rect">
                <a:avLst/>
              </a:prstGeom>
            </p:spPr>
          </p:pic>
        </mc:Fallback>
      </mc:AlternateContent>
    </p:spTree>
    <p:extLst>
      <p:ext uri="{BB962C8B-B14F-4D97-AF65-F5344CB8AC3E}">
        <p14:creationId xmlns:p14="http://schemas.microsoft.com/office/powerpoint/2010/main" val="1636817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EAE61-7600-9454-8BB2-9F00597AA23F}"/>
              </a:ext>
            </a:extLst>
          </p:cNvPr>
          <p:cNvSpPr>
            <a:spLocks noGrp="1"/>
          </p:cNvSpPr>
          <p:nvPr>
            <p:ph type="title"/>
          </p:nvPr>
        </p:nvSpPr>
        <p:spPr/>
        <p:txBody>
          <a:bodyPr/>
          <a:lstStyle/>
          <a:p>
            <a:r>
              <a:rPr lang="cs-CZ" dirty="0" err="1"/>
              <a:t>Vícevrcholových</a:t>
            </a:r>
            <a:r>
              <a:rPr lang="cs-CZ" dirty="0"/>
              <a:t> rozdělení</a:t>
            </a:r>
          </a:p>
        </p:txBody>
      </p:sp>
      <p:sp>
        <p:nvSpPr>
          <p:cNvPr id="3" name="Zástupný obsah 2">
            <a:extLst>
              <a:ext uri="{FF2B5EF4-FFF2-40B4-BE49-F238E27FC236}">
                <a16:creationId xmlns:a16="http://schemas.microsoft.com/office/drawing/2014/main" id="{1E7F81A1-648B-3767-6CEF-4690E8EB23F7}"/>
              </a:ext>
            </a:extLst>
          </p:cNvPr>
          <p:cNvSpPr>
            <a:spLocks noGrp="1"/>
          </p:cNvSpPr>
          <p:nvPr>
            <p:ph idx="1"/>
          </p:nvPr>
        </p:nvSpPr>
        <p:spPr>
          <a:xfrm>
            <a:off x="838201" y="1825624"/>
            <a:ext cx="3238500" cy="4803775"/>
          </a:xfrm>
        </p:spPr>
        <p:txBody>
          <a:bodyPr>
            <a:normAutofit/>
          </a:bodyPr>
          <a:lstStyle/>
          <a:p>
            <a:r>
              <a:rPr lang="cs-CZ" dirty="0"/>
              <a:t>modus užíván u </a:t>
            </a:r>
            <a:r>
              <a:rPr lang="cs-CZ" dirty="0" err="1"/>
              <a:t>vícevrcholových</a:t>
            </a:r>
            <a:r>
              <a:rPr lang="cs-CZ" dirty="0"/>
              <a:t> rozdělení</a:t>
            </a:r>
          </a:p>
          <a:p>
            <a:pPr rtl="0"/>
            <a:r>
              <a:rPr lang="cs-CZ" dirty="0">
                <a:solidFill>
                  <a:srgbClr val="3C4043"/>
                </a:solidFill>
                <a:effectLst/>
              </a:rPr>
              <a:t>Může naznačovat se ve vzorku objevuje vzorců nebo extrémních názorů, preferencí nebo postojů</a:t>
            </a:r>
          </a:p>
          <a:p>
            <a:endParaRPr lang="cs-CZ" dirty="0"/>
          </a:p>
          <a:p>
            <a:endParaRPr lang="cs-CZ" dirty="0"/>
          </a:p>
        </p:txBody>
      </p:sp>
      <p:pic>
        <p:nvPicPr>
          <p:cNvPr id="1026" name="Picture 2" descr="undefined">
            <a:extLst>
              <a:ext uri="{FF2B5EF4-FFF2-40B4-BE49-F238E27FC236}">
                <a16:creationId xmlns:a16="http://schemas.microsoft.com/office/drawing/2014/main" id="{4092D144-B0D2-72C5-50B0-59357041B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4156075"/>
            <a:ext cx="44450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A9A233-F2CA-CABB-B160-8E12EC8A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365125"/>
            <a:ext cx="44354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AF8AC85-28F9-538B-5F8B-A832E92DA0F2}"/>
              </a:ext>
            </a:extLst>
          </p:cNvPr>
          <p:cNvPicPr>
            <a:picLocks noChangeAspect="1"/>
          </p:cNvPicPr>
          <p:nvPr/>
        </p:nvPicPr>
        <p:blipFill>
          <a:blip r:embed="rId4"/>
          <a:stretch>
            <a:fillRect/>
          </a:stretch>
        </p:blipFill>
        <p:spPr>
          <a:xfrm>
            <a:off x="4076701" y="1555296"/>
            <a:ext cx="3566028" cy="2419804"/>
          </a:xfrm>
          <a:prstGeom prst="rect">
            <a:avLst/>
          </a:prstGeom>
        </p:spPr>
      </p:pic>
      <p:cxnSp>
        <p:nvCxnSpPr>
          <p:cNvPr id="6" name="Přímá spojnice 5">
            <a:extLst>
              <a:ext uri="{FF2B5EF4-FFF2-40B4-BE49-F238E27FC236}">
                <a16:creationId xmlns:a16="http://schemas.microsoft.com/office/drawing/2014/main" id="{7CC20BF8-C6ED-AA10-3B11-F1A9C00BD41B}"/>
              </a:ext>
            </a:extLst>
          </p:cNvPr>
          <p:cNvCxnSpPr>
            <a:cxnSpLocks/>
          </p:cNvCxnSpPr>
          <p:nvPr/>
        </p:nvCxnSpPr>
        <p:spPr>
          <a:xfrm>
            <a:off x="7724378" y="3429000"/>
            <a:ext cx="508794" cy="546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4F2DB22C-DEA7-9613-8091-10FF3F4FED0B}"/>
              </a:ext>
            </a:extLst>
          </p:cNvPr>
          <p:cNvCxnSpPr>
            <a:cxnSpLocks/>
          </p:cNvCxnSpPr>
          <p:nvPr/>
        </p:nvCxnSpPr>
        <p:spPr>
          <a:xfrm flipH="1">
            <a:off x="7724378" y="3429000"/>
            <a:ext cx="508794" cy="546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8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D30406-6BBF-C0B2-3059-0BD9F2C9FD6C}"/>
              </a:ext>
            </a:extLst>
          </p:cNvPr>
          <p:cNvSpPr>
            <a:spLocks noGrp="1"/>
          </p:cNvSpPr>
          <p:nvPr>
            <p:ph type="title"/>
          </p:nvPr>
        </p:nvSpPr>
        <p:spPr/>
        <p:txBody>
          <a:bodyPr/>
          <a:lstStyle/>
          <a:p>
            <a:r>
              <a:rPr lang="cs-CZ" dirty="0"/>
              <a:t>Robustní statistiky a střední hodnoty</a:t>
            </a:r>
          </a:p>
        </p:txBody>
      </p:sp>
      <p:sp>
        <p:nvSpPr>
          <p:cNvPr id="3" name="Zástupný obsah 2">
            <a:extLst>
              <a:ext uri="{FF2B5EF4-FFF2-40B4-BE49-F238E27FC236}">
                <a16:creationId xmlns:a16="http://schemas.microsoft.com/office/drawing/2014/main" id="{3F19E82A-95E5-1309-C2B5-3C1A8DDBA9C9}"/>
              </a:ext>
            </a:extLst>
          </p:cNvPr>
          <p:cNvSpPr>
            <a:spLocks noGrp="1"/>
          </p:cNvSpPr>
          <p:nvPr>
            <p:ph idx="1"/>
          </p:nvPr>
        </p:nvSpPr>
        <p:spPr/>
        <p:txBody>
          <a:bodyPr/>
          <a:lstStyle/>
          <a:p>
            <a:r>
              <a:rPr lang="cs-CZ" dirty="0"/>
              <a:t>Ukazatel, který není (příliš) ovlivněn extrémními hodnotami (odlehlými pozorováními)</a:t>
            </a:r>
          </a:p>
          <a:p>
            <a:r>
              <a:rPr lang="cs-CZ" dirty="0"/>
              <a:t>Medián vs. Průměr</a:t>
            </a:r>
          </a:p>
          <a:p>
            <a:r>
              <a:rPr lang="cs-CZ" dirty="0"/>
              <a:t>Oříznutý průměr (průměr po odstranění odlehlých hodnot)</a:t>
            </a:r>
          </a:p>
        </p:txBody>
      </p:sp>
    </p:spTree>
    <p:extLst>
      <p:ext uri="{BB962C8B-B14F-4D97-AF65-F5344CB8AC3E}">
        <p14:creationId xmlns:p14="http://schemas.microsoft.com/office/powerpoint/2010/main" val="4169815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82C2AC-B86A-F4AB-7255-F500E25225E7}"/>
              </a:ext>
            </a:extLst>
          </p:cNvPr>
          <p:cNvSpPr>
            <a:spLocks noGrp="1"/>
          </p:cNvSpPr>
          <p:nvPr>
            <p:ph type="title"/>
          </p:nvPr>
        </p:nvSpPr>
        <p:spPr/>
        <p:txBody>
          <a:bodyPr/>
          <a:lstStyle/>
          <a:p>
            <a:r>
              <a:rPr lang="cs-CZ"/>
              <a:t>Šikmost dat</a:t>
            </a:r>
          </a:p>
        </p:txBody>
      </p:sp>
      <p:sp>
        <p:nvSpPr>
          <p:cNvPr id="3" name="Zástupný text 2">
            <a:extLst>
              <a:ext uri="{FF2B5EF4-FFF2-40B4-BE49-F238E27FC236}">
                <a16:creationId xmlns:a16="http://schemas.microsoft.com/office/drawing/2014/main" id="{D52E2764-21C4-994B-C039-8442AAA228FB}"/>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97245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8360A3-3919-A748-8EE3-81C681C8093B}"/>
              </a:ext>
            </a:extLst>
          </p:cNvPr>
          <p:cNvSpPr>
            <a:spLocks noGrp="1"/>
          </p:cNvSpPr>
          <p:nvPr>
            <p:ph type="title"/>
          </p:nvPr>
        </p:nvSpPr>
        <p:spPr/>
        <p:txBody>
          <a:bodyPr/>
          <a:lstStyle/>
          <a:p>
            <a:r>
              <a:rPr lang="cs-CZ" dirty="0"/>
              <a:t>Šikmost</a:t>
            </a:r>
          </a:p>
        </p:txBody>
      </p:sp>
      <p:sp>
        <p:nvSpPr>
          <p:cNvPr id="5" name="Zástupný obsah 4">
            <a:extLst>
              <a:ext uri="{FF2B5EF4-FFF2-40B4-BE49-F238E27FC236}">
                <a16:creationId xmlns:a16="http://schemas.microsoft.com/office/drawing/2014/main" id="{F32F64B4-E256-0C46-A1F5-6BC73BC9B452}"/>
              </a:ext>
            </a:extLst>
          </p:cNvPr>
          <p:cNvSpPr>
            <a:spLocks noGrp="1"/>
          </p:cNvSpPr>
          <p:nvPr>
            <p:ph sz="half" idx="1"/>
          </p:nvPr>
        </p:nvSpPr>
        <p:spPr/>
        <p:txBody>
          <a:bodyPr>
            <a:normAutofit/>
          </a:bodyPr>
          <a:lstStyle/>
          <a:p>
            <a:r>
              <a:rPr lang="en-US" dirty="0" err="1"/>
              <a:t>Vrchol</a:t>
            </a:r>
            <a:r>
              <a:rPr lang="en-US" dirty="0"/>
              <a:t> </a:t>
            </a:r>
            <a:r>
              <a:rPr lang="en-US" dirty="0" err="1"/>
              <a:t>rozdělení</a:t>
            </a:r>
            <a:r>
              <a:rPr lang="en-US" dirty="0"/>
              <a:t> </a:t>
            </a:r>
            <a:r>
              <a:rPr lang="en-US" dirty="0" err="1"/>
              <a:t>dat</a:t>
            </a:r>
            <a:r>
              <a:rPr lang="en-US" dirty="0"/>
              <a:t> je </a:t>
            </a:r>
            <a:r>
              <a:rPr lang="en-US" dirty="0" err="1"/>
              <a:t>vychýlený</a:t>
            </a:r>
            <a:endParaRPr lang="cs-CZ" dirty="0"/>
          </a:p>
          <a:p>
            <a:endParaRPr lang="cs-CZ" dirty="0"/>
          </a:p>
        </p:txBody>
      </p:sp>
      <p:pic>
        <p:nvPicPr>
          <p:cNvPr id="2050" name="Picture 2">
            <a:extLst>
              <a:ext uri="{FF2B5EF4-FFF2-40B4-BE49-F238E27FC236}">
                <a16:creationId xmlns:a16="http://schemas.microsoft.com/office/drawing/2014/main" id="{6230940F-093E-8A43-B5B1-42EF7E8874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27665" y="2804455"/>
            <a:ext cx="5591770" cy="280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0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26F7E0-61F2-600C-26E1-52BD4B6905E6}"/>
              </a:ext>
            </a:extLst>
          </p:cNvPr>
          <p:cNvSpPr>
            <a:spLocks noGrp="1"/>
          </p:cNvSpPr>
          <p:nvPr>
            <p:ph type="title"/>
          </p:nvPr>
        </p:nvSpPr>
        <p:spPr/>
        <p:txBody>
          <a:bodyPr>
            <a:normAutofit/>
          </a:bodyPr>
          <a:lstStyle/>
          <a:p>
            <a:r>
              <a:rPr lang="cs-CZ" dirty="0"/>
              <a:t>Jak vizualizovat mnoho dat? </a:t>
            </a:r>
          </a:p>
        </p:txBody>
      </p:sp>
      <p:pic>
        <p:nvPicPr>
          <p:cNvPr id="4" name="Zástupný obsah 3">
            <a:extLst>
              <a:ext uri="{FF2B5EF4-FFF2-40B4-BE49-F238E27FC236}">
                <a16:creationId xmlns:a16="http://schemas.microsoft.com/office/drawing/2014/main" id="{371C6E74-E376-96C2-3A46-010F29663EAB}"/>
              </a:ext>
            </a:extLst>
          </p:cNvPr>
          <p:cNvPicPr>
            <a:picLocks noGrp="1" noChangeAspect="1"/>
          </p:cNvPicPr>
          <p:nvPr>
            <p:ph idx="1"/>
          </p:nvPr>
        </p:nvPicPr>
        <p:blipFill>
          <a:blip r:embed="rId2"/>
          <a:stretch>
            <a:fillRect/>
          </a:stretch>
        </p:blipFill>
        <p:spPr>
          <a:xfrm>
            <a:off x="352345" y="1690688"/>
            <a:ext cx="4629310" cy="4351338"/>
          </a:xfrm>
          <a:prstGeom prst="rect">
            <a:avLst/>
          </a:prstGeom>
        </p:spPr>
      </p:pic>
      <p:sp>
        <p:nvSpPr>
          <p:cNvPr id="3" name="TextovéPole 2">
            <a:extLst>
              <a:ext uri="{FF2B5EF4-FFF2-40B4-BE49-F238E27FC236}">
                <a16:creationId xmlns:a16="http://schemas.microsoft.com/office/drawing/2014/main" id="{46518432-09C1-B485-A57E-61ECEB5F8424}"/>
              </a:ext>
            </a:extLst>
          </p:cNvPr>
          <p:cNvSpPr txBox="1"/>
          <p:nvPr/>
        </p:nvSpPr>
        <p:spPr>
          <a:xfrm>
            <a:off x="5636975" y="1386840"/>
            <a:ext cx="6202680" cy="4247317"/>
          </a:xfrm>
          <a:prstGeom prst="rect">
            <a:avLst/>
          </a:prstGeom>
          <a:noFill/>
        </p:spPr>
        <p:txBody>
          <a:bodyPr wrap="square" rtlCol="0">
            <a:spAutoFit/>
          </a:bodyPr>
          <a:lstStyle/>
          <a:p>
            <a:r>
              <a:rPr lang="cs-CZ" dirty="0"/>
              <a:t>Graf a) – „</a:t>
            </a:r>
            <a:r>
              <a:rPr lang="cs-CZ" dirty="0" err="1"/>
              <a:t>jitter</a:t>
            </a:r>
            <a:r>
              <a:rPr lang="cs-CZ" dirty="0"/>
              <a:t> plot“</a:t>
            </a:r>
          </a:p>
          <a:p>
            <a:pPr marL="285750" indent="-285750">
              <a:buFont typeface="Arial" panose="020B0604020202020204" pitchFamily="34" charset="0"/>
              <a:buChar char="•"/>
            </a:pPr>
            <a:r>
              <a:rPr lang="cs-CZ" dirty="0"/>
              <a:t>každý datový bod jako tečku, ale každému je přiděleno náhodné „chvění“</a:t>
            </a:r>
          </a:p>
          <a:p>
            <a:pPr marL="285750" indent="-285750">
              <a:buFont typeface="Arial" panose="020B0604020202020204" pitchFamily="34" charset="0"/>
              <a:buChar char="•"/>
            </a:pPr>
            <a:r>
              <a:rPr lang="cs-CZ" dirty="0"/>
              <a:t>Chvění zabrání vícenásobnému zobrazení stejného čísla ležícího na sobě</a:t>
            </a:r>
          </a:p>
          <a:p>
            <a:pPr marL="285750" indent="-285750">
              <a:buFont typeface="Arial" panose="020B0604020202020204" pitchFamily="34" charset="0"/>
              <a:buChar char="•"/>
            </a:pPr>
            <a:r>
              <a:rPr lang="cs-CZ" dirty="0"/>
              <a:t>Umožní vidět vzory datech.</a:t>
            </a:r>
          </a:p>
          <a:p>
            <a:r>
              <a:rPr lang="cs-CZ" dirty="0"/>
              <a:t>Graf b) –  </a:t>
            </a:r>
            <a:r>
              <a:rPr lang="cs-CZ" dirty="0" err="1"/>
              <a:t>boxplot</a:t>
            </a:r>
            <a:endParaRPr lang="cs-CZ" dirty="0"/>
          </a:p>
          <a:p>
            <a:endParaRPr lang="cs-CZ" dirty="0"/>
          </a:p>
          <a:p>
            <a:r>
              <a:rPr lang="cs-CZ" dirty="0"/>
              <a:t>Graf c) - histogram</a:t>
            </a:r>
          </a:p>
          <a:p>
            <a:pPr marL="285750" indent="-285750">
              <a:buFont typeface="Arial" panose="020B0604020202020204" pitchFamily="34" charset="0"/>
              <a:buChar char="•"/>
            </a:pPr>
            <a:r>
              <a:rPr lang="cs-CZ" dirty="0"/>
              <a:t>sloupci stejné šířky, vyjadřující šířku intervalů (tříd), přičemž výška sloupců vyjadřuje četnost sledované veličiny v daném intervalu</a:t>
            </a:r>
          </a:p>
          <a:p>
            <a:endParaRPr lang="cs-CZ" dirty="0"/>
          </a:p>
          <a:p>
            <a:pPr marL="285750" indent="-285750">
              <a:buFont typeface="Wingdings" pitchFamily="2" charset="2"/>
              <a:buChar char="Ø"/>
            </a:pPr>
            <a:r>
              <a:rPr lang="cs-CZ" dirty="0"/>
              <a:t>ukazují velký počet odhadů v rozsahu až kolem 3 000, dlouhý ‚ocas‘ hodnot až k 30 000 se shlukem na 10 000.</a:t>
            </a:r>
          </a:p>
        </p:txBody>
      </p:sp>
      <p:sp>
        <p:nvSpPr>
          <p:cNvPr id="5" name="TextovéPole 4">
            <a:extLst>
              <a:ext uri="{FF2B5EF4-FFF2-40B4-BE49-F238E27FC236}">
                <a16:creationId xmlns:a16="http://schemas.microsoft.com/office/drawing/2014/main" id="{344A3DBA-1EB3-0F2B-B284-35A0D733D711}"/>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spTree>
    <p:extLst>
      <p:ext uri="{BB962C8B-B14F-4D97-AF65-F5344CB8AC3E}">
        <p14:creationId xmlns:p14="http://schemas.microsoft.com/office/powerpoint/2010/main" val="3387546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8360A3-3919-A748-8EE3-81C681C8093B}"/>
              </a:ext>
            </a:extLst>
          </p:cNvPr>
          <p:cNvSpPr>
            <a:spLocks noGrp="1"/>
          </p:cNvSpPr>
          <p:nvPr>
            <p:ph type="title"/>
          </p:nvPr>
        </p:nvSpPr>
        <p:spPr/>
        <p:txBody>
          <a:bodyPr/>
          <a:lstStyle/>
          <a:p>
            <a:r>
              <a:rPr lang="cs-CZ" dirty="0"/>
              <a:t>Šikmost</a:t>
            </a:r>
            <a:r>
              <a:rPr lang="en-US" dirty="0"/>
              <a:t> a </a:t>
            </a:r>
            <a:r>
              <a:rPr lang="en-US" dirty="0" err="1"/>
              <a:t>střední</a:t>
            </a:r>
            <a:r>
              <a:rPr lang="en-US" dirty="0"/>
              <a:t> </a:t>
            </a:r>
            <a:r>
              <a:rPr lang="en-US" dirty="0" err="1"/>
              <a:t>hodnota</a:t>
            </a:r>
            <a:endParaRPr lang="cs-CZ" dirty="0"/>
          </a:p>
        </p:txBody>
      </p:sp>
      <p:sp>
        <p:nvSpPr>
          <p:cNvPr id="5" name="Zástupný obsah 4">
            <a:extLst>
              <a:ext uri="{FF2B5EF4-FFF2-40B4-BE49-F238E27FC236}">
                <a16:creationId xmlns:a16="http://schemas.microsoft.com/office/drawing/2014/main" id="{F32F64B4-E256-0C46-A1F5-6BC73BC9B452}"/>
              </a:ext>
            </a:extLst>
          </p:cNvPr>
          <p:cNvSpPr>
            <a:spLocks noGrp="1"/>
          </p:cNvSpPr>
          <p:nvPr>
            <p:ph sz="half" idx="1"/>
          </p:nvPr>
        </p:nvSpPr>
        <p:spPr/>
        <p:txBody>
          <a:bodyPr>
            <a:normAutofit/>
          </a:bodyPr>
          <a:lstStyle/>
          <a:p>
            <a:r>
              <a:rPr lang="cs-CZ" dirty="0"/>
              <a:t>Čím více jsou data šikmá, tím více se průměr bude lišit od mediánu</a:t>
            </a:r>
          </a:p>
          <a:p>
            <a:r>
              <a:rPr lang="cs-CZ" dirty="0"/>
              <a:t>Využijeme spíše </a:t>
            </a:r>
            <a:r>
              <a:rPr lang="cs-CZ" dirty="0" err="1"/>
              <a:t>median</a:t>
            </a:r>
            <a:r>
              <a:rPr lang="en-US" dirty="0"/>
              <a:t> (</a:t>
            </a:r>
            <a:r>
              <a:rPr lang="en-US" dirty="0" err="1"/>
              <a:t>lépe</a:t>
            </a:r>
            <a:r>
              <a:rPr lang="en-US" dirty="0"/>
              <a:t> </a:t>
            </a:r>
            <a:r>
              <a:rPr lang="en-US" dirty="0" err="1"/>
              <a:t>rozdělí</a:t>
            </a:r>
            <a:r>
              <a:rPr lang="en-US" dirty="0"/>
              <a:t> data)</a:t>
            </a:r>
            <a:endParaRPr lang="cs-CZ" dirty="0"/>
          </a:p>
          <a:p>
            <a:endParaRPr lang="cs-CZ" dirty="0"/>
          </a:p>
        </p:txBody>
      </p:sp>
      <p:pic>
        <p:nvPicPr>
          <p:cNvPr id="2052" name="Picture 4" descr="Histogram of a skewed distribution showing a noticable difference between the median and mean values">
            <a:extLst>
              <a:ext uri="{FF2B5EF4-FFF2-40B4-BE49-F238E27FC236}">
                <a16:creationId xmlns:a16="http://schemas.microsoft.com/office/drawing/2014/main" id="{FE79E904-0E6E-9E4E-A5A8-E0DF1A71E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0" y="2269022"/>
            <a:ext cx="4318000" cy="402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292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81E30-836F-6249-9628-EC91648D3477}"/>
              </a:ext>
            </a:extLst>
          </p:cNvPr>
          <p:cNvSpPr>
            <a:spLocks noGrp="1"/>
          </p:cNvSpPr>
          <p:nvPr>
            <p:ph type="title"/>
          </p:nvPr>
        </p:nvSpPr>
        <p:spPr/>
        <p:txBody>
          <a:bodyPr/>
          <a:lstStyle/>
          <a:p>
            <a:r>
              <a:rPr lang="cs-CZ" dirty="0"/>
              <a:t>Střední hodnota a “šikmost“ dat</a:t>
            </a:r>
          </a:p>
        </p:txBody>
      </p:sp>
      <p:sp>
        <p:nvSpPr>
          <p:cNvPr id="3" name="Zástupný obsah 2">
            <a:extLst>
              <a:ext uri="{FF2B5EF4-FFF2-40B4-BE49-F238E27FC236}">
                <a16:creationId xmlns:a16="http://schemas.microsoft.com/office/drawing/2014/main" id="{7C99EFC3-2606-364B-A466-9A95E8C1C69F}"/>
              </a:ext>
            </a:extLst>
          </p:cNvPr>
          <p:cNvSpPr>
            <a:spLocks noGrp="1"/>
          </p:cNvSpPr>
          <p:nvPr>
            <p:ph idx="1"/>
          </p:nvPr>
        </p:nvSpPr>
        <p:spPr>
          <a:xfrm>
            <a:off x="6096000" y="1607994"/>
            <a:ext cx="5895109" cy="4351338"/>
          </a:xfrm>
        </p:spPr>
        <p:txBody>
          <a:bodyPr>
            <a:normAutofit/>
          </a:bodyPr>
          <a:lstStyle/>
          <a:p>
            <a:pPr marL="0" indent="0">
              <a:buNone/>
            </a:pPr>
            <a:r>
              <a:rPr lang="cs-CZ" b="1" dirty="0"/>
              <a:t>Pozitivně šikmé rozdělení</a:t>
            </a:r>
          </a:p>
          <a:p>
            <a:r>
              <a:rPr lang="cs-CZ" dirty="0"/>
              <a:t>typické například pro rozdělení platu v kapitalistické společnosti</a:t>
            </a:r>
          </a:p>
          <a:p>
            <a:r>
              <a:rPr lang="cs-CZ" dirty="0"/>
              <a:t>vrchol rozdělení bude </a:t>
            </a:r>
            <a:r>
              <a:rPr lang="cs-CZ" dirty="0" err="1"/>
              <a:t>vychýlen</a:t>
            </a:r>
            <a:r>
              <a:rPr lang="cs-CZ" dirty="0"/>
              <a:t> směrem nalevo (velmi mnoho lidí, kteří</a:t>
            </a:r>
            <a:r>
              <a:rPr lang="en-US" dirty="0"/>
              <a:t> </a:t>
            </a:r>
            <a:r>
              <a:rPr lang="cs-CZ" dirty="0"/>
              <a:t>vydělávají málo)</a:t>
            </a:r>
          </a:p>
          <a:p>
            <a:r>
              <a:rPr lang="cs-CZ" dirty="0"/>
              <a:t>směrem doprava se bude počet lid snižovat (minimum lidí, kteří  vydělávají statisíce či miliony měsíčně).</a:t>
            </a:r>
          </a:p>
          <a:p>
            <a:pPr marL="0" indent="0">
              <a:buNone/>
            </a:pPr>
            <a:endParaRPr lang="cs-CZ" dirty="0"/>
          </a:p>
          <a:p>
            <a:endParaRPr lang="cs-CZ" dirty="0"/>
          </a:p>
          <a:p>
            <a:endParaRPr lang="cs-CZ" dirty="0"/>
          </a:p>
        </p:txBody>
      </p:sp>
      <p:pic>
        <p:nvPicPr>
          <p:cNvPr id="4" name="Zástupný obsah 3">
            <a:extLst>
              <a:ext uri="{FF2B5EF4-FFF2-40B4-BE49-F238E27FC236}">
                <a16:creationId xmlns:a16="http://schemas.microsoft.com/office/drawing/2014/main" id="{E4D4704E-B1BC-127A-F3F2-73095547809C}"/>
              </a:ext>
            </a:extLst>
          </p:cNvPr>
          <p:cNvPicPr>
            <a:picLocks noChangeAspect="1"/>
          </p:cNvPicPr>
          <p:nvPr/>
        </p:nvPicPr>
        <p:blipFill>
          <a:blip r:embed="rId3"/>
          <a:stretch>
            <a:fillRect/>
          </a:stretch>
        </p:blipFill>
        <p:spPr>
          <a:xfrm>
            <a:off x="612119" y="2002409"/>
            <a:ext cx="5483881" cy="3247597"/>
          </a:xfrm>
          <a:prstGeom prst="rect">
            <a:avLst/>
          </a:prstGeom>
        </p:spPr>
      </p:pic>
    </p:spTree>
    <p:extLst>
      <p:ext uri="{BB962C8B-B14F-4D97-AF65-F5344CB8AC3E}">
        <p14:creationId xmlns:p14="http://schemas.microsoft.com/office/powerpoint/2010/main" val="2486152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81E30-836F-6249-9628-EC91648D3477}"/>
              </a:ext>
            </a:extLst>
          </p:cNvPr>
          <p:cNvSpPr>
            <a:spLocks noGrp="1"/>
          </p:cNvSpPr>
          <p:nvPr>
            <p:ph type="title"/>
          </p:nvPr>
        </p:nvSpPr>
        <p:spPr/>
        <p:txBody>
          <a:bodyPr/>
          <a:lstStyle/>
          <a:p>
            <a:r>
              <a:rPr lang="cs-CZ" dirty="0"/>
              <a:t>Střední hodnota a “šikmost“ dat</a:t>
            </a:r>
          </a:p>
        </p:txBody>
      </p:sp>
      <p:sp>
        <p:nvSpPr>
          <p:cNvPr id="3" name="Zástupný obsah 2">
            <a:extLst>
              <a:ext uri="{FF2B5EF4-FFF2-40B4-BE49-F238E27FC236}">
                <a16:creationId xmlns:a16="http://schemas.microsoft.com/office/drawing/2014/main" id="{7C99EFC3-2606-364B-A466-9A95E8C1C69F}"/>
              </a:ext>
            </a:extLst>
          </p:cNvPr>
          <p:cNvSpPr>
            <a:spLocks noGrp="1"/>
          </p:cNvSpPr>
          <p:nvPr>
            <p:ph idx="1"/>
          </p:nvPr>
        </p:nvSpPr>
        <p:spPr>
          <a:xfrm>
            <a:off x="6096000" y="1607994"/>
            <a:ext cx="5895109" cy="4351338"/>
          </a:xfrm>
        </p:spPr>
        <p:txBody>
          <a:bodyPr>
            <a:normAutofit fontScale="92500" lnSpcReduction="20000"/>
          </a:bodyPr>
          <a:lstStyle/>
          <a:p>
            <a:pPr marL="0" indent="0">
              <a:buNone/>
            </a:pPr>
            <a:r>
              <a:rPr lang="cs-CZ" b="1" dirty="0"/>
              <a:t>Negativně šikmé rozdělení</a:t>
            </a:r>
          </a:p>
          <a:p>
            <a:r>
              <a:rPr lang="cs-CZ" dirty="0"/>
              <a:t>Odpovědi</a:t>
            </a:r>
            <a:r>
              <a:rPr lang="en-US" dirty="0"/>
              <a:t> </a:t>
            </a:r>
            <a:r>
              <a:rPr lang="cs-CZ" b="1" dirty="0"/>
              <a:t>na uzavřenou otázku s </a:t>
            </a:r>
            <a:r>
              <a:rPr lang="cs-CZ" b="1" dirty="0" err="1"/>
              <a:t>Lickertovou</a:t>
            </a:r>
            <a:r>
              <a:rPr lang="cs-CZ" b="1" dirty="0"/>
              <a:t> škálou</a:t>
            </a:r>
            <a:r>
              <a:rPr lang="cs-CZ" dirty="0"/>
              <a:t> (od zcela souhlasím po zcela nesouhlasím), </a:t>
            </a:r>
            <a:r>
              <a:rPr lang="cs-CZ" b="1" dirty="0"/>
              <a:t>pokud se ptáme na něco, co lidi obvykle odmítají</a:t>
            </a:r>
            <a:r>
              <a:rPr lang="cs-CZ" dirty="0"/>
              <a:t>  (například Chtěl/a bych platit školné.).</a:t>
            </a:r>
          </a:p>
          <a:p>
            <a:r>
              <a:rPr lang="cs-CZ" dirty="0"/>
              <a:t>Vrchol rozdělení bude </a:t>
            </a:r>
            <a:r>
              <a:rPr lang="cs-CZ" dirty="0" err="1"/>
              <a:t>vychýlen</a:t>
            </a:r>
            <a:r>
              <a:rPr lang="cs-CZ" dirty="0"/>
              <a:t> napravo</a:t>
            </a:r>
          </a:p>
          <a:p>
            <a:r>
              <a:rPr lang="cs-CZ" dirty="0"/>
              <a:t>Jen málo lidí nám odpoví zcela souhlasím či spíše</a:t>
            </a:r>
          </a:p>
          <a:p>
            <a:r>
              <a:rPr lang="cs-CZ" dirty="0"/>
              <a:t>více lidí odpoví neutrálně</a:t>
            </a:r>
          </a:p>
          <a:p>
            <a:r>
              <a:rPr lang="cs-CZ" dirty="0"/>
              <a:t>poměrně hodně nebude souhlasit a nejvíce lidí zaškrtne zcela nesouhlasím. </a:t>
            </a:r>
          </a:p>
          <a:p>
            <a:pPr marL="0" indent="0">
              <a:buNone/>
            </a:pPr>
            <a:endParaRPr lang="cs-CZ" dirty="0"/>
          </a:p>
          <a:p>
            <a:endParaRPr lang="cs-CZ" dirty="0"/>
          </a:p>
          <a:p>
            <a:endParaRPr lang="cs-CZ" dirty="0"/>
          </a:p>
        </p:txBody>
      </p:sp>
      <p:pic>
        <p:nvPicPr>
          <p:cNvPr id="4" name="Zástupný obsah 3">
            <a:extLst>
              <a:ext uri="{FF2B5EF4-FFF2-40B4-BE49-F238E27FC236}">
                <a16:creationId xmlns:a16="http://schemas.microsoft.com/office/drawing/2014/main" id="{E4D4704E-B1BC-127A-F3F2-73095547809C}"/>
              </a:ext>
            </a:extLst>
          </p:cNvPr>
          <p:cNvPicPr>
            <a:picLocks noChangeAspect="1"/>
          </p:cNvPicPr>
          <p:nvPr/>
        </p:nvPicPr>
        <p:blipFill>
          <a:blip r:embed="rId3"/>
          <a:stretch>
            <a:fillRect/>
          </a:stretch>
        </p:blipFill>
        <p:spPr>
          <a:xfrm>
            <a:off x="612119" y="2002409"/>
            <a:ext cx="5483881" cy="3247597"/>
          </a:xfrm>
          <a:prstGeom prst="rect">
            <a:avLst/>
          </a:prstGeom>
        </p:spPr>
      </p:pic>
    </p:spTree>
    <p:extLst>
      <p:ext uri="{BB962C8B-B14F-4D97-AF65-F5344CB8AC3E}">
        <p14:creationId xmlns:p14="http://schemas.microsoft.com/office/powerpoint/2010/main" val="910398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DF0D2A-90BB-03CC-4565-C2AE757E8174}"/>
              </a:ext>
            </a:extLst>
          </p:cNvPr>
          <p:cNvSpPr>
            <a:spLocks noGrp="1"/>
          </p:cNvSpPr>
          <p:nvPr>
            <p:ph type="title"/>
          </p:nvPr>
        </p:nvSpPr>
        <p:spPr>
          <a:xfrm>
            <a:off x="838200" y="815974"/>
            <a:ext cx="10515600" cy="1325563"/>
          </a:xfrm>
        </p:spPr>
        <p:txBody>
          <a:bodyPr>
            <a:normAutofit fontScale="90000"/>
          </a:bodyPr>
          <a:lstStyle/>
          <a:p>
            <a:r>
              <a:rPr lang="cs-CZ" dirty="0"/>
              <a:t>Ve kterém ze tří obrázků výše bude průměr větší/menší než medián? Kdy bude stejný?</a:t>
            </a:r>
            <a:br>
              <a:rPr lang="cs-CZ" dirty="0"/>
            </a:br>
            <a:endParaRPr lang="cs-CZ" dirty="0"/>
          </a:p>
        </p:txBody>
      </p:sp>
      <p:pic>
        <p:nvPicPr>
          <p:cNvPr id="4" name="Zástupný obsah 3">
            <a:extLst>
              <a:ext uri="{FF2B5EF4-FFF2-40B4-BE49-F238E27FC236}">
                <a16:creationId xmlns:a16="http://schemas.microsoft.com/office/drawing/2014/main" id="{CD219998-E5F6-95E0-6766-DE4F8611F4CC}"/>
              </a:ext>
            </a:extLst>
          </p:cNvPr>
          <p:cNvPicPr>
            <a:picLocks noGrp="1" noChangeAspect="1"/>
          </p:cNvPicPr>
          <p:nvPr>
            <p:ph idx="1"/>
          </p:nvPr>
        </p:nvPicPr>
        <p:blipFill>
          <a:blip r:embed="rId3"/>
          <a:stretch>
            <a:fillRect/>
          </a:stretch>
        </p:blipFill>
        <p:spPr>
          <a:xfrm>
            <a:off x="2422173" y="2141537"/>
            <a:ext cx="7347654" cy="4351338"/>
          </a:xfrm>
          <a:prstGeom prst="rect">
            <a:avLst/>
          </a:prstGeom>
        </p:spPr>
      </p:pic>
    </p:spTree>
    <p:extLst>
      <p:ext uri="{BB962C8B-B14F-4D97-AF65-F5344CB8AC3E}">
        <p14:creationId xmlns:p14="http://schemas.microsoft.com/office/powerpoint/2010/main" val="158741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543DE-5822-5F46-ADAF-BDDA7ED761DB}"/>
              </a:ext>
            </a:extLst>
          </p:cNvPr>
          <p:cNvSpPr>
            <a:spLocks noGrp="1"/>
          </p:cNvSpPr>
          <p:nvPr>
            <p:ph type="title"/>
          </p:nvPr>
        </p:nvSpPr>
        <p:spPr/>
        <p:txBody>
          <a:bodyPr/>
          <a:lstStyle/>
          <a:p>
            <a:r>
              <a:rPr lang="en-US" dirty="0" err="1"/>
              <a:t>Rozptýlenost</a:t>
            </a:r>
            <a:r>
              <a:rPr lang="en-US" dirty="0"/>
              <a:t> </a:t>
            </a:r>
            <a:r>
              <a:rPr lang="en-US" dirty="0" err="1"/>
              <a:t>dat</a:t>
            </a:r>
            <a:r>
              <a:rPr lang="en-US" dirty="0"/>
              <a:t>: </a:t>
            </a:r>
            <a:r>
              <a:rPr lang="en-US" dirty="0" err="1"/>
              <a:t>míry</a:t>
            </a:r>
            <a:r>
              <a:rPr lang="en-US" dirty="0"/>
              <a:t> variability</a:t>
            </a:r>
          </a:p>
        </p:txBody>
      </p:sp>
      <p:sp>
        <p:nvSpPr>
          <p:cNvPr id="3" name="Zástupný text 2">
            <a:extLst>
              <a:ext uri="{FF2B5EF4-FFF2-40B4-BE49-F238E27FC236}">
                <a16:creationId xmlns:a16="http://schemas.microsoft.com/office/drawing/2014/main" id="{708520BE-20C5-F440-BDE8-1327A0EA2D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9412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E5224F-C836-5547-B28A-7B69F2D80941}"/>
              </a:ext>
            </a:extLst>
          </p:cNvPr>
          <p:cNvSpPr>
            <a:spLocks noGrp="1"/>
          </p:cNvSpPr>
          <p:nvPr>
            <p:ph type="title"/>
          </p:nvPr>
        </p:nvSpPr>
        <p:spPr/>
        <p:txBody>
          <a:bodyPr/>
          <a:lstStyle/>
          <a:p>
            <a:r>
              <a:rPr lang="en-US" dirty="0" err="1"/>
              <a:t>Rozptýlenost</a:t>
            </a:r>
            <a:r>
              <a:rPr lang="en-US" dirty="0"/>
              <a:t> </a:t>
            </a:r>
            <a:r>
              <a:rPr lang="en-US" dirty="0" err="1"/>
              <a:t>dat</a:t>
            </a:r>
            <a:endParaRPr lang="en-US" dirty="0"/>
          </a:p>
        </p:txBody>
      </p:sp>
      <p:sp>
        <p:nvSpPr>
          <p:cNvPr id="3" name="Zástupný obsah 2">
            <a:extLst>
              <a:ext uri="{FF2B5EF4-FFF2-40B4-BE49-F238E27FC236}">
                <a16:creationId xmlns:a16="http://schemas.microsoft.com/office/drawing/2014/main" id="{D546FC67-0E9B-DC49-92A7-4CDD01E0A966}"/>
              </a:ext>
            </a:extLst>
          </p:cNvPr>
          <p:cNvSpPr>
            <a:spLocks noGrp="1"/>
          </p:cNvSpPr>
          <p:nvPr>
            <p:ph idx="1"/>
          </p:nvPr>
        </p:nvSpPr>
        <p:spPr/>
        <p:txBody>
          <a:bodyPr>
            <a:normAutofit/>
          </a:bodyPr>
          <a:lstStyle/>
          <a:p>
            <a:r>
              <a:rPr lang="cs-CZ" dirty="0"/>
              <a:t>Samotná střední hodnota pro představu o náhodné veličině nestačí. </a:t>
            </a:r>
          </a:p>
          <a:p>
            <a:r>
              <a:rPr lang="cs-CZ" dirty="0"/>
              <a:t>Možné hodnoty se totiž někdy mohou pohybovat v bezprostřední blízkosti průměru (tj. náhodné odchylky jsou malé), jindy mohou být i velmi vzdálené (velké náhodné odchylky). </a:t>
            </a:r>
          </a:p>
          <a:p>
            <a:endParaRPr lang="cs-CZ" dirty="0"/>
          </a:p>
          <a:p>
            <a:endParaRPr lang="en-US" dirty="0"/>
          </a:p>
        </p:txBody>
      </p:sp>
    </p:spTree>
    <p:extLst>
      <p:ext uri="{BB962C8B-B14F-4D97-AF65-F5344CB8AC3E}">
        <p14:creationId xmlns:p14="http://schemas.microsoft.com/office/powerpoint/2010/main" val="6139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5D89F-4A60-424E-B58D-11D94D0A6BB3}"/>
              </a:ext>
            </a:extLst>
          </p:cNvPr>
          <p:cNvSpPr>
            <a:spLocks noGrp="1"/>
          </p:cNvSpPr>
          <p:nvPr>
            <p:ph type="title"/>
          </p:nvPr>
        </p:nvSpPr>
        <p:spPr/>
        <p:txBody>
          <a:bodyPr/>
          <a:lstStyle/>
          <a:p>
            <a:r>
              <a:rPr lang="cs-CZ" dirty="0"/>
              <a:t>5 základních údajů</a:t>
            </a:r>
          </a:p>
        </p:txBody>
      </p:sp>
      <p:sp>
        <p:nvSpPr>
          <p:cNvPr id="3" name="Zástupný obsah 2">
            <a:extLst>
              <a:ext uri="{FF2B5EF4-FFF2-40B4-BE49-F238E27FC236}">
                <a16:creationId xmlns:a16="http://schemas.microsoft.com/office/drawing/2014/main" id="{FC8E9C60-F9DE-8442-B0A5-1E92783B2F52}"/>
              </a:ext>
            </a:extLst>
          </p:cNvPr>
          <p:cNvSpPr>
            <a:spLocks noGrp="1"/>
          </p:cNvSpPr>
          <p:nvPr>
            <p:ph sz="half" idx="1"/>
          </p:nvPr>
        </p:nvSpPr>
        <p:spPr/>
        <p:txBody>
          <a:bodyPr/>
          <a:lstStyle/>
          <a:p>
            <a:r>
              <a:rPr lang="cs-CZ" dirty="0"/>
              <a:t>Zjistíme snadno i vizuálně v tomto případě a to na základě seřazených dat</a:t>
            </a:r>
          </a:p>
        </p:txBody>
      </p:sp>
      <p:graphicFrame>
        <p:nvGraphicFramePr>
          <p:cNvPr id="5" name="Zástupný obsah 4">
            <a:extLst>
              <a:ext uri="{FF2B5EF4-FFF2-40B4-BE49-F238E27FC236}">
                <a16:creationId xmlns:a16="http://schemas.microsoft.com/office/drawing/2014/main" id="{596B47AA-63B7-5849-9712-F43B49B53C4C}"/>
              </a:ext>
            </a:extLst>
          </p:cNvPr>
          <p:cNvGraphicFramePr>
            <a:graphicFrameLocks noGrp="1"/>
          </p:cNvGraphicFramePr>
          <p:nvPr>
            <p:ph sz="half" idx="2"/>
            <p:extLst>
              <p:ext uri="{D42A27DB-BD31-4B8C-83A1-F6EECF244321}">
                <p14:modId xmlns:p14="http://schemas.microsoft.com/office/powerpoint/2010/main" val="4153355057"/>
              </p:ext>
            </p:extLst>
          </p:nvPr>
        </p:nvGraphicFramePr>
        <p:xfrm>
          <a:off x="6429102" y="182017"/>
          <a:ext cx="4924698" cy="6310858"/>
        </p:xfrm>
        <a:graphic>
          <a:graphicData uri="http://schemas.openxmlformats.org/drawingml/2006/table">
            <a:tbl>
              <a:tblPr>
                <a:tableStyleId>{5C22544A-7EE6-4342-B048-85BDC9FD1C3A}</a:tableStyleId>
              </a:tblPr>
              <a:tblGrid>
                <a:gridCol w="2462349">
                  <a:extLst>
                    <a:ext uri="{9D8B030D-6E8A-4147-A177-3AD203B41FA5}">
                      <a16:colId xmlns:a16="http://schemas.microsoft.com/office/drawing/2014/main" val="107513205"/>
                    </a:ext>
                  </a:extLst>
                </a:gridCol>
                <a:gridCol w="2462349">
                  <a:extLst>
                    <a:ext uri="{9D8B030D-6E8A-4147-A177-3AD203B41FA5}">
                      <a16:colId xmlns:a16="http://schemas.microsoft.com/office/drawing/2014/main" val="3442036212"/>
                    </a:ext>
                  </a:extLst>
                </a:gridCol>
              </a:tblGrid>
              <a:tr h="1384663">
                <a:tc>
                  <a:txBody>
                    <a:bodyPr/>
                    <a:lstStyle/>
                    <a:p>
                      <a:pPr algn="ctr" fontAlgn="ctr"/>
                      <a:r>
                        <a:rPr lang="cs-CZ" sz="2800" b="1" u="none" strike="noStrike" dirty="0">
                          <a:effectLst/>
                        </a:rPr>
                        <a:t>ID</a:t>
                      </a:r>
                      <a:endParaRPr lang="cs-CZ"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2800" b="1" u="none" strike="noStrike" dirty="0">
                          <a:effectLst/>
                        </a:rPr>
                        <a:t>Výsledek </a:t>
                      </a:r>
                      <a:r>
                        <a:rPr lang="cs-CZ" sz="2800" b="1" u="none" strike="noStrike" dirty="0" err="1">
                          <a:effectLst/>
                        </a:rPr>
                        <a:t>adiktologického</a:t>
                      </a:r>
                      <a:r>
                        <a:rPr lang="cs-CZ" sz="2800" b="1" u="none" strike="noStrike" dirty="0">
                          <a:effectLst/>
                        </a:rPr>
                        <a:t> testu</a:t>
                      </a:r>
                      <a:endParaRPr lang="cs-CZ" sz="2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70750399"/>
                  </a:ext>
                </a:extLst>
              </a:tr>
              <a:tr h="547355">
                <a:tc>
                  <a:txBody>
                    <a:bodyPr/>
                    <a:lstStyle/>
                    <a:p>
                      <a:pPr algn="l" fontAlgn="ctr"/>
                      <a:r>
                        <a:rPr lang="cs-CZ" sz="2800" u="none" strike="noStrike">
                          <a:effectLst/>
                        </a:rPr>
                        <a:t>Pacient 1</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4389304"/>
                  </a:ext>
                </a:extLst>
              </a:tr>
              <a:tr h="547355">
                <a:tc>
                  <a:txBody>
                    <a:bodyPr/>
                    <a:lstStyle/>
                    <a:p>
                      <a:pPr algn="l" fontAlgn="ctr"/>
                      <a:r>
                        <a:rPr lang="cs-CZ" sz="2800" u="none" strike="noStrike">
                          <a:effectLst/>
                        </a:rPr>
                        <a:t>Pacient 2</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1,62</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0299138"/>
                  </a:ext>
                </a:extLst>
              </a:tr>
              <a:tr h="547355">
                <a:tc>
                  <a:txBody>
                    <a:bodyPr/>
                    <a:lstStyle/>
                    <a:p>
                      <a:pPr algn="l" fontAlgn="ctr"/>
                      <a:r>
                        <a:rPr lang="cs-CZ" sz="2800" u="none" strike="noStrike" dirty="0">
                          <a:effectLst/>
                        </a:rPr>
                        <a:t>Pacient 3</a:t>
                      </a:r>
                      <a:endParaRPr lang="cs-CZ"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1,71</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4494768"/>
                  </a:ext>
                </a:extLst>
              </a:tr>
              <a:tr h="547355">
                <a:tc>
                  <a:txBody>
                    <a:bodyPr/>
                    <a:lstStyle/>
                    <a:p>
                      <a:pPr algn="l" fontAlgn="ctr"/>
                      <a:r>
                        <a:rPr lang="cs-CZ" sz="2800" u="none" strike="noStrike">
                          <a:effectLst/>
                        </a:rPr>
                        <a:t>Pacient 4</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1,58</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206543"/>
                  </a:ext>
                </a:extLst>
              </a:tr>
              <a:tr h="547355">
                <a:tc>
                  <a:txBody>
                    <a:bodyPr/>
                    <a:lstStyle/>
                    <a:p>
                      <a:pPr algn="l" fontAlgn="ctr"/>
                      <a:r>
                        <a:rPr lang="cs-CZ" sz="2800" u="none" strike="noStrike">
                          <a:effectLst/>
                        </a:rPr>
                        <a:t>Pacient 5</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1,67</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6514640"/>
                  </a:ext>
                </a:extLst>
              </a:tr>
              <a:tr h="547355">
                <a:tc>
                  <a:txBody>
                    <a:bodyPr/>
                    <a:lstStyle/>
                    <a:p>
                      <a:pPr algn="l" fontAlgn="ctr"/>
                      <a:r>
                        <a:rPr lang="cs-CZ" sz="2800" u="none" strike="noStrike">
                          <a:effectLst/>
                        </a:rPr>
                        <a:t>Pacient 6</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702575"/>
                  </a:ext>
                </a:extLst>
              </a:tr>
              <a:tr h="547355">
                <a:tc>
                  <a:txBody>
                    <a:bodyPr/>
                    <a:lstStyle/>
                    <a:p>
                      <a:pPr algn="l" fontAlgn="ctr"/>
                      <a:r>
                        <a:rPr lang="cs-CZ" sz="2800" u="none" strike="noStrike">
                          <a:effectLst/>
                        </a:rPr>
                        <a:t>Pacient 7</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6380579"/>
                  </a:ext>
                </a:extLst>
              </a:tr>
              <a:tr h="547355">
                <a:tc>
                  <a:txBody>
                    <a:bodyPr/>
                    <a:lstStyle/>
                    <a:p>
                      <a:pPr algn="l" fontAlgn="ctr"/>
                      <a:r>
                        <a:rPr lang="cs-CZ" sz="2800" u="none" strike="noStrike">
                          <a:effectLst/>
                        </a:rPr>
                        <a:t>Pacient 8</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1,59</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4896808"/>
                  </a:ext>
                </a:extLst>
              </a:tr>
              <a:tr h="547355">
                <a:tc>
                  <a:txBody>
                    <a:bodyPr/>
                    <a:lstStyle/>
                    <a:p>
                      <a:pPr algn="l" fontAlgn="ctr"/>
                      <a:r>
                        <a:rPr lang="cs-CZ" sz="2800" u="none" strike="noStrike">
                          <a:effectLst/>
                        </a:rPr>
                        <a:t>Pacient 9</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1,61</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9775514"/>
                  </a:ext>
                </a:extLst>
              </a:tr>
            </a:tbl>
          </a:graphicData>
        </a:graphic>
      </p:graphicFrame>
    </p:spTree>
    <p:extLst>
      <p:ext uri="{BB962C8B-B14F-4D97-AF65-F5344CB8AC3E}">
        <p14:creationId xmlns:p14="http://schemas.microsoft.com/office/powerpoint/2010/main" val="4267244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CDE1987-41DA-7E49-BEE3-1FCFCED7D8F8}"/>
              </a:ext>
            </a:extLst>
          </p:cNvPr>
          <p:cNvSpPr>
            <a:spLocks noGrp="1"/>
          </p:cNvSpPr>
          <p:nvPr>
            <p:ph type="title"/>
          </p:nvPr>
        </p:nvSpPr>
        <p:spPr/>
        <p:txBody>
          <a:bodyPr/>
          <a:lstStyle/>
          <a:p>
            <a:r>
              <a:rPr lang="cs-CZ" dirty="0"/>
              <a:t>5 základních údajů</a:t>
            </a:r>
          </a:p>
        </p:txBody>
      </p:sp>
      <p:sp>
        <p:nvSpPr>
          <p:cNvPr id="5" name="Zástupný obsah 4">
            <a:extLst>
              <a:ext uri="{FF2B5EF4-FFF2-40B4-BE49-F238E27FC236}">
                <a16:creationId xmlns:a16="http://schemas.microsoft.com/office/drawing/2014/main" id="{AF42768E-9AEA-C34D-B0E8-BCA9C41C5CF0}"/>
              </a:ext>
            </a:extLst>
          </p:cNvPr>
          <p:cNvSpPr>
            <a:spLocks noGrp="1"/>
          </p:cNvSpPr>
          <p:nvPr>
            <p:ph sz="half" idx="1"/>
          </p:nvPr>
        </p:nvSpPr>
        <p:spPr/>
        <p:txBody>
          <a:bodyPr/>
          <a:lstStyle/>
          <a:p>
            <a:pPr marL="514350" indent="-514350">
              <a:buFont typeface="+mj-lt"/>
              <a:buAutoNum type="arabicPeriod"/>
            </a:pPr>
            <a:r>
              <a:rPr lang="cs-CZ" dirty="0"/>
              <a:t>Maximální hodnota: 1,71</a:t>
            </a:r>
          </a:p>
          <a:p>
            <a:pPr marL="514350" indent="-514350">
              <a:buFont typeface="+mj-lt"/>
              <a:buAutoNum type="arabicPeriod"/>
            </a:pPr>
            <a:r>
              <a:rPr lang="cs-CZ" dirty="0"/>
              <a:t>Minimální hodnota: 1,56</a:t>
            </a:r>
          </a:p>
          <a:p>
            <a:pPr marL="514350" indent="-514350">
              <a:buFont typeface="+mj-lt"/>
              <a:buAutoNum type="arabicPeriod"/>
            </a:pPr>
            <a:r>
              <a:rPr lang="cs-CZ" dirty="0"/>
              <a:t>Medián: 1,61</a:t>
            </a:r>
          </a:p>
          <a:p>
            <a:endParaRPr lang="cs-CZ" dirty="0"/>
          </a:p>
        </p:txBody>
      </p:sp>
      <p:graphicFrame>
        <p:nvGraphicFramePr>
          <p:cNvPr id="6" name="Zástupný obsah 4">
            <a:extLst>
              <a:ext uri="{FF2B5EF4-FFF2-40B4-BE49-F238E27FC236}">
                <a16:creationId xmlns:a16="http://schemas.microsoft.com/office/drawing/2014/main" id="{A2AAF63B-597F-1326-1133-97053CC2A51A}"/>
              </a:ext>
            </a:extLst>
          </p:cNvPr>
          <p:cNvGraphicFramePr>
            <a:graphicFrameLocks noGrp="1"/>
          </p:cNvGraphicFramePr>
          <p:nvPr>
            <p:ph sz="half" idx="2"/>
            <p:extLst>
              <p:ext uri="{D42A27DB-BD31-4B8C-83A1-F6EECF244321}">
                <p14:modId xmlns:p14="http://schemas.microsoft.com/office/powerpoint/2010/main" val="3114670297"/>
              </p:ext>
            </p:extLst>
          </p:nvPr>
        </p:nvGraphicFramePr>
        <p:xfrm>
          <a:off x="6429102" y="182017"/>
          <a:ext cx="4924698" cy="6310858"/>
        </p:xfrm>
        <a:graphic>
          <a:graphicData uri="http://schemas.openxmlformats.org/drawingml/2006/table">
            <a:tbl>
              <a:tblPr>
                <a:tableStyleId>{5C22544A-7EE6-4342-B048-85BDC9FD1C3A}</a:tableStyleId>
              </a:tblPr>
              <a:tblGrid>
                <a:gridCol w="2462349">
                  <a:extLst>
                    <a:ext uri="{9D8B030D-6E8A-4147-A177-3AD203B41FA5}">
                      <a16:colId xmlns:a16="http://schemas.microsoft.com/office/drawing/2014/main" val="107513205"/>
                    </a:ext>
                  </a:extLst>
                </a:gridCol>
                <a:gridCol w="2462349">
                  <a:extLst>
                    <a:ext uri="{9D8B030D-6E8A-4147-A177-3AD203B41FA5}">
                      <a16:colId xmlns:a16="http://schemas.microsoft.com/office/drawing/2014/main" val="3442036212"/>
                    </a:ext>
                  </a:extLst>
                </a:gridCol>
              </a:tblGrid>
              <a:tr h="1384663">
                <a:tc>
                  <a:txBody>
                    <a:bodyPr/>
                    <a:lstStyle/>
                    <a:p>
                      <a:pPr algn="ctr" fontAlgn="ctr"/>
                      <a:r>
                        <a:rPr lang="cs-CZ" sz="2800" b="1" u="none" strike="noStrike" dirty="0">
                          <a:effectLst/>
                        </a:rPr>
                        <a:t>ID</a:t>
                      </a:r>
                      <a:endParaRPr lang="cs-CZ"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2800" b="1" u="none" strike="noStrike" dirty="0">
                          <a:effectLst/>
                        </a:rPr>
                        <a:t>Výsledek </a:t>
                      </a:r>
                      <a:r>
                        <a:rPr lang="cs-CZ" sz="2800" b="1" u="none" strike="noStrike" dirty="0" err="1">
                          <a:effectLst/>
                        </a:rPr>
                        <a:t>adiktologického</a:t>
                      </a:r>
                      <a:r>
                        <a:rPr lang="cs-CZ" sz="2800" b="1" u="none" strike="noStrike" dirty="0">
                          <a:effectLst/>
                        </a:rPr>
                        <a:t> testu</a:t>
                      </a:r>
                      <a:endParaRPr lang="cs-CZ" sz="2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70750399"/>
                  </a:ext>
                </a:extLst>
              </a:tr>
              <a:tr h="547355">
                <a:tc>
                  <a:txBody>
                    <a:bodyPr/>
                    <a:lstStyle/>
                    <a:p>
                      <a:pPr algn="l" fontAlgn="ctr"/>
                      <a:r>
                        <a:rPr lang="cs-CZ" sz="2800" u="none" strike="noStrike">
                          <a:effectLst/>
                        </a:rPr>
                        <a:t>Pacient 1</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4389304"/>
                  </a:ext>
                </a:extLst>
              </a:tr>
              <a:tr h="547355">
                <a:tc>
                  <a:txBody>
                    <a:bodyPr/>
                    <a:lstStyle/>
                    <a:p>
                      <a:pPr algn="l" fontAlgn="ctr"/>
                      <a:r>
                        <a:rPr lang="cs-CZ" sz="2800" u="none" strike="noStrike">
                          <a:effectLst/>
                        </a:rPr>
                        <a:t>Pacient 2</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1,62</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0299138"/>
                  </a:ext>
                </a:extLst>
              </a:tr>
              <a:tr h="547355">
                <a:tc>
                  <a:txBody>
                    <a:bodyPr/>
                    <a:lstStyle/>
                    <a:p>
                      <a:pPr algn="l" fontAlgn="ctr"/>
                      <a:r>
                        <a:rPr lang="cs-CZ" sz="2800" u="none" strike="noStrike" dirty="0">
                          <a:effectLst/>
                        </a:rPr>
                        <a:t>Pacient 3</a:t>
                      </a:r>
                      <a:endParaRPr lang="cs-CZ"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1,71</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4494768"/>
                  </a:ext>
                </a:extLst>
              </a:tr>
              <a:tr h="547355">
                <a:tc>
                  <a:txBody>
                    <a:bodyPr/>
                    <a:lstStyle/>
                    <a:p>
                      <a:pPr algn="l" fontAlgn="ctr"/>
                      <a:r>
                        <a:rPr lang="cs-CZ" sz="2800" u="none" strike="noStrike">
                          <a:effectLst/>
                        </a:rPr>
                        <a:t>Pacient 4</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1,58</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206543"/>
                  </a:ext>
                </a:extLst>
              </a:tr>
              <a:tr h="547355">
                <a:tc>
                  <a:txBody>
                    <a:bodyPr/>
                    <a:lstStyle/>
                    <a:p>
                      <a:pPr algn="l" fontAlgn="ctr"/>
                      <a:r>
                        <a:rPr lang="cs-CZ" sz="2800" u="none" strike="noStrike">
                          <a:effectLst/>
                        </a:rPr>
                        <a:t>Pacient 5</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1,67</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6514640"/>
                  </a:ext>
                </a:extLst>
              </a:tr>
              <a:tr h="547355">
                <a:tc>
                  <a:txBody>
                    <a:bodyPr/>
                    <a:lstStyle/>
                    <a:p>
                      <a:pPr algn="l" fontAlgn="ctr"/>
                      <a:r>
                        <a:rPr lang="cs-CZ" sz="2800" u="none" strike="noStrike">
                          <a:effectLst/>
                        </a:rPr>
                        <a:t>Pacient 6</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702575"/>
                  </a:ext>
                </a:extLst>
              </a:tr>
              <a:tr h="547355">
                <a:tc>
                  <a:txBody>
                    <a:bodyPr/>
                    <a:lstStyle/>
                    <a:p>
                      <a:pPr algn="l" fontAlgn="ctr"/>
                      <a:r>
                        <a:rPr lang="cs-CZ" sz="2800" u="none" strike="noStrike">
                          <a:effectLst/>
                        </a:rPr>
                        <a:t>Pacient 7</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6380579"/>
                  </a:ext>
                </a:extLst>
              </a:tr>
              <a:tr h="547355">
                <a:tc>
                  <a:txBody>
                    <a:bodyPr/>
                    <a:lstStyle/>
                    <a:p>
                      <a:pPr algn="l" fontAlgn="ctr"/>
                      <a:r>
                        <a:rPr lang="cs-CZ" sz="2800" u="none" strike="noStrike">
                          <a:effectLst/>
                        </a:rPr>
                        <a:t>Pacient 8</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1,59</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4896808"/>
                  </a:ext>
                </a:extLst>
              </a:tr>
              <a:tr h="547355">
                <a:tc>
                  <a:txBody>
                    <a:bodyPr/>
                    <a:lstStyle/>
                    <a:p>
                      <a:pPr algn="l" fontAlgn="ctr"/>
                      <a:r>
                        <a:rPr lang="cs-CZ" sz="2800" u="none" strike="noStrike">
                          <a:effectLst/>
                        </a:rPr>
                        <a:t>Pacient 9</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1,61</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9775514"/>
                  </a:ext>
                </a:extLst>
              </a:tr>
            </a:tbl>
          </a:graphicData>
        </a:graphic>
      </p:graphicFrame>
    </p:spTree>
    <p:extLst>
      <p:ext uri="{BB962C8B-B14F-4D97-AF65-F5344CB8AC3E}">
        <p14:creationId xmlns:p14="http://schemas.microsoft.com/office/powerpoint/2010/main" val="3220568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5213C-5486-9341-7235-77883DEA687B}"/>
              </a:ext>
            </a:extLst>
          </p:cNvPr>
          <p:cNvSpPr>
            <a:spLocks noGrp="1"/>
          </p:cNvSpPr>
          <p:nvPr>
            <p:ph type="title"/>
          </p:nvPr>
        </p:nvSpPr>
        <p:spPr>
          <a:xfrm>
            <a:off x="1099457" y="2766218"/>
            <a:ext cx="10515600" cy="1325563"/>
          </a:xfrm>
        </p:spPr>
        <p:txBody>
          <a:bodyPr/>
          <a:lstStyle/>
          <a:p>
            <a:r>
              <a:rPr lang="cs-CZ" dirty="0"/>
              <a:t>Proč může být důležité znát nejvyšší a nejnižší hodnotu?</a:t>
            </a:r>
          </a:p>
        </p:txBody>
      </p:sp>
    </p:spTree>
    <p:extLst>
      <p:ext uri="{BB962C8B-B14F-4D97-AF65-F5344CB8AC3E}">
        <p14:creationId xmlns:p14="http://schemas.microsoft.com/office/powerpoint/2010/main" val="559757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6009B-CFDF-684E-B45F-B79232B26B0B}"/>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kern="1200" dirty="0" err="1">
                <a:solidFill>
                  <a:schemeClr val="tx1"/>
                </a:solidFill>
                <a:latin typeface="+mj-lt"/>
                <a:ea typeface="+mj-ea"/>
                <a:cs typeface="+mj-cs"/>
              </a:rPr>
              <a:t>Základní</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údaje</a:t>
            </a:r>
            <a:r>
              <a:rPr lang="en-US" sz="4000" kern="1200" dirty="0">
                <a:solidFill>
                  <a:schemeClr val="tx1"/>
                </a:solidFill>
                <a:latin typeface="+mj-lt"/>
                <a:ea typeface="+mj-ea"/>
                <a:cs typeface="+mj-cs"/>
              </a:rPr>
              <a:t> o </a:t>
            </a:r>
            <a:r>
              <a:rPr lang="en-US" sz="4000" kern="1200" dirty="0" err="1">
                <a:solidFill>
                  <a:schemeClr val="tx1"/>
                </a:solidFill>
                <a:latin typeface="+mj-lt"/>
                <a:ea typeface="+mj-ea"/>
                <a:cs typeface="+mj-cs"/>
              </a:rPr>
              <a:t>rozptýlenosti</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kvartil</a:t>
            </a:r>
            <a:r>
              <a:rPr lang="en-US" sz="4000" kern="1200" dirty="0">
                <a:solidFill>
                  <a:schemeClr val="tx1"/>
                </a:solidFill>
                <a:latin typeface="+mj-lt"/>
                <a:ea typeface="+mj-ea"/>
                <a:cs typeface="+mj-cs"/>
              </a:rPr>
              <a:t> a </a:t>
            </a:r>
            <a:r>
              <a:rPr lang="en-US" sz="4000" kern="1200" dirty="0" err="1">
                <a:solidFill>
                  <a:schemeClr val="tx1"/>
                </a:solidFill>
                <a:latin typeface="+mj-lt"/>
                <a:ea typeface="+mj-ea"/>
                <a:cs typeface="+mj-cs"/>
              </a:rPr>
              <a:t>decily</a:t>
            </a:r>
            <a:endParaRPr lang="en-US" sz="4000" kern="1200" dirty="0">
              <a:solidFill>
                <a:schemeClr val="tx1"/>
              </a:solidFill>
              <a:latin typeface="+mj-lt"/>
              <a:ea typeface="+mj-ea"/>
              <a:cs typeface="+mj-cs"/>
            </a:endParaRPr>
          </a:p>
        </p:txBody>
      </p:sp>
      <p:sp>
        <p:nvSpPr>
          <p:cNvPr id="3" name="Zástupný obsah 2">
            <a:extLst>
              <a:ext uri="{FF2B5EF4-FFF2-40B4-BE49-F238E27FC236}">
                <a16:creationId xmlns:a16="http://schemas.microsoft.com/office/drawing/2014/main" id="{7D0A77E3-3703-A94B-A7D6-4388F6176146}"/>
              </a:ext>
            </a:extLst>
          </p:cNvPr>
          <p:cNvSpPr>
            <a:spLocks noGrp="1"/>
          </p:cNvSpPr>
          <p:nvPr>
            <p:ph sz="half" idx="1"/>
          </p:nvPr>
        </p:nvSpPr>
        <p:spPr>
          <a:xfrm>
            <a:off x="1008184" y="1459907"/>
            <a:ext cx="10175630" cy="767904"/>
          </a:xfrm>
        </p:spPr>
        <p:txBody>
          <a:bodyPr vert="horz" lIns="91440" tIns="45720" rIns="91440" bIns="45720" rtlCol="0" anchor="ctr">
            <a:noAutofit/>
          </a:bodyPr>
          <a:lstStyle/>
          <a:p>
            <a:r>
              <a:rPr lang="en-US" sz="1800" dirty="0" err="1"/>
              <a:t>Ve</a:t>
            </a:r>
            <a:r>
              <a:rPr lang="en-US" sz="1800" dirty="0"/>
              <a:t> </a:t>
            </a:r>
            <a:r>
              <a:rPr lang="en-US" sz="1800" dirty="0" err="1"/>
              <a:t>statistice</a:t>
            </a:r>
            <a:r>
              <a:rPr lang="en-US" sz="1800" dirty="0"/>
              <a:t> je </a:t>
            </a:r>
            <a:r>
              <a:rPr lang="en-US" sz="1800" dirty="0" err="1"/>
              <a:t>kvartil</a:t>
            </a:r>
            <a:r>
              <a:rPr lang="en-US" sz="1800" dirty="0"/>
              <a:t> </a:t>
            </a:r>
            <a:r>
              <a:rPr lang="en-US" sz="1800" dirty="0" err="1"/>
              <a:t>typem</a:t>
            </a:r>
            <a:r>
              <a:rPr lang="en-US" sz="1800" dirty="0"/>
              <a:t> </a:t>
            </a:r>
            <a:r>
              <a:rPr lang="en-US" sz="1800" dirty="0" err="1"/>
              <a:t>kvantilu</a:t>
            </a:r>
            <a:r>
              <a:rPr lang="en-US" sz="1800" dirty="0"/>
              <a:t>, </a:t>
            </a:r>
            <a:r>
              <a:rPr lang="en-US" sz="1800" dirty="0" err="1"/>
              <a:t>který</a:t>
            </a:r>
            <a:r>
              <a:rPr lang="en-US" sz="1800" dirty="0"/>
              <a:t> </a:t>
            </a:r>
            <a:r>
              <a:rPr lang="en-US" sz="1800" dirty="0" err="1"/>
              <a:t>rozděluje</a:t>
            </a:r>
            <a:r>
              <a:rPr lang="en-US" sz="1800" dirty="0"/>
              <a:t> </a:t>
            </a:r>
            <a:r>
              <a:rPr lang="en-US" sz="1800" dirty="0" err="1"/>
              <a:t>počet</a:t>
            </a:r>
            <a:r>
              <a:rPr lang="en-US" sz="1800" dirty="0"/>
              <a:t> </a:t>
            </a:r>
            <a:r>
              <a:rPr lang="en-US" sz="1800" dirty="0" err="1"/>
              <a:t>datových</a:t>
            </a:r>
            <a:r>
              <a:rPr lang="en-US" sz="1800" dirty="0"/>
              <a:t> </a:t>
            </a:r>
            <a:r>
              <a:rPr lang="en-US" sz="1800" dirty="0" err="1"/>
              <a:t>bodů</a:t>
            </a:r>
            <a:r>
              <a:rPr lang="en-US" sz="1800" dirty="0"/>
              <a:t> </a:t>
            </a:r>
            <a:r>
              <a:rPr lang="en-US" sz="1800" dirty="0" err="1"/>
              <a:t>na</a:t>
            </a:r>
            <a:r>
              <a:rPr lang="en-US" sz="1800" dirty="0"/>
              <a:t> </a:t>
            </a:r>
            <a:r>
              <a:rPr lang="en-US" sz="1800" dirty="0" err="1"/>
              <a:t>čtyři</a:t>
            </a:r>
            <a:r>
              <a:rPr lang="en-US" sz="1800" dirty="0"/>
              <a:t> </a:t>
            </a:r>
            <a:r>
              <a:rPr lang="en-US" sz="1800" dirty="0" err="1"/>
              <a:t>části</a:t>
            </a:r>
            <a:r>
              <a:rPr lang="en-US" sz="1800" dirty="0"/>
              <a:t> </a:t>
            </a:r>
            <a:r>
              <a:rPr lang="en-US" sz="1800" dirty="0" err="1"/>
              <a:t>nebo</a:t>
            </a:r>
            <a:r>
              <a:rPr lang="en-US" sz="1800" dirty="0"/>
              <a:t> </a:t>
            </a:r>
            <a:r>
              <a:rPr lang="en-US" sz="1800" dirty="0" err="1"/>
              <a:t>čtvrtiny</a:t>
            </a:r>
            <a:r>
              <a:rPr lang="en-US" sz="1800" dirty="0"/>
              <a:t> </a:t>
            </a:r>
            <a:r>
              <a:rPr lang="en-US" sz="1800" dirty="0" err="1"/>
              <a:t>víceméně</a:t>
            </a:r>
            <a:r>
              <a:rPr lang="en-US" sz="1800" dirty="0"/>
              <a:t> </a:t>
            </a:r>
            <a:r>
              <a:rPr lang="en-US" sz="1800" dirty="0" err="1"/>
              <a:t>stejné</a:t>
            </a:r>
            <a:r>
              <a:rPr lang="en-US" sz="1800" dirty="0"/>
              <a:t> </a:t>
            </a:r>
            <a:r>
              <a:rPr lang="en-US" sz="1800" dirty="0" err="1"/>
              <a:t>velikosti</a:t>
            </a:r>
            <a:endParaRPr lang="en-US" sz="1800" dirty="0"/>
          </a:p>
          <a:p>
            <a:r>
              <a:rPr lang="en-US" sz="1800" dirty="0" err="1"/>
              <a:t>Decil</a:t>
            </a:r>
            <a:r>
              <a:rPr lang="en-US" sz="1800" dirty="0"/>
              <a:t> </a:t>
            </a:r>
            <a:r>
              <a:rPr lang="en-US" sz="1800" dirty="0" err="1"/>
              <a:t>rozděluje</a:t>
            </a:r>
            <a:r>
              <a:rPr lang="en-US" sz="1800" dirty="0"/>
              <a:t> </a:t>
            </a:r>
            <a:r>
              <a:rPr lang="en-US" sz="1800" dirty="0" err="1"/>
              <a:t>na</a:t>
            </a:r>
            <a:r>
              <a:rPr lang="en-US" sz="1800" dirty="0"/>
              <a:t> 10 </a:t>
            </a:r>
            <a:r>
              <a:rPr lang="en-US" sz="1800" dirty="0" err="1"/>
              <a:t>částí</a:t>
            </a:r>
            <a:endParaRPr lang="en-US" sz="1800" dirty="0"/>
          </a:p>
          <a:p>
            <a:r>
              <a:rPr lang="en-US" sz="1800" dirty="0"/>
              <a:t>Pro </a:t>
            </a:r>
            <a:r>
              <a:rPr lang="en-US" sz="1800" dirty="0" err="1"/>
              <a:t>výpočet</a:t>
            </a:r>
            <a:r>
              <a:rPr lang="en-US" sz="1800" dirty="0"/>
              <a:t> </a:t>
            </a:r>
            <a:r>
              <a:rPr lang="en-US" sz="1800" dirty="0" err="1"/>
              <a:t>kvartilů</a:t>
            </a:r>
            <a:r>
              <a:rPr lang="en-US" sz="1800" dirty="0"/>
              <a:t> </a:t>
            </a:r>
            <a:r>
              <a:rPr lang="en-US" sz="1800" dirty="0" err="1"/>
              <a:t>musí</a:t>
            </a:r>
            <a:r>
              <a:rPr lang="en-US" sz="1800" dirty="0"/>
              <a:t> </a:t>
            </a:r>
            <a:r>
              <a:rPr lang="en-US" sz="1800" dirty="0" err="1"/>
              <a:t>být</a:t>
            </a:r>
            <a:r>
              <a:rPr lang="en-US" sz="1800" dirty="0"/>
              <a:t> data </a:t>
            </a:r>
            <a:r>
              <a:rPr lang="en-US" sz="1800" dirty="0" err="1"/>
              <a:t>seřazena</a:t>
            </a:r>
            <a:r>
              <a:rPr lang="en-US" sz="1800" dirty="0"/>
              <a:t> od </a:t>
            </a:r>
            <a:r>
              <a:rPr lang="en-US" sz="1800" dirty="0" err="1"/>
              <a:t>nejmenšího</a:t>
            </a:r>
            <a:r>
              <a:rPr lang="en-US" sz="1800" dirty="0"/>
              <a:t> po </a:t>
            </a:r>
            <a:r>
              <a:rPr lang="en-US" sz="1800" dirty="0" err="1"/>
              <a:t>největší</a:t>
            </a:r>
            <a:r>
              <a:rPr lang="en-US" sz="1800" dirty="0"/>
              <a:t>; </a:t>
            </a:r>
            <a:r>
              <a:rPr lang="en-US" sz="1800" dirty="0" err="1"/>
              <a:t>jako</a:t>
            </a:r>
            <a:r>
              <a:rPr lang="en-US" sz="1800" dirty="0"/>
              <a:t> </a:t>
            </a:r>
            <a:r>
              <a:rPr lang="en-US" sz="1800" dirty="0" err="1"/>
              <a:t>takové</a:t>
            </a:r>
            <a:r>
              <a:rPr lang="en-US" sz="1800" dirty="0"/>
              <a:t> </a:t>
            </a:r>
            <a:r>
              <a:rPr lang="en-US" sz="1800" dirty="0" err="1"/>
              <a:t>jsou</a:t>
            </a:r>
            <a:r>
              <a:rPr lang="en-US" sz="1800" dirty="0"/>
              <a:t> </a:t>
            </a:r>
            <a:r>
              <a:rPr lang="en-US" sz="1800" dirty="0" err="1"/>
              <a:t>kvartily</a:t>
            </a:r>
            <a:r>
              <a:rPr lang="en-US" sz="1800" dirty="0"/>
              <a:t> </a:t>
            </a:r>
            <a:r>
              <a:rPr lang="en-US" sz="1800" dirty="0" err="1"/>
              <a:t>formou</a:t>
            </a:r>
            <a:r>
              <a:rPr lang="en-US" sz="1800" dirty="0"/>
              <a:t> </a:t>
            </a:r>
            <a:r>
              <a:rPr lang="en-US" sz="1800" dirty="0" err="1"/>
              <a:t>statistiky</a:t>
            </a:r>
            <a:r>
              <a:rPr lang="en-US" sz="1800" dirty="0"/>
              <a:t> </a:t>
            </a:r>
            <a:r>
              <a:rPr lang="en-US" sz="1800" dirty="0" err="1"/>
              <a:t>pořadí</a:t>
            </a:r>
            <a:r>
              <a:rPr lang="en-US" sz="1800" dirty="0"/>
              <a:t>.</a:t>
            </a:r>
          </a:p>
        </p:txBody>
      </p:sp>
      <p:pic>
        <p:nvPicPr>
          <p:cNvPr id="1026" name="Picture 2" descr="Rozvětvená rodina kvantilů">
            <a:extLst>
              <a:ext uri="{FF2B5EF4-FFF2-40B4-BE49-F238E27FC236}">
                <a16:creationId xmlns:a16="http://schemas.microsoft.com/office/drawing/2014/main" id="{0B285FEC-3BF7-B84F-93DA-29A55212A9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35154" y="2554050"/>
            <a:ext cx="10515595" cy="360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7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CE196-80A0-75D0-C83B-833147ED1BE1}"/>
              </a:ext>
            </a:extLst>
          </p:cNvPr>
          <p:cNvSpPr>
            <a:spLocks noGrp="1"/>
          </p:cNvSpPr>
          <p:nvPr>
            <p:ph type="title"/>
          </p:nvPr>
        </p:nvSpPr>
        <p:spPr/>
        <p:txBody>
          <a:bodyPr/>
          <a:lstStyle/>
          <a:p>
            <a:r>
              <a:rPr lang="cs-CZ" dirty="0"/>
              <a:t>Populační rozdělení: Rozdělení pravděpodobnosti</a:t>
            </a:r>
          </a:p>
        </p:txBody>
      </p:sp>
      <p:sp>
        <p:nvSpPr>
          <p:cNvPr id="3" name="Zástupný obsah 2">
            <a:extLst>
              <a:ext uri="{FF2B5EF4-FFF2-40B4-BE49-F238E27FC236}">
                <a16:creationId xmlns:a16="http://schemas.microsoft.com/office/drawing/2014/main" id="{37D249B7-4ECB-C62D-C9ED-E8EFE927BDB7}"/>
              </a:ext>
            </a:extLst>
          </p:cNvPr>
          <p:cNvSpPr>
            <a:spLocks noGrp="1"/>
          </p:cNvSpPr>
          <p:nvPr>
            <p:ph idx="1"/>
          </p:nvPr>
        </p:nvSpPr>
        <p:spPr>
          <a:xfrm>
            <a:off x="838200" y="1825625"/>
            <a:ext cx="6601691" cy="4351338"/>
          </a:xfrm>
        </p:spPr>
        <p:txBody>
          <a:bodyPr>
            <a:normAutofit/>
          </a:bodyPr>
          <a:lstStyle/>
          <a:p>
            <a:r>
              <a:rPr lang="cs-CZ" b="0" i="0" dirty="0">
                <a:solidFill>
                  <a:srgbClr val="000000"/>
                </a:solidFill>
                <a:effectLst/>
              </a:rPr>
              <a:t>Ze statistické perspektivy je rozdělení pravděpodobnosti teoretický model, který popisuje jak je náhodná proměnná distribuovaná</a:t>
            </a:r>
          </a:p>
          <a:p>
            <a:r>
              <a:rPr lang="cs-CZ" dirty="0">
                <a:solidFill>
                  <a:srgbClr val="000000"/>
                </a:solidFill>
              </a:rPr>
              <a:t>Ukazuje „tvar dat“</a:t>
            </a:r>
          </a:p>
          <a:p>
            <a:r>
              <a:rPr lang="cs-CZ" dirty="0">
                <a:solidFill>
                  <a:srgbClr val="000000"/>
                </a:solidFill>
              </a:rPr>
              <a:t>Graf ukazuje histogram a rozdělení pravděpodobnosti</a:t>
            </a:r>
            <a:endParaRPr lang="cs-CZ" dirty="0"/>
          </a:p>
        </p:txBody>
      </p:sp>
      <p:sp>
        <p:nvSpPr>
          <p:cNvPr id="5" name="TextovéPole 4">
            <a:extLst>
              <a:ext uri="{FF2B5EF4-FFF2-40B4-BE49-F238E27FC236}">
                <a16:creationId xmlns:a16="http://schemas.microsoft.com/office/drawing/2014/main" id="{55EB80FF-1F41-03B8-44FF-5E6117BC7188}"/>
              </a:ext>
            </a:extLst>
          </p:cNvPr>
          <p:cNvSpPr txBox="1"/>
          <p:nvPr/>
        </p:nvSpPr>
        <p:spPr>
          <a:xfrm>
            <a:off x="9454781" y="6308209"/>
            <a:ext cx="3540782" cy="369332"/>
          </a:xfrm>
          <a:prstGeom prst="rect">
            <a:avLst/>
          </a:prstGeom>
          <a:noFill/>
        </p:spPr>
        <p:txBody>
          <a:bodyPr wrap="square" rtlCol="0">
            <a:spAutoFit/>
          </a:bodyPr>
          <a:lstStyle/>
          <a:p>
            <a:r>
              <a:rPr lang="cs-CZ" dirty="0"/>
              <a:t>Zdroj (</a:t>
            </a:r>
            <a:r>
              <a:rPr lang="cs-CZ" dirty="0" err="1"/>
              <a:t>Spiegelhalter</a:t>
            </a:r>
            <a:r>
              <a:rPr lang="cs-CZ" dirty="0"/>
              <a:t> 2019)</a:t>
            </a:r>
          </a:p>
        </p:txBody>
      </p:sp>
      <p:pic>
        <p:nvPicPr>
          <p:cNvPr id="7" name="Obrázek 6">
            <a:extLst>
              <a:ext uri="{FF2B5EF4-FFF2-40B4-BE49-F238E27FC236}">
                <a16:creationId xmlns:a16="http://schemas.microsoft.com/office/drawing/2014/main" id="{D63AAE58-A6D3-975C-2B6F-D49E29D5B23A}"/>
              </a:ext>
            </a:extLst>
          </p:cNvPr>
          <p:cNvPicPr>
            <a:picLocks noChangeAspect="1"/>
          </p:cNvPicPr>
          <p:nvPr/>
        </p:nvPicPr>
        <p:blipFill>
          <a:blip r:embed="rId2"/>
          <a:stretch>
            <a:fillRect/>
          </a:stretch>
        </p:blipFill>
        <p:spPr>
          <a:xfrm>
            <a:off x="7845344" y="2025175"/>
            <a:ext cx="3218873" cy="3072561"/>
          </a:xfrm>
          <a:prstGeom prst="rect">
            <a:avLst/>
          </a:prstGeom>
        </p:spPr>
      </p:pic>
    </p:spTree>
    <p:extLst>
      <p:ext uri="{BB962C8B-B14F-4D97-AF65-F5344CB8AC3E}">
        <p14:creationId xmlns:p14="http://schemas.microsoft.com/office/powerpoint/2010/main" val="3480542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CDE1987-41DA-7E49-BEE3-1FCFCED7D8F8}"/>
              </a:ext>
            </a:extLst>
          </p:cNvPr>
          <p:cNvSpPr>
            <a:spLocks noGrp="1"/>
          </p:cNvSpPr>
          <p:nvPr>
            <p:ph type="title"/>
          </p:nvPr>
        </p:nvSpPr>
        <p:spPr/>
        <p:txBody>
          <a:bodyPr/>
          <a:lstStyle/>
          <a:p>
            <a:r>
              <a:rPr lang="cs-CZ" dirty="0"/>
              <a:t>5 základních údajů</a:t>
            </a:r>
          </a:p>
        </p:txBody>
      </p:sp>
      <p:sp>
        <p:nvSpPr>
          <p:cNvPr id="5" name="Zástupný obsah 4">
            <a:extLst>
              <a:ext uri="{FF2B5EF4-FFF2-40B4-BE49-F238E27FC236}">
                <a16:creationId xmlns:a16="http://schemas.microsoft.com/office/drawing/2014/main" id="{AF42768E-9AEA-C34D-B0E8-BCA9C41C5CF0}"/>
              </a:ext>
            </a:extLst>
          </p:cNvPr>
          <p:cNvSpPr>
            <a:spLocks noGrp="1"/>
          </p:cNvSpPr>
          <p:nvPr>
            <p:ph sz="half" idx="1"/>
          </p:nvPr>
        </p:nvSpPr>
        <p:spPr/>
        <p:txBody>
          <a:bodyPr>
            <a:normAutofit fontScale="92500" lnSpcReduction="20000"/>
          </a:bodyPr>
          <a:lstStyle/>
          <a:p>
            <a:pPr marL="0" indent="0">
              <a:buNone/>
            </a:pPr>
            <a:r>
              <a:rPr lang="cs-CZ" dirty="0"/>
              <a:t>4. </a:t>
            </a:r>
            <a:r>
              <a:rPr lang="cs-CZ" b="1" dirty="0"/>
              <a:t>Dolní kvartil (Q1)</a:t>
            </a:r>
            <a:r>
              <a:rPr lang="cs-CZ" dirty="0"/>
              <a:t>: prvních čtvrtina (25 %) dat, 1.59 (Hodnota dolního kvartilu je medián dolní poloviny dat)</a:t>
            </a:r>
          </a:p>
          <a:p>
            <a:pPr marL="0" indent="0">
              <a:buNone/>
            </a:pPr>
            <a:r>
              <a:rPr lang="cs-CZ" b="1" dirty="0"/>
              <a:t>5. Horní kvartil </a:t>
            </a:r>
            <a:r>
              <a:rPr lang="cs-CZ" dirty="0"/>
              <a:t>(Q3): tři čtvrtiny (75 %), 1.66 (Hodnota horního kvartilu je medián horní poloviny dat.)</a:t>
            </a:r>
          </a:p>
          <a:p>
            <a:pPr marL="0" indent="0">
              <a:buNone/>
            </a:pPr>
            <a:r>
              <a:rPr lang="cs-CZ" b="1" i="0" dirty="0" err="1">
                <a:solidFill>
                  <a:srgbClr val="212529"/>
                </a:solidFill>
                <a:effectLst/>
                <a:latin typeface="-apple-system"/>
              </a:rPr>
              <a:t>Mezikvartilové</a:t>
            </a:r>
            <a:r>
              <a:rPr lang="cs-CZ" b="1" i="0" dirty="0">
                <a:solidFill>
                  <a:srgbClr val="212529"/>
                </a:solidFill>
                <a:effectLst/>
                <a:latin typeface="-apple-system"/>
              </a:rPr>
              <a:t> rozpětí</a:t>
            </a:r>
            <a:r>
              <a:rPr lang="cs-CZ" b="0" i="0" dirty="0">
                <a:solidFill>
                  <a:srgbClr val="212529"/>
                </a:solidFill>
                <a:effectLst/>
                <a:latin typeface="-apple-system"/>
              </a:rPr>
              <a:t> (</a:t>
            </a:r>
            <a:r>
              <a:rPr lang="cs-CZ" b="1" i="0" dirty="0">
                <a:solidFill>
                  <a:srgbClr val="212529"/>
                </a:solidFill>
                <a:effectLst/>
                <a:latin typeface="-apple-system"/>
              </a:rPr>
              <a:t>IQR):</a:t>
            </a:r>
          </a:p>
          <a:p>
            <a:r>
              <a:rPr lang="cs-CZ" i="0" dirty="0">
                <a:solidFill>
                  <a:srgbClr val="212529"/>
                </a:solidFill>
                <a:effectLst/>
                <a:latin typeface="-apple-system"/>
              </a:rPr>
              <a:t>Kombinací obou údajů </a:t>
            </a:r>
          </a:p>
          <a:p>
            <a:r>
              <a:rPr lang="cs-CZ" i="0" dirty="0">
                <a:solidFill>
                  <a:srgbClr val="212529"/>
                </a:solidFill>
                <a:effectLst/>
                <a:latin typeface="-apple-system"/>
              </a:rPr>
              <a:t>Q3 – Q1</a:t>
            </a:r>
            <a:endParaRPr lang="cs-CZ" dirty="0">
              <a:solidFill>
                <a:srgbClr val="212529"/>
              </a:solidFill>
              <a:latin typeface="-apple-system"/>
            </a:endParaRPr>
          </a:p>
          <a:p>
            <a:r>
              <a:rPr lang="cs-CZ" b="0" i="0" dirty="0">
                <a:solidFill>
                  <a:srgbClr val="212529"/>
                </a:solidFill>
                <a:effectLst/>
                <a:latin typeface="-apple-system"/>
              </a:rPr>
              <a:t>Reprezentuje oblast hodnot, které má středních 50 % hodnot proměnné.</a:t>
            </a:r>
            <a:endParaRPr lang="cs-CZ" dirty="0"/>
          </a:p>
        </p:txBody>
      </p:sp>
      <p:graphicFrame>
        <p:nvGraphicFramePr>
          <p:cNvPr id="6" name="Zástupný obsah 4">
            <a:extLst>
              <a:ext uri="{FF2B5EF4-FFF2-40B4-BE49-F238E27FC236}">
                <a16:creationId xmlns:a16="http://schemas.microsoft.com/office/drawing/2014/main" id="{6000E255-05CB-843F-4591-4098DA56BC8B}"/>
              </a:ext>
            </a:extLst>
          </p:cNvPr>
          <p:cNvGraphicFramePr>
            <a:graphicFrameLocks noGrp="1"/>
          </p:cNvGraphicFramePr>
          <p:nvPr>
            <p:ph sz="half" idx="2"/>
            <p:extLst>
              <p:ext uri="{D42A27DB-BD31-4B8C-83A1-F6EECF244321}">
                <p14:modId xmlns:p14="http://schemas.microsoft.com/office/powerpoint/2010/main" val="3114670297"/>
              </p:ext>
            </p:extLst>
          </p:nvPr>
        </p:nvGraphicFramePr>
        <p:xfrm>
          <a:off x="6429102" y="182017"/>
          <a:ext cx="4924698" cy="6310858"/>
        </p:xfrm>
        <a:graphic>
          <a:graphicData uri="http://schemas.openxmlformats.org/drawingml/2006/table">
            <a:tbl>
              <a:tblPr>
                <a:tableStyleId>{5C22544A-7EE6-4342-B048-85BDC9FD1C3A}</a:tableStyleId>
              </a:tblPr>
              <a:tblGrid>
                <a:gridCol w="2462349">
                  <a:extLst>
                    <a:ext uri="{9D8B030D-6E8A-4147-A177-3AD203B41FA5}">
                      <a16:colId xmlns:a16="http://schemas.microsoft.com/office/drawing/2014/main" val="107513205"/>
                    </a:ext>
                  </a:extLst>
                </a:gridCol>
                <a:gridCol w="2462349">
                  <a:extLst>
                    <a:ext uri="{9D8B030D-6E8A-4147-A177-3AD203B41FA5}">
                      <a16:colId xmlns:a16="http://schemas.microsoft.com/office/drawing/2014/main" val="3442036212"/>
                    </a:ext>
                  </a:extLst>
                </a:gridCol>
              </a:tblGrid>
              <a:tr h="1384663">
                <a:tc>
                  <a:txBody>
                    <a:bodyPr/>
                    <a:lstStyle/>
                    <a:p>
                      <a:pPr algn="ctr" fontAlgn="ctr"/>
                      <a:r>
                        <a:rPr lang="cs-CZ" sz="2800" b="1" u="none" strike="noStrike" dirty="0">
                          <a:effectLst/>
                        </a:rPr>
                        <a:t>ID</a:t>
                      </a:r>
                      <a:endParaRPr lang="cs-CZ" sz="2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cs-CZ" sz="2800" b="1" u="none" strike="noStrike" dirty="0">
                          <a:effectLst/>
                        </a:rPr>
                        <a:t>Výsledek </a:t>
                      </a:r>
                      <a:r>
                        <a:rPr lang="cs-CZ" sz="2800" b="1" u="none" strike="noStrike" dirty="0" err="1">
                          <a:effectLst/>
                        </a:rPr>
                        <a:t>adiktologického</a:t>
                      </a:r>
                      <a:r>
                        <a:rPr lang="cs-CZ" sz="2800" b="1" u="none" strike="noStrike" dirty="0">
                          <a:effectLst/>
                        </a:rPr>
                        <a:t> testu</a:t>
                      </a:r>
                      <a:endParaRPr lang="cs-CZ" sz="2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70750399"/>
                  </a:ext>
                </a:extLst>
              </a:tr>
              <a:tr h="547355">
                <a:tc>
                  <a:txBody>
                    <a:bodyPr/>
                    <a:lstStyle/>
                    <a:p>
                      <a:pPr algn="l" fontAlgn="ctr"/>
                      <a:r>
                        <a:rPr lang="cs-CZ" sz="2800" u="none" strike="noStrike">
                          <a:effectLst/>
                        </a:rPr>
                        <a:t>Pacient 1</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14389304"/>
                  </a:ext>
                </a:extLst>
              </a:tr>
              <a:tr h="547355">
                <a:tc>
                  <a:txBody>
                    <a:bodyPr/>
                    <a:lstStyle/>
                    <a:p>
                      <a:pPr algn="l" fontAlgn="ctr"/>
                      <a:r>
                        <a:rPr lang="cs-CZ" sz="2800" u="none" strike="noStrike">
                          <a:effectLst/>
                        </a:rPr>
                        <a:t>Pacient 2</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1,62</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0299138"/>
                  </a:ext>
                </a:extLst>
              </a:tr>
              <a:tr h="547355">
                <a:tc>
                  <a:txBody>
                    <a:bodyPr/>
                    <a:lstStyle/>
                    <a:p>
                      <a:pPr algn="l" fontAlgn="ctr"/>
                      <a:r>
                        <a:rPr lang="cs-CZ" sz="2800" u="none" strike="noStrike" dirty="0">
                          <a:effectLst/>
                        </a:rPr>
                        <a:t>Pacient 3</a:t>
                      </a:r>
                      <a:endParaRPr lang="cs-CZ" sz="2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1,71</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4494768"/>
                  </a:ext>
                </a:extLst>
              </a:tr>
              <a:tr h="547355">
                <a:tc>
                  <a:txBody>
                    <a:bodyPr/>
                    <a:lstStyle/>
                    <a:p>
                      <a:pPr algn="l" fontAlgn="ctr"/>
                      <a:r>
                        <a:rPr lang="cs-CZ" sz="2800" u="none" strike="noStrike">
                          <a:effectLst/>
                        </a:rPr>
                        <a:t>Pacient 4</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1,58</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4206543"/>
                  </a:ext>
                </a:extLst>
              </a:tr>
              <a:tr h="547355">
                <a:tc>
                  <a:txBody>
                    <a:bodyPr/>
                    <a:lstStyle/>
                    <a:p>
                      <a:pPr algn="l" fontAlgn="ctr"/>
                      <a:r>
                        <a:rPr lang="cs-CZ" sz="2800" u="none" strike="noStrike">
                          <a:effectLst/>
                        </a:rPr>
                        <a:t>Pacient 5</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1,67</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6514640"/>
                  </a:ext>
                </a:extLst>
              </a:tr>
              <a:tr h="547355">
                <a:tc>
                  <a:txBody>
                    <a:bodyPr/>
                    <a:lstStyle/>
                    <a:p>
                      <a:pPr algn="l" fontAlgn="ctr"/>
                      <a:r>
                        <a:rPr lang="cs-CZ" sz="2800" u="none" strike="noStrike">
                          <a:effectLst/>
                        </a:rPr>
                        <a:t>Pacient 6</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702575"/>
                  </a:ext>
                </a:extLst>
              </a:tr>
              <a:tr h="547355">
                <a:tc>
                  <a:txBody>
                    <a:bodyPr/>
                    <a:lstStyle/>
                    <a:p>
                      <a:pPr algn="l" fontAlgn="ctr"/>
                      <a:r>
                        <a:rPr lang="cs-CZ" sz="2800" u="none" strike="noStrike">
                          <a:effectLst/>
                        </a:rPr>
                        <a:t>Pacient 7</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1,6</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6380579"/>
                  </a:ext>
                </a:extLst>
              </a:tr>
              <a:tr h="547355">
                <a:tc>
                  <a:txBody>
                    <a:bodyPr/>
                    <a:lstStyle/>
                    <a:p>
                      <a:pPr algn="l" fontAlgn="ctr"/>
                      <a:r>
                        <a:rPr lang="cs-CZ" sz="2800" u="none" strike="noStrike">
                          <a:effectLst/>
                        </a:rPr>
                        <a:t>Pacient 8</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a:effectLst/>
                        </a:rPr>
                        <a:t>1,59</a:t>
                      </a:r>
                      <a:endParaRPr lang="cs-CZ" sz="2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4896808"/>
                  </a:ext>
                </a:extLst>
              </a:tr>
              <a:tr h="547355">
                <a:tc>
                  <a:txBody>
                    <a:bodyPr/>
                    <a:lstStyle/>
                    <a:p>
                      <a:pPr algn="l" fontAlgn="ctr"/>
                      <a:r>
                        <a:rPr lang="cs-CZ" sz="2800" u="none" strike="noStrike">
                          <a:effectLst/>
                        </a:rPr>
                        <a:t>Pacient 9</a:t>
                      </a:r>
                      <a:endParaRPr lang="cs-CZ" sz="2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cs-CZ" sz="2800" u="none" strike="noStrike" dirty="0">
                          <a:effectLst/>
                        </a:rPr>
                        <a:t>1,61</a:t>
                      </a:r>
                      <a:endParaRPr lang="cs-CZ" sz="2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9775514"/>
                  </a:ext>
                </a:extLst>
              </a:tr>
            </a:tbl>
          </a:graphicData>
        </a:graphic>
      </p:graphicFrame>
    </p:spTree>
    <p:extLst>
      <p:ext uri="{BB962C8B-B14F-4D97-AF65-F5344CB8AC3E}">
        <p14:creationId xmlns:p14="http://schemas.microsoft.com/office/powerpoint/2010/main" val="4027529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2F0FD-A24D-31A1-A10E-30D79E288802}"/>
              </a:ext>
            </a:extLst>
          </p:cNvPr>
          <p:cNvSpPr>
            <a:spLocks noGrp="1"/>
          </p:cNvSpPr>
          <p:nvPr>
            <p:ph type="title"/>
          </p:nvPr>
        </p:nvSpPr>
        <p:spPr/>
        <p:txBody>
          <a:bodyPr/>
          <a:lstStyle/>
          <a:p>
            <a:r>
              <a:rPr lang="cs-CZ" dirty="0" err="1"/>
              <a:t>Boxplot</a:t>
            </a:r>
            <a:endParaRPr lang="cs-CZ" dirty="0"/>
          </a:p>
        </p:txBody>
      </p:sp>
      <p:sp>
        <p:nvSpPr>
          <p:cNvPr id="3" name="Zástupný text 2">
            <a:extLst>
              <a:ext uri="{FF2B5EF4-FFF2-40B4-BE49-F238E27FC236}">
                <a16:creationId xmlns:a16="http://schemas.microsoft.com/office/drawing/2014/main" id="{1A40A71D-F855-B954-C809-DDDA2D2626BB}"/>
              </a:ext>
            </a:extLst>
          </p:cNvPr>
          <p:cNvSpPr>
            <a:spLocks noGrp="1"/>
          </p:cNvSpPr>
          <p:nvPr>
            <p:ph type="body" idx="1"/>
          </p:nvPr>
        </p:nvSpPr>
        <p:spPr/>
        <p:txBody>
          <a:bodyPr/>
          <a:lstStyle/>
          <a:p>
            <a:r>
              <a:rPr lang="cs-CZ" dirty="0"/>
              <a:t>Grafické zobrazení</a:t>
            </a:r>
          </a:p>
        </p:txBody>
      </p:sp>
    </p:spTree>
    <p:extLst>
      <p:ext uri="{BB962C8B-B14F-4D97-AF65-F5344CB8AC3E}">
        <p14:creationId xmlns:p14="http://schemas.microsoft.com/office/powerpoint/2010/main" val="3741551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C46C1-8CC7-B64B-B051-8F401026D4C9}"/>
              </a:ext>
            </a:extLst>
          </p:cNvPr>
          <p:cNvSpPr>
            <a:spLocks noGrp="1"/>
          </p:cNvSpPr>
          <p:nvPr>
            <p:ph type="title"/>
          </p:nvPr>
        </p:nvSpPr>
        <p:spPr>
          <a:xfrm>
            <a:off x="838200" y="-59600"/>
            <a:ext cx="10515600" cy="1325563"/>
          </a:xfrm>
        </p:spPr>
        <p:txBody>
          <a:bodyPr/>
          <a:lstStyle/>
          <a:p>
            <a:r>
              <a:rPr lang="cs-CZ" dirty="0" err="1"/>
              <a:t>Boxplot</a:t>
            </a:r>
            <a:endParaRPr lang="cs-CZ" dirty="0"/>
          </a:p>
        </p:txBody>
      </p:sp>
      <p:sp>
        <p:nvSpPr>
          <p:cNvPr id="4" name="Zástupný obsah 3">
            <a:extLst>
              <a:ext uri="{FF2B5EF4-FFF2-40B4-BE49-F238E27FC236}">
                <a16:creationId xmlns:a16="http://schemas.microsoft.com/office/drawing/2014/main" id="{2C68E14A-D4D9-384C-85FC-F4D4285B5EEC}"/>
              </a:ext>
            </a:extLst>
          </p:cNvPr>
          <p:cNvSpPr>
            <a:spLocks noGrp="1"/>
          </p:cNvSpPr>
          <p:nvPr>
            <p:ph sz="half" idx="2"/>
          </p:nvPr>
        </p:nvSpPr>
        <p:spPr>
          <a:xfrm>
            <a:off x="351775" y="1402524"/>
            <a:ext cx="4557790" cy="4052951"/>
          </a:xfrm>
        </p:spPr>
        <p:txBody>
          <a:bodyPr>
            <a:noAutofit/>
          </a:bodyPr>
          <a:lstStyle/>
          <a:p>
            <a:r>
              <a:rPr lang="cs-CZ" b="1" dirty="0"/>
              <a:t>střední obdélník </a:t>
            </a:r>
            <a:r>
              <a:rPr lang="cs-CZ" dirty="0"/>
              <a:t>(‚krabice‘): vymezuje dva kvartily (Q1, Q3)</a:t>
            </a:r>
          </a:p>
          <a:p>
            <a:r>
              <a:rPr lang="cs-CZ" b="1" dirty="0"/>
              <a:t>dvě vodorovné čáry </a:t>
            </a:r>
            <a:r>
              <a:rPr lang="cs-CZ" dirty="0"/>
              <a:t>na obou stranách (‚vousy‘): variabilita dat pod prvním a nad třetím kvartilem (např. </a:t>
            </a:r>
            <a:r>
              <a:rPr lang="cs-CZ" i="0" dirty="0">
                <a:solidFill>
                  <a:srgbClr val="202122"/>
                </a:solidFill>
                <a:effectLst/>
              </a:rPr>
              <a:t>nejnižší údaj 1,5 IQR spodního kvartilu a nejvyšší údaj 1,5 IQR horního kvartilu)</a:t>
            </a:r>
            <a:endParaRPr lang="cs-CZ" dirty="0"/>
          </a:p>
          <a:p>
            <a:r>
              <a:rPr lang="cs-CZ" b="1" dirty="0"/>
              <a:t>Medián</a:t>
            </a:r>
            <a:r>
              <a:rPr lang="cs-CZ" dirty="0"/>
              <a:t>: míra centrality</a:t>
            </a:r>
          </a:p>
          <a:p>
            <a:r>
              <a:rPr lang="cs-CZ" b="1" dirty="0"/>
              <a:t>Odlehlá pozorování</a:t>
            </a:r>
          </a:p>
        </p:txBody>
      </p:sp>
      <p:pic>
        <p:nvPicPr>
          <p:cNvPr id="3" name="Obrázek 2">
            <a:extLst>
              <a:ext uri="{FF2B5EF4-FFF2-40B4-BE49-F238E27FC236}">
                <a16:creationId xmlns:a16="http://schemas.microsoft.com/office/drawing/2014/main" id="{04CE02EC-ACF6-D314-7CD3-31229259A9B1}"/>
              </a:ext>
            </a:extLst>
          </p:cNvPr>
          <p:cNvPicPr>
            <a:picLocks noChangeAspect="1"/>
          </p:cNvPicPr>
          <p:nvPr/>
        </p:nvPicPr>
        <p:blipFill>
          <a:blip r:embed="rId2"/>
          <a:stretch>
            <a:fillRect/>
          </a:stretch>
        </p:blipFill>
        <p:spPr>
          <a:xfrm>
            <a:off x="5296818" y="3793067"/>
            <a:ext cx="6895182" cy="2853179"/>
          </a:xfrm>
          <a:prstGeom prst="rect">
            <a:avLst/>
          </a:prstGeom>
        </p:spPr>
      </p:pic>
      <p:pic>
        <p:nvPicPr>
          <p:cNvPr id="5" name="Picture 2" descr="Rozvětvená rodina kvantilů">
            <a:extLst>
              <a:ext uri="{FF2B5EF4-FFF2-40B4-BE49-F238E27FC236}">
                <a16:creationId xmlns:a16="http://schemas.microsoft.com/office/drawing/2014/main" id="{3992E00E-7DD8-957E-FF58-7BF531527C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6818" y="1564102"/>
            <a:ext cx="6507929" cy="222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53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1D5AA-5E91-1CB0-839C-DD73F62B85A0}"/>
              </a:ext>
            </a:extLst>
          </p:cNvPr>
          <p:cNvSpPr>
            <a:spLocks noGrp="1"/>
          </p:cNvSpPr>
          <p:nvPr>
            <p:ph type="title"/>
          </p:nvPr>
        </p:nvSpPr>
        <p:spPr/>
        <p:txBody>
          <a:bodyPr/>
          <a:lstStyle/>
          <a:p>
            <a:r>
              <a:rPr lang="cs-CZ" dirty="0"/>
              <a:t>5 základních údajů: K čemu je </a:t>
            </a:r>
            <a:r>
              <a:rPr lang="cs-CZ" dirty="0" err="1"/>
              <a:t>boxplot</a:t>
            </a:r>
            <a:r>
              <a:rPr lang="cs-CZ" dirty="0"/>
              <a:t>?</a:t>
            </a:r>
          </a:p>
        </p:txBody>
      </p:sp>
      <p:sp>
        <p:nvSpPr>
          <p:cNvPr id="3" name="Zástupný obsah 2">
            <a:extLst>
              <a:ext uri="{FF2B5EF4-FFF2-40B4-BE49-F238E27FC236}">
                <a16:creationId xmlns:a16="http://schemas.microsoft.com/office/drawing/2014/main" id="{8331E43F-BD26-FB20-BB34-549C05B93B9A}"/>
              </a:ext>
            </a:extLst>
          </p:cNvPr>
          <p:cNvSpPr>
            <a:spLocks noGrp="1"/>
          </p:cNvSpPr>
          <p:nvPr>
            <p:ph sz="half" idx="1"/>
          </p:nvPr>
        </p:nvSpPr>
        <p:spPr>
          <a:xfrm>
            <a:off x="838200" y="1825625"/>
            <a:ext cx="10657114" cy="4351338"/>
          </a:xfrm>
        </p:spPr>
        <p:txBody>
          <a:bodyPr/>
          <a:lstStyle/>
          <a:p>
            <a:r>
              <a:rPr lang="cs-CZ" dirty="0"/>
              <a:t>pozorování velikosti a vyváženosti krabice a vousů </a:t>
            </a:r>
          </a:p>
          <a:p>
            <a:pPr>
              <a:buFont typeface="Wingdings" pitchFamily="2" charset="2"/>
              <a:buChar char="Ø"/>
            </a:pPr>
            <a:r>
              <a:rPr lang="cs-CZ" dirty="0"/>
              <a:t> rychlý a celkový dojem o tom, jak jsou data distribuována</a:t>
            </a:r>
          </a:p>
          <a:p>
            <a:pPr marL="0" indent="0">
              <a:buNone/>
            </a:pPr>
            <a:endParaRPr lang="cs-CZ" dirty="0"/>
          </a:p>
          <a:p>
            <a:r>
              <a:rPr lang="cs-CZ" dirty="0"/>
              <a:t>Srovnání dvou </a:t>
            </a:r>
            <a:r>
              <a:rPr lang="cs-CZ" dirty="0" err="1"/>
              <a:t>boxplotů</a:t>
            </a:r>
            <a:endParaRPr lang="cs-CZ" dirty="0"/>
          </a:p>
          <a:p>
            <a:pPr>
              <a:buFont typeface="Wingdings" pitchFamily="2" charset="2"/>
              <a:buChar char="Ø"/>
            </a:pPr>
            <a:r>
              <a:rPr lang="cs-CZ" dirty="0"/>
              <a:t>účinný prostředek pro porovnání dvou distribucí.</a:t>
            </a:r>
          </a:p>
          <a:p>
            <a:endParaRPr lang="cs-CZ" dirty="0"/>
          </a:p>
        </p:txBody>
      </p:sp>
    </p:spTree>
    <p:extLst>
      <p:ext uri="{BB962C8B-B14F-4D97-AF65-F5344CB8AC3E}">
        <p14:creationId xmlns:p14="http://schemas.microsoft.com/office/powerpoint/2010/main" val="2479721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040D6-90DD-4FA2-97AE-EBB8FE0270B4}"/>
              </a:ext>
            </a:extLst>
          </p:cNvPr>
          <p:cNvSpPr>
            <a:spLocks noGrp="1"/>
          </p:cNvSpPr>
          <p:nvPr>
            <p:ph type="title"/>
          </p:nvPr>
        </p:nvSpPr>
        <p:spPr>
          <a:xfrm>
            <a:off x="1178442" y="747897"/>
            <a:ext cx="10515600" cy="1325563"/>
          </a:xfrm>
        </p:spPr>
        <p:txBody>
          <a:bodyPr>
            <a:normAutofit fontScale="90000"/>
          </a:bodyPr>
          <a:lstStyle/>
          <a:p>
            <a:pPr marL="0" indent="0">
              <a:buNone/>
            </a:pPr>
            <a:r>
              <a:rPr lang="cs-CZ" dirty="0"/>
              <a:t>Potvrzují data v </a:t>
            </a:r>
            <a:r>
              <a:rPr lang="cs-CZ" dirty="0" err="1"/>
              <a:t>boxplotech</a:t>
            </a:r>
            <a:r>
              <a:rPr lang="cs-CZ" dirty="0"/>
              <a:t>, že ranní testy z matematiky mají lepší známky než odpolední testy?</a:t>
            </a:r>
          </a:p>
        </p:txBody>
      </p:sp>
      <p:pic>
        <p:nvPicPr>
          <p:cNvPr id="4" name="Obrázek 3">
            <a:extLst>
              <a:ext uri="{FF2B5EF4-FFF2-40B4-BE49-F238E27FC236}">
                <a16:creationId xmlns:a16="http://schemas.microsoft.com/office/drawing/2014/main" id="{FF92C6AD-60AC-D90A-8A2B-D1882FAF6E95}"/>
              </a:ext>
            </a:extLst>
          </p:cNvPr>
          <p:cNvPicPr>
            <a:picLocks noChangeAspect="1"/>
          </p:cNvPicPr>
          <p:nvPr/>
        </p:nvPicPr>
        <p:blipFill>
          <a:blip r:embed="rId3"/>
          <a:stretch>
            <a:fillRect/>
          </a:stretch>
        </p:blipFill>
        <p:spPr>
          <a:xfrm>
            <a:off x="838200" y="2917467"/>
            <a:ext cx="7946656" cy="3394433"/>
          </a:xfrm>
          <a:prstGeom prst="rect">
            <a:avLst/>
          </a:prstGeom>
        </p:spPr>
      </p:pic>
    </p:spTree>
    <p:extLst>
      <p:ext uri="{BB962C8B-B14F-4D97-AF65-F5344CB8AC3E}">
        <p14:creationId xmlns:p14="http://schemas.microsoft.com/office/powerpoint/2010/main" val="715145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CA89D-0354-97CB-9B88-32853C8A6365}"/>
              </a:ext>
            </a:extLst>
          </p:cNvPr>
          <p:cNvSpPr>
            <a:spLocks noGrp="1"/>
          </p:cNvSpPr>
          <p:nvPr>
            <p:ph type="title"/>
          </p:nvPr>
        </p:nvSpPr>
        <p:spPr>
          <a:xfrm>
            <a:off x="838200" y="854223"/>
            <a:ext cx="10515600" cy="1325563"/>
          </a:xfrm>
        </p:spPr>
        <p:txBody>
          <a:bodyPr>
            <a:normAutofit fontScale="90000"/>
          </a:bodyPr>
          <a:lstStyle/>
          <a:p>
            <a:r>
              <a:rPr lang="cs-CZ" dirty="0"/>
              <a:t>Medián ranních testů je vyšší než skóre odpoledních testů – průměrné ranní výsledky jsou vyšší</a:t>
            </a:r>
          </a:p>
        </p:txBody>
      </p:sp>
      <p:pic>
        <p:nvPicPr>
          <p:cNvPr id="5" name="Obrázek 4">
            <a:extLst>
              <a:ext uri="{FF2B5EF4-FFF2-40B4-BE49-F238E27FC236}">
                <a16:creationId xmlns:a16="http://schemas.microsoft.com/office/drawing/2014/main" id="{8AF63A64-D9EA-8D85-5AE8-A1086EB30218}"/>
              </a:ext>
            </a:extLst>
          </p:cNvPr>
          <p:cNvPicPr>
            <a:picLocks noChangeAspect="1"/>
          </p:cNvPicPr>
          <p:nvPr/>
        </p:nvPicPr>
        <p:blipFill>
          <a:blip r:embed="rId3"/>
          <a:stretch>
            <a:fillRect/>
          </a:stretch>
        </p:blipFill>
        <p:spPr>
          <a:xfrm>
            <a:off x="1654839" y="2364574"/>
            <a:ext cx="7946656" cy="3394433"/>
          </a:xfrm>
          <a:prstGeom prst="rect">
            <a:avLst/>
          </a:prstGeom>
        </p:spPr>
      </p:pic>
    </p:spTree>
    <p:extLst>
      <p:ext uri="{BB962C8B-B14F-4D97-AF65-F5344CB8AC3E}">
        <p14:creationId xmlns:p14="http://schemas.microsoft.com/office/powerpoint/2010/main" val="3307880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4C96D-F901-8947-427C-A52DD8EAE5EE}"/>
              </a:ext>
            </a:extLst>
          </p:cNvPr>
          <p:cNvSpPr>
            <a:spLocks noGrp="1"/>
          </p:cNvSpPr>
          <p:nvPr>
            <p:ph type="title"/>
          </p:nvPr>
        </p:nvSpPr>
        <p:spPr/>
        <p:txBody>
          <a:bodyPr/>
          <a:lstStyle/>
          <a:p>
            <a:r>
              <a:rPr lang="cs-CZ" dirty="0"/>
              <a:t>Jak se liší distribuce vítězných skóre mezi WNBA a NBA?</a:t>
            </a:r>
          </a:p>
        </p:txBody>
      </p:sp>
      <p:pic>
        <p:nvPicPr>
          <p:cNvPr id="8" name="Zástupný obsah 7">
            <a:extLst>
              <a:ext uri="{FF2B5EF4-FFF2-40B4-BE49-F238E27FC236}">
                <a16:creationId xmlns:a16="http://schemas.microsoft.com/office/drawing/2014/main" id="{223A2679-E6C2-B833-5494-20520B4914AC}"/>
              </a:ext>
            </a:extLst>
          </p:cNvPr>
          <p:cNvPicPr>
            <a:picLocks noGrp="1" noChangeAspect="1"/>
          </p:cNvPicPr>
          <p:nvPr>
            <p:ph idx="1"/>
          </p:nvPr>
        </p:nvPicPr>
        <p:blipFill>
          <a:blip r:embed="rId3"/>
          <a:stretch>
            <a:fillRect/>
          </a:stretch>
        </p:blipFill>
        <p:spPr>
          <a:xfrm>
            <a:off x="1284514" y="2629364"/>
            <a:ext cx="9318171" cy="3307473"/>
          </a:xfrm>
          <a:prstGeom prst="rect">
            <a:avLst/>
          </a:prstGeom>
        </p:spPr>
      </p:pic>
      <p:sp>
        <p:nvSpPr>
          <p:cNvPr id="7" name="AutoShape 8">
            <a:extLst>
              <a:ext uri="{FF2B5EF4-FFF2-40B4-BE49-F238E27FC236}">
                <a16:creationId xmlns:a16="http://schemas.microsoft.com/office/drawing/2014/main" id="{639C3F54-51DF-0FB3-85C1-D0130B0503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23154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4C96D-F901-8947-427C-A52DD8EAE5EE}"/>
              </a:ext>
            </a:extLst>
          </p:cNvPr>
          <p:cNvSpPr>
            <a:spLocks noGrp="1"/>
          </p:cNvSpPr>
          <p:nvPr>
            <p:ph type="title"/>
          </p:nvPr>
        </p:nvSpPr>
        <p:spPr>
          <a:xfrm>
            <a:off x="685799" y="1151292"/>
            <a:ext cx="10515600" cy="1325563"/>
          </a:xfrm>
        </p:spPr>
        <p:txBody>
          <a:bodyPr>
            <a:normAutofit fontScale="90000"/>
          </a:bodyPr>
          <a:lstStyle/>
          <a:p>
            <a:r>
              <a:rPr lang="cs-CZ" dirty="0"/>
              <a:t>1. Rozptýlenost dat kolem střední hodnoty je vyšší ve WNBA (střední krabice je širší)</a:t>
            </a:r>
            <a:br>
              <a:rPr lang="cs-CZ" dirty="0"/>
            </a:br>
            <a:r>
              <a:rPr lang="cs-CZ" dirty="0"/>
              <a:t>2. Levý vous u WNBA je patrně kratší než pravý – data jsou zešikmená (napravo)</a:t>
            </a:r>
            <a:br>
              <a:rPr lang="cs-CZ" dirty="0"/>
            </a:br>
            <a:r>
              <a:rPr lang="cs-CZ" dirty="0"/>
              <a:t>3. Rozdíl mediánů</a:t>
            </a:r>
          </a:p>
        </p:txBody>
      </p:sp>
      <p:pic>
        <p:nvPicPr>
          <p:cNvPr id="8" name="Zástupný obsah 7">
            <a:extLst>
              <a:ext uri="{FF2B5EF4-FFF2-40B4-BE49-F238E27FC236}">
                <a16:creationId xmlns:a16="http://schemas.microsoft.com/office/drawing/2014/main" id="{223A2679-E6C2-B833-5494-20520B4914AC}"/>
              </a:ext>
            </a:extLst>
          </p:cNvPr>
          <p:cNvPicPr>
            <a:picLocks noGrp="1" noChangeAspect="1"/>
          </p:cNvPicPr>
          <p:nvPr>
            <p:ph idx="1"/>
          </p:nvPr>
        </p:nvPicPr>
        <p:blipFill>
          <a:blip r:embed="rId3"/>
          <a:stretch>
            <a:fillRect/>
          </a:stretch>
        </p:blipFill>
        <p:spPr>
          <a:xfrm>
            <a:off x="1284514" y="3550527"/>
            <a:ext cx="9318171" cy="3307473"/>
          </a:xfrm>
          <a:prstGeom prst="rect">
            <a:avLst/>
          </a:prstGeom>
        </p:spPr>
      </p:pic>
      <p:sp>
        <p:nvSpPr>
          <p:cNvPr id="7" name="AutoShape 8">
            <a:extLst>
              <a:ext uri="{FF2B5EF4-FFF2-40B4-BE49-F238E27FC236}">
                <a16:creationId xmlns:a16="http://schemas.microsoft.com/office/drawing/2014/main" id="{639C3F54-51DF-0FB3-85C1-D0130B0503C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453184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BA4EC-D5EF-75D2-9FB7-7E86830A6DD8}"/>
              </a:ext>
            </a:extLst>
          </p:cNvPr>
          <p:cNvSpPr>
            <a:spLocks noGrp="1"/>
          </p:cNvSpPr>
          <p:nvPr>
            <p:ph type="title"/>
          </p:nvPr>
        </p:nvSpPr>
        <p:spPr/>
        <p:txBody>
          <a:bodyPr/>
          <a:lstStyle/>
          <a:p>
            <a:r>
              <a:rPr lang="cs-CZ" dirty="0"/>
              <a:t>Rozptyl a směrodatná odchylka</a:t>
            </a:r>
          </a:p>
        </p:txBody>
      </p:sp>
      <p:sp>
        <p:nvSpPr>
          <p:cNvPr id="3" name="Zástupný text 2">
            <a:extLst>
              <a:ext uri="{FF2B5EF4-FFF2-40B4-BE49-F238E27FC236}">
                <a16:creationId xmlns:a16="http://schemas.microsoft.com/office/drawing/2014/main" id="{32D266B6-E841-4C97-7C09-42862CB57E62}"/>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093067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6C829-E505-5440-A320-00A3EDF95357}"/>
              </a:ext>
            </a:extLst>
          </p:cNvPr>
          <p:cNvSpPr>
            <a:spLocks noGrp="1"/>
          </p:cNvSpPr>
          <p:nvPr>
            <p:ph type="title"/>
          </p:nvPr>
        </p:nvSpPr>
        <p:spPr/>
        <p:txBody>
          <a:bodyPr/>
          <a:lstStyle/>
          <a:p>
            <a:r>
              <a:rPr lang="cs-CZ" dirty="0"/>
              <a:t>Rozptyl (https://</a:t>
            </a:r>
            <a:r>
              <a:rPr lang="cs-CZ" dirty="0" err="1"/>
              <a:t>www.matweb.cz</a:t>
            </a:r>
            <a:r>
              <a:rPr lang="cs-CZ"/>
              <a:t>/rozptyl/)</a:t>
            </a:r>
            <a:endParaRPr lang="cs-CZ" dirty="0"/>
          </a:p>
        </p:txBody>
      </p:sp>
      <p:sp>
        <p:nvSpPr>
          <p:cNvPr id="7" name="Zástupný obsah 6">
            <a:extLst>
              <a:ext uri="{FF2B5EF4-FFF2-40B4-BE49-F238E27FC236}">
                <a16:creationId xmlns:a16="http://schemas.microsoft.com/office/drawing/2014/main" id="{AB5B24A7-3444-B647-8C05-F4FC928020BF}"/>
              </a:ext>
            </a:extLst>
          </p:cNvPr>
          <p:cNvSpPr>
            <a:spLocks noGrp="1"/>
          </p:cNvSpPr>
          <p:nvPr>
            <p:ph idx="1"/>
          </p:nvPr>
        </p:nvSpPr>
        <p:spPr/>
        <p:txBody>
          <a:bodyPr/>
          <a:lstStyle/>
          <a:p>
            <a:endParaRPr lang="cs-CZ" dirty="0"/>
          </a:p>
        </p:txBody>
      </p:sp>
      <p:pic>
        <p:nvPicPr>
          <p:cNvPr id="4" name="Zástupný obsah 3">
            <a:extLst>
              <a:ext uri="{FF2B5EF4-FFF2-40B4-BE49-F238E27FC236}">
                <a16:creationId xmlns:a16="http://schemas.microsoft.com/office/drawing/2014/main" id="{BE75B630-FDF7-644C-8825-2C04BE832054}"/>
              </a:ext>
            </a:extLst>
          </p:cNvPr>
          <p:cNvPicPr>
            <a:picLocks noChangeAspect="1"/>
          </p:cNvPicPr>
          <p:nvPr/>
        </p:nvPicPr>
        <p:blipFill>
          <a:blip r:embed="rId2"/>
          <a:stretch>
            <a:fillRect/>
          </a:stretch>
        </p:blipFill>
        <p:spPr>
          <a:xfrm>
            <a:off x="147123" y="1592104"/>
            <a:ext cx="6095999" cy="3772376"/>
          </a:xfrm>
          <a:prstGeom prst="rect">
            <a:avLst/>
          </a:prstGeom>
        </p:spPr>
      </p:pic>
      <p:pic>
        <p:nvPicPr>
          <p:cNvPr id="5" name="Obrázek 4">
            <a:extLst>
              <a:ext uri="{FF2B5EF4-FFF2-40B4-BE49-F238E27FC236}">
                <a16:creationId xmlns:a16="http://schemas.microsoft.com/office/drawing/2014/main" id="{2A8506FD-AA14-9F42-B67B-99B06C301159}"/>
              </a:ext>
            </a:extLst>
          </p:cNvPr>
          <p:cNvPicPr>
            <a:picLocks noChangeAspect="1"/>
          </p:cNvPicPr>
          <p:nvPr/>
        </p:nvPicPr>
        <p:blipFill>
          <a:blip r:embed="rId3"/>
          <a:stretch>
            <a:fillRect/>
          </a:stretch>
        </p:blipFill>
        <p:spPr>
          <a:xfrm>
            <a:off x="6096001" y="1592104"/>
            <a:ext cx="6095999" cy="3870960"/>
          </a:xfrm>
          <a:prstGeom prst="rect">
            <a:avLst/>
          </a:prstGeom>
        </p:spPr>
      </p:pic>
      <p:pic>
        <p:nvPicPr>
          <p:cNvPr id="6" name="Obrázek 5">
            <a:extLst>
              <a:ext uri="{FF2B5EF4-FFF2-40B4-BE49-F238E27FC236}">
                <a16:creationId xmlns:a16="http://schemas.microsoft.com/office/drawing/2014/main" id="{2B736EEE-3122-FE43-B3C7-A7BC5A8CD204}"/>
              </a:ext>
            </a:extLst>
          </p:cNvPr>
          <p:cNvPicPr>
            <a:picLocks noChangeAspect="1"/>
          </p:cNvPicPr>
          <p:nvPr/>
        </p:nvPicPr>
        <p:blipFill>
          <a:blip r:embed="rId4"/>
          <a:stretch>
            <a:fillRect/>
          </a:stretch>
        </p:blipFill>
        <p:spPr>
          <a:xfrm>
            <a:off x="4629150" y="5767681"/>
            <a:ext cx="2933700" cy="850900"/>
          </a:xfrm>
          <a:prstGeom prst="rect">
            <a:avLst/>
          </a:prstGeom>
        </p:spPr>
      </p:pic>
    </p:spTree>
    <p:extLst>
      <p:ext uri="{BB962C8B-B14F-4D97-AF65-F5344CB8AC3E}">
        <p14:creationId xmlns:p14="http://schemas.microsoft.com/office/powerpoint/2010/main" val="188988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98CBDB-5BD0-0DD5-E1CB-6D1C5AC9EC35}"/>
              </a:ext>
            </a:extLst>
          </p:cNvPr>
          <p:cNvSpPr>
            <a:spLocks noGrp="1"/>
          </p:cNvSpPr>
          <p:nvPr>
            <p:ph type="title"/>
          </p:nvPr>
        </p:nvSpPr>
        <p:spPr>
          <a:xfrm>
            <a:off x="838200" y="365125"/>
            <a:ext cx="5181600" cy="1235075"/>
          </a:xfrm>
        </p:spPr>
        <p:txBody>
          <a:bodyPr>
            <a:normAutofit fontScale="90000"/>
          </a:bodyPr>
          <a:lstStyle/>
          <a:p>
            <a:r>
              <a:rPr lang="cs-CZ" dirty="0"/>
              <a:t>Jak popíšeme nějaký soubor? Jaká je např. výška hráčů NBA?</a:t>
            </a:r>
          </a:p>
        </p:txBody>
      </p:sp>
      <p:sp>
        <p:nvSpPr>
          <p:cNvPr id="3" name="Zástupný obsah 2">
            <a:extLst>
              <a:ext uri="{FF2B5EF4-FFF2-40B4-BE49-F238E27FC236}">
                <a16:creationId xmlns:a16="http://schemas.microsoft.com/office/drawing/2014/main" id="{F72B6C5B-01CB-46AC-FF18-9C42C61E4C77}"/>
              </a:ext>
            </a:extLst>
          </p:cNvPr>
          <p:cNvSpPr>
            <a:spLocks noGrp="1"/>
          </p:cNvSpPr>
          <p:nvPr>
            <p:ph sz="half" idx="1"/>
          </p:nvPr>
        </p:nvSpPr>
        <p:spPr>
          <a:xfrm>
            <a:off x="838200" y="2141537"/>
            <a:ext cx="5181600" cy="4351338"/>
          </a:xfrm>
        </p:spPr>
        <p:txBody>
          <a:bodyPr>
            <a:normAutofit/>
          </a:bodyPr>
          <a:lstStyle/>
          <a:p>
            <a:r>
              <a:rPr lang="cs-CZ" dirty="0"/>
              <a:t>Abychom náhodnou veličinu mohli plně popsat, musíme umět kvantifikovat, jak často ten který výsledek vyjde. </a:t>
            </a:r>
          </a:p>
          <a:p>
            <a:pPr marL="0" indent="0">
              <a:buNone/>
            </a:pPr>
            <a:r>
              <a:rPr lang="cs-CZ" dirty="0"/>
              <a:t>Funkce hustoty pravděpodobnosti (pro spojité veličiny):</a:t>
            </a:r>
          </a:p>
          <a:p>
            <a:r>
              <a:rPr lang="cs-CZ" dirty="0"/>
              <a:t>Popíše velikost hráčů NBA</a:t>
            </a:r>
          </a:p>
          <a:p>
            <a:r>
              <a:rPr lang="cs-CZ" dirty="0"/>
              <a:t>Pravděpodobnost, že si při náhodném výběru z hráčů vytáhneme hráče dané velikosti</a:t>
            </a:r>
          </a:p>
        </p:txBody>
      </p:sp>
      <p:pic>
        <p:nvPicPr>
          <p:cNvPr id="4" name="Obrázek 3">
            <a:extLst>
              <a:ext uri="{FF2B5EF4-FFF2-40B4-BE49-F238E27FC236}">
                <a16:creationId xmlns:a16="http://schemas.microsoft.com/office/drawing/2014/main" id="{63CA8CD4-37E2-63DA-6243-79976E815F3D}"/>
              </a:ext>
            </a:extLst>
          </p:cNvPr>
          <p:cNvPicPr>
            <a:picLocks noChangeAspect="1"/>
          </p:cNvPicPr>
          <p:nvPr/>
        </p:nvPicPr>
        <p:blipFill>
          <a:blip r:embed="rId2"/>
          <a:stretch>
            <a:fillRect/>
          </a:stretch>
        </p:blipFill>
        <p:spPr>
          <a:xfrm>
            <a:off x="6406836" y="365125"/>
            <a:ext cx="4370807" cy="2965904"/>
          </a:xfrm>
          <a:prstGeom prst="rect">
            <a:avLst/>
          </a:prstGeom>
        </p:spPr>
      </p:pic>
      <p:pic>
        <p:nvPicPr>
          <p:cNvPr id="7" name="Obrázek 6">
            <a:extLst>
              <a:ext uri="{FF2B5EF4-FFF2-40B4-BE49-F238E27FC236}">
                <a16:creationId xmlns:a16="http://schemas.microsoft.com/office/drawing/2014/main" id="{443CEA7A-7453-449A-DFFF-9FB0618BA701}"/>
              </a:ext>
            </a:extLst>
          </p:cNvPr>
          <p:cNvPicPr>
            <a:picLocks noChangeAspect="1"/>
          </p:cNvPicPr>
          <p:nvPr/>
        </p:nvPicPr>
        <p:blipFill>
          <a:blip r:embed="rId3"/>
          <a:stretch>
            <a:fillRect/>
          </a:stretch>
        </p:blipFill>
        <p:spPr>
          <a:xfrm>
            <a:off x="6406836" y="3526971"/>
            <a:ext cx="4370807" cy="3031045"/>
          </a:xfrm>
          <a:prstGeom prst="rect">
            <a:avLst/>
          </a:prstGeom>
        </p:spPr>
      </p:pic>
    </p:spTree>
    <p:extLst>
      <p:ext uri="{BB962C8B-B14F-4D97-AF65-F5344CB8AC3E}">
        <p14:creationId xmlns:p14="http://schemas.microsoft.com/office/powerpoint/2010/main" val="2180702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12C80-C11F-524B-9846-EFE8421D1FE5}"/>
              </a:ext>
            </a:extLst>
          </p:cNvPr>
          <p:cNvSpPr>
            <a:spLocks noGrp="1"/>
          </p:cNvSpPr>
          <p:nvPr>
            <p:ph type="title"/>
          </p:nvPr>
        </p:nvSpPr>
        <p:spPr/>
        <p:txBody>
          <a:bodyPr/>
          <a:lstStyle/>
          <a:p>
            <a:r>
              <a:rPr lang="en-US" dirty="0" err="1"/>
              <a:t>Rozptyl</a:t>
            </a:r>
            <a:r>
              <a:rPr lang="en-US" dirty="0"/>
              <a:t> a </a:t>
            </a:r>
            <a:r>
              <a:rPr lang="en-US" dirty="0" err="1"/>
              <a:t>směrodatná</a:t>
            </a:r>
            <a:r>
              <a:rPr lang="en-US" dirty="0"/>
              <a:t> </a:t>
            </a:r>
            <a:r>
              <a:rPr lang="en-US" dirty="0" err="1"/>
              <a:t>odchylka</a:t>
            </a:r>
            <a:endParaRPr lang="en-US" dirty="0"/>
          </a:p>
        </p:txBody>
      </p:sp>
      <p:sp>
        <p:nvSpPr>
          <p:cNvPr id="3" name="Zástupný obsah 2">
            <a:extLst>
              <a:ext uri="{FF2B5EF4-FFF2-40B4-BE49-F238E27FC236}">
                <a16:creationId xmlns:a16="http://schemas.microsoft.com/office/drawing/2014/main" id="{3672C962-3456-8E4C-B9FE-67C1CEDF5DD6}"/>
              </a:ext>
            </a:extLst>
          </p:cNvPr>
          <p:cNvSpPr>
            <a:spLocks noGrp="1"/>
          </p:cNvSpPr>
          <p:nvPr>
            <p:ph idx="1"/>
          </p:nvPr>
        </p:nvSpPr>
        <p:spPr/>
        <p:txBody>
          <a:bodyPr>
            <a:normAutofit/>
          </a:bodyPr>
          <a:lstStyle/>
          <a:p>
            <a:r>
              <a:rPr lang="cs-CZ" dirty="0"/>
              <a:t>Jedná se tedy o průměrnou čtvercovou odchylku od střední hodnoty. </a:t>
            </a:r>
          </a:p>
          <a:p>
            <a:r>
              <a:rPr lang="cs-CZ" dirty="0"/>
              <a:t>Rozptyl velice přesně popisuje, jak vzdálené mohou být jednotlivé výsledky od průměru. </a:t>
            </a:r>
          </a:p>
          <a:p>
            <a:r>
              <a:rPr lang="cs-CZ" dirty="0"/>
              <a:t>Protože je však vyjádřen v jiných jednotkách než jednotlivá měření (i střední hodnota), často bývá nahrazena </a:t>
            </a:r>
            <a:r>
              <a:rPr lang="cs-CZ" i="1" dirty="0"/>
              <a:t>směrodatnou odchylkou </a:t>
            </a:r>
            <a:r>
              <a:rPr lang="cs-CZ" dirty="0"/>
              <a:t>𝜎, která je jeho odmocninou</a:t>
            </a:r>
          </a:p>
          <a:p>
            <a:r>
              <a:rPr lang="cs-CZ" dirty="0"/>
              <a:t>Směrodatná odchylka má stejný rozměr, jako měřená veličina, a proto ji lze využít k vyjádření určitého intervalu, v kterém možné hodnoty leží, např. 𝜇±𝑘𝜎, kde </a:t>
            </a:r>
            <a:r>
              <a:rPr lang="cs-CZ" i="1" dirty="0"/>
              <a:t>k </a:t>
            </a:r>
            <a:r>
              <a:rPr lang="cs-CZ" dirty="0"/>
              <a:t>je kladné číslo.</a:t>
            </a:r>
            <a:endParaRPr lang="en-US" dirty="0"/>
          </a:p>
        </p:txBody>
      </p:sp>
    </p:spTree>
    <p:extLst>
      <p:ext uri="{BB962C8B-B14F-4D97-AF65-F5344CB8AC3E}">
        <p14:creationId xmlns:p14="http://schemas.microsoft.com/office/powerpoint/2010/main" val="3921715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D1143-88F5-E848-99F9-8B63ACB51A71}"/>
              </a:ext>
            </a:extLst>
          </p:cNvPr>
          <p:cNvSpPr>
            <a:spLocks noGrp="1"/>
          </p:cNvSpPr>
          <p:nvPr>
            <p:ph type="title"/>
          </p:nvPr>
        </p:nvSpPr>
        <p:spPr/>
        <p:txBody>
          <a:bodyPr/>
          <a:lstStyle/>
          <a:p>
            <a:r>
              <a:rPr lang="en-US" dirty="0" err="1"/>
              <a:t>Dva</a:t>
            </a:r>
            <a:r>
              <a:rPr lang="en-US" dirty="0"/>
              <a:t> </a:t>
            </a:r>
            <a:r>
              <a:rPr lang="en-US" dirty="0" err="1"/>
              <a:t>soubory</a:t>
            </a:r>
            <a:r>
              <a:rPr lang="en-US" dirty="0"/>
              <a:t>: </a:t>
            </a:r>
            <a:r>
              <a:rPr lang="en-US" dirty="0" err="1"/>
              <a:t>výsledky</a:t>
            </a:r>
            <a:r>
              <a:rPr lang="en-US" dirty="0"/>
              <a:t> </a:t>
            </a:r>
            <a:r>
              <a:rPr lang="en-US" dirty="0" err="1"/>
              <a:t>podle</a:t>
            </a:r>
            <a:r>
              <a:rPr lang="en-US" dirty="0"/>
              <a:t> </a:t>
            </a:r>
            <a:r>
              <a:rPr lang="en-US" dirty="0" err="1"/>
              <a:t>známek</a:t>
            </a:r>
            <a:r>
              <a:rPr lang="en-US" dirty="0"/>
              <a:t> </a:t>
            </a:r>
            <a:r>
              <a:rPr lang="en-US" dirty="0" err="1"/>
              <a:t>studentů</a:t>
            </a:r>
            <a:endParaRPr lang="en-US" dirty="0"/>
          </a:p>
        </p:txBody>
      </p:sp>
      <p:graphicFrame>
        <p:nvGraphicFramePr>
          <p:cNvPr id="4" name="Zástupný obsah 3">
            <a:extLst>
              <a:ext uri="{FF2B5EF4-FFF2-40B4-BE49-F238E27FC236}">
                <a16:creationId xmlns:a16="http://schemas.microsoft.com/office/drawing/2014/main" id="{97F7D87A-146B-A949-9E90-4ADEF13C615C}"/>
              </a:ext>
            </a:extLst>
          </p:cNvPr>
          <p:cNvGraphicFramePr>
            <a:graphicFrameLocks noGrp="1"/>
          </p:cNvGraphicFramePr>
          <p:nvPr>
            <p:ph idx="1"/>
          </p:nvPr>
        </p:nvGraphicFramePr>
        <p:xfrm>
          <a:off x="838200" y="1825625"/>
          <a:ext cx="4783667" cy="466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 4">
            <a:extLst>
              <a:ext uri="{FF2B5EF4-FFF2-40B4-BE49-F238E27FC236}">
                <a16:creationId xmlns:a16="http://schemas.microsoft.com/office/drawing/2014/main" id="{04B63ED7-0199-2D4D-A66B-B1B51E8E2F70}"/>
              </a:ext>
            </a:extLst>
          </p:cNvPr>
          <p:cNvGraphicFramePr>
            <a:graphicFrameLocks/>
          </p:cNvGraphicFramePr>
          <p:nvPr/>
        </p:nvGraphicFramePr>
        <p:xfrm>
          <a:off x="5621867" y="2057399"/>
          <a:ext cx="6299200" cy="4435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032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8B94AA-2D68-2B4E-B805-71578DE35CE4}"/>
              </a:ext>
            </a:extLst>
          </p:cNvPr>
          <p:cNvSpPr>
            <a:spLocks noGrp="1"/>
          </p:cNvSpPr>
          <p:nvPr>
            <p:ph type="title"/>
          </p:nvPr>
        </p:nvSpPr>
        <p:spPr/>
        <p:txBody>
          <a:bodyPr/>
          <a:lstStyle/>
          <a:p>
            <a:r>
              <a:rPr lang="en-US" dirty="0" err="1"/>
              <a:t>Který</a:t>
            </a:r>
            <a:r>
              <a:rPr lang="en-US" dirty="0"/>
              <a:t> </a:t>
            </a:r>
            <a:r>
              <a:rPr lang="en-US" dirty="0" err="1"/>
              <a:t>soubor</a:t>
            </a:r>
            <a:r>
              <a:rPr lang="en-US" dirty="0"/>
              <a:t> </a:t>
            </a:r>
            <a:r>
              <a:rPr lang="en-US" dirty="0" err="1"/>
              <a:t>měl</a:t>
            </a:r>
            <a:r>
              <a:rPr lang="en-US" dirty="0"/>
              <a:t> </a:t>
            </a:r>
            <a:r>
              <a:rPr lang="en-US" dirty="0" err="1"/>
              <a:t>větší</a:t>
            </a:r>
            <a:r>
              <a:rPr lang="en-US" dirty="0"/>
              <a:t> </a:t>
            </a:r>
            <a:r>
              <a:rPr lang="en-US" dirty="0" err="1"/>
              <a:t>větší</a:t>
            </a:r>
            <a:r>
              <a:rPr lang="en-US" dirty="0"/>
              <a:t> </a:t>
            </a:r>
            <a:r>
              <a:rPr lang="en-US" dirty="0" err="1"/>
              <a:t>rozptyl</a:t>
            </a:r>
            <a:r>
              <a:rPr lang="en-US" dirty="0"/>
              <a:t>?</a:t>
            </a:r>
          </a:p>
        </p:txBody>
      </p:sp>
      <p:graphicFrame>
        <p:nvGraphicFramePr>
          <p:cNvPr id="4" name="Zástupný obsah 3">
            <a:extLst>
              <a:ext uri="{FF2B5EF4-FFF2-40B4-BE49-F238E27FC236}">
                <a16:creationId xmlns:a16="http://schemas.microsoft.com/office/drawing/2014/main" id="{25B926BB-3F8E-4C4A-9958-69EAC5E63330}"/>
              </a:ext>
            </a:extLst>
          </p:cNvPr>
          <p:cNvGraphicFramePr>
            <a:graphicFrameLocks/>
          </p:cNvGraphicFramePr>
          <p:nvPr/>
        </p:nvGraphicFramePr>
        <p:xfrm>
          <a:off x="838200" y="1825625"/>
          <a:ext cx="4783667" cy="466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 4">
            <a:extLst>
              <a:ext uri="{FF2B5EF4-FFF2-40B4-BE49-F238E27FC236}">
                <a16:creationId xmlns:a16="http://schemas.microsoft.com/office/drawing/2014/main" id="{DACD63D3-2919-1748-915B-A0E7DEC090A9}"/>
              </a:ext>
            </a:extLst>
          </p:cNvPr>
          <p:cNvGraphicFramePr>
            <a:graphicFrameLocks/>
          </p:cNvGraphicFramePr>
          <p:nvPr/>
        </p:nvGraphicFramePr>
        <p:xfrm>
          <a:off x="5621867" y="2057399"/>
          <a:ext cx="6299200" cy="4435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9936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81FA66A0-AD27-D841-978D-78D31A7B5449}"/>
              </a:ext>
            </a:extLst>
          </p:cNvPr>
          <p:cNvGraphicFramePr>
            <a:graphicFrameLocks noGrp="1"/>
          </p:cNvGraphicFramePr>
          <p:nvPr>
            <p:ph idx="1"/>
            <p:extLst>
              <p:ext uri="{D42A27DB-BD31-4B8C-83A1-F6EECF244321}">
                <p14:modId xmlns:p14="http://schemas.microsoft.com/office/powerpoint/2010/main" val="530732516"/>
              </p:ext>
            </p:extLst>
          </p:nvPr>
        </p:nvGraphicFramePr>
        <p:xfrm>
          <a:off x="2670630" y="261256"/>
          <a:ext cx="6691084" cy="1373577"/>
        </p:xfrm>
        <a:graphic>
          <a:graphicData uri="http://schemas.openxmlformats.org/drawingml/2006/table">
            <a:tbl>
              <a:tblPr>
                <a:tableStyleId>{5C22544A-7EE6-4342-B048-85BDC9FD1C3A}</a:tableStyleId>
              </a:tblPr>
              <a:tblGrid>
                <a:gridCol w="2096485">
                  <a:extLst>
                    <a:ext uri="{9D8B030D-6E8A-4147-A177-3AD203B41FA5}">
                      <a16:colId xmlns:a16="http://schemas.microsoft.com/office/drawing/2014/main" val="2902511297"/>
                    </a:ext>
                  </a:extLst>
                </a:gridCol>
                <a:gridCol w="2441883">
                  <a:extLst>
                    <a:ext uri="{9D8B030D-6E8A-4147-A177-3AD203B41FA5}">
                      <a16:colId xmlns:a16="http://schemas.microsoft.com/office/drawing/2014/main" val="2440187767"/>
                    </a:ext>
                  </a:extLst>
                </a:gridCol>
                <a:gridCol w="2152716">
                  <a:extLst>
                    <a:ext uri="{9D8B030D-6E8A-4147-A177-3AD203B41FA5}">
                      <a16:colId xmlns:a16="http://schemas.microsoft.com/office/drawing/2014/main" val="552955756"/>
                    </a:ext>
                  </a:extLst>
                </a:gridCol>
              </a:tblGrid>
              <a:tr h="457859">
                <a:tc>
                  <a:txBody>
                    <a:bodyPr/>
                    <a:lstStyle/>
                    <a:p>
                      <a:pPr algn="ctr" fontAlgn="b"/>
                      <a:r>
                        <a:rPr lang="cs-CZ" sz="2800" u="none" strike="noStrike" dirty="0">
                          <a:effectLst/>
                        </a:rPr>
                        <a:t> </a:t>
                      </a:r>
                      <a:endParaRPr lang="cs-CZ"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b="1" u="none" strike="noStrike" dirty="0">
                          <a:effectLst/>
                        </a:rPr>
                        <a:t>Výběr 1</a:t>
                      </a:r>
                      <a:endParaRPr lang="cs-CZ"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b="1" u="none" strike="noStrike" dirty="0">
                          <a:effectLst/>
                        </a:rPr>
                        <a:t>Výběr 2</a:t>
                      </a:r>
                      <a:endParaRPr lang="cs-CZ"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6416339"/>
                  </a:ext>
                </a:extLst>
              </a:tr>
              <a:tr h="457859">
                <a:tc>
                  <a:txBody>
                    <a:bodyPr/>
                    <a:lstStyle/>
                    <a:p>
                      <a:pPr algn="ctr" fontAlgn="b"/>
                      <a:r>
                        <a:rPr lang="cs-CZ" sz="2800" b="1" u="none" strike="noStrike" dirty="0">
                          <a:effectLst/>
                        </a:rPr>
                        <a:t>Průměr</a:t>
                      </a:r>
                      <a:endParaRPr lang="cs-CZ"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u="none" strike="noStrike" dirty="0">
                          <a:effectLst/>
                        </a:rPr>
                        <a:t>1,5</a:t>
                      </a:r>
                      <a:endParaRPr lang="cs-CZ"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u="none" strike="noStrike" dirty="0">
                          <a:effectLst/>
                        </a:rPr>
                        <a:t>2,8</a:t>
                      </a:r>
                      <a:endParaRPr lang="cs-CZ"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096697"/>
                  </a:ext>
                </a:extLst>
              </a:tr>
              <a:tr h="457859">
                <a:tc>
                  <a:txBody>
                    <a:bodyPr/>
                    <a:lstStyle/>
                    <a:p>
                      <a:pPr algn="ctr" fontAlgn="b"/>
                      <a:r>
                        <a:rPr lang="cs-CZ" sz="2800" b="1" u="none" strike="noStrike" dirty="0">
                          <a:effectLst/>
                        </a:rPr>
                        <a:t>Rozptyl</a:t>
                      </a:r>
                      <a:endParaRPr lang="cs-CZ"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u="none" strike="noStrike" dirty="0">
                          <a:effectLst/>
                        </a:rPr>
                        <a:t>0,2</a:t>
                      </a:r>
                      <a:endParaRPr lang="cs-CZ"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2800" u="none" strike="noStrike" dirty="0">
                          <a:effectLst/>
                        </a:rPr>
                        <a:t>1,9</a:t>
                      </a:r>
                      <a:endParaRPr lang="cs-CZ"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7133465"/>
                  </a:ext>
                </a:extLst>
              </a:tr>
            </a:tbl>
          </a:graphicData>
        </a:graphic>
      </p:graphicFrame>
      <p:graphicFrame>
        <p:nvGraphicFramePr>
          <p:cNvPr id="5" name="Zástupný obsah 3">
            <a:extLst>
              <a:ext uri="{FF2B5EF4-FFF2-40B4-BE49-F238E27FC236}">
                <a16:creationId xmlns:a16="http://schemas.microsoft.com/office/drawing/2014/main" id="{EB9CF0A1-B37C-C448-ABD5-C15199000284}"/>
              </a:ext>
            </a:extLst>
          </p:cNvPr>
          <p:cNvGraphicFramePr>
            <a:graphicFrameLocks/>
          </p:cNvGraphicFramePr>
          <p:nvPr/>
        </p:nvGraphicFramePr>
        <p:xfrm>
          <a:off x="838200" y="1825625"/>
          <a:ext cx="4783667" cy="4667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a:extLst>
              <a:ext uri="{FF2B5EF4-FFF2-40B4-BE49-F238E27FC236}">
                <a16:creationId xmlns:a16="http://schemas.microsoft.com/office/drawing/2014/main" id="{A2DE44B3-6F90-2248-8FD2-3853694D0BB2}"/>
              </a:ext>
            </a:extLst>
          </p:cNvPr>
          <p:cNvGraphicFramePr>
            <a:graphicFrameLocks/>
          </p:cNvGraphicFramePr>
          <p:nvPr/>
        </p:nvGraphicFramePr>
        <p:xfrm>
          <a:off x="5621867" y="1953491"/>
          <a:ext cx="6403878" cy="4539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2112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CAB2-21EE-58EF-8E35-02CEAE1F46E0}"/>
              </a:ext>
            </a:extLst>
          </p:cNvPr>
          <p:cNvSpPr>
            <a:spLocks noGrp="1"/>
          </p:cNvSpPr>
          <p:nvPr>
            <p:ph type="title"/>
          </p:nvPr>
        </p:nvSpPr>
        <p:spPr/>
        <p:txBody>
          <a:bodyPr/>
          <a:lstStyle/>
          <a:p>
            <a:r>
              <a:rPr lang="en-US" dirty="0" err="1"/>
              <a:t>Spočítejte</a:t>
            </a:r>
            <a:r>
              <a:rPr lang="en-US" dirty="0"/>
              <a:t> </a:t>
            </a:r>
            <a:r>
              <a:rPr lang="en-US" dirty="0" err="1"/>
              <a:t>rozptyl</a:t>
            </a:r>
            <a:r>
              <a:rPr lang="en-US" dirty="0"/>
              <a:t> pro </a:t>
            </a:r>
            <a:r>
              <a:rPr lang="en-US" dirty="0" err="1"/>
              <a:t>datový</a:t>
            </a:r>
            <a:r>
              <a:rPr lang="en-US" dirty="0"/>
              <a:t> </a:t>
            </a:r>
            <a:r>
              <a:rPr lang="en-US" dirty="0" err="1"/>
              <a:t>soubor</a:t>
            </a:r>
            <a:endParaRPr lang="en-US" dirty="0"/>
          </a:p>
        </p:txBody>
      </p:sp>
      <p:sp>
        <p:nvSpPr>
          <p:cNvPr id="3" name="Content Placeholder 2">
            <a:extLst>
              <a:ext uri="{FF2B5EF4-FFF2-40B4-BE49-F238E27FC236}">
                <a16:creationId xmlns:a16="http://schemas.microsoft.com/office/drawing/2014/main" id="{6EB3F90D-60DA-190A-4C94-91B60D62DE42}"/>
              </a:ext>
            </a:extLst>
          </p:cNvPr>
          <p:cNvSpPr>
            <a:spLocks noGrp="1"/>
          </p:cNvSpPr>
          <p:nvPr>
            <p:ph idx="1"/>
          </p:nvPr>
        </p:nvSpPr>
        <p:spPr>
          <a:xfrm>
            <a:off x="563880" y="1690688"/>
            <a:ext cx="10515600" cy="4351338"/>
          </a:xfrm>
        </p:spPr>
        <p:txBody>
          <a:bodyPr>
            <a:normAutofit/>
          </a:bodyPr>
          <a:lstStyle/>
          <a:p>
            <a:r>
              <a:rPr lang="cs-CZ" sz="3200" dirty="0">
                <a:effectLst/>
                <a:latin typeface="Times New Roman" panose="02020603050405020304" pitchFamily="18" charset="0"/>
                <a:ea typeface="Times New Roman" panose="02020603050405020304" pitchFamily="18" charset="0"/>
                <a:cs typeface="Calibri" panose="020F0502020204030204" pitchFamily="34" charset="0"/>
              </a:rPr>
              <a:t>4, 4, 4, 4</a:t>
            </a:r>
            <a:endParaRPr lang="en-US" sz="3200" dirty="0">
              <a:effectLst/>
              <a:latin typeface="Times New Roman" panose="020206030504050203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33189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CAB2-21EE-58EF-8E35-02CEAE1F46E0}"/>
              </a:ext>
            </a:extLst>
          </p:cNvPr>
          <p:cNvSpPr>
            <a:spLocks noGrp="1"/>
          </p:cNvSpPr>
          <p:nvPr>
            <p:ph type="title"/>
          </p:nvPr>
        </p:nvSpPr>
        <p:spPr/>
        <p:txBody>
          <a:bodyPr/>
          <a:lstStyle/>
          <a:p>
            <a:r>
              <a:rPr lang="en-US" dirty="0"/>
              <a:t>Jak </a:t>
            </a:r>
            <a:r>
              <a:rPr lang="en-US" dirty="0" err="1"/>
              <a:t>jste</a:t>
            </a:r>
            <a:r>
              <a:rPr lang="en-US" dirty="0"/>
              <a:t> </a:t>
            </a:r>
            <a:r>
              <a:rPr lang="en-US" dirty="0" err="1"/>
              <a:t>spočítali</a:t>
            </a:r>
            <a:r>
              <a:rPr lang="en-US" dirty="0"/>
              <a:t>?</a:t>
            </a:r>
          </a:p>
        </p:txBody>
      </p:sp>
      <p:sp>
        <p:nvSpPr>
          <p:cNvPr id="3" name="Content Placeholder 2">
            <a:extLst>
              <a:ext uri="{FF2B5EF4-FFF2-40B4-BE49-F238E27FC236}">
                <a16:creationId xmlns:a16="http://schemas.microsoft.com/office/drawing/2014/main" id="{6EB3F90D-60DA-190A-4C94-91B60D62DE42}"/>
              </a:ext>
            </a:extLst>
          </p:cNvPr>
          <p:cNvSpPr>
            <a:spLocks noGrp="1"/>
          </p:cNvSpPr>
          <p:nvPr>
            <p:ph idx="1"/>
          </p:nvPr>
        </p:nvSpPr>
        <p:spPr>
          <a:xfrm>
            <a:off x="563880" y="1690688"/>
            <a:ext cx="10515600" cy="4351338"/>
          </a:xfrm>
        </p:spPr>
        <p:txBody>
          <a:bodyPr>
            <a:normAutofit/>
          </a:bodyPr>
          <a:lstStyle/>
          <a:p>
            <a:r>
              <a:rPr lang="cs-CZ" sz="3200" dirty="0">
                <a:effectLst/>
                <a:ea typeface="Times New Roman" panose="02020603050405020304" pitchFamily="18" charset="0"/>
                <a:cs typeface="Calibri" panose="020F0502020204030204" pitchFamily="34" charset="0"/>
              </a:rPr>
              <a:t>4, 4, 4, 4</a:t>
            </a:r>
            <a:endParaRPr lang="en-US" sz="3200" dirty="0">
              <a:effectLst/>
              <a:ea typeface="Times New Roman" panose="02020603050405020304" pitchFamily="18" charset="0"/>
              <a:cs typeface="Calibri" panose="020F0502020204030204" pitchFamily="34" charset="0"/>
            </a:endParaRPr>
          </a:p>
          <a:p>
            <a:r>
              <a:rPr lang="en-US" sz="3200" dirty="0" err="1">
                <a:cs typeface="Calibri" panose="020F0502020204030204" pitchFamily="34" charset="0"/>
              </a:rPr>
              <a:t>Výsledek</a:t>
            </a:r>
            <a:r>
              <a:rPr lang="en-US" sz="3200" dirty="0">
                <a:cs typeface="Calibri" panose="020F0502020204030204" pitchFamily="34" charset="0"/>
              </a:rPr>
              <a:t> = 0</a:t>
            </a:r>
            <a:endParaRPr lang="en-US" sz="3200" dirty="0"/>
          </a:p>
        </p:txBody>
      </p:sp>
    </p:spTree>
    <p:extLst>
      <p:ext uri="{BB962C8B-B14F-4D97-AF65-F5344CB8AC3E}">
        <p14:creationId xmlns:p14="http://schemas.microsoft.com/office/powerpoint/2010/main" val="369604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98CBDB-5BD0-0DD5-E1CB-6D1C5AC9EC35}"/>
              </a:ext>
            </a:extLst>
          </p:cNvPr>
          <p:cNvSpPr>
            <a:spLocks noGrp="1"/>
          </p:cNvSpPr>
          <p:nvPr>
            <p:ph type="title"/>
          </p:nvPr>
        </p:nvSpPr>
        <p:spPr/>
        <p:txBody>
          <a:bodyPr/>
          <a:lstStyle/>
          <a:p>
            <a:r>
              <a:rPr lang="cs-CZ" dirty="0"/>
              <a:t>Jak získáme pravděpodobnostní funkci?</a:t>
            </a:r>
          </a:p>
        </p:txBody>
      </p:sp>
      <p:sp>
        <p:nvSpPr>
          <p:cNvPr id="3" name="Zástupný obsah 2">
            <a:extLst>
              <a:ext uri="{FF2B5EF4-FFF2-40B4-BE49-F238E27FC236}">
                <a16:creationId xmlns:a16="http://schemas.microsoft.com/office/drawing/2014/main" id="{F72B6C5B-01CB-46AC-FF18-9C42C61E4C77}"/>
              </a:ext>
            </a:extLst>
          </p:cNvPr>
          <p:cNvSpPr>
            <a:spLocks noGrp="1"/>
          </p:cNvSpPr>
          <p:nvPr>
            <p:ph sz="half" idx="1"/>
          </p:nvPr>
        </p:nvSpPr>
        <p:spPr/>
        <p:txBody>
          <a:bodyPr>
            <a:normAutofit fontScale="77500" lnSpcReduction="20000"/>
          </a:bodyPr>
          <a:lstStyle/>
          <a:p>
            <a:r>
              <a:rPr lang="cs-CZ" dirty="0"/>
              <a:t>Příklad pro </a:t>
            </a:r>
            <a:r>
              <a:rPr lang="cs-CZ" b="1" dirty="0"/>
              <a:t>diskrétní náhodnou veličinu</a:t>
            </a:r>
          </a:p>
          <a:p>
            <a:r>
              <a:rPr lang="cs-CZ" dirty="0"/>
              <a:t>Pravděpodobnostní funkce přiřadí </a:t>
            </a:r>
            <a:r>
              <a:rPr lang="cs-CZ" b="1" dirty="0"/>
              <a:t>pravděpodobnost každé možné výsledné hodnotě</a:t>
            </a:r>
          </a:p>
          <a:p>
            <a:r>
              <a:rPr lang="cs-CZ" dirty="0"/>
              <a:t>Hodnoty pravděpodobnostní funkce znázorňujeme obvykle formou tabulky nebo grafu</a:t>
            </a:r>
          </a:p>
          <a:p>
            <a:r>
              <a:rPr lang="cs-CZ" b="1" dirty="0"/>
              <a:t>Pravděpodobnosti jsou čísla mezi 0 a 1</a:t>
            </a:r>
            <a:r>
              <a:rPr lang="cs-CZ" dirty="0"/>
              <a:t> a </a:t>
            </a:r>
            <a:r>
              <a:rPr lang="cs-CZ" b="1" dirty="0"/>
              <a:t>celkový součet pravděpodobností je 1</a:t>
            </a:r>
            <a:r>
              <a:rPr lang="cs-CZ" dirty="0"/>
              <a:t>.</a:t>
            </a:r>
          </a:p>
          <a:p>
            <a:r>
              <a:rPr lang="cs-CZ" dirty="0"/>
              <a:t>V běžném hovoru jsme zvyklí mluvit o </a:t>
            </a:r>
            <a:r>
              <a:rPr lang="cs-CZ" b="1" dirty="0"/>
              <a:t>pravděpodobnostech vyjádřených v procentech</a:t>
            </a:r>
            <a:r>
              <a:rPr lang="cs-CZ" dirty="0"/>
              <a:t>. Protože procento znamená jednu část ze sta, tedy jednu setinu, platí například 0,05 = </a:t>
            </a:r>
            <a:r>
              <a:rPr lang="cs-CZ"/>
              <a:t>5 %.</a:t>
            </a:r>
            <a:endParaRPr lang="cs-CZ" dirty="0"/>
          </a:p>
        </p:txBody>
      </p:sp>
      <p:sp>
        <p:nvSpPr>
          <p:cNvPr id="8" name="TextovéPole 7">
            <a:extLst>
              <a:ext uri="{FF2B5EF4-FFF2-40B4-BE49-F238E27FC236}">
                <a16:creationId xmlns:a16="http://schemas.microsoft.com/office/drawing/2014/main" id="{AF7208E9-E406-C510-F624-34121C001D2E}"/>
              </a:ext>
            </a:extLst>
          </p:cNvPr>
          <p:cNvSpPr txBox="1"/>
          <p:nvPr/>
        </p:nvSpPr>
        <p:spPr>
          <a:xfrm>
            <a:off x="5499463" y="6579196"/>
            <a:ext cx="7445829" cy="246221"/>
          </a:xfrm>
          <a:prstGeom prst="rect">
            <a:avLst/>
          </a:prstGeom>
          <a:noFill/>
        </p:spPr>
        <p:txBody>
          <a:bodyPr wrap="square" rtlCol="0">
            <a:spAutoFit/>
          </a:bodyPr>
          <a:lstStyle/>
          <a:p>
            <a:r>
              <a:rPr lang="cs-CZ" sz="1000" dirty="0"/>
              <a:t>Zdroj obrázku: Autor: Oleg </a:t>
            </a:r>
            <a:r>
              <a:rPr lang="cs-CZ" sz="1000" dirty="0" err="1"/>
              <a:t>Alexandrov</a:t>
            </a:r>
            <a:r>
              <a:rPr lang="cs-CZ" sz="1000" dirty="0"/>
              <a:t> – Vlastní dílo, Volné dílo, https://</a:t>
            </a:r>
            <a:r>
              <a:rPr lang="cs-CZ" sz="1000" dirty="0" err="1"/>
              <a:t>commons.wikimedia.org</a:t>
            </a:r>
            <a:r>
              <a:rPr lang="cs-CZ" sz="1000" dirty="0"/>
              <a:t>/</a:t>
            </a:r>
            <a:r>
              <a:rPr lang="cs-CZ" sz="1000" dirty="0" err="1"/>
              <a:t>w</a:t>
            </a:r>
            <a:r>
              <a:rPr lang="cs-CZ" sz="1000" dirty="0"/>
              <a:t>/</a:t>
            </a:r>
            <a:r>
              <a:rPr lang="cs-CZ" sz="1000" dirty="0" err="1"/>
              <a:t>index.php?curid</a:t>
            </a:r>
            <a:r>
              <a:rPr lang="cs-CZ" sz="1000" dirty="0"/>
              <a:t>=2432487</a:t>
            </a:r>
          </a:p>
        </p:txBody>
      </p:sp>
      <p:pic>
        <p:nvPicPr>
          <p:cNvPr id="1026" name="Picture 2">
            <a:extLst>
              <a:ext uri="{FF2B5EF4-FFF2-40B4-BE49-F238E27FC236}">
                <a16:creationId xmlns:a16="http://schemas.microsoft.com/office/drawing/2014/main" id="{17FE1A0D-3D8E-A489-A89B-4B9A94AC3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3742321"/>
            <a:ext cx="5584842" cy="243464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4A755809-5026-DE3D-30B0-FCF9BA1A8BC6}"/>
              </a:ext>
            </a:extLst>
          </p:cNvPr>
          <p:cNvSpPr txBox="1"/>
          <p:nvPr/>
        </p:nvSpPr>
        <p:spPr>
          <a:xfrm>
            <a:off x="6420561" y="2505670"/>
            <a:ext cx="5603631" cy="923330"/>
          </a:xfrm>
          <a:prstGeom prst="rect">
            <a:avLst/>
          </a:prstGeom>
          <a:noFill/>
        </p:spPr>
        <p:txBody>
          <a:bodyPr wrap="square" rtlCol="0">
            <a:spAutoFit/>
          </a:bodyPr>
          <a:lstStyle/>
          <a:p>
            <a:r>
              <a:rPr lang="cs-CZ" b="1" dirty="0"/>
              <a:t>Pravděpodobnostní funkce poctivé kostky</a:t>
            </a:r>
            <a:r>
              <a:rPr lang="cs-CZ" dirty="0"/>
              <a:t>. U všech čísel na kostce je stejná pravděpodobnost, že se při hodu objeví na horní stěně.</a:t>
            </a:r>
          </a:p>
        </p:txBody>
      </p:sp>
    </p:spTree>
    <p:extLst>
      <p:ext uri="{BB962C8B-B14F-4D97-AF65-F5344CB8AC3E}">
        <p14:creationId xmlns:p14="http://schemas.microsoft.com/office/powerpoint/2010/main" val="372952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7841A-EBBA-33C6-622E-E6F8A5198039}"/>
              </a:ext>
            </a:extLst>
          </p:cNvPr>
          <p:cNvSpPr>
            <a:spLocks noGrp="1"/>
          </p:cNvSpPr>
          <p:nvPr>
            <p:ph type="title"/>
          </p:nvPr>
        </p:nvSpPr>
        <p:spPr>
          <a:xfrm>
            <a:off x="838200" y="2567998"/>
            <a:ext cx="10515600" cy="1325563"/>
          </a:xfrm>
        </p:spPr>
        <p:txBody>
          <a:bodyPr>
            <a:normAutofit/>
          </a:bodyPr>
          <a:lstStyle/>
          <a:p>
            <a:r>
              <a:rPr lang="cs-CZ" dirty="0"/>
              <a:t>Slyšeli jste někdy o normální rozdělení (Gaussova křivka)? Co o něm víte?</a:t>
            </a:r>
          </a:p>
        </p:txBody>
      </p:sp>
    </p:spTree>
    <p:extLst>
      <p:ext uri="{BB962C8B-B14F-4D97-AF65-F5344CB8AC3E}">
        <p14:creationId xmlns:p14="http://schemas.microsoft.com/office/powerpoint/2010/main" val="384015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7841A-EBBA-33C6-622E-E6F8A5198039}"/>
              </a:ext>
            </a:extLst>
          </p:cNvPr>
          <p:cNvSpPr>
            <a:spLocks noGrp="1"/>
          </p:cNvSpPr>
          <p:nvPr>
            <p:ph type="title"/>
          </p:nvPr>
        </p:nvSpPr>
        <p:spPr/>
        <p:txBody>
          <a:bodyPr/>
          <a:lstStyle/>
          <a:p>
            <a:r>
              <a:rPr lang="cs-CZ" dirty="0"/>
              <a:t>Normální rozdělení</a:t>
            </a:r>
          </a:p>
        </p:txBody>
      </p:sp>
      <p:sp>
        <p:nvSpPr>
          <p:cNvPr id="3" name="Zástupný obsah 2">
            <a:extLst>
              <a:ext uri="{FF2B5EF4-FFF2-40B4-BE49-F238E27FC236}">
                <a16:creationId xmlns:a16="http://schemas.microsoft.com/office/drawing/2014/main" id="{FA870523-3690-7916-1003-66F469389B21}"/>
              </a:ext>
            </a:extLst>
          </p:cNvPr>
          <p:cNvSpPr>
            <a:spLocks noGrp="1"/>
          </p:cNvSpPr>
          <p:nvPr>
            <p:ph idx="1"/>
          </p:nvPr>
        </p:nvSpPr>
        <p:spPr/>
        <p:txBody>
          <a:bodyPr>
            <a:normAutofit fontScale="92500" lnSpcReduction="20000"/>
          </a:bodyPr>
          <a:lstStyle/>
          <a:p>
            <a:r>
              <a:rPr lang="cs-CZ" dirty="0"/>
              <a:t>Teorie říká, že normální rozdělní můžeme očekávat u fenoménů, které jsou ovlivňovány celou řadou malých vlivů</a:t>
            </a:r>
          </a:p>
          <a:p>
            <a:r>
              <a:rPr lang="cs-CZ" dirty="0"/>
              <a:t>Typicky vzniká v důsledku mnoha malých vlivů. Působení těchto vlivů se častěji “vykrátí” (některé přidávají, jiné ubírají).</a:t>
            </a:r>
          </a:p>
          <a:p>
            <a:r>
              <a:rPr lang="cs-CZ" dirty="0"/>
              <a:t>Výška, kognitivní schopnosti</a:t>
            </a:r>
          </a:p>
          <a:p>
            <a:r>
              <a:rPr lang="cs-CZ" dirty="0"/>
              <a:t>Jiné fenomény např. příjem mají dlouhý „ocas“ a nejsou normální</a:t>
            </a:r>
          </a:p>
          <a:p>
            <a:pPr lvl="0">
              <a:buFont typeface="Wingdings" pitchFamily="2" charset="2"/>
              <a:buChar char="Ø"/>
            </a:pPr>
            <a:r>
              <a:rPr lang="cs-CZ" dirty="0"/>
              <a:t> Lze jím dobře aproximovat fyzikální nebo biologická měření:</a:t>
            </a:r>
          </a:p>
          <a:p>
            <a:pPr marL="514350" lvl="0" indent="-514350">
              <a:buAutoNum type="alphaLcParenR"/>
            </a:pPr>
            <a:r>
              <a:rPr lang="cs-CZ" dirty="0"/>
              <a:t>rozdíly v hodnotách způsobeny chybou měření,</a:t>
            </a:r>
          </a:p>
          <a:p>
            <a:pPr marL="514350" lvl="0" indent="-514350">
              <a:buAutoNum type="alphaLcParenR"/>
            </a:pPr>
            <a:r>
              <a:rPr lang="cs-CZ" dirty="0"/>
              <a:t>přirozeně kolísající veličiny – výška</a:t>
            </a:r>
          </a:p>
          <a:p>
            <a:pPr>
              <a:buFont typeface="Wingdings" pitchFamily="2" charset="2"/>
              <a:buChar char="Ø"/>
            </a:pPr>
            <a:r>
              <a:rPr lang="cs-CZ" dirty="0"/>
              <a:t> To vedlo k tomu, že normální rozdělení je hodně zkoumané a ostatní méně popsané </a:t>
            </a:r>
            <a:endParaRPr lang="en-US" dirty="0"/>
          </a:p>
          <a:p>
            <a:endParaRPr lang="cs-CZ" dirty="0"/>
          </a:p>
          <a:p>
            <a:endParaRPr lang="cs-CZ" dirty="0"/>
          </a:p>
        </p:txBody>
      </p:sp>
    </p:spTree>
    <p:extLst>
      <p:ext uri="{BB962C8B-B14F-4D97-AF65-F5344CB8AC3E}">
        <p14:creationId xmlns:p14="http://schemas.microsoft.com/office/powerpoint/2010/main" val="116440041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2536</Words>
  <Application>Microsoft Macintosh PowerPoint</Application>
  <PresentationFormat>Širokoúhlá obrazovka</PresentationFormat>
  <Paragraphs>488</Paragraphs>
  <Slides>65</Slides>
  <Notes>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65</vt:i4>
      </vt:variant>
    </vt:vector>
  </HeadingPairs>
  <TitlesOfParts>
    <vt:vector size="72" baseType="lpstr">
      <vt:lpstr>-apple-system</vt:lpstr>
      <vt:lpstr>Arial</vt:lpstr>
      <vt:lpstr>Calibri</vt:lpstr>
      <vt:lpstr>Calibri Light</vt:lpstr>
      <vt:lpstr>Times New Roman</vt:lpstr>
      <vt:lpstr>Wingdings</vt:lpstr>
      <vt:lpstr>Motiv Office</vt:lpstr>
      <vt:lpstr>Jak popsat spoustu dat?</vt:lpstr>
      <vt:lpstr>Tvar dat: empirická distribuce dat</vt:lpstr>
      <vt:lpstr>Odhad počtu fazolí ve sklenici</vt:lpstr>
      <vt:lpstr>Jak vizualizovat mnoho dat? </vt:lpstr>
      <vt:lpstr>Populační rozdělení: Rozdělení pravděpodobnosti</vt:lpstr>
      <vt:lpstr>Jak popíšeme nějaký soubor? Jaká je např. výška hráčů NBA?</vt:lpstr>
      <vt:lpstr>Jak získáme pravděpodobnostní funkci?</vt:lpstr>
      <vt:lpstr>Slyšeli jste někdy o normální rozdělení (Gaussova křivka)? Co o něm víte?</vt:lpstr>
      <vt:lpstr>Normální rozdělení</vt:lpstr>
      <vt:lpstr>Normální rozdělení</vt:lpstr>
      <vt:lpstr>Normální rozdělení</vt:lpstr>
      <vt:lpstr>Proč je dobré znát normální populační rozdělení?</vt:lpstr>
      <vt:lpstr>Porodní hmotnost</vt:lpstr>
      <vt:lpstr>Porodní hmotnost - populační rozdělení (zdroj: Spiegelhalter 2019) </vt:lpstr>
      <vt:lpstr>Prezentace aplikace PowerPoint</vt:lpstr>
      <vt:lpstr>Porodní hmotnost - populační rozdělení (zdroj: Spiegelhalter 2019) </vt:lpstr>
      <vt:lpstr>Míry centrality/střední hodnoty/polohy</vt:lpstr>
      <vt:lpstr>Cvičení</vt:lpstr>
      <vt:lpstr>Řešení</vt:lpstr>
      <vt:lpstr>Jaké znáte míry střední hodnoty?</vt:lpstr>
      <vt:lpstr>Vybrané míry střední hodnoty</vt:lpstr>
      <vt:lpstr>Princip váhy: aritmetický průměr</vt:lpstr>
      <vt:lpstr>Aritmetický průměr </vt:lpstr>
      <vt:lpstr>Aritmetický průměr </vt:lpstr>
      <vt:lpstr>Aritmetický průměr: odlehlá hodnota</vt:lpstr>
      <vt:lpstr>Využití průměru: příklady</vt:lpstr>
      <vt:lpstr>Jaké další způsoby popisu střední hodnoty můžeme využít?</vt:lpstr>
      <vt:lpstr>Jaký je modus a median?</vt:lpstr>
      <vt:lpstr>Modus: hodnota, která se objevuje nejčastěji</vt:lpstr>
      <vt:lpstr>Medián: hodnota, která se nachází přesně uprostřed všech hodnot</vt:lpstr>
      <vt:lpstr>Jaké jsou typy proměnných a jak je můžeme charakterizovat?</vt:lpstr>
      <vt:lpstr>Jaké střední hodnoty můžeme využít pro následující typy proměnných?</vt:lpstr>
      <vt:lpstr>Střední hodnota a druhy proměnných</vt:lpstr>
      <vt:lpstr>Jaká míra střední hodnoty se hodí využít v případě, že v datovém souboru se objevují odlehlé hodnoty?</vt:lpstr>
      <vt:lpstr>Střední hodnota a odlehlé hodnoty</vt:lpstr>
      <vt:lpstr>Vícevrcholových rozdělení</vt:lpstr>
      <vt:lpstr>Robustní statistiky a střední hodnoty</vt:lpstr>
      <vt:lpstr>Šikmost dat</vt:lpstr>
      <vt:lpstr>Šikmost</vt:lpstr>
      <vt:lpstr>Šikmost a střední hodnota</vt:lpstr>
      <vt:lpstr>Střední hodnota a “šikmost“ dat</vt:lpstr>
      <vt:lpstr>Střední hodnota a “šikmost“ dat</vt:lpstr>
      <vt:lpstr>Ve kterém ze tří obrázků výše bude průměr větší/menší než medián? Kdy bude stejný? </vt:lpstr>
      <vt:lpstr>Rozptýlenost dat: míry variability</vt:lpstr>
      <vt:lpstr>Rozptýlenost dat</vt:lpstr>
      <vt:lpstr>5 základních údajů</vt:lpstr>
      <vt:lpstr>5 základních údajů</vt:lpstr>
      <vt:lpstr>Proč může být důležité znát nejvyšší a nejnižší hodnotu?</vt:lpstr>
      <vt:lpstr>Základní údaje o rozptýlenosti: kvartil a decily</vt:lpstr>
      <vt:lpstr>5 základních údajů</vt:lpstr>
      <vt:lpstr>Boxplot</vt:lpstr>
      <vt:lpstr>Boxplot</vt:lpstr>
      <vt:lpstr>5 základních údajů: K čemu je boxplot?</vt:lpstr>
      <vt:lpstr>Potvrzují data v boxplotech, že ranní testy z matematiky mají lepší známky než odpolední testy?</vt:lpstr>
      <vt:lpstr>Medián ranních testů je vyšší než skóre odpoledních testů – průměrné ranní výsledky jsou vyšší</vt:lpstr>
      <vt:lpstr>Jak se liší distribuce vítězných skóre mezi WNBA a NBA?</vt:lpstr>
      <vt:lpstr>1. Rozptýlenost dat kolem střední hodnoty je vyšší ve WNBA (střední krabice je širší) 2. Levý vous u WNBA je patrně kratší než pravý – data jsou zešikmená (napravo) 3. Rozdíl mediánů</vt:lpstr>
      <vt:lpstr>Rozptyl a směrodatná odchylka</vt:lpstr>
      <vt:lpstr>Rozptyl (https://www.matweb.cz/rozptyl/)</vt:lpstr>
      <vt:lpstr>Rozptyl a směrodatná odchylka</vt:lpstr>
      <vt:lpstr>Dva soubory: výsledky podle známek studentů</vt:lpstr>
      <vt:lpstr>Který soubor měl větší větší rozptyl?</vt:lpstr>
      <vt:lpstr>Prezentace aplikace PowerPoint</vt:lpstr>
      <vt:lpstr>Spočítejte rozptyl pro datový soubor</vt:lpstr>
      <vt:lpstr>Jak jste spočítali?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Benjamin Petruželka</dc:creator>
  <cp:lastModifiedBy>Benjamin Petruželka</cp:lastModifiedBy>
  <cp:revision>48</cp:revision>
  <dcterms:created xsi:type="dcterms:W3CDTF">2022-02-25T12:58:27Z</dcterms:created>
  <dcterms:modified xsi:type="dcterms:W3CDTF">2023-11-07T10:08:53Z</dcterms:modified>
</cp:coreProperties>
</file>