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tags/tag21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1" r:id="rId2"/>
    <p:sldId id="262" r:id="rId3"/>
    <p:sldId id="282" r:id="rId4"/>
    <p:sldId id="290" r:id="rId5"/>
    <p:sldId id="283" r:id="rId6"/>
    <p:sldId id="305" r:id="rId7"/>
    <p:sldId id="289" r:id="rId8"/>
    <p:sldId id="284" r:id="rId9"/>
    <p:sldId id="263" r:id="rId10"/>
    <p:sldId id="292" r:id="rId11"/>
    <p:sldId id="331" r:id="rId12"/>
    <p:sldId id="293" r:id="rId13"/>
    <p:sldId id="296" r:id="rId14"/>
    <p:sldId id="294" r:id="rId15"/>
    <p:sldId id="304" r:id="rId16"/>
    <p:sldId id="264" r:id="rId17"/>
    <p:sldId id="336" r:id="rId18"/>
    <p:sldId id="332" r:id="rId19"/>
    <p:sldId id="295" r:id="rId20"/>
    <p:sldId id="265" r:id="rId21"/>
    <p:sldId id="327" r:id="rId22"/>
    <p:sldId id="266" r:id="rId23"/>
    <p:sldId id="298" r:id="rId24"/>
    <p:sldId id="307" r:id="rId25"/>
    <p:sldId id="333" r:id="rId26"/>
    <p:sldId id="329" r:id="rId27"/>
    <p:sldId id="308" r:id="rId28"/>
    <p:sldId id="309" r:id="rId29"/>
    <p:sldId id="321" r:id="rId30"/>
    <p:sldId id="310" r:id="rId31"/>
    <p:sldId id="311" r:id="rId32"/>
    <p:sldId id="337" r:id="rId33"/>
    <p:sldId id="338" r:id="rId34"/>
    <p:sldId id="339" r:id="rId35"/>
  </p:sldIdLst>
  <p:sldSz cx="9144000" cy="6858000" type="screen4x3"/>
  <p:notesSz cx="6858000" cy="9144000"/>
  <p:custDataLst>
    <p:tags r:id="rId37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3857" autoAdjust="0"/>
  </p:normalViewPr>
  <p:slideViewPr>
    <p:cSldViewPr>
      <p:cViewPr varScale="1">
        <p:scale>
          <a:sx n="86" d="100"/>
          <a:sy n="86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721E0E-C2F4-465C-8FBE-BF56261E8B92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D1DD2-DD1A-475E-858E-69DCFCAD371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723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18B18C-E27C-416C-A75E-446F2A50586B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854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9D66BD-F44F-4BCE-B555-DB2BBA3CFE76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652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4B14A1-B728-46FE-9D16-9812D9E65F33}" type="slidenum">
              <a:rPr lang="cs-CZ" smtClean="0"/>
              <a:pPr/>
              <a:t>22</a:t>
            </a:fld>
            <a:endParaRPr lang="cs-CZ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224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3FCAF-DDF6-4FC6-8984-527AF9A71EDC}" type="slidenum">
              <a:rPr lang="cs-CZ" smtClean="0"/>
              <a:pPr/>
              <a:t>23</a:t>
            </a:fld>
            <a:endParaRPr lang="cs-CZ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81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5B53F7-50EE-484F-BA21-72EBCD44A91C}" type="slidenum">
              <a:rPr lang="cs-CZ" smtClean="0"/>
              <a:pPr/>
              <a:t>30</a:t>
            </a:fld>
            <a:endParaRPr lang="cs-CZ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428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EA2B6-F395-42C6-9296-2110437A1F98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260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EA2B6-F395-42C6-9296-2110437A1F98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859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8EA2B6-F395-42C6-9296-2110437A1F98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28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40261A-B017-49F0-A4C4-DD68A06EE933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162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2330F5-825A-4DA1-83BC-09C87C8E3027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119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C99BD-D27B-419B-943A-C6850FAD6E57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20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31DBFB-2C92-4E0C-97F3-1D0A1BA5E44B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02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1106B5-CAEE-4C5F-8D49-683936902BCB}" type="slidenum">
              <a:rPr lang="cs-CZ" smtClean="0"/>
              <a:pPr/>
              <a:t>19</a:t>
            </a:fld>
            <a:endParaRPr lang="cs-CZ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67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DD807-21BB-44D5-8D8A-DF7F7279EE75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8C680-DBCF-4EDD-A78D-9071DBE10698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CD3EE-92FF-493D-8F08-83ABBE986624}" type="datetimeFigureOut">
              <a:rPr lang="cs-CZ" smtClean="0"/>
              <a:pPr/>
              <a:t>03.11.2025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E45BE-D055-44A6-8E52-FE8B8EFE9C6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276600"/>
          </a:xfrm>
        </p:spPr>
        <p:txBody>
          <a:bodyPr>
            <a:normAutofit/>
          </a:bodyPr>
          <a:lstStyle/>
          <a:p>
            <a:pPr algn="ctr" eaLnBrk="1" hangingPunct="1"/>
            <a:br>
              <a:rPr lang="cs-CZ" dirty="0">
                <a:latin typeface="Arial" charset="0"/>
              </a:rPr>
            </a:br>
            <a:r>
              <a:rPr lang="cs-CZ" dirty="0">
                <a:latin typeface="Arial" charset="0"/>
              </a:rPr>
              <a:t>Descartes a baroko</a:t>
            </a:r>
            <a:br>
              <a:rPr lang="cs-CZ" dirty="0">
                <a:latin typeface="Arial" charset="0"/>
              </a:rPr>
            </a:br>
            <a:br>
              <a:rPr lang="cs-CZ" sz="2000" dirty="0">
                <a:latin typeface="Arial" charset="0"/>
              </a:rPr>
            </a:br>
            <a:r>
              <a:rPr lang="cs-CZ" sz="3400" dirty="0">
                <a:latin typeface="Arial" charset="0"/>
              </a:rPr>
              <a:t>Svět je fikce &amp; život je sen</a:t>
            </a:r>
            <a:br>
              <a:rPr lang="cs-CZ" sz="3400" dirty="0">
                <a:latin typeface="Arial" charset="0"/>
              </a:rPr>
            </a:br>
            <a:endParaRPr lang="cs-CZ" sz="34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19D94D-19D9-4DC3-BAA2-6BBD3812AABC}" type="slidenum">
              <a:rPr lang="cs-CZ" altLang="en-US"/>
              <a:pPr>
                <a:defRPr/>
              </a:pPr>
              <a:t>1</a:t>
            </a:fld>
            <a:endParaRPr lang="cs-CZ" altLang="en-US"/>
          </a:p>
        </p:txBody>
      </p:sp>
      <p:sp>
        <p:nvSpPr>
          <p:cNvPr id="4101" name="Obdélník 4"/>
          <p:cNvSpPr>
            <a:spLocks noChangeArrowheads="1"/>
          </p:cNvSpPr>
          <p:nvPr/>
        </p:nvSpPr>
        <p:spPr bwMode="auto">
          <a:xfrm>
            <a:off x="457200" y="4648200"/>
            <a:ext cx="8229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400"/>
              <a:t>Ondřej Švec</a:t>
            </a:r>
          </a:p>
          <a:p>
            <a:pPr algn="ctr"/>
            <a:endParaRPr lang="cs-CZ" sz="200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err="1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FB989-1E49-4115-886C-FD6297D7C250}" type="slidenum">
              <a:rPr lang="cs-CZ" altLang="en-US"/>
              <a:pPr>
                <a:defRPr/>
              </a:pPr>
              <a:t>10</a:t>
            </a:fld>
            <a:endParaRPr lang="cs-CZ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z="2400" i="1">
                <a:latin typeface="Arial" charset="0"/>
              </a:rPr>
              <a:t>Le monde, ou Traité de la lumière </a:t>
            </a:r>
            <a:r>
              <a:rPr lang="cs-CZ" sz="2400">
                <a:latin typeface="Arial" charset="0"/>
              </a:rPr>
              <a:t>(1630-1633)</a:t>
            </a:r>
          </a:p>
        </p:txBody>
      </p:sp>
      <p:sp>
        <p:nvSpPr>
          <p:cNvPr id="6149" name="Text Box 11"/>
          <p:cNvSpPr txBox="1">
            <a:spLocks noChangeArrowheads="1"/>
          </p:cNvSpPr>
          <p:nvPr/>
        </p:nvSpPr>
        <p:spPr bwMode="auto">
          <a:xfrm>
            <a:off x="762000" y="9906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/>
              <a:t>První vydání, 1664</a:t>
            </a: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876800" y="9906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200"/>
              <a:t>Descartův portrét: Jean-Baptiste Weenix, zhruba okolo roku 1647, dnes Rijksmuseum v Utrechtu. </a:t>
            </a:r>
          </a:p>
        </p:txBody>
      </p:sp>
      <p:pic>
        <p:nvPicPr>
          <p:cNvPr id="6151" name="Picture 13" descr="Le mon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371600"/>
            <a:ext cx="29527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18" descr="0262-0319_portr_rene_descart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76800" y="1524000"/>
            <a:ext cx="3416300" cy="4530725"/>
          </a:xfrm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err="1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FB989-1E49-4115-886C-FD6297D7C250}" type="slidenum">
              <a:rPr lang="cs-CZ" altLang="en-US"/>
              <a:pPr>
                <a:defRPr/>
              </a:pPr>
              <a:t>11</a:t>
            </a:fld>
            <a:endParaRPr lang="cs-CZ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sz="2400" i="1">
                <a:latin typeface="Arial" charset="0"/>
              </a:rPr>
              <a:t>Le monde, ou Traité de la lumière </a:t>
            </a:r>
            <a:r>
              <a:rPr lang="cs-CZ" sz="2400">
                <a:latin typeface="Arial" charset="0"/>
              </a:rPr>
              <a:t>(1630-1633)</a:t>
            </a:r>
          </a:p>
        </p:txBody>
      </p:sp>
      <p:sp>
        <p:nvSpPr>
          <p:cNvPr id="6149" name="Text Box 11"/>
          <p:cNvSpPr txBox="1">
            <a:spLocks noChangeArrowheads="1"/>
          </p:cNvSpPr>
          <p:nvPr/>
        </p:nvSpPr>
        <p:spPr bwMode="auto">
          <a:xfrm>
            <a:off x="762000" y="9906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/>
              <a:t>První vydání, 1664</a:t>
            </a: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876800" y="9906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1200"/>
              <a:t>Descartův portrét: Jean-Baptiste Weenix, zhruba okolo roku 1647, dnes Rijksmuseum v Utrechtu. </a:t>
            </a:r>
          </a:p>
        </p:txBody>
      </p:sp>
      <p:pic>
        <p:nvPicPr>
          <p:cNvPr id="6151" name="Picture 13" descr="Le mon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371600"/>
            <a:ext cx="29527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Mundus est fabula 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483793"/>
            <a:ext cx="3960440" cy="446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107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D70BA-A4ED-40A2-92EB-537114384233}" type="slidenum">
              <a:rPr lang="cs-CZ" altLang="en-US"/>
              <a:pPr>
                <a:defRPr/>
              </a:pPr>
              <a:t>12</a:t>
            </a:fld>
            <a:endParaRPr lang="cs-CZ" altLang="en-US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err="1">
                <a:latin typeface="Arial" charset="0"/>
              </a:rPr>
              <a:t>Mundus</a:t>
            </a:r>
            <a:r>
              <a:rPr lang="cs-CZ" sz="2800" dirty="0">
                <a:latin typeface="Arial" charset="0"/>
              </a:rPr>
              <a:t> </a:t>
            </a:r>
            <a:r>
              <a:rPr lang="cs-CZ" sz="2800" dirty="0" err="1">
                <a:latin typeface="Arial" charset="0"/>
              </a:rPr>
              <a:t>est</a:t>
            </a:r>
            <a:r>
              <a:rPr lang="cs-CZ" sz="2800" dirty="0">
                <a:latin typeface="Arial" charset="0"/>
              </a:rPr>
              <a:t> </a:t>
            </a:r>
            <a:r>
              <a:rPr lang="cs-CZ" sz="2800" dirty="0" err="1">
                <a:latin typeface="Arial" charset="0"/>
              </a:rPr>
              <a:t>fabula</a:t>
            </a:r>
            <a:r>
              <a:rPr lang="cs-CZ" sz="2800" dirty="0">
                <a:latin typeface="Arial" charset="0"/>
              </a:rPr>
              <a:t>, la vida es </a:t>
            </a:r>
            <a:r>
              <a:rPr lang="cs-CZ" sz="2800" dirty="0" err="1">
                <a:latin typeface="Arial" charset="0"/>
              </a:rPr>
              <a:t>sueño</a:t>
            </a:r>
            <a:endParaRPr lang="cs-CZ" sz="2800" dirty="0">
              <a:latin typeface="Arial" charset="0"/>
            </a:endParaRP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sz="2400" i="1" dirty="0" err="1"/>
              <a:t>Segismundo</a:t>
            </a:r>
            <a:r>
              <a:rPr lang="cs-CZ" sz="2400" i="1" dirty="0"/>
              <a:t>: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Že život je pouhé snění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v světě, jenž je tím, čím není: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už chápu tu světskou lest, 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člověk sní o tom, čím jest, </a:t>
            </a:r>
          </a:p>
          <a:p>
            <a:pPr marL="1440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400" dirty="0"/>
              <a:t>	nežli přijde probuzení. 	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sz="2000" dirty="0"/>
          </a:p>
          <a:p>
            <a:pPr>
              <a:buNone/>
              <a:defRPr/>
            </a:pPr>
            <a:r>
              <a:rPr lang="es-ES" sz="2100" dirty="0"/>
              <a:t>Pedro Calderón de la Barca</a:t>
            </a:r>
            <a:r>
              <a:rPr lang="cs-CZ" sz="2100" dirty="0"/>
              <a:t>, </a:t>
            </a:r>
            <a:r>
              <a:rPr lang="cs-CZ" sz="2100" i="1" dirty="0"/>
              <a:t>Život je sen</a:t>
            </a:r>
            <a:r>
              <a:rPr lang="cs-CZ" sz="2100" dirty="0"/>
              <a:t>, (1629–1635) Den druhý, Scéna II.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sz="2100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100" dirty="0"/>
              <a:t>// </a:t>
            </a:r>
            <a:r>
              <a:rPr lang="cs-CZ" sz="2100" dirty="0" err="1"/>
              <a:t>Descartova</a:t>
            </a:r>
            <a:r>
              <a:rPr lang="cs-CZ" sz="2100" dirty="0"/>
              <a:t> hyperbolická skepse na konci 1. dne </a:t>
            </a:r>
            <a:r>
              <a:rPr lang="cs-CZ" sz="2100" i="1" dirty="0"/>
              <a:t>Meditací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850174" y="1484784"/>
            <a:ext cx="4073163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sz="1950" dirty="0"/>
          </a:p>
          <a:p>
            <a:r>
              <a:rPr lang="es-ES" sz="1950" dirty="0"/>
              <a:t>¿Qué es la vida? Un frenesí.</a:t>
            </a:r>
          </a:p>
          <a:p>
            <a:r>
              <a:rPr lang="es-ES" sz="1950" dirty="0"/>
              <a:t>¿Qué es la vida? Una ilusión,</a:t>
            </a:r>
            <a:br>
              <a:rPr lang="es-ES" sz="1950" dirty="0"/>
            </a:br>
            <a:r>
              <a:rPr lang="es-ES" sz="1950" dirty="0"/>
              <a:t>una sombra, una ficción,</a:t>
            </a:r>
            <a:br>
              <a:rPr lang="es-ES" sz="1950" dirty="0"/>
            </a:br>
            <a:r>
              <a:rPr lang="es-ES" sz="1950" dirty="0"/>
              <a:t>y el mayor bien es pequeño.</a:t>
            </a:r>
            <a:br>
              <a:rPr lang="es-ES" sz="1950" dirty="0"/>
            </a:br>
            <a:r>
              <a:rPr lang="es-ES" sz="1950" dirty="0"/>
              <a:t>¡Que toda la vida es sueño,</a:t>
            </a:r>
            <a:br>
              <a:rPr lang="es-ES" sz="1950" dirty="0"/>
            </a:br>
            <a:r>
              <a:rPr lang="es-ES" sz="1950" dirty="0"/>
              <a:t>y los sueños, sueños son!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Labyrint světa a ráj srdce</a:t>
            </a:r>
          </a:p>
        </p:txBody>
      </p:sp>
      <p:pic>
        <p:nvPicPr>
          <p:cNvPr id="4" name="Zástupný symbol pro obsah 3" descr="Labyrint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772816"/>
            <a:ext cx="4824536" cy="4666418"/>
          </a:xfrm>
        </p:spPr>
      </p:pic>
      <p:sp>
        <p:nvSpPr>
          <p:cNvPr id="5" name="TextovéPole 4"/>
          <p:cNvSpPr txBox="1"/>
          <p:nvPr/>
        </p:nvSpPr>
        <p:spPr>
          <a:xfrm>
            <a:off x="5940152" y="1628800"/>
            <a:ext cx="28083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tj. světlé vymalování, kterak v tom světě a věcech jeho </a:t>
            </a:r>
            <a:r>
              <a:rPr lang="cs-CZ" sz="2400" dirty="0" err="1"/>
              <a:t>všechněch</a:t>
            </a:r>
            <a:r>
              <a:rPr lang="cs-CZ" sz="2400" dirty="0"/>
              <a:t> nic není než matení a motání, kolotání a </a:t>
            </a:r>
            <a:r>
              <a:rPr lang="cs-CZ" sz="2400" dirty="0" err="1"/>
              <a:t>lopotování</a:t>
            </a:r>
            <a:r>
              <a:rPr lang="cs-CZ" sz="2400" dirty="0"/>
              <a:t>, </a:t>
            </a:r>
            <a:r>
              <a:rPr lang="cs-CZ" sz="2400" b="1" dirty="0"/>
              <a:t>mámení a šalba</a:t>
            </a:r>
          </a:p>
          <a:p>
            <a:r>
              <a:rPr lang="cs-CZ" sz="2400" dirty="0"/>
              <a:t>(1623-1631)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AD70B-C495-4304-B27C-C9E6A6AD1509}" type="slidenum">
              <a:rPr lang="cs-CZ" altLang="en-US"/>
              <a:pPr>
                <a:defRPr/>
              </a:pPr>
              <a:t>14</a:t>
            </a:fld>
            <a:endParaRPr lang="cs-CZ" altLang="en-US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/>
            <a:r>
              <a:rPr lang="cs-CZ" sz="2800">
                <a:latin typeface="Arial" charset="0"/>
              </a:rPr>
              <a:t>Mundus est fabula, all world</a:t>
            </a:r>
            <a:r>
              <a:rPr lang="fr-FR" sz="2800">
                <a:latin typeface="Arial" charset="0"/>
              </a:rPr>
              <a:t>’s </a:t>
            </a:r>
            <a:r>
              <a:rPr lang="cs-CZ" sz="2800">
                <a:latin typeface="Arial" charset="0"/>
              </a:rPr>
              <a:t>a stage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sz="2000" i="1" dirty="0" err="1"/>
              <a:t>Jaques</a:t>
            </a:r>
            <a:r>
              <a:rPr lang="cs-CZ" sz="2000" i="1" dirty="0"/>
              <a:t> (</a:t>
            </a:r>
            <a:r>
              <a:rPr lang="cs-CZ" sz="2000" i="1" dirty="0" err="1"/>
              <a:t>Act</a:t>
            </a:r>
            <a:r>
              <a:rPr lang="cs-CZ" sz="2000" i="1" dirty="0"/>
              <a:t> II, </a:t>
            </a:r>
            <a:r>
              <a:rPr lang="cs-CZ" sz="2000" i="1" dirty="0" err="1"/>
              <a:t>Scene</a:t>
            </a:r>
            <a:r>
              <a:rPr lang="cs-CZ" sz="2000" i="1" dirty="0"/>
              <a:t> VII, lines 139-166)</a:t>
            </a:r>
            <a:r>
              <a:rPr lang="cs-CZ" sz="2000" dirty="0"/>
              <a:t> </a:t>
            </a:r>
            <a:r>
              <a:rPr lang="cs-CZ" sz="2000" i="1" dirty="0"/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fr-FR" sz="2000" i="1" dirty="0"/>
          </a:p>
          <a:p>
            <a:pPr eaLnBrk="1" hangingPunct="1">
              <a:buFont typeface="Wingdings" pitchFamily="2" charset="2"/>
              <a:buNone/>
            </a:pPr>
            <a:r>
              <a:rPr lang="fr-FR" sz="2000" i="1" dirty="0"/>
              <a:t>   </a:t>
            </a:r>
            <a:r>
              <a:rPr lang="cs-CZ" sz="2000" i="1" dirty="0"/>
              <a:t>	</a:t>
            </a:r>
            <a:r>
              <a:rPr lang="cs-CZ" sz="2400" dirty="0" err="1"/>
              <a:t>All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world's</a:t>
            </a:r>
            <a:r>
              <a:rPr lang="cs-CZ" sz="2400" dirty="0"/>
              <a:t> a </a:t>
            </a:r>
            <a:r>
              <a:rPr lang="cs-CZ" sz="2400" dirty="0" err="1"/>
              <a:t>stage</a:t>
            </a:r>
            <a:r>
              <a:rPr lang="cs-CZ" sz="2400" dirty="0"/>
              <a:t>,</a:t>
            </a:r>
            <a:br>
              <a:rPr lang="cs-CZ" sz="2400" dirty="0"/>
            </a:br>
            <a:r>
              <a:rPr lang="cs-CZ" sz="2400" dirty="0"/>
              <a:t>And </a:t>
            </a:r>
            <a:r>
              <a:rPr lang="cs-CZ" sz="2400" dirty="0" err="1"/>
              <a:t>all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men</a:t>
            </a:r>
            <a:r>
              <a:rPr lang="cs-CZ" sz="2400" dirty="0"/>
              <a:t> and </a:t>
            </a:r>
            <a:r>
              <a:rPr lang="cs-CZ" sz="2400" dirty="0" err="1"/>
              <a:t>women</a:t>
            </a:r>
            <a:r>
              <a:rPr lang="cs-CZ" sz="2400" dirty="0"/>
              <a:t> </a:t>
            </a:r>
            <a:r>
              <a:rPr lang="cs-CZ" sz="2400" dirty="0" err="1"/>
              <a:t>merely</a:t>
            </a:r>
            <a:r>
              <a:rPr lang="cs-CZ" sz="2400" dirty="0"/>
              <a:t> </a:t>
            </a:r>
            <a:r>
              <a:rPr lang="cs-CZ" sz="2400" dirty="0" err="1"/>
              <a:t>players</a:t>
            </a:r>
            <a:r>
              <a:rPr lang="cs-CZ" sz="2400" dirty="0"/>
              <a:t>;</a:t>
            </a:r>
            <a:br>
              <a:rPr lang="cs-CZ" sz="2400" dirty="0"/>
            </a:br>
            <a:r>
              <a:rPr lang="cs-CZ" sz="2400" dirty="0" err="1"/>
              <a:t>They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exits</a:t>
            </a:r>
            <a:r>
              <a:rPr lang="cs-CZ" sz="2400" dirty="0"/>
              <a:t> and </a:t>
            </a:r>
            <a:r>
              <a:rPr lang="cs-CZ" sz="2400" dirty="0" err="1"/>
              <a:t>their</a:t>
            </a:r>
            <a:r>
              <a:rPr lang="cs-CZ" sz="2400" dirty="0"/>
              <a:t> </a:t>
            </a:r>
            <a:r>
              <a:rPr lang="cs-CZ" sz="2400" dirty="0" err="1"/>
              <a:t>entrances</a:t>
            </a:r>
            <a:r>
              <a:rPr lang="cs-CZ" sz="2400" dirty="0"/>
              <a:t>;</a:t>
            </a:r>
            <a:br>
              <a:rPr lang="cs-CZ" sz="2400" dirty="0"/>
            </a:br>
            <a:r>
              <a:rPr lang="cs-CZ" sz="2400" dirty="0"/>
              <a:t>And </a:t>
            </a:r>
            <a:r>
              <a:rPr lang="cs-CZ" sz="2400" dirty="0" err="1"/>
              <a:t>one</a:t>
            </a:r>
            <a:r>
              <a:rPr lang="cs-CZ" sz="2400" dirty="0"/>
              <a:t> man in his </a:t>
            </a:r>
            <a:r>
              <a:rPr lang="cs-CZ" sz="2400" dirty="0" err="1"/>
              <a:t>time</a:t>
            </a:r>
            <a:r>
              <a:rPr lang="cs-CZ" sz="2400" dirty="0"/>
              <a:t> </a:t>
            </a:r>
            <a:r>
              <a:rPr lang="cs-CZ" sz="2400" dirty="0" err="1"/>
              <a:t>plays</a:t>
            </a:r>
            <a:r>
              <a:rPr lang="cs-CZ" sz="2400" dirty="0"/>
              <a:t> many </a:t>
            </a:r>
            <a:r>
              <a:rPr lang="cs-CZ" sz="2400" dirty="0" err="1"/>
              <a:t>parts</a:t>
            </a:r>
            <a:r>
              <a:rPr lang="cs-CZ" sz="2400" dirty="0"/>
              <a:t>. </a:t>
            </a:r>
            <a:br>
              <a:rPr lang="cs-CZ" sz="2400" dirty="0"/>
            </a:br>
            <a:endParaRPr lang="cs-CZ" sz="2400" dirty="0"/>
          </a:p>
          <a:p>
            <a:pPr lvl="1" eaLnBrk="1" hangingPunct="1">
              <a:buFont typeface="Wingdings" pitchFamily="2" charset="2"/>
              <a:buNone/>
            </a:pPr>
            <a:r>
              <a:rPr lang="cs-CZ" sz="2400" dirty="0"/>
              <a:t>		William Shakespeare</a:t>
            </a:r>
            <a:r>
              <a:rPr lang="fr-FR" sz="2400" dirty="0"/>
              <a:t>, </a:t>
            </a:r>
            <a:r>
              <a:rPr lang="fr-FR" sz="2400" i="1" dirty="0"/>
              <a:t>As you like it.</a:t>
            </a:r>
            <a:endParaRPr lang="cs-CZ" sz="2400" i="1" dirty="0"/>
          </a:p>
          <a:p>
            <a:pPr lvl="1" eaLnBrk="1" hangingPunct="1">
              <a:buFont typeface="Wingdings" pitchFamily="2" charset="2"/>
              <a:buNone/>
            </a:pPr>
            <a:r>
              <a:rPr lang="cs-CZ" sz="2400" i="1" dirty="0"/>
              <a:t>		</a:t>
            </a:r>
            <a:r>
              <a:rPr lang="cs-CZ" sz="1800" dirty="0"/>
              <a:t>(napsáno okolo r. 1600, vydáno 1623)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000" dirty="0"/>
              <a:t>	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altLang="en-US"/>
              <a:t>Mundus est fabula</a:t>
            </a:r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93552-28DA-42FC-9FD3-5C8A9F30B8A2}" type="slidenum">
              <a:rPr lang="cs-CZ" altLang="en-US"/>
              <a:pPr>
                <a:defRPr/>
              </a:pPr>
              <a:t>15</a:t>
            </a:fld>
            <a:endParaRPr lang="cs-CZ" alt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marL="800100" indent="-800100"/>
            <a:r>
              <a:rPr lang="cs-CZ" sz="2800">
                <a:latin typeface="Arial" charset="0"/>
              </a:rPr>
              <a:t>Mundus est fabula - Svět je fikce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4038600" cy="50641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cs-CZ" sz="2000"/>
              <a:t>	</a:t>
            </a:r>
          </a:p>
          <a:p>
            <a:pPr>
              <a:buFont typeface="Wingdings" pitchFamily="2" charset="2"/>
              <a:buNone/>
            </a:pPr>
            <a:r>
              <a:rPr lang="cs-CZ" sz="2000"/>
              <a:t>	Tajemství ukryté v portrétu</a:t>
            </a:r>
          </a:p>
        </p:txBody>
      </p:sp>
      <p:sp>
        <p:nvSpPr>
          <p:cNvPr id="13318" name="Rectangle 5"/>
          <p:cNvSpPr>
            <a:spLocks noChangeArrowheads="1"/>
          </p:cNvSpPr>
          <p:nvPr/>
        </p:nvSpPr>
        <p:spPr bwMode="auto">
          <a:xfrm>
            <a:off x="4648200" y="1600200"/>
            <a:ext cx="4038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cs-CZ" sz="2600"/>
          </a:p>
        </p:txBody>
      </p:sp>
      <p:pic>
        <p:nvPicPr>
          <p:cNvPr id="13319" name="Picture 8" descr="Mundus est fabula deta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133600"/>
            <a:ext cx="35131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Zástupný symbol pro obsah 9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sz="2800" dirty="0"/>
              <a:t>	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i="1" dirty="0"/>
              <a:t>Svět</a:t>
            </a:r>
            <a:r>
              <a:rPr lang="cs-CZ" sz="2800" dirty="0"/>
              <a:t>, 6. kapitola, nazvaná: </a:t>
            </a:r>
          </a:p>
          <a:p>
            <a:pPr>
              <a:buNone/>
            </a:pPr>
            <a:r>
              <a:rPr lang="cs-CZ" sz="2800" dirty="0"/>
              <a:t>	</a:t>
            </a:r>
            <a:r>
              <a:rPr lang="cs-CZ" sz="2800" i="1" dirty="0"/>
              <a:t>Popis nového Světa: o vlastnostech a hmotě, z nichž se skládá“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dirty="0"/>
              <a:t>	„Dovolte tedy svému myšlení vystoupit z tohoto </a:t>
            </a:r>
            <a:r>
              <a:rPr lang="cs-CZ" sz="2800" i="1" dirty="0"/>
              <a:t>Světa</a:t>
            </a:r>
            <a:r>
              <a:rPr lang="cs-CZ" sz="2800" dirty="0"/>
              <a:t>,</a:t>
            </a:r>
            <a:r>
              <a:rPr lang="cs-CZ" sz="2800" i="1" dirty="0"/>
              <a:t> </a:t>
            </a:r>
            <a:r>
              <a:rPr lang="cs-CZ" sz="2800" dirty="0"/>
              <a:t>a umožněte mu tak spatřit jiný, </a:t>
            </a:r>
            <a:r>
              <a:rPr lang="cs-CZ" sz="2800" u="sng" dirty="0"/>
              <a:t>zcela nový svět, který stvořím v imaginárních prostorách</a:t>
            </a:r>
            <a:r>
              <a:rPr lang="cs-CZ" sz="2800" dirty="0"/>
              <a:t> při uchování toho prvého.“ 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	</a:t>
            </a:r>
          </a:p>
          <a:p>
            <a:pPr>
              <a:buFont typeface="Wingdings" pitchFamily="2" charset="2"/>
              <a:buNone/>
            </a:pPr>
            <a:endParaRPr lang="cs-CZ" sz="2000" dirty="0"/>
          </a:p>
        </p:txBody>
      </p:sp>
    </p:spTree>
    <p:custDataLst>
      <p:tags r:id="rId1"/>
    </p:custData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9966F-BB0B-475D-B5FB-8DC08B4304B6}" type="slidenum">
              <a:rPr lang="cs-CZ" altLang="en-US"/>
              <a:pPr>
                <a:defRPr/>
              </a:pPr>
              <a:t>16</a:t>
            </a:fld>
            <a:endParaRPr lang="cs-CZ" altLang="en-US"/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 eaLnBrk="1" hangingPunct="1"/>
            <a:r>
              <a:rPr lang="la-Latn" sz="2400">
                <a:latin typeface="Arial" charset="0"/>
              </a:rPr>
              <a:t>Theatrum anatomicum</a:t>
            </a:r>
            <a:r>
              <a:rPr lang="cs-CZ" sz="2400">
                <a:latin typeface="Arial" charset="0"/>
              </a:rPr>
              <a:t>: divadlo nicotnosti života</a:t>
            </a:r>
          </a:p>
        </p:txBody>
      </p:sp>
      <p:pic>
        <p:nvPicPr>
          <p:cNvPr id="7173" name="Picture 5" descr="theatr_anatomicum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3568" y="1158875"/>
            <a:ext cx="7848600" cy="5699125"/>
          </a:xfrm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Divadlo nicotnosti života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Barokní anatomie</a:t>
            </a:r>
          </a:p>
          <a:p>
            <a:pPr lvl="1"/>
            <a:r>
              <a:rPr lang="cs-CZ" dirty="0"/>
              <a:t>Pojem života nehraje žádnou roli</a:t>
            </a:r>
          </a:p>
          <a:p>
            <a:pPr lvl="1"/>
            <a:r>
              <a:rPr lang="cs-CZ" dirty="0"/>
              <a:t>Mrtvé těla vzorem pro poznávání ústrojné lidské bytosti</a:t>
            </a:r>
          </a:p>
          <a:p>
            <a:endParaRPr lang="cs-CZ" dirty="0"/>
          </a:p>
          <a:p>
            <a:r>
              <a:rPr lang="cs-CZ" dirty="0"/>
              <a:t>Versus aristotelská tradice: </a:t>
            </a:r>
          </a:p>
          <a:p>
            <a:pPr lvl="1"/>
            <a:r>
              <a:rPr lang="cs-CZ" dirty="0"/>
              <a:t>Veškerá lidská zkušenost je zkušeností stupňů bytí v jejich rozlišnosti: </a:t>
            </a:r>
          </a:p>
          <a:p>
            <a:pPr lvl="1"/>
            <a:r>
              <a:rPr lang="cs-CZ" dirty="0"/>
              <a:t>založení živočišného bytí v bytí vegetativním </a:t>
            </a:r>
          </a:p>
          <a:p>
            <a:pPr lvl="1"/>
            <a:r>
              <a:rPr lang="cs-CZ" dirty="0"/>
              <a:t>založení lidského vědomí v ústrojném, živém těle, které sdílíme s živočichy</a:t>
            </a:r>
          </a:p>
          <a:p>
            <a:r>
              <a:rPr lang="cs-CZ" dirty="0"/>
              <a:t>Versus renesanční tradice: </a:t>
            </a:r>
          </a:p>
          <a:p>
            <a:pPr lvl="1"/>
            <a:r>
              <a:rPr lang="cs-CZ" dirty="0"/>
              <a:t>člověk-mikrokosmos byl oduševnělým tělem a jako takový se podílel na velké duši světa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644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14131"/>
            <a:ext cx="8172400" cy="693028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5848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dirty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791BDD-AB4F-4056-9219-732D1F0A279F}" type="slidenum">
              <a:rPr lang="cs-CZ" altLang="en-US"/>
              <a:pPr>
                <a:defRPr/>
              </a:pPr>
              <a:t>19</a:t>
            </a:fld>
            <a:endParaRPr lang="cs-CZ" altLang="en-US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algn="ctr" eaLnBrk="1" hangingPunct="1"/>
            <a:r>
              <a:rPr lang="cs-CZ" sz="2400">
                <a:latin typeface="Arial" charset="0"/>
              </a:rPr>
              <a:t>Theatrum anatomicum: divadlo nicotnosti života</a:t>
            </a:r>
          </a:p>
        </p:txBody>
      </p:sp>
      <p:pic>
        <p:nvPicPr>
          <p:cNvPr id="18437" name="Picture 7" descr="Vesalius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6056" y="2060848"/>
            <a:ext cx="3217863" cy="4530725"/>
          </a:xfrm>
        </p:spPr>
      </p:pic>
      <p:pic>
        <p:nvPicPr>
          <p:cNvPr id="18438" name="Picture 9" descr="theatr_anatomicum_deta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2060848"/>
            <a:ext cx="368776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 Box 10"/>
          <p:cNvSpPr txBox="1">
            <a:spLocks noChangeArrowheads="1"/>
          </p:cNvSpPr>
          <p:nvPr/>
        </p:nvSpPr>
        <p:spPr bwMode="auto">
          <a:xfrm>
            <a:off x="4946576" y="908720"/>
            <a:ext cx="358140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/>
              <a:t>Vesalius, </a:t>
            </a:r>
            <a:r>
              <a:rPr lang="cs-CZ" i="1"/>
              <a:t>De humani corporis fabrica libri septem </a:t>
            </a:r>
          </a:p>
          <a:p>
            <a:pPr>
              <a:spcBef>
                <a:spcPct val="50000"/>
              </a:spcBef>
            </a:pPr>
            <a:r>
              <a:rPr lang="cs-CZ"/>
              <a:t>(Basilej,1543,s kresbami J.S. Calcara)</a:t>
            </a:r>
          </a:p>
        </p:txBody>
      </p:sp>
      <p:sp>
        <p:nvSpPr>
          <p:cNvPr id="18440" name="Text Box 11"/>
          <p:cNvSpPr txBox="1">
            <a:spLocks noChangeArrowheads="1"/>
          </p:cNvSpPr>
          <p:nvPr/>
        </p:nvSpPr>
        <p:spPr bwMode="auto">
          <a:xfrm>
            <a:off x="755576" y="1124745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/>
              <a:t>Poznej sám sebe!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Důvody k pochybnostem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7CAAF6-571E-41D7-BDD8-45181469497E}" type="slidenum">
              <a:rPr lang="cs-CZ" altLang="en-US" smtClean="0"/>
              <a:pPr>
                <a:defRPr/>
              </a:pPr>
              <a:t>2</a:t>
            </a:fld>
            <a:endParaRPr lang="cs-CZ" altLang="en-US"/>
          </a:p>
        </p:txBody>
      </p:sp>
      <p:sp>
        <p:nvSpPr>
          <p:cNvPr id="5" name="TextovéPole 4"/>
          <p:cNvSpPr txBox="1"/>
          <p:nvPr/>
        </p:nvSpPr>
        <p:spPr>
          <a:xfrm>
            <a:off x="683568" y="1412777"/>
            <a:ext cx="7704856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u="sng" dirty="0"/>
              <a:t>Skepse ve filosofii a ve vědách:</a:t>
            </a:r>
          </a:p>
          <a:p>
            <a:endParaRPr lang="cs-CZ" sz="2200" u="sng" dirty="0"/>
          </a:p>
          <a:p>
            <a:r>
              <a:rPr lang="cs-CZ" sz="2200" dirty="0"/>
              <a:t>Montaigne: « Co je pravda na této straně hory, není pravda na druhé straně hory.“ </a:t>
            </a:r>
          </a:p>
          <a:p>
            <a:endParaRPr lang="cs-CZ" sz="100" dirty="0"/>
          </a:p>
          <a:p>
            <a:r>
              <a:rPr lang="cs-CZ" dirty="0"/>
              <a:t>(</a:t>
            </a:r>
            <a:r>
              <a:rPr lang="cs-CZ" i="1" dirty="0"/>
              <a:t>Obhajoba Raimunda ze </a:t>
            </a:r>
            <a:r>
              <a:rPr lang="cs-CZ" i="1" dirty="0" err="1"/>
              <a:t>Sabundy</a:t>
            </a:r>
            <a:r>
              <a:rPr lang="cs-CZ" dirty="0"/>
              <a:t>, </a:t>
            </a:r>
            <a:r>
              <a:rPr lang="cs-CZ" i="1" dirty="0"/>
              <a:t>Eseje, </a:t>
            </a:r>
            <a:r>
              <a:rPr lang="cs-CZ" dirty="0"/>
              <a:t>II, 12)</a:t>
            </a:r>
          </a:p>
          <a:p>
            <a:endParaRPr lang="cs-CZ" sz="600" dirty="0"/>
          </a:p>
          <a:p>
            <a:r>
              <a:rPr lang="cs-CZ" sz="2200" dirty="0"/>
              <a:t>Viz též Pascal: „Z této strany Pyrenejí pravda, na oné straně blud.“</a:t>
            </a:r>
          </a:p>
          <a:p>
            <a:endParaRPr lang="cs-CZ" sz="200" dirty="0"/>
          </a:p>
          <a:p>
            <a:r>
              <a:rPr lang="cs-CZ" dirty="0"/>
              <a:t>(</a:t>
            </a:r>
            <a:r>
              <a:rPr lang="cs-CZ" i="1" dirty="0"/>
              <a:t>Myšlenky XXI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sz="2200" u="sng" dirty="0"/>
          </a:p>
          <a:p>
            <a:r>
              <a:rPr lang="cs-CZ" sz="2200" u="sng" dirty="0"/>
              <a:t>Náboženský skepticismus</a:t>
            </a:r>
          </a:p>
          <a:p>
            <a:r>
              <a:rPr lang="cs-CZ" sz="2200" dirty="0"/>
              <a:t>katolíci a protestanté se neshodnou na jednotlivých článcích víry</a:t>
            </a:r>
          </a:p>
          <a:p>
            <a:endParaRPr lang="cs-CZ" sz="2200" dirty="0"/>
          </a:p>
          <a:p>
            <a:r>
              <a:rPr lang="cs-CZ" sz="2200" u="sng" dirty="0"/>
              <a:t>Nové objevy astronomie:</a:t>
            </a:r>
            <a:r>
              <a:rPr lang="cs-CZ" sz="2200" dirty="0"/>
              <a:t> </a:t>
            </a:r>
          </a:p>
          <a:p>
            <a:r>
              <a:rPr lang="cs-CZ" sz="2200" dirty="0"/>
              <a:t>Odmítnutí geocentrismu -&gt; Země už není pevným a nehybným středobodem kosmu. </a:t>
            </a:r>
          </a:p>
          <a:p>
            <a:endParaRPr lang="cs-CZ" dirty="0"/>
          </a:p>
          <a:p>
            <a:endParaRPr lang="cs-CZ" u="sng" dirty="0"/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4C9C0-51B0-4E5A-897A-4D1AF263A5EA}" type="slidenum">
              <a:rPr lang="cs-CZ" altLang="en-US"/>
              <a:pPr>
                <a:defRPr/>
              </a:pPr>
              <a:t>20</a:t>
            </a:fld>
            <a:endParaRPr lang="cs-CZ" alt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a-Latn" sz="2600">
                <a:latin typeface="Arial" charset="0"/>
              </a:rPr>
              <a:t>Theatrum anatomicum</a:t>
            </a:r>
            <a:r>
              <a:rPr lang="cs-CZ" sz="2600">
                <a:latin typeface="Arial" charset="0"/>
              </a:rPr>
              <a:t>: divadlo nicotnosti života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30725"/>
          </a:xfrm>
        </p:spPr>
        <p:txBody>
          <a:bodyPr/>
          <a:lstStyle/>
          <a:p>
            <a:pPr eaLnBrk="1" hangingPunct="1"/>
            <a:endParaRPr lang="cs-CZ" sz="2600" i="1"/>
          </a:p>
          <a:p>
            <a:pPr eaLnBrk="1" hangingPunct="1">
              <a:buNone/>
            </a:pPr>
            <a:r>
              <a:rPr lang="cs-CZ" sz="2600" i="1"/>
              <a:t>	Mrtvola </a:t>
            </a:r>
            <a:r>
              <a:rPr lang="cs-CZ" sz="2600"/>
              <a:t>jako model sloužící poznávání živého.</a:t>
            </a:r>
          </a:p>
          <a:p>
            <a:pPr eaLnBrk="1" hangingPunct="1">
              <a:buFont typeface="Wingdings" pitchFamily="2" charset="2"/>
              <a:buNone/>
            </a:pPr>
            <a:endParaRPr lang="cs-CZ" sz="2600"/>
          </a:p>
          <a:p>
            <a:pPr lvl="1" eaLnBrk="1" hangingPunct="1">
              <a:buFont typeface="Wingdings" pitchFamily="2" charset="2"/>
              <a:buChar char="Ø"/>
            </a:pPr>
            <a:r>
              <a:rPr lang="cs-CZ" sz="2600"/>
              <a:t> Život přestává fungovat jako pojící pouto makrokosmu a mikrokosmu. 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cs-CZ" sz="2600"/>
              <a:t> Krize předkarteziánského světa: ztráta vitální jednoty celkového uspořádání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cs-CZ" sz="2600"/>
              <a:t> Odskutečnění reality: svět jako divadlo stínů a iluzí</a:t>
            </a:r>
          </a:p>
          <a:p>
            <a:pPr lvl="1" eaLnBrk="1" hangingPunct="1">
              <a:buFont typeface="Wingdings" pitchFamily="2" charset="2"/>
              <a:buNone/>
            </a:pPr>
            <a:endParaRPr lang="cs-CZ" sz="2400"/>
          </a:p>
          <a:p>
            <a:pPr eaLnBrk="1" hangingPunct="1"/>
            <a:endParaRPr lang="cs-CZ" sz="2400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cs-CZ" sz="3600"/>
              <a:t>Rekapitulace: zasazení Descartovy filosofie a přírodovědy do kontextu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564904"/>
            <a:ext cx="8435280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600" dirty="0"/>
              <a:t>Barokní nihilismus: rozpadá se představa člověka i světa jako harmonického řádu</a:t>
            </a:r>
          </a:p>
          <a:p>
            <a:pPr>
              <a:buNone/>
            </a:pPr>
            <a:r>
              <a:rPr lang="cs-CZ" dirty="0"/>
              <a:t>			</a:t>
            </a:r>
            <a:endParaRPr lang="cs-CZ" sz="2400" dirty="0"/>
          </a:p>
          <a:p>
            <a:pPr>
              <a:buFont typeface="Wingdings" pitchFamily="2" charset="2"/>
              <a:buChar char="§"/>
            </a:pPr>
            <a:r>
              <a:rPr lang="cs-CZ" sz="2600" dirty="0"/>
              <a:t>Pochybnosti o světě jako takovém, fragmentace veškeré reality: „</a:t>
            </a:r>
            <a:r>
              <a:rPr lang="cs-CZ" sz="2600" dirty="0" err="1"/>
              <a:t>Mundus</a:t>
            </a:r>
            <a:r>
              <a:rPr lang="cs-CZ" sz="2600" dirty="0"/>
              <a:t> </a:t>
            </a:r>
            <a:r>
              <a:rPr lang="cs-CZ" sz="2600" dirty="0" err="1"/>
              <a:t>est</a:t>
            </a:r>
            <a:r>
              <a:rPr lang="cs-CZ" sz="2600" dirty="0"/>
              <a:t> </a:t>
            </a:r>
            <a:r>
              <a:rPr lang="cs-CZ" sz="2600" dirty="0" err="1"/>
              <a:t>fabula</a:t>
            </a:r>
            <a:r>
              <a:rPr lang="cs-CZ" sz="2600" dirty="0"/>
              <a:t>.“</a:t>
            </a:r>
          </a:p>
          <a:p>
            <a:pPr>
              <a:buFont typeface="Wingdings" pitchFamily="2" charset="2"/>
              <a:buChar char="§"/>
            </a:pPr>
            <a:endParaRPr lang="cs-CZ" sz="2600" dirty="0"/>
          </a:p>
          <a:p>
            <a:pPr>
              <a:buFont typeface="Wingdings" pitchFamily="2" charset="2"/>
              <a:buChar char="§"/>
            </a:pPr>
            <a:r>
              <a:rPr lang="cs-CZ" sz="2600" dirty="0"/>
              <a:t>Pojem života je něčím irelevantním pro pochopení lidské přirozenosti: „Vida es </a:t>
            </a:r>
            <a:r>
              <a:rPr lang="cs-CZ" sz="2600" dirty="0" err="1"/>
              <a:t>sueño</a:t>
            </a:r>
            <a:r>
              <a:rPr lang="cs-CZ" sz="2600" dirty="0"/>
              <a:t>.“</a:t>
            </a:r>
          </a:p>
          <a:p>
            <a:pPr>
              <a:buFont typeface="Wingdings" pitchFamily="2" charset="2"/>
              <a:buChar char="§"/>
            </a:pPr>
            <a:endParaRPr lang="cs-CZ" sz="2600" dirty="0"/>
          </a:p>
          <a:p>
            <a:pPr>
              <a:buFont typeface="Wingdings" pitchFamily="2" charset="2"/>
              <a:buChar char="§"/>
            </a:pPr>
            <a:endParaRPr lang="cs-CZ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8645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E027D-26F1-49B9-86F6-A83B0155FC8D}" type="slidenum">
              <a:rPr lang="cs-CZ" altLang="en-US"/>
              <a:pPr>
                <a:defRPr/>
              </a:pPr>
              <a:t>22</a:t>
            </a:fld>
            <a:endParaRPr lang="cs-CZ" alt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/>
            <a:r>
              <a:rPr lang="cs-CZ" sz="2800">
                <a:latin typeface="Arial" charset="0"/>
              </a:rPr>
              <a:t>Descartes vs. Baroko:</a:t>
            </a:r>
            <a:br>
              <a:rPr lang="cs-CZ" sz="2800">
                <a:latin typeface="Arial" charset="0"/>
              </a:rPr>
            </a:br>
            <a:endParaRPr lang="cs-CZ" sz="2800">
              <a:latin typeface="Arial" charset="0"/>
            </a:endParaRP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400" dirty="0"/>
              <a:t>V čem se Descartes vyznačuje oproti baroknímu kontextu?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400" dirty="0"/>
              <a:t> </a:t>
            </a:r>
          </a:p>
          <a:p>
            <a:pPr lvl="1"/>
            <a:r>
              <a:rPr lang="cs-CZ" sz="2400" dirty="0"/>
              <a:t>Vysvětlování pozoruhodných jevů co nejméně pozoruhodným způsobem : „není nic podivuhodného na tom, že…“</a:t>
            </a:r>
          </a:p>
          <a:p>
            <a:pPr lvl="1" eaLnBrk="1" hangingPunct="1"/>
            <a:r>
              <a:rPr lang="cs-CZ" sz="2400" dirty="0"/>
              <a:t>Nezájem o moralistní lekci anatomie</a:t>
            </a:r>
          </a:p>
          <a:p>
            <a:pPr lvl="1" eaLnBrk="1" hangingPunct="1"/>
            <a:r>
              <a:rPr lang="cs-CZ" sz="2400" dirty="0"/>
              <a:t>Nezájem o kontemplaci Nicoty, ale za to využití nihilismu pro ustanovení pragmaticky orientované vědy</a:t>
            </a:r>
          </a:p>
          <a:p>
            <a:pPr lvl="1"/>
            <a:r>
              <a:rPr lang="cs-CZ" sz="2400" dirty="0"/>
              <a:t>Descartes vykazuje účely z přírody samotné a uzavírá je pouze do oblasti mysli, do oblasti individuálního vědomí</a:t>
            </a:r>
          </a:p>
          <a:p>
            <a:pPr lvl="1" eaLnBrk="1" hangingPunct="1"/>
            <a:endParaRPr lang="cs-CZ" sz="2400" dirty="0"/>
          </a:p>
          <a:p>
            <a:pPr eaLnBrk="1" hangingPunct="1"/>
            <a:endParaRPr lang="cs-CZ" sz="2400" dirty="0"/>
          </a:p>
          <a:p>
            <a:pPr eaLnBrk="1" hangingPunct="1">
              <a:buFont typeface="Wingdings" pitchFamily="2" charset="2"/>
              <a:buNone/>
            </a:pPr>
            <a:endParaRPr lang="cs-CZ" sz="2400" dirty="0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EC971-DA0F-4B89-A3B8-2BF989CA1F48}" type="slidenum">
              <a:rPr lang="cs-CZ" altLang="en-US"/>
              <a:pPr>
                <a:defRPr/>
              </a:pPr>
              <a:t>23</a:t>
            </a:fld>
            <a:endParaRPr lang="cs-CZ" altLang="en-US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/>
            <a:r>
              <a:rPr lang="cs-CZ" sz="2800">
                <a:latin typeface="Arial" charset="0"/>
              </a:rPr>
              <a:t>Organismus = mechanismus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60304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sz="2100" dirty="0"/>
              <a:t>důsledek boje proti finalismu</a:t>
            </a:r>
          </a:p>
          <a:p>
            <a:pPr>
              <a:buFont typeface="Wingdings" pitchFamily="2" charset="2"/>
              <a:buChar char="Ø"/>
            </a:pPr>
            <a:r>
              <a:rPr lang="cs-CZ" sz="2100" dirty="0"/>
              <a:t>důsledek požadavku jednotné vědy (</a:t>
            </a:r>
            <a:r>
              <a:rPr lang="cs-CZ" sz="2100" dirty="0" err="1"/>
              <a:t>mathesis</a:t>
            </a:r>
            <a:r>
              <a:rPr lang="cs-CZ" sz="2100" dirty="0"/>
              <a:t> </a:t>
            </a:r>
            <a:r>
              <a:rPr lang="cs-CZ" sz="2100" dirty="0" err="1"/>
              <a:t>universalis</a:t>
            </a:r>
            <a:r>
              <a:rPr lang="cs-CZ" sz="2100" dirty="0"/>
              <a:t>), která chápe přírodu jako soubor měřitelných vztahů a procesů.</a:t>
            </a:r>
          </a:p>
          <a:p>
            <a:pPr eaLnBrk="1" hangingPunct="1">
              <a:buFont typeface="Wingdings" pitchFamily="2" charset="2"/>
              <a:buNone/>
            </a:pPr>
            <a:endParaRPr lang="cs-CZ" sz="2000" dirty="0"/>
          </a:p>
          <a:p>
            <a:pPr>
              <a:buNone/>
            </a:pPr>
            <a:r>
              <a:rPr lang="cs-CZ" sz="2400" dirty="0"/>
              <a:t>	„Spokojil jsem se s předpokladem, že Bůh stvořil tělo člověka úplně podobné tělu kohokoli z nás, i co se týče vnějšího tvaru jeho údů, i co se týče vnitřního složení jeho orgánů, nesestaviv je z jiné hmoty než z té, již jsem popsal, a nedav mu zpočátku žádnou rozumnou duši ani nic jiného, co by tam mohlo zastávat funkci duše vegetativní nebo čijící.“ </a:t>
            </a:r>
          </a:p>
          <a:p>
            <a:pPr>
              <a:buNone/>
            </a:pPr>
            <a:r>
              <a:rPr lang="cs-CZ" sz="2100" dirty="0"/>
              <a:t>						(</a:t>
            </a:r>
            <a:r>
              <a:rPr lang="cs-CZ" sz="2100" i="1" dirty="0"/>
              <a:t>Rozprava o</a:t>
            </a:r>
            <a:r>
              <a:rPr lang="cs-CZ" sz="2100" dirty="0"/>
              <a:t> </a:t>
            </a:r>
            <a:r>
              <a:rPr lang="cs-CZ" sz="2100" i="1" dirty="0"/>
              <a:t>metodě</a:t>
            </a:r>
            <a:r>
              <a:rPr lang="cs-CZ" sz="2100" dirty="0"/>
              <a:t>, str. 35)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100" dirty="0"/>
              <a:t>	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Mechanistický světonázor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Ztotožnění mechanismu a organismu</a:t>
            </a:r>
          </a:p>
          <a:p>
            <a:r>
              <a:rPr lang="cs-CZ" sz="2800" dirty="0"/>
              <a:t>Explicitní odmítnutí vitalismu a finalismu</a:t>
            </a:r>
          </a:p>
          <a:p>
            <a:pPr lvl="2"/>
            <a:r>
              <a:rPr lang="cs-CZ" dirty="0"/>
              <a:t>vitalismus = předpoklad, že veškerá hmota je prostoupená životní silou</a:t>
            </a:r>
          </a:p>
          <a:p>
            <a:pPr lvl="2"/>
            <a:r>
              <a:rPr lang="cs-CZ" dirty="0"/>
              <a:t>finalismus = koncepce přírody, která vysvětluje přírodní jevy účelem, který je jim vlastní</a:t>
            </a:r>
          </a:p>
          <a:p>
            <a:r>
              <a:rPr lang="cs-CZ" sz="2800" dirty="0"/>
              <a:t>To, co odlišuje živou hmotu od neživé, vytvořené ze stejných prvků, je organizace těchto prvků a vztahy mezi nimi: viz citát </a:t>
            </a:r>
            <a:r>
              <a:rPr lang="cs-CZ" sz="2800" dirty="0">
                <a:sym typeface="Wingdings" panose="05000000000000000000" pitchFamily="2" charset="2"/>
              </a:rPr>
              <a:t></a:t>
            </a:r>
            <a:endParaRPr lang="cs-CZ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790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Tělo jako hodinky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/>
              <a:t>	„Tělo živého člověka se od těla mrtvého liší zrovna tak, jako se odlišují hodinky či jiný automat (tj. stroj, který se pohybuje sám od sebe), pokud jsou nataženy a pokud v sobě mají tělesný princip pohybů, pro něž byly sestaveny, a vše nezbytné pro své fungování, od stejných hodinek či jiného stroje, pokud jsou rozbity a pokud v nich přestane působit princip jejich pohybu.“ </a:t>
            </a:r>
          </a:p>
          <a:p>
            <a:pPr>
              <a:buNone/>
            </a:pPr>
            <a:r>
              <a:rPr lang="cs-CZ" dirty="0"/>
              <a:t>						(</a:t>
            </a:r>
            <a:r>
              <a:rPr lang="cs-CZ" i="1" dirty="0"/>
              <a:t>Vášně duše</a:t>
            </a:r>
            <a:r>
              <a:rPr lang="cs-CZ" dirty="0"/>
              <a:t>, čl. 6)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853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cs-CZ" dirty="0"/>
              <a:t>R. Descartes &amp; W. Harvey</a:t>
            </a:r>
            <a:br>
              <a:rPr lang="cs-CZ" dirty="0"/>
            </a:br>
            <a:r>
              <a:rPr lang="cs-CZ" dirty="0"/>
              <a:t>Mechanizace srdce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8"/>
            <a:ext cx="3733067" cy="4128520"/>
          </a:xfrm>
        </p:spPr>
      </p:pic>
      <p:sp>
        <p:nvSpPr>
          <p:cNvPr id="5" name="TextovéPole 4"/>
          <p:cNvSpPr txBox="1"/>
          <p:nvPr/>
        </p:nvSpPr>
        <p:spPr>
          <a:xfrm>
            <a:off x="5220072" y="2492896"/>
            <a:ext cx="34667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/>
              <a:t>Rytina srdce a plic</a:t>
            </a:r>
          </a:p>
          <a:p>
            <a:r>
              <a:rPr lang="cs-CZ" sz="3000" dirty="0"/>
              <a:t>v latinské verzi traktátu</a:t>
            </a:r>
          </a:p>
          <a:p>
            <a:r>
              <a:rPr lang="cs-CZ" sz="3000" i="1" dirty="0"/>
              <a:t>O Člověku </a:t>
            </a:r>
          </a:p>
          <a:p>
            <a:endParaRPr lang="cs-CZ" sz="3000" i="1" dirty="0"/>
          </a:p>
          <a:p>
            <a:r>
              <a:rPr lang="cs-CZ" sz="3200" dirty="0"/>
              <a:t>(</a:t>
            </a:r>
            <a:r>
              <a:rPr lang="cs-CZ" sz="3200" i="1" dirty="0"/>
              <a:t>D</a:t>
            </a:r>
            <a:r>
              <a:rPr lang="cs-CZ" sz="3000" i="1" dirty="0"/>
              <a:t>e </a:t>
            </a:r>
            <a:r>
              <a:rPr lang="cs-CZ" sz="3000" i="1" dirty="0" err="1"/>
              <a:t>Homine</a:t>
            </a:r>
            <a:r>
              <a:rPr lang="cs-CZ" sz="3000" i="1" dirty="0"/>
              <a:t>; </a:t>
            </a:r>
            <a:r>
              <a:rPr lang="cs-CZ" sz="3000" dirty="0"/>
              <a:t>vydáno posmrtně 1662)</a:t>
            </a:r>
          </a:p>
          <a:p>
            <a:endParaRPr lang="cs-CZ" sz="30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7355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Le corps - machine</a:t>
            </a:r>
          </a:p>
        </p:txBody>
      </p:sp>
      <p:pic>
        <p:nvPicPr>
          <p:cNvPr id="4" name="Zástupný symbol pro obsah 3" descr="Descartes L´Homme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5040560" cy="5040560"/>
          </a:xfrm>
        </p:spPr>
      </p:pic>
      <p:sp>
        <p:nvSpPr>
          <p:cNvPr id="5" name="TextovéPole 4"/>
          <p:cNvSpPr txBox="1"/>
          <p:nvPr/>
        </p:nvSpPr>
        <p:spPr>
          <a:xfrm>
            <a:off x="4644008" y="1700808"/>
            <a:ext cx="37444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/>
              <a:t>Lidské tělo jako hydraulický stroj, v jehož trubicích probíhá neustálá výměna tekutin a v nichž jsou rozváděny živiny z trávicí soustavy do orgánů celého těla.</a:t>
            </a:r>
          </a:p>
          <a:p>
            <a:endParaRPr lang="cs-CZ" sz="2600" dirty="0"/>
          </a:p>
          <a:p>
            <a:r>
              <a:rPr lang="cs-CZ" sz="2600" dirty="0"/>
              <a:t>Descartes, </a:t>
            </a:r>
            <a:r>
              <a:rPr lang="cs-CZ" sz="2600" i="1" dirty="0"/>
              <a:t>Svět,</a:t>
            </a:r>
            <a:r>
              <a:rPr lang="cs-CZ" sz="2600" dirty="0"/>
              <a:t> </a:t>
            </a:r>
          </a:p>
          <a:p>
            <a:r>
              <a:rPr lang="cs-CZ" sz="2600" dirty="0"/>
              <a:t>kap.</a:t>
            </a:r>
            <a:r>
              <a:rPr lang="cs-CZ" sz="2600" i="1" dirty="0"/>
              <a:t> </a:t>
            </a:r>
            <a:r>
              <a:rPr lang="cs-CZ" sz="2600" dirty="0"/>
              <a:t>„O člověku“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9703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Animal - Machine</a:t>
            </a:r>
          </a:p>
        </p:txBody>
      </p:sp>
      <p:pic>
        <p:nvPicPr>
          <p:cNvPr id="4" name="Zástupný symbol pro obsah 3" descr="Animal-Machine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83768" y="1844824"/>
            <a:ext cx="3939492" cy="3672408"/>
          </a:xfrm>
        </p:spPr>
      </p:pic>
      <p:sp>
        <p:nvSpPr>
          <p:cNvPr id="3" name="TextovéPole 2"/>
          <p:cNvSpPr txBox="1"/>
          <p:nvPr/>
        </p:nvSpPr>
        <p:spPr>
          <a:xfrm>
            <a:off x="1187624" y="630932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„Když se vlaštovky na jaře vracejí, fungují v tomto ohledu jako hodiny.“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439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7250" y="0"/>
            <a:ext cx="8229600" cy="1143000"/>
          </a:xfrm>
        </p:spPr>
        <p:txBody>
          <a:bodyPr/>
          <a:lstStyle/>
          <a:p>
            <a:r>
              <a:rPr lang="cs-CZ" dirty="0"/>
              <a:t>Animal-</a:t>
            </a:r>
            <a:r>
              <a:rPr lang="cs-CZ" dirty="0" err="1"/>
              <a:t>machine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7250" y="836712"/>
            <a:ext cx="8640960" cy="612068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7200" dirty="0"/>
              <a:t>„Nesdílím názor de Montaigne a jiných, kteří zvířatům přisuzují rozum nebo myšlení. Nevadí mi, když lidé říkají, že člověk má naprostou vládu nad jinými zvířaty; souhlasím s tím, že některá jsou silnější než my a že některá z nich jsou instinktivně mazaná tak, že přelstí nejbystřejšího z lidí. Avšak pozoruji, že [našich lidských schopností] dosahují či je přesahují jen v činech, které nejsou vedeny naším rozumem. (…)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dirty="0"/>
              <a:t>V zásadě žádný z našich vnějších činů nemůže nikomu, kdo je zkoumá, ukázat, že naše tělo není jen samohybným strojem a že obsahuje duši s myšlenkami, s výjimkou slov či jiných znaků které jsou příhodné pro určitá témata, aniž by vyjadřovala vášně. Říkám slova a jiné znaky, protože hluchoněmí používají znaky jako my používáme mluvená slova; a říkám, že tato slova musí být příhodná, abychom vyloučili řeč papoušků a abychom nevyloučili řeč bláznů, která je příhodná k určitým tématům ačkoliv se neřídí pravidly rozumu. Doplňuji také, že slova nebo znaky nesmí vyjadřovat žádnou vášeň, abychom vyřadili výkřiky radosti nebo smutku a podobné, ale i cokoliv se zvířata mohou naučit tréninkem. (…) Podobně všechny ty věci, které se naučili předvádět psi, koně a opice jsou pouze výrazem jejich strachu, naděje nebo radosti; a v důsledku toho mohou být provedeny bez jakéhokoliv myšlení. (…)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dirty="0"/>
              <a:t>Vím, že zvířata dělají mnoho věcí lépe než my, ale to mě nepřekvapuje. Lze to dokonce použít k důkazu toho, že se chovají přirozeně a mechanicky, stejně jako hodiny nám sdělují čas lépe než náš úsudek. Není pochyb o tom, že když se vlaštovky vracejí na jaře, fungují jako hodiny.“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6488668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Descartes, </a:t>
            </a:r>
            <a:r>
              <a:rPr lang="cs-CZ" i="1"/>
              <a:t>Dopis Markýzi z Newcastlu z 23. října 1646</a:t>
            </a:r>
            <a:endParaRPr lang="cs-CZ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518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/>
          <a:lstStyle/>
          <a:p>
            <a:r>
              <a:rPr lang="cs-CZ"/>
              <a:t>Ztraceni v nekonečném vesmíru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83568" y="1412776"/>
            <a:ext cx="77048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u="sng" dirty="0"/>
              <a:t>Konečný svět starověku a středověku</a:t>
            </a:r>
            <a:r>
              <a:rPr lang="cs-CZ" sz="2000" dirty="0"/>
              <a:t>: uzavřený svět ptolemaiovské kosmologie, v němž je Zemi vyhrazeno jasné místo</a:t>
            </a:r>
          </a:p>
          <a:p>
            <a:r>
              <a:rPr lang="cs-CZ" sz="2000" i="1" dirty="0"/>
              <a:t>vs.</a:t>
            </a:r>
          </a:p>
          <a:p>
            <a:r>
              <a:rPr lang="cs-CZ" sz="2000" u="sng" dirty="0"/>
              <a:t>Nekonečný vesmír G. Bruna</a:t>
            </a:r>
            <a:r>
              <a:rPr lang="cs-CZ" sz="2000" dirty="0"/>
              <a:t>: ani Země, ani Slunce nejsou středem vesmíru, existuje nekonečně mnoho sluncí s planetami, z čehož plyne zpochybnění lidské výjimečnosti. </a:t>
            </a:r>
          </a:p>
          <a:p>
            <a:endParaRPr lang="cs-CZ" sz="2000" dirty="0"/>
          </a:p>
          <a:p>
            <a:r>
              <a:rPr lang="cs-CZ" sz="2000" u="sng" dirty="0"/>
              <a:t>Keplerovo zhodnocení: </a:t>
            </a:r>
          </a:p>
          <a:p>
            <a:r>
              <a:rPr lang="cs-CZ" sz="2000" dirty="0"/>
              <a:t>Nekonečný vesmír „s sebou nese nevím jakou tajnou, skrytou hrůzu; člověk v pravdě zjišťuje, že bloumá touto nesmírností, jíž jsou odepřeny meze a střed, a proto jakékoli určité místo.“</a:t>
            </a:r>
          </a:p>
          <a:p>
            <a:endParaRPr lang="cs-CZ" sz="2000" dirty="0"/>
          </a:p>
          <a:p>
            <a:r>
              <a:rPr lang="cs-CZ" sz="2000" u="sng" dirty="0"/>
              <a:t>Z nových objevů astronomie plynou nové argumenty pro relativizaci poznání</a:t>
            </a:r>
          </a:p>
          <a:p>
            <a:r>
              <a:rPr lang="cs-CZ" sz="2000" dirty="0"/>
              <a:t>Montaigne: „A kdo ví, zda nějaký třetí názor nevyvrátí za tisíc let oba předcházející?“</a:t>
            </a:r>
          </a:p>
        </p:txBody>
      </p: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CB74C-531C-488B-AB0E-14629BB390C0}" type="slidenum">
              <a:rPr lang="cs-CZ" altLang="en-US"/>
              <a:pPr>
                <a:defRPr/>
              </a:pPr>
              <a:t>30</a:t>
            </a:fld>
            <a:endParaRPr lang="cs-CZ" altLang="en-US" dirty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2800" b="1" dirty="0">
                <a:latin typeface="Arial" charset="0"/>
              </a:rPr>
              <a:t>Příroda = hmota v pohybu</a:t>
            </a:r>
            <a:endParaRPr lang="cs-CZ" sz="28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052736"/>
            <a:ext cx="4032448" cy="50641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cs-CZ" sz="2000"/>
          </a:p>
          <a:p>
            <a:pPr>
              <a:buFont typeface="Wingdings" pitchFamily="2" charset="2"/>
              <a:buNone/>
            </a:pPr>
            <a:r>
              <a:rPr lang="cs-CZ" sz="2400"/>
              <a:t>	„Přidejme k tomu, že tuto hmotu lze dělit na tolik částí a do tolika obrazců, kolik si jen dokážeme představit, a že každá z těchto částí může být rozpohybována rovněž tolika způsoby, kolik jen dokážeme pojmout.“</a:t>
            </a:r>
          </a:p>
          <a:p>
            <a:pPr>
              <a:buFont typeface="Wingdings" pitchFamily="2" charset="2"/>
              <a:buNone/>
            </a:pPr>
            <a:endParaRPr lang="cs-CZ" sz="2400"/>
          </a:p>
          <a:p>
            <a:pPr>
              <a:buFont typeface="Wingdings" pitchFamily="2" charset="2"/>
              <a:buNone/>
            </a:pPr>
            <a:r>
              <a:rPr lang="cs-CZ" sz="2400"/>
              <a:t>	(</a:t>
            </a:r>
            <a:r>
              <a:rPr lang="cs-CZ" sz="2400" i="1"/>
              <a:t>Svět</a:t>
            </a:r>
            <a:r>
              <a:rPr lang="cs-CZ" sz="2400"/>
              <a:t>, 6. kapitola)</a:t>
            </a:r>
          </a:p>
        </p:txBody>
      </p:sp>
      <p:pic>
        <p:nvPicPr>
          <p:cNvPr id="6" name="Obrázek 5" descr="Prim_clockwor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412776"/>
            <a:ext cx="4257122" cy="36944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589419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+mn-lt"/>
                <a:cs typeface="Arial" pitchFamily="34" charset="0"/>
              </a:rPr>
              <a:t>Galileo</a:t>
            </a:r>
            <a:r>
              <a:rPr lang="cs-CZ" sz="2800" b="1" dirty="0">
                <a:latin typeface="+mn-lt"/>
              </a:rPr>
              <a:t> vs. Descartes: jeden projekt, jiná rétorika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dirty="0"/>
              <a:t>	</a:t>
            </a:r>
            <a:r>
              <a:rPr lang="cs-CZ" b="1" dirty="0"/>
              <a:t>Galileo: </a:t>
            </a:r>
            <a:r>
              <a:rPr lang="cs-CZ" dirty="0"/>
              <a:t>„Filosofie je psána v oné převeliké knize, která je stále otevřena před našima očima - já ji říkám univerzum - ale té nelze rozumět, dokud se nenaučíme jazyk a písmena, v nichž je psána“(</a:t>
            </a:r>
            <a:r>
              <a:rPr lang="cs-CZ" i="1" dirty="0" err="1"/>
              <a:t>il</a:t>
            </a:r>
            <a:r>
              <a:rPr lang="cs-CZ" i="1" dirty="0"/>
              <a:t> </a:t>
            </a:r>
            <a:r>
              <a:rPr lang="cs-CZ" i="1" dirty="0" err="1"/>
              <a:t>Saggiatore</a:t>
            </a:r>
            <a:r>
              <a:rPr lang="cs-CZ" dirty="0"/>
              <a:t>, str. 6)</a:t>
            </a:r>
          </a:p>
          <a:p>
            <a:pPr>
              <a:buNone/>
            </a:pPr>
            <a:r>
              <a:rPr lang="cs-CZ" sz="600" dirty="0"/>
              <a:t>	</a:t>
            </a:r>
            <a:endParaRPr lang="cs-CZ" dirty="0"/>
          </a:p>
          <a:p>
            <a:pPr>
              <a:buNone/>
            </a:pPr>
            <a:r>
              <a:rPr lang="cs-CZ" dirty="0"/>
              <a:t>	vs.</a:t>
            </a:r>
          </a:p>
          <a:p>
            <a:pPr>
              <a:buNone/>
            </a:pPr>
            <a:r>
              <a:rPr lang="cs-CZ" b="1" dirty="0"/>
              <a:t>	Descartes:</a:t>
            </a:r>
            <a:r>
              <a:rPr lang="cs-CZ" dirty="0"/>
              <a:t> „Dovolte tedy svému myšlení vystoupit z tohoto světa,</a:t>
            </a:r>
            <a:r>
              <a:rPr lang="cs-CZ" i="1" dirty="0"/>
              <a:t> </a:t>
            </a:r>
            <a:r>
              <a:rPr lang="cs-CZ" dirty="0"/>
              <a:t>a umožněte mu tak spatřit jiný, zcela nový svět, který stvořím v imaginárních prostorách při uchování toho prvého.“ </a:t>
            </a:r>
          </a:p>
          <a:p>
            <a:pPr>
              <a:buNone/>
            </a:pPr>
            <a:r>
              <a:rPr lang="cs-CZ" dirty="0"/>
              <a:t>	(</a:t>
            </a:r>
            <a:r>
              <a:rPr lang="cs-CZ" i="1" dirty="0"/>
              <a:t>Svět</a:t>
            </a:r>
            <a:r>
              <a:rPr lang="cs-CZ" dirty="0"/>
              <a:t>, 6. kapitola, „Popis nového světa“)</a:t>
            </a:r>
          </a:p>
          <a:p>
            <a:pPr>
              <a:buNone/>
            </a:pPr>
            <a:r>
              <a:rPr lang="cs-CZ" sz="1200" dirty="0"/>
              <a:t>	</a:t>
            </a:r>
          </a:p>
          <a:p>
            <a:pPr>
              <a:buNone/>
            </a:pPr>
            <a:r>
              <a:rPr lang="cs-CZ" dirty="0"/>
              <a:t>	„Místo abych vysvětlil pouze jeden z jevů, rozhodl jsem se vysvětlit všechny přírodní jevy, tj. celou Fyziku.“</a:t>
            </a:r>
            <a:r>
              <a:rPr lang="fr-FR" dirty="0"/>
              <a:t> (</a:t>
            </a:r>
            <a:r>
              <a:rPr lang="fr-FR" i="1" dirty="0" err="1"/>
              <a:t>Mersennovi</a:t>
            </a:r>
            <a:r>
              <a:rPr lang="fr-FR" i="1" dirty="0"/>
              <a:t>, </a:t>
            </a:r>
            <a:r>
              <a:rPr lang="fr-FR" dirty="0"/>
              <a:t>15. </a:t>
            </a:r>
            <a:r>
              <a:rPr lang="fr-FR" dirty="0" err="1"/>
              <a:t>dubna</a:t>
            </a:r>
            <a:r>
              <a:rPr lang="fr-FR" dirty="0"/>
              <a:t> 1630, AT, I, 70).</a:t>
            </a:r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838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150F6F-86BF-A37B-20A9-610C1DAAE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Proč je nové pojetí světa prezentováno jako „fikce“?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E5606-08E9-34A3-B4F2-1612AA730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Fikční forma umožňuje Descartovi představit nový svět bez rizika církevního odsouzení (srov. Galileo 1633) </a:t>
            </a:r>
          </a:p>
          <a:p>
            <a:r>
              <a:rPr lang="cs-CZ" dirty="0"/>
              <a:t>Zároveň tímto způsobem Descartes vyzývá čtenáře, aby odložil svá předpojetí a soustředil se výhradně na logiku postupu. </a:t>
            </a:r>
          </a:p>
          <a:p>
            <a:r>
              <a:rPr lang="cs-CZ" dirty="0"/>
              <a:t>Forma „fabule“ Descartovi umožňuje budovat nový řád světa poznání z jasných a zřetelných idejí, nezávisle na smyslové zkušenosti.</a:t>
            </a:r>
          </a:p>
        </p:txBody>
      </p:sp>
    </p:spTree>
    <p:extLst>
      <p:ext uri="{BB962C8B-B14F-4D97-AF65-F5344CB8AC3E}">
        <p14:creationId xmlns:p14="http://schemas.microsoft.com/office/powerpoint/2010/main" val="42089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B06BE-2FAF-AEA7-C774-55FBC09B5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Barokní iluze světa a vznik nové vědy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D32E61-D027-BB54-779F-A4C53C381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Barokní otázka: </a:t>
            </a:r>
            <a:r>
              <a:rPr lang="cs-CZ" i="1" dirty="0"/>
              <a:t>„Není svět pouhou iluzí?“</a:t>
            </a:r>
            <a:endParaRPr lang="cs-CZ" dirty="0"/>
          </a:p>
          <a:p>
            <a:r>
              <a:rPr lang="cs-CZ" dirty="0"/>
              <a:t>Descartes ji přetváří v metodickou pochybnost (ta je nástrojem k hledání jistoty)</a:t>
            </a:r>
          </a:p>
          <a:p>
            <a:r>
              <a:rPr lang="cs-CZ" dirty="0"/>
              <a:t>Z univerzální pochybnosti vyrůstá první jistota: „Myslím, tedy jsem“</a:t>
            </a:r>
          </a:p>
          <a:p>
            <a:r>
              <a:rPr lang="cs-CZ" dirty="0"/>
              <a:t>Na této jistotě staví nový, racionální a matematicky strukturovaný svět</a:t>
            </a:r>
          </a:p>
          <a:p>
            <a:r>
              <a:rPr lang="cs-CZ" dirty="0"/>
              <a:t>Barokní nihilismus → přeměněn v východisko moderní vědy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5757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811D9F-EFE7-9D01-BB5B-18EC40E2E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Mechanistické pojetí přírody u Descarta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0E95CE-0D3A-7BF8-70DA-AB69A4188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Příroda = hmota v pohybu, řízená zákony mechaniky</a:t>
            </a:r>
          </a:p>
          <a:p>
            <a:r>
              <a:rPr lang="cs-CZ" dirty="0"/>
              <a:t>Živý organismus = stroj, bez vnitřního účelu</a:t>
            </a:r>
          </a:p>
          <a:p>
            <a:r>
              <a:rPr lang="cs-CZ" dirty="0"/>
              <a:t>Životní procesy vysvětlitelné pohybem částí (např. krev, její nejjemnější částice, nervy jako provazy, srdce jako pumpa)</a:t>
            </a:r>
          </a:p>
          <a:p>
            <a:r>
              <a:rPr lang="cs-CZ" dirty="0"/>
              <a:t>Odmítnutí finalismu a vitalismu – příroda nejedná „za nějakým účelem“</a:t>
            </a:r>
          </a:p>
          <a:p>
            <a:r>
              <a:rPr lang="cs-CZ" dirty="0"/>
              <a:t>Člověk je myslící subjekt ; svět je soubor rozprostraněné, matematicky určené hmoty (</a:t>
            </a:r>
            <a:r>
              <a:rPr lang="cs-CZ" i="1" dirty="0"/>
              <a:t>versus</a:t>
            </a:r>
            <a:r>
              <a:rPr lang="cs-CZ" dirty="0"/>
              <a:t>  renesanční pojetí makrokosmu a mikrokosmu)</a:t>
            </a:r>
          </a:p>
          <a:p>
            <a:r>
              <a:rPr lang="cs-CZ" dirty="0"/>
              <a:t>Novověká věda se zakládá na měření, kvantifikaci a matematických vztazích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34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/>
              <a:t>Barokní kabinety kuriozit</a:t>
            </a:r>
          </a:p>
        </p:txBody>
      </p:sp>
      <p:pic>
        <p:nvPicPr>
          <p:cNvPr id="3" name="Obrázek 2" descr="Musei_Wormiani_Histo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268761"/>
            <a:ext cx="6628714" cy="495845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51520" y="621166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Ferrante</a:t>
            </a:r>
            <a:r>
              <a:rPr lang="en-US" dirty="0"/>
              <a:t> </a:t>
            </a:r>
            <a:r>
              <a:rPr lang="en-US" dirty="0" err="1"/>
              <a:t>Imperato</a:t>
            </a:r>
            <a:r>
              <a:rPr lang="cs-CZ" dirty="0"/>
              <a:t>, </a:t>
            </a:r>
            <a:r>
              <a:rPr lang="en-US" i="1" dirty="0" err="1"/>
              <a:t>Dell'Historia</a:t>
            </a:r>
            <a:r>
              <a:rPr lang="en-US" i="1" dirty="0"/>
              <a:t> </a:t>
            </a:r>
            <a:r>
              <a:rPr lang="en-US" i="1" dirty="0" err="1"/>
              <a:t>Naturale</a:t>
            </a:r>
            <a:r>
              <a:rPr lang="en-US" dirty="0"/>
              <a:t> (N</a:t>
            </a:r>
            <a:r>
              <a:rPr lang="cs-CZ" dirty="0" err="1"/>
              <a:t>eapol</a:t>
            </a:r>
            <a:r>
              <a:rPr lang="cs-CZ" dirty="0"/>
              <a:t> </a:t>
            </a:r>
            <a:r>
              <a:rPr lang="en-US" dirty="0"/>
              <a:t>1599), </a:t>
            </a:r>
            <a:r>
              <a:rPr lang="cs-CZ" dirty="0"/>
              <a:t>nejstarší známá ilustrace kabinetu přírodní historie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/>
              <a:t>Barokní kabinety kuriozit</a:t>
            </a:r>
          </a:p>
        </p:txBody>
      </p:sp>
      <p:pic>
        <p:nvPicPr>
          <p:cNvPr id="3" name="Obrázek 2" descr="Musei_Wormiani_Histo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268760"/>
            <a:ext cx="7272808" cy="53384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Funkce kabinetu kuriozit</a:t>
            </a:r>
            <a:br>
              <a:rPr lang="cs-CZ" dirty="0"/>
            </a:br>
            <a:r>
              <a:rPr lang="cs-CZ" sz="3300" dirty="0"/>
              <a:t>(</a:t>
            </a:r>
            <a:r>
              <a:rPr lang="cs-CZ" sz="3300" dirty="0" err="1"/>
              <a:t>Wunderkammer</a:t>
            </a:r>
            <a:r>
              <a:rPr lang="cs-CZ" sz="3300" dirty="0"/>
              <a:t>, </a:t>
            </a:r>
            <a:r>
              <a:rPr lang="cs-CZ" sz="3300" dirty="0" err="1"/>
              <a:t>Kunstkammer</a:t>
            </a:r>
            <a:r>
              <a:rPr lang="cs-CZ" sz="33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41554"/>
            <a:ext cx="8291264" cy="55012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cs-CZ" dirty="0"/>
              <a:t>a) vzdělávací: </a:t>
            </a:r>
          </a:p>
          <a:p>
            <a:pPr>
              <a:lnSpc>
                <a:spcPct val="110000"/>
              </a:lnSpc>
            </a:pPr>
            <a:r>
              <a:rPr lang="cs-CZ" dirty="0"/>
              <a:t>předchůdce dnešních muzeí</a:t>
            </a:r>
          </a:p>
          <a:p>
            <a:pPr>
              <a:lnSpc>
                <a:spcPct val="110000"/>
              </a:lnSpc>
            </a:pPr>
            <a:r>
              <a:rPr lang="cs-CZ" dirty="0"/>
              <a:t>poznávání na základě analogie: setkání nejrozmanitějších předmětů na jednom místě vytváří nové vztahy a souvislosti.</a:t>
            </a:r>
          </a:p>
          <a:p>
            <a:pPr>
              <a:lnSpc>
                <a:spcPct val="110000"/>
              </a:lnSpc>
              <a:buNone/>
            </a:pPr>
            <a:endParaRPr lang="cs-CZ" dirty="0"/>
          </a:p>
          <a:p>
            <a:pPr>
              <a:lnSpc>
                <a:spcPct val="110000"/>
              </a:lnSpc>
              <a:buNone/>
            </a:pPr>
            <a:r>
              <a:rPr lang="cs-CZ" dirty="0"/>
              <a:t>c) kontemplativní:</a:t>
            </a:r>
          </a:p>
          <a:p>
            <a:pPr>
              <a:lnSpc>
                <a:spcPct val="110000"/>
              </a:lnSpc>
            </a:pPr>
            <a:r>
              <a:rPr lang="cs-CZ" dirty="0"/>
              <a:t>nahlédnout do zázraků přírody, podivovat se nad mnoha kromobyčejnými věcmi. </a:t>
            </a:r>
          </a:p>
          <a:p>
            <a:pPr>
              <a:lnSpc>
                <a:spcPct val="110000"/>
              </a:lnSpc>
              <a:buNone/>
            </a:pPr>
            <a:endParaRPr lang="cs-CZ" dirty="0"/>
          </a:p>
          <a:p>
            <a:pPr>
              <a:lnSpc>
                <a:spcPct val="110000"/>
              </a:lnSpc>
              <a:buNone/>
            </a:pPr>
            <a:r>
              <a:rPr lang="cs-CZ" dirty="0"/>
              <a:t>d) symbolickou: </a:t>
            </a:r>
          </a:p>
          <a:p>
            <a:pPr>
              <a:lnSpc>
                <a:spcPct val="110000"/>
              </a:lnSpc>
            </a:pPr>
            <a:r>
              <a:rPr lang="cs-CZ" dirty="0"/>
              <a:t>kabinet kuriozit jako mikrokosmos, jako divadlo světa. </a:t>
            </a:r>
          </a:p>
          <a:p>
            <a:pPr>
              <a:lnSpc>
                <a:spcPct val="110000"/>
              </a:lnSpc>
            </a:pPr>
            <a:r>
              <a:rPr lang="cs-CZ" dirty="0"/>
              <a:t>symbolicky přenechává svému majiteli správu nad světem prostřednictvím jeho domácí, zmenšené reprodukce. </a:t>
            </a: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/>
              <a:t>Kunstkomora Rudolfa II.</a:t>
            </a:r>
          </a:p>
        </p:txBody>
      </p:sp>
      <p:sp>
        <p:nvSpPr>
          <p:cNvPr id="5" name="Zástupný symbol pro obsah 15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>
            <a:normAutofit fontScale="700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3000" u="sng" dirty="0" err="1"/>
              <a:t>Naturalia</a:t>
            </a:r>
            <a:r>
              <a:rPr lang="cs-CZ" sz="3000" dirty="0"/>
              <a:t> (zkameněliny, exotická dřeva a plody, vycpaná zvířata, zuby a kůže, ptačí vejce, roh jednorožce, kostra draka, vycpaný bazilišek, roh nosorožce, kůže koloucha se 2 hlavami, atp.)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cs-CZ" sz="80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3000" u="sng" dirty="0" err="1"/>
              <a:t>Artificialia</a:t>
            </a:r>
            <a:r>
              <a:rPr lang="cs-CZ" sz="3000" dirty="0"/>
              <a:t> (hrací strojky, voskové plastiky, atd.)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cs-CZ" sz="800" dirty="0"/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sz="3000" u="sng" dirty="0" err="1"/>
              <a:t>Scientifica</a:t>
            </a:r>
            <a:r>
              <a:rPr lang="cs-CZ" sz="3000" dirty="0"/>
              <a:t> (42 kusů hodin, přístroj na perspektivní kreslení, sextanty, globy a astroláby).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cs-CZ" sz="3000" dirty="0"/>
              <a:t>	</a:t>
            </a:r>
          </a:p>
          <a:p>
            <a:pPr marL="514350" indent="-514350" eaLnBrk="1" fontAlgn="auto" hangingPunct="1">
              <a:spcAft>
                <a:spcPts val="0"/>
              </a:spcAft>
              <a:buNone/>
              <a:defRPr/>
            </a:pPr>
            <a:r>
              <a:rPr lang="cs-CZ" sz="3000" dirty="0"/>
              <a:t>	Dále mumie či </a:t>
            </a:r>
            <a:r>
              <a:rPr lang="cs-CZ" sz="3000" dirty="0" err="1"/>
              <a:t>Codex</a:t>
            </a:r>
            <a:r>
              <a:rPr lang="cs-CZ" sz="3000" dirty="0"/>
              <a:t> </a:t>
            </a:r>
            <a:r>
              <a:rPr lang="cs-CZ" sz="3000" dirty="0" err="1"/>
              <a:t>Gigas</a:t>
            </a:r>
            <a:r>
              <a:rPr lang="cs-CZ" sz="3000" dirty="0"/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cs-CZ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36912"/>
            <a:ext cx="12144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996952"/>
            <a:ext cx="200025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653136"/>
            <a:ext cx="12430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797152"/>
            <a:ext cx="20716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4716016" y="1340768"/>
            <a:ext cx="442798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dirty="0"/>
              <a:t>V pořadí zleva: multifunkční hodiny; biologické kuriozity; kresba mechanické hračky; slavná onyxová miska. 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Descartova metoda a její uplatnění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i="1" dirty="0"/>
              <a:t>	</a:t>
            </a:r>
            <a:r>
              <a:rPr lang="cs-CZ" i="1" u="sng" dirty="0"/>
              <a:t>Pravidla pro vedení rozumu </a:t>
            </a:r>
            <a:r>
              <a:rPr lang="cs-CZ" u="sng" dirty="0"/>
              <a:t>(1628-29)</a:t>
            </a:r>
          </a:p>
          <a:p>
            <a:endParaRPr lang="cs-CZ" dirty="0"/>
          </a:p>
          <a:p>
            <a:r>
              <a:rPr lang="cs-CZ" dirty="0"/>
              <a:t>příručka, jak správně vést rozum k poznávání pravd ve vědách</a:t>
            </a:r>
          </a:p>
          <a:p>
            <a:pPr marL="0" indent="0">
              <a:buNone/>
            </a:pPr>
            <a:r>
              <a:rPr lang="cs-CZ" dirty="0"/>
              <a:t>	„cílem mých studií má být tak řídit ducha, aby 	pronášel pevné a pravdivé soudy o všech věcech, 	které před něj stavějí.“  (1. pravidlo)</a:t>
            </a:r>
          </a:p>
          <a:p>
            <a:endParaRPr lang="cs-CZ" dirty="0"/>
          </a:p>
          <a:p>
            <a:pPr>
              <a:buNone/>
            </a:pPr>
            <a:r>
              <a:rPr lang="cs-CZ" i="1" dirty="0"/>
              <a:t>	</a:t>
            </a:r>
            <a:r>
              <a:rPr lang="cs-CZ" i="1" u="sng" dirty="0" err="1"/>
              <a:t>Le</a:t>
            </a:r>
            <a:r>
              <a:rPr lang="cs-CZ" i="1" u="sng" dirty="0"/>
              <a:t> monde, ou </a:t>
            </a:r>
            <a:r>
              <a:rPr lang="cs-CZ" i="1" u="sng" dirty="0" err="1"/>
              <a:t>Traité</a:t>
            </a:r>
            <a:r>
              <a:rPr lang="cs-CZ" i="1" u="sng" dirty="0"/>
              <a:t> de la </a:t>
            </a:r>
            <a:r>
              <a:rPr lang="cs-CZ" i="1" u="sng" dirty="0" err="1"/>
              <a:t>lumière</a:t>
            </a:r>
            <a:r>
              <a:rPr lang="cs-CZ" u="sng" dirty="0"/>
              <a:t> – </a:t>
            </a:r>
            <a:r>
              <a:rPr lang="cs-CZ" i="1" u="sng" dirty="0"/>
              <a:t>Svět, aneb pojednání o světle </a:t>
            </a:r>
            <a:r>
              <a:rPr lang="cs-CZ" u="sng" dirty="0"/>
              <a:t>(1630-1633)</a:t>
            </a:r>
          </a:p>
          <a:p>
            <a:r>
              <a:rPr lang="cs-CZ" dirty="0"/>
              <a:t>první Descartův přírodovědný spis 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 err="1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EFB989-1E49-4115-886C-FD6297D7C250}" type="slidenum">
              <a:rPr lang="cs-CZ" altLang="en-US"/>
              <a:pPr>
                <a:defRPr/>
              </a:pPr>
              <a:t>9</a:t>
            </a:fld>
            <a:endParaRPr lang="cs-CZ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cs-CZ" sz="2600" i="1">
                <a:latin typeface="Arial" charset="0"/>
              </a:rPr>
              <a:t>Proč je nové pojetí světa prezentováno jako „fikce“? </a:t>
            </a:r>
            <a:endParaRPr lang="cs-CZ" sz="2600">
              <a:latin typeface="Arial" charset="0"/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395536" y="1196752"/>
            <a:ext cx="8291264" cy="492941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„Dovolte tedy svému myšlení vystoupit z tohoto Světa a umožněte mu tak spatřit jiný, zcela nový svět, </a:t>
            </a:r>
            <a:r>
              <a:rPr lang="cs-CZ" u="sng" dirty="0"/>
              <a:t>který stvořím v imaginárních prostorách při uchování toho prvého</a:t>
            </a:r>
            <a:r>
              <a:rPr lang="cs-CZ" dirty="0"/>
              <a:t>.“ </a:t>
            </a:r>
          </a:p>
          <a:p>
            <a:endParaRPr lang="cs-CZ" dirty="0"/>
          </a:p>
          <a:p>
            <a:pPr lvl="1">
              <a:buNone/>
            </a:pPr>
            <a:r>
              <a:rPr lang="cs-CZ" i="1" dirty="0"/>
              <a:t>	</a:t>
            </a:r>
            <a:r>
              <a:rPr lang="cs-CZ" dirty="0"/>
              <a:t>(Descartes, </a:t>
            </a:r>
            <a:r>
              <a:rPr lang="cs-CZ" i="1" dirty="0"/>
              <a:t>Svět</a:t>
            </a:r>
            <a:r>
              <a:rPr lang="cs-CZ" dirty="0"/>
              <a:t>, kapitola VI, „Popis nového Světa; o vlastnostech a hmotě, z nichž se skládá“, AT XI, 31.)</a:t>
            </a:r>
          </a:p>
          <a:p>
            <a:endParaRPr lang="cs-CZ" dirty="0"/>
          </a:p>
          <a:p>
            <a:r>
              <a:rPr lang="cs-CZ" dirty="0"/>
              <a:t>„aby se vám délka mé rozpravy nezdála tak nudná, chtěl bych jednu její část představit </a:t>
            </a:r>
            <a:r>
              <a:rPr lang="cs-CZ" u="sng" dirty="0"/>
              <a:t>formou smyšleného románu</a:t>
            </a:r>
            <a:r>
              <a:rPr lang="cs-CZ" dirty="0"/>
              <a:t>, skrze nějž, jak doufám, se pravda neukáže o nic méně uspokojivá a příjemná na pohled, než kdybych ji odhalil v celé nahotě.“</a:t>
            </a:r>
          </a:p>
          <a:p>
            <a:pPr marL="800100" lvl="2" indent="0">
              <a:buNone/>
            </a:pPr>
            <a:r>
              <a:rPr lang="cs-CZ" sz="2400" dirty="0"/>
              <a:t>(Descartes, </a:t>
            </a:r>
            <a:r>
              <a:rPr lang="cs-CZ" sz="2400" i="1" dirty="0"/>
              <a:t>Svět, </a:t>
            </a:r>
            <a:r>
              <a:rPr lang="cs-CZ" sz="2400" dirty="0"/>
              <a:t>konec kapitoly V, AT XI, p. 31)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r>
              <a:rPr lang="cs-CZ" dirty="0"/>
              <a:t>„</a:t>
            </a:r>
            <a:r>
              <a:rPr lang="cs-CZ" u="sng" dirty="0"/>
              <a:t>román mého Světa </a:t>
            </a:r>
            <a:r>
              <a:rPr lang="cs-CZ" dirty="0"/>
              <a:t>se mi nad míru líbí.“ </a:t>
            </a:r>
          </a:p>
          <a:p>
            <a:pPr lvl="1">
              <a:buNone/>
            </a:pPr>
            <a:r>
              <a:rPr lang="cs-CZ" dirty="0"/>
              <a:t>	(Descartův </a:t>
            </a:r>
            <a:r>
              <a:rPr lang="cs-CZ" i="1" dirty="0"/>
              <a:t>Dopis </a:t>
            </a:r>
            <a:r>
              <a:rPr lang="cs-CZ" i="1" dirty="0" err="1"/>
              <a:t>Mersennovi</a:t>
            </a:r>
            <a:r>
              <a:rPr lang="cs-CZ" dirty="0"/>
              <a:t>, 25. listopadu 1630.)</a:t>
            </a:r>
          </a:p>
          <a:p>
            <a:endParaRPr lang="cs-CZ" dirty="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07 - Descartes a baroko _extended version - 2022[20221107173305822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2431</Words>
  <Application>Microsoft Office PowerPoint</Application>
  <PresentationFormat>Předvádění na obrazovce (4:3)</PresentationFormat>
  <Paragraphs>242</Paragraphs>
  <Slides>34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Calibri</vt:lpstr>
      <vt:lpstr>Wingdings</vt:lpstr>
      <vt:lpstr>Wingdings 2</vt:lpstr>
      <vt:lpstr>Motiv sady Office</vt:lpstr>
      <vt:lpstr> Descartes a baroko  Svět je fikce &amp; život je sen </vt:lpstr>
      <vt:lpstr>Důvody k pochybnostem</vt:lpstr>
      <vt:lpstr>Ztraceni v nekonečném vesmíru</vt:lpstr>
      <vt:lpstr>Barokní kabinety kuriozit</vt:lpstr>
      <vt:lpstr>Barokní kabinety kuriozit</vt:lpstr>
      <vt:lpstr>Funkce kabinetu kuriozit (Wunderkammer, Kunstkammer)</vt:lpstr>
      <vt:lpstr>Kunstkomora Rudolfa II.</vt:lpstr>
      <vt:lpstr>Descartova metoda a její uplatnění</vt:lpstr>
      <vt:lpstr>Proč je nové pojetí světa prezentováno jako „fikce“? </vt:lpstr>
      <vt:lpstr>Le monde, ou Traité de la lumière (1630-1633)</vt:lpstr>
      <vt:lpstr>Le monde, ou Traité de la lumière (1630-1633)</vt:lpstr>
      <vt:lpstr>Mundus est fabula, la vida es sueño</vt:lpstr>
      <vt:lpstr>Labyrint světa a ráj srdce</vt:lpstr>
      <vt:lpstr>Mundus est fabula, all world’s a stage</vt:lpstr>
      <vt:lpstr>Mundus est fabula - Svět je fikce</vt:lpstr>
      <vt:lpstr>Theatrum anatomicum: divadlo nicotnosti života</vt:lpstr>
      <vt:lpstr>Divadlo nicotnosti života</vt:lpstr>
      <vt:lpstr>Prezentace aplikace PowerPoint</vt:lpstr>
      <vt:lpstr>Theatrum anatomicum: divadlo nicotnosti života</vt:lpstr>
      <vt:lpstr>Theatrum anatomicum: divadlo nicotnosti života</vt:lpstr>
      <vt:lpstr>Rekapitulace: zasazení Descartovy filosofie a přírodovědy do kontextu</vt:lpstr>
      <vt:lpstr>Descartes vs. Baroko: </vt:lpstr>
      <vt:lpstr>Organismus = mechanismus</vt:lpstr>
      <vt:lpstr>Mechanistický světonázor</vt:lpstr>
      <vt:lpstr>Tělo jako hodinky</vt:lpstr>
      <vt:lpstr>R. Descartes &amp; W. Harvey Mechanizace srdce</vt:lpstr>
      <vt:lpstr>Le corps - machine</vt:lpstr>
      <vt:lpstr>Animal - Machine</vt:lpstr>
      <vt:lpstr>Animal-machine</vt:lpstr>
      <vt:lpstr>Příroda = hmota v pohybu</vt:lpstr>
      <vt:lpstr>Galileo vs. Descartes: jeden projekt, jiná rétorika</vt:lpstr>
      <vt:lpstr>Proč je nové pojetí světa prezentováno jako „fikce“?</vt:lpstr>
      <vt:lpstr>Barokní iluze světa a vznik nové vědy</vt:lpstr>
      <vt:lpstr>Mechanistické pojetí přírody u Descarta</vt:lpstr>
    </vt:vector>
  </TitlesOfParts>
  <Company>UHK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Ondřej Švec</dc:creator>
  <cp:lastModifiedBy>Ondrej Svec</cp:lastModifiedBy>
  <cp:revision>88</cp:revision>
  <dcterms:created xsi:type="dcterms:W3CDTF">2013-11-22T15:10:13Z</dcterms:created>
  <dcterms:modified xsi:type="dcterms:W3CDTF">2025-11-03T16:22:55Z</dcterms:modified>
</cp:coreProperties>
</file>