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1" r:id="rId23"/>
    <p:sldId id="282" r:id="rId24"/>
    <p:sldId id="275" r:id="rId25"/>
    <p:sldId id="278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ABE242-407E-475C-8BC5-04E1F5241DD6}" type="datetimeFigureOut">
              <a:rPr lang="cs-CZ" smtClean="0"/>
              <a:pPr/>
              <a:t>19.05.2022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5E2043-95C3-4F36-831B-B960F6BAC4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bsrAebjlb7/?igshid=YmMyMTA2M2Y%3D&amp;fbclid=IwAR0mH6dG5bCBfhPOTVE4T6i6xIp1ZgV8Mfhn_733I40YHlWejbGxb1XiY9U" TargetMode="External"/><Relationship Id="rId2" Type="http://schemas.openxmlformats.org/officeDocument/2006/relationships/hyperlink" Target="https://www.youtube.com/shorts/H86D2R4GPt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Báze, aspekty a implikace personifikace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/>
          <a:lstStyle/>
          <a:p>
            <a:r>
              <a:rPr lang="cs-CZ" dirty="0"/>
              <a:t>Ale i hledání lidských projevů, chování přímo na zvířatech (nezáměrná ant(h)</a:t>
            </a:r>
            <a:r>
              <a:rPr lang="cs-CZ" dirty="0" err="1"/>
              <a:t>ropomorfizace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https://www.youtube.com/shorts/H86D2R4GPt4</a:t>
            </a:r>
            <a:endParaRPr lang="cs-CZ" dirty="0"/>
          </a:p>
          <a:p>
            <a:r>
              <a:rPr lang="cs-CZ" dirty="0">
                <a:hlinkClick r:id="rId3"/>
              </a:rPr>
              <a:t>https://www.instagram.com/reel/CbsrAebjlb7/?igshid=YmMyMTA2M2Y%3D&amp;fbclid=IwAR0mH6dG5bCBfhPOTVE4T6i6xIp1ZgV8Mfhn_733I40YHlWejbGxb1XiY9U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ek\Downloads\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4590945" cy="338437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cs-CZ" dirty="0" err="1"/>
              <a:t>Pareidolie</a:t>
            </a:r>
            <a:r>
              <a:rPr lang="cs-CZ" dirty="0"/>
              <a:t> (ant[h]</a:t>
            </a:r>
            <a:r>
              <a:rPr lang="cs-CZ" dirty="0" err="1"/>
              <a:t>ropocentrická</a:t>
            </a:r>
            <a:r>
              <a:rPr lang="cs-CZ" dirty="0"/>
              <a:t> z hlediska zkušenosti)</a:t>
            </a:r>
          </a:p>
        </p:txBody>
      </p:sp>
      <p:sp>
        <p:nvSpPr>
          <p:cNvPr id="6" name="Elipsa 5"/>
          <p:cNvSpPr/>
          <p:nvPr/>
        </p:nvSpPr>
        <p:spPr>
          <a:xfrm>
            <a:off x="5868144" y="1844824"/>
            <a:ext cx="1512168" cy="1368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C:\Users\Marek\Downloads\280513721_702885800914986_70440355888731010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256584" cy="4994210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1331640" y="3789040"/>
            <a:ext cx="1728192" cy="15841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4873752"/>
          </a:xfrm>
        </p:spPr>
        <p:txBody>
          <a:bodyPr/>
          <a:lstStyle/>
          <a:p>
            <a:r>
              <a:rPr lang="cs-CZ" dirty="0"/>
              <a:t>Současné „trendy“ personifikace</a:t>
            </a:r>
          </a:p>
        </p:txBody>
      </p:sp>
      <p:pic>
        <p:nvPicPr>
          <p:cNvPr id="1026" name="Picture 2" descr="C:\Users\Marek\Downloads\png-clipart-illustration-influenza-a-virus-subtype-h1n1-swine-influenza-cool-volleyball-designs-embroid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2488" cy="3997164"/>
          </a:xfrm>
          <a:prstGeom prst="rect">
            <a:avLst/>
          </a:prstGeom>
          <a:noFill/>
        </p:spPr>
      </p:pic>
      <p:pic>
        <p:nvPicPr>
          <p:cNvPr id="1027" name="Picture 3" descr="C:\Users\Marek\Downloads\istockphoto-1216756403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3616994" cy="369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pojetí figury personifikace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91064" cy="4873752"/>
          </a:xfrm>
        </p:spPr>
        <p:txBody>
          <a:bodyPr/>
          <a:lstStyle/>
          <a:p>
            <a:r>
              <a:rPr lang="cs-CZ" dirty="0"/>
              <a:t>Nad přístupem k abstraktním jednotkám uvažuje i F. de </a:t>
            </a:r>
            <a:r>
              <a:rPr lang="cs-CZ" dirty="0" err="1"/>
              <a:t>Saussure</a:t>
            </a:r>
            <a:r>
              <a:rPr lang="cs-CZ" dirty="0"/>
              <a:t>, </a:t>
            </a:r>
            <a:r>
              <a:rPr lang="cs-CZ" i="1" dirty="0"/>
              <a:t>Úloha abstraktních entit v gramatice</a:t>
            </a:r>
          </a:p>
          <a:p>
            <a:r>
              <a:rPr lang="cs-CZ" i="1" dirty="0"/>
              <a:t>„Podstatné však je to, že </a:t>
            </a:r>
            <a:r>
              <a:rPr lang="cs-CZ" i="1" u="sng" dirty="0"/>
              <a:t>abstraktní entity jsou v posledním pohledu založeny na entitách konkrétních</a:t>
            </a:r>
            <a:r>
              <a:rPr lang="cs-CZ" i="1" dirty="0"/>
              <a:t>. Žádná gramatická abstrakce není možná bez řady materiálních prvků, které jí slouží podklad, a k těmto prvkům je také třeba vždy na konci bilancování se vrátit.“</a:t>
            </a:r>
          </a:p>
        </p:txBody>
      </p:sp>
      <p:pic>
        <p:nvPicPr>
          <p:cNvPr id="3075" name="Picture 3" descr="C:\Users\Marek\OneDrive\Plocha\Ferdinand_de_Saus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645024"/>
            <a:ext cx="2378641" cy="287906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11960" y="5589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(1989), 168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/>
              <a:t>Metafory, kterými žijeme </a:t>
            </a:r>
            <a:r>
              <a:rPr lang="cs-CZ" dirty="0"/>
              <a:t>(2002) </a:t>
            </a:r>
            <a:r>
              <a:rPr lang="cs-CZ" dirty="0">
                <a:sym typeface="Wingdings" pitchFamily="2" charset="2"/>
              </a:rPr>
              <a:t> jedna z ontologických konceptuálních metafor</a:t>
            </a:r>
          </a:p>
          <a:p>
            <a:pPr lvl="1"/>
            <a:r>
              <a:rPr lang="cs-CZ" i="1" dirty="0">
                <a:sym typeface="Wingdings" pitchFamily="2" charset="2"/>
              </a:rPr>
              <a:t>„…extenze ontologických metafor a umožňují nám dávat jistý smysl jevům v našem světě v lidských termínech – tedy v kategoriích, jimiž jsme schopni porozumět na základě našich vlastních motivací, cílů, činností a charakteristik.“ </a:t>
            </a:r>
            <a:r>
              <a:rPr lang="cs-CZ" dirty="0">
                <a:sym typeface="Wingdings" pitchFamily="2" charset="2"/>
              </a:rPr>
              <a:t>(48)</a:t>
            </a:r>
            <a:endParaRPr lang="cs-CZ" i="1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Přiblížení komplexních či velmi abstraktních jevů</a:t>
            </a:r>
          </a:p>
          <a:p>
            <a:pPr lvl="1"/>
            <a:endParaRPr lang="cs-CZ" i="1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Mac </a:t>
            </a:r>
            <a:r>
              <a:rPr lang="cs-CZ" dirty="0" err="1"/>
              <a:t>Cormac</a:t>
            </a:r>
            <a:r>
              <a:rPr lang="cs-CZ" dirty="0"/>
              <a:t> (1985) řadí personifikaci mezi další rozšíření metafory, kterou považuje za základní figuru</a:t>
            </a:r>
          </a:p>
          <a:p>
            <a:r>
              <a:rPr lang="cs-CZ" dirty="0"/>
              <a:t>Sémantické anomálie přenesením lidských vlastností na stroje</a:t>
            </a:r>
          </a:p>
          <a:p>
            <a:pPr lvl="1"/>
            <a:r>
              <a:rPr lang="cs-CZ" i="1" dirty="0"/>
              <a:t>„And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know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some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most </a:t>
            </a:r>
            <a:r>
              <a:rPr lang="cs-CZ" i="1" dirty="0" err="1"/>
              <a:t>interesting</a:t>
            </a:r>
            <a:r>
              <a:rPr lang="cs-CZ" i="1" dirty="0"/>
              <a:t>, </a:t>
            </a:r>
            <a:r>
              <a:rPr lang="cs-CZ" i="1" dirty="0" err="1"/>
              <a:t>significiant</a:t>
            </a:r>
            <a:r>
              <a:rPr lang="cs-CZ" i="1" dirty="0"/>
              <a:t>,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fruitful</a:t>
            </a:r>
            <a:r>
              <a:rPr lang="cs-CZ" i="1" dirty="0"/>
              <a:t> </a:t>
            </a:r>
            <a:r>
              <a:rPr lang="cs-CZ" i="1" dirty="0" err="1"/>
              <a:t>metaphors</a:t>
            </a:r>
            <a:r>
              <a:rPr lang="cs-CZ" i="1" dirty="0"/>
              <a:t> are </a:t>
            </a:r>
            <a:r>
              <a:rPr lang="cs-CZ" i="1" dirty="0" err="1"/>
              <a:t>personifiactions</a:t>
            </a:r>
            <a:r>
              <a:rPr lang="cs-CZ" i="1" dirty="0"/>
              <a:t>. </a:t>
            </a:r>
            <a:r>
              <a:rPr lang="cs-CZ" dirty="0"/>
              <a:t>[…] </a:t>
            </a:r>
            <a:r>
              <a:rPr lang="cs-CZ" i="1" dirty="0" err="1"/>
              <a:t>personifications</a:t>
            </a:r>
            <a:r>
              <a:rPr lang="cs-CZ" i="1" dirty="0"/>
              <a:t> are </a:t>
            </a:r>
            <a:r>
              <a:rPr lang="cs-CZ" i="1" dirty="0" err="1"/>
              <a:t>metaphoric</a:t>
            </a:r>
            <a:r>
              <a:rPr lang="cs-CZ" i="1" dirty="0"/>
              <a:t> in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anomalous</a:t>
            </a:r>
            <a:r>
              <a:rPr lang="cs-CZ" i="1" dirty="0"/>
              <a:t> </a:t>
            </a:r>
            <a:r>
              <a:rPr lang="cs-CZ" i="1" dirty="0" err="1"/>
              <a:t>juxtaposition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semantic</a:t>
            </a:r>
            <a:r>
              <a:rPr lang="cs-CZ" i="1" dirty="0"/>
              <a:t> </a:t>
            </a:r>
            <a:r>
              <a:rPr lang="cs-CZ" i="1" dirty="0" err="1"/>
              <a:t>referents</a:t>
            </a:r>
            <a:r>
              <a:rPr lang="cs-CZ" i="1" dirty="0"/>
              <a:t>.</a:t>
            </a:r>
            <a:r>
              <a:rPr lang="cs-CZ" dirty="0"/>
              <a:t>“ (37)</a:t>
            </a:r>
            <a:endParaRPr lang="cs-CZ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dirty="0" err="1"/>
              <a:t>Turnera</a:t>
            </a:r>
            <a:r>
              <a:rPr lang="cs-CZ" dirty="0"/>
              <a:t> v </a:t>
            </a:r>
            <a:r>
              <a:rPr lang="cs-CZ" i="1" dirty="0"/>
              <a:t>Literární mysli </a:t>
            </a:r>
            <a:r>
              <a:rPr lang="cs-CZ" dirty="0"/>
              <a:t>jsou akcentovány smíšené prostory (a jejich všudypřítomnost), jež zaručují sémantickou latenci</a:t>
            </a:r>
          </a:p>
          <a:p>
            <a:pPr lvl="1"/>
            <a:r>
              <a:rPr lang="cs-CZ" dirty="0"/>
              <a:t>Příklad „dialogu“ rybáře a jeho ruky ve </a:t>
            </a:r>
            <a:r>
              <a:rPr lang="cs-CZ" i="1" dirty="0"/>
              <a:t>Starci a moře</a:t>
            </a:r>
            <a:endParaRPr lang="cs-CZ" dirty="0"/>
          </a:p>
          <a:p>
            <a:pPr lvl="1"/>
            <a:r>
              <a:rPr lang="cs-CZ" dirty="0"/>
              <a:t>Komunikování, interakce s věcmi ve vztahu nepřátelství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026" name="Picture 2" descr="C:\Users\Marek\OneDrive\Plocha\starec-a-more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Indtroduction</a:t>
            </a:r>
            <a:r>
              <a:rPr lang="cs-CZ" dirty="0"/>
              <a:t>, </a:t>
            </a:r>
            <a:r>
              <a:rPr lang="cs-CZ" dirty="0" err="1"/>
              <a:t>Metaphory</a:t>
            </a:r>
            <a:r>
              <a:rPr lang="cs-CZ" dirty="0"/>
              <a:t> a metonymy (2006)</a:t>
            </a:r>
          </a:p>
          <a:p>
            <a:pPr lvl="1"/>
            <a:r>
              <a:rPr lang="cs-CZ" dirty="0"/>
              <a:t>Reakce na teorii </a:t>
            </a:r>
            <a:r>
              <a:rPr lang="cs-CZ" dirty="0" err="1"/>
              <a:t>Lakoffa</a:t>
            </a:r>
            <a:r>
              <a:rPr lang="cs-CZ" dirty="0"/>
              <a:t> a </a:t>
            </a:r>
            <a:r>
              <a:rPr lang="cs-CZ" dirty="0" err="1"/>
              <a:t>Turnera</a:t>
            </a:r>
            <a:endParaRPr lang="cs-CZ" dirty="0"/>
          </a:p>
          <a:p>
            <a:pPr lvl="1"/>
            <a:r>
              <a:rPr lang="cs-CZ" dirty="0"/>
              <a:t>Specifická kategorie metafory</a:t>
            </a:r>
          </a:p>
          <a:p>
            <a:pPr lvl="1"/>
            <a:r>
              <a:rPr lang="cs-CZ" dirty="0" err="1"/>
              <a:t>Kongnitivní</a:t>
            </a:r>
            <a:r>
              <a:rPr lang="cs-CZ" dirty="0"/>
              <a:t> typologie </a:t>
            </a:r>
            <a:r>
              <a:rPr lang="cs-CZ" dirty="0">
                <a:sym typeface="Wingdings" pitchFamily="2" charset="2"/>
              </a:rPr>
              <a:t> hnízdo konotací, prototypy</a:t>
            </a:r>
          </a:p>
          <a:p>
            <a:pPr lvl="1"/>
            <a:r>
              <a:rPr lang="cs-CZ" i="1" dirty="0">
                <a:sym typeface="Wingdings" pitchFamily="2" charset="2"/>
              </a:rPr>
              <a:t>„</a:t>
            </a:r>
            <a:r>
              <a:rPr lang="cs-CZ" i="1" dirty="0" err="1">
                <a:sym typeface="Wingdings" pitchFamily="2" charset="2"/>
              </a:rPr>
              <a:t>The</a:t>
            </a:r>
            <a:r>
              <a:rPr lang="cs-CZ" i="1" dirty="0">
                <a:sym typeface="Wingdings" pitchFamily="2" charset="2"/>
              </a:rPr>
              <a:t> Invariance </a:t>
            </a:r>
            <a:r>
              <a:rPr lang="cs-CZ" i="1" dirty="0" err="1">
                <a:sym typeface="Wingdings" pitchFamily="2" charset="2"/>
              </a:rPr>
              <a:t>Principle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also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predicts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that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metaphoric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entailments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that</a:t>
            </a:r>
            <a:r>
              <a:rPr lang="cs-CZ" i="1" dirty="0">
                <a:sym typeface="Wingdings" pitchFamily="2" charset="2"/>
              </a:rPr>
              <a:t> are </a:t>
            </a:r>
            <a:r>
              <a:rPr lang="cs-CZ" i="1" dirty="0" err="1">
                <a:sym typeface="Wingdings" pitchFamily="2" charset="2"/>
              </a:rPr>
              <a:t>incompactible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with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the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target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domain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will</a:t>
            </a:r>
            <a:r>
              <a:rPr lang="cs-CZ" i="1" dirty="0">
                <a:sym typeface="Wingdings" pitchFamily="2" charset="2"/>
              </a:rPr>
              <a:t> </a:t>
            </a:r>
            <a:r>
              <a:rPr lang="cs-CZ" i="1" dirty="0" err="1">
                <a:sym typeface="Wingdings" pitchFamily="2" charset="2"/>
              </a:rPr>
              <a:t>fail</a:t>
            </a:r>
            <a:r>
              <a:rPr lang="cs-CZ" i="1" dirty="0">
                <a:sym typeface="Wingdings" pitchFamily="2" charset="2"/>
              </a:rPr>
              <a:t> to map.“ </a:t>
            </a:r>
            <a:r>
              <a:rPr lang="cs-CZ" dirty="0">
                <a:sym typeface="Wingdings" pitchFamily="2" charset="2"/>
              </a:rPr>
              <a:t>(301).</a:t>
            </a:r>
            <a:endParaRPr lang="cs-CZ" i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 (2006)</a:t>
            </a:r>
          </a:p>
          <a:p>
            <a:pPr lvl="1"/>
            <a:r>
              <a:rPr lang="cs-CZ" dirty="0"/>
              <a:t>Elementární předpoklad dvou „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“ </a:t>
            </a:r>
            <a:r>
              <a:rPr lang="cs-CZ" dirty="0">
                <a:sym typeface="Wingdings" pitchFamily="2" charset="2"/>
              </a:rPr>
              <a:t> člověk + zvíře, konkrétněji „lidská reakce na podněty“ + zvířecí reakce na podněty</a:t>
            </a:r>
          </a:p>
          <a:p>
            <a:pPr lvl="1"/>
            <a:r>
              <a:rPr lang="cs-CZ" dirty="0">
                <a:sym typeface="Wingdings" pitchFamily="2" charset="2"/>
              </a:rPr>
              <a:t>Mluvící zvířata jako projev </a:t>
            </a:r>
            <a:r>
              <a:rPr lang="cs-CZ" dirty="0" err="1">
                <a:sym typeface="Wingdings" pitchFamily="2" charset="2"/>
              </a:rPr>
              <a:t>blendingu</a:t>
            </a:r>
            <a:endParaRPr lang="cs-CZ" dirty="0">
              <a:sym typeface="Wingdings" pitchFamily="2" charset="2"/>
            </a:endParaRPr>
          </a:p>
          <a:p>
            <a:pPr lvl="1"/>
            <a:r>
              <a:rPr lang="cs-CZ" dirty="0" err="1">
                <a:sym typeface="Wingdings" pitchFamily="2" charset="2"/>
              </a:rPr>
              <a:t>Konvencionalizovaný</a:t>
            </a:r>
            <a:r>
              <a:rPr lang="cs-CZ" dirty="0">
                <a:sym typeface="Wingdings" pitchFamily="2" charset="2"/>
              </a:rPr>
              <a:t> příklad </a:t>
            </a:r>
            <a:r>
              <a:rPr lang="cs-CZ" dirty="0" err="1">
                <a:sym typeface="Wingdings" pitchFamily="2" charset="2"/>
              </a:rPr>
              <a:t>blendingu</a:t>
            </a:r>
            <a:endParaRPr lang="cs-CZ" dirty="0">
              <a:sym typeface="Wingdings" pitchFamily="2" charset="2"/>
            </a:endParaRPr>
          </a:p>
          <a:p>
            <a:pPr lvl="1"/>
            <a:r>
              <a:rPr lang="cs-CZ" dirty="0">
                <a:sym typeface="Wingdings" pitchFamily="2" charset="2"/>
              </a:rPr>
              <a:t>Vyvstávají otázky ohledně alegorií (další vrstva??)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Bázová pozice, která je sémanticky dominantnější (G. </a:t>
            </a:r>
            <a:r>
              <a:rPr lang="cs-CZ" dirty="0" err="1"/>
              <a:t>Fauconnier</a:t>
            </a:r>
            <a:r>
              <a:rPr lang="cs-CZ" dirty="0"/>
              <a:t> v kapitole o „</a:t>
            </a:r>
            <a:r>
              <a:rPr lang="cs-CZ" dirty="0" err="1"/>
              <a:t>mapping</a:t>
            </a:r>
            <a:r>
              <a:rPr lang="cs-CZ" dirty="0"/>
              <a:t>“, 1997)</a:t>
            </a:r>
          </a:p>
          <a:p>
            <a:r>
              <a:rPr lang="cs-CZ" dirty="0"/>
              <a:t>Klasická personifikace (věci získávají lidské vlastnosti)</a:t>
            </a:r>
          </a:p>
          <a:p>
            <a:r>
              <a:rPr lang="cs-CZ" dirty="0"/>
              <a:t>Inverzní personifikace (lidé získávají vlastnosti zvířat, popřípadě neživých věcí)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Odvěký problém ant(h)</a:t>
            </a:r>
            <a:r>
              <a:rPr lang="cs-CZ" dirty="0" err="1"/>
              <a:t>ropomorfizace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/>
              <a:t>„…poznamenávám, že je mi známo, že hovoříme-li o </a:t>
            </a:r>
            <a:r>
              <a:rPr lang="cs-CZ" i="1" dirty="0" err="1"/>
              <a:t>inteligibilitě</a:t>
            </a:r>
            <a:r>
              <a:rPr lang="cs-CZ" i="1" dirty="0"/>
              <a:t> boha, </a:t>
            </a:r>
            <a:r>
              <a:rPr lang="cs-CZ" i="1" u="sng" dirty="0"/>
              <a:t>není nutno si představovat tuto </a:t>
            </a:r>
            <a:r>
              <a:rPr lang="cs-CZ" i="1" u="sng" dirty="0" err="1"/>
              <a:t>inteligibilitu</a:t>
            </a:r>
            <a:r>
              <a:rPr lang="cs-CZ" i="1" u="sng" dirty="0"/>
              <a:t> antropomorfně</a:t>
            </a:r>
            <a:r>
              <a:rPr lang="cs-CZ" i="1" dirty="0"/>
              <a:t>,tj. že city, myšlení, rozum, cíle účely apod. boha mohou se diametrálně lišit od těch, jež člověk pokládá za nejlepší, ba vůbec od těch, které lidé mají a znají…“</a:t>
            </a:r>
          </a:p>
          <a:p>
            <a:r>
              <a:rPr lang="cs-CZ" i="1" dirty="0"/>
              <a:t>„Každé úrovni skutečnosti, kterou známe, je vlastní ta či ona forma a úroveň odrážení; lidská </a:t>
            </a:r>
            <a:r>
              <a:rPr lang="cs-CZ" i="1" dirty="0" err="1"/>
              <a:t>inteligibilita</a:t>
            </a:r>
            <a:r>
              <a:rPr lang="cs-CZ" i="1" dirty="0"/>
              <a:t> je jednou z forem odrážení.“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47864" y="6165304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Egon Bondy, </a:t>
            </a:r>
            <a:r>
              <a:rPr lang="cs-CZ" i="1" dirty="0"/>
              <a:t>Útěcha z ontologie </a:t>
            </a:r>
            <a:r>
              <a:rPr lang="cs-CZ" dirty="0"/>
              <a:t>(2007</a:t>
            </a:r>
            <a:r>
              <a:rPr lang="cs-CZ"/>
              <a:t>), 102–03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příklady v české literatuře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Výrazné personifikace u Karla Poláčka</a:t>
            </a:r>
          </a:p>
          <a:p>
            <a:r>
              <a:rPr lang="cs-CZ" i="1" dirty="0"/>
              <a:t>Okresní město</a:t>
            </a:r>
          </a:p>
          <a:p>
            <a:pPr lvl="1"/>
            <a:r>
              <a:rPr lang="cs-CZ" dirty="0"/>
              <a:t>Zvýšená </a:t>
            </a:r>
            <a:r>
              <a:rPr lang="cs-CZ" dirty="0" err="1"/>
              <a:t>fokalizace</a:t>
            </a:r>
            <a:endParaRPr lang="cs-CZ" dirty="0"/>
          </a:p>
          <a:p>
            <a:pPr lvl="1"/>
            <a:r>
              <a:rPr lang="cs-CZ" dirty="0"/>
              <a:t>Časté přívlastky, samotné personifikované věci se nevyznačují nějakou dynamikou (</a:t>
            </a:r>
          </a:p>
          <a:p>
            <a:pPr lvl="1"/>
            <a:r>
              <a:rPr lang="cs-CZ" i="1" dirty="0"/>
              <a:t>…mlčenlivé příbytky…</a:t>
            </a:r>
            <a:endParaRPr lang="cs-CZ" sz="2000" dirty="0"/>
          </a:p>
          <a:p>
            <a:pPr lvl="1"/>
            <a:r>
              <a:rPr lang="cs-CZ" sz="2000" i="1" dirty="0"/>
              <a:t>Budova hostila žebráky</a:t>
            </a:r>
            <a:endParaRPr lang="cs-CZ" i="1" dirty="0"/>
          </a:p>
        </p:txBody>
      </p:sp>
      <p:pic>
        <p:nvPicPr>
          <p:cNvPr id="2050" name="Picture 2" descr="C:\Users\Marek\OneDrive\Plocha\karel_polacek_onehot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2922240" cy="29222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27784" y="443711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(1994), 199; 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rek\OneDrive\Plocha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1872208" cy="27312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Personifikace ovlivněné poetismem u V. Vančury</a:t>
            </a:r>
          </a:p>
          <a:p>
            <a:r>
              <a:rPr lang="cs-CZ" i="1" dirty="0"/>
              <a:t>Pekař Jan </a:t>
            </a:r>
            <a:r>
              <a:rPr lang="cs-CZ" i="1" dirty="0" err="1"/>
              <a:t>Marhoul</a:t>
            </a:r>
            <a:r>
              <a:rPr lang="cs-CZ" i="1" dirty="0"/>
              <a:t>:</a:t>
            </a:r>
          </a:p>
          <a:p>
            <a:pPr lvl="1"/>
            <a:r>
              <a:rPr lang="cs-CZ" dirty="0"/>
              <a:t>Personifikace míst, lokací a období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  <p:pic>
        <p:nvPicPr>
          <p:cNvPr id="3075" name="Picture 3" descr="C:\Users\Marek\OneDrive\Plocha\J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6484819" cy="96455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139952" y="407707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(2000), 53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 personifikace, které jsou na pomezí se synekdochami</a:t>
            </a:r>
          </a:p>
        </p:txBody>
      </p:sp>
      <p:pic>
        <p:nvPicPr>
          <p:cNvPr id="4099" name="Picture 3" descr="C:\Users\Marek\OneDrive\Plocha\J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898936" cy="237626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08104" y="530120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(2000), 67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Marek\OneDrive\Plocha\J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506751" cy="45365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544522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(2000), 105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Navrhnutá koncepce personifikace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Distinkce pojmu:</a:t>
            </a:r>
          </a:p>
          <a:p>
            <a:r>
              <a:rPr lang="cs-CZ" dirty="0"/>
              <a:t>Z hlediska ne/konvenčnosti</a:t>
            </a:r>
          </a:p>
          <a:p>
            <a:pPr lvl="1"/>
            <a:r>
              <a:rPr lang="cs-CZ" dirty="0"/>
              <a:t>Škála ne/</a:t>
            </a:r>
            <a:r>
              <a:rPr lang="cs-CZ" dirty="0" err="1"/>
              <a:t>příznakovosti</a:t>
            </a:r>
            <a:endParaRPr lang="cs-CZ" dirty="0"/>
          </a:p>
          <a:p>
            <a:pPr lvl="2"/>
            <a:r>
              <a:rPr lang="cs-CZ" i="1" dirty="0"/>
              <a:t>Stereotyp mě ubíjí </a:t>
            </a:r>
            <a:r>
              <a:rPr lang="cs-CZ" dirty="0"/>
              <a:t>// </a:t>
            </a:r>
            <a:r>
              <a:rPr lang="cs-CZ" i="1" dirty="0" err="1"/>
              <a:t>Ubíjí</a:t>
            </a:r>
            <a:r>
              <a:rPr lang="cs-CZ" i="1" dirty="0"/>
              <a:t> mě ten krystal na stole</a:t>
            </a:r>
          </a:p>
          <a:p>
            <a:pPr lvl="1"/>
            <a:r>
              <a:rPr lang="cs-CZ" dirty="0" err="1"/>
              <a:t>Polysémní</a:t>
            </a:r>
            <a:r>
              <a:rPr lang="cs-CZ" dirty="0"/>
              <a:t> fráze </a:t>
            </a:r>
            <a:r>
              <a:rPr lang="cs-CZ" i="1" dirty="0"/>
              <a:t>cesta vede</a:t>
            </a:r>
            <a:r>
              <a:rPr lang="cs-CZ" dirty="0"/>
              <a:t>, </a:t>
            </a:r>
            <a:r>
              <a:rPr lang="cs-CZ" i="1" dirty="0"/>
              <a:t>oslovila ho práce </a:t>
            </a:r>
            <a:r>
              <a:rPr lang="cs-CZ" dirty="0"/>
              <a:t>/ </a:t>
            </a:r>
            <a:r>
              <a:rPr lang="cs-CZ" i="1" dirty="0"/>
              <a:t>oslovil ho stůl</a:t>
            </a:r>
            <a:endParaRPr lang="cs-CZ" dirty="0"/>
          </a:p>
          <a:p>
            <a:r>
              <a:rPr lang="cs-CZ" dirty="0"/>
              <a:t>Z hlediska valenčního rámce</a:t>
            </a:r>
          </a:p>
          <a:p>
            <a:pPr lvl="1"/>
            <a:r>
              <a:rPr lang="cs-CZ" dirty="0"/>
              <a:t>Personifikovaný předmět v sekundární pozici (PAT, ADDR,…) [</a:t>
            </a:r>
            <a:r>
              <a:rPr lang="cs-CZ" i="1" dirty="0"/>
              <a:t>Zamiloval se do přednášky</a:t>
            </a:r>
            <a:r>
              <a:rPr lang="cs-CZ" dirty="0"/>
              <a:t>]</a:t>
            </a:r>
          </a:p>
          <a:p>
            <a:pPr lvl="1"/>
            <a:r>
              <a:rPr lang="cs-CZ" dirty="0"/>
              <a:t>Personifikovaný předmět v primární pozici (ACT) [</a:t>
            </a:r>
            <a:r>
              <a:rPr lang="cs-CZ" i="1" dirty="0"/>
              <a:t>Přednáška oživila jeho dávno ztracený zájem</a:t>
            </a:r>
            <a:r>
              <a:rPr lang="cs-CZ" dirty="0"/>
              <a:t>]</a:t>
            </a:r>
            <a:endParaRPr lang="cs-CZ" i="1" dirty="0"/>
          </a:p>
          <a:p>
            <a:r>
              <a:rPr lang="cs-CZ" dirty="0"/>
              <a:t>Teorie slabší a silnější personifikace</a:t>
            </a:r>
          </a:p>
          <a:p>
            <a:pPr lvl="1"/>
            <a:r>
              <a:rPr lang="cs-CZ" dirty="0"/>
              <a:t>Obecně je personifikace předpokládána v kontextu abstraktnějších skutečností</a:t>
            </a:r>
            <a:endParaRPr lang="cs-CZ" dirty="0">
              <a:sym typeface="Wingdings" pitchFamily="2" charset="2"/>
            </a:endParaRPr>
          </a:p>
          <a:p>
            <a:pPr lvl="2"/>
            <a:r>
              <a:rPr lang="cs-CZ" dirty="0">
                <a:sym typeface="Wingdings" pitchFamily="2" charset="2"/>
              </a:rPr>
              <a:t>Slabá personifikace  </a:t>
            </a:r>
            <a:r>
              <a:rPr lang="cs-CZ" i="1" dirty="0">
                <a:sym typeface="Wingdings" pitchFamily="2" charset="2"/>
              </a:rPr>
              <a:t>Šáhla na něj smrt.</a:t>
            </a:r>
            <a:endParaRPr lang="cs-CZ" dirty="0">
              <a:sym typeface="Wingdings" pitchFamily="2" charset="2"/>
            </a:endParaRPr>
          </a:p>
          <a:p>
            <a:pPr lvl="2"/>
            <a:r>
              <a:rPr lang="cs-CZ" dirty="0">
                <a:sym typeface="Wingdings" pitchFamily="2" charset="2"/>
              </a:rPr>
              <a:t>Silná personifikace  </a:t>
            </a:r>
            <a:r>
              <a:rPr lang="cs-CZ" i="1" dirty="0">
                <a:sym typeface="Wingdings" pitchFamily="2" charset="2"/>
              </a:rPr>
              <a:t>Dotkly se ho hodiny na zdi.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Přesunutí sémantického ohniska pomocí celku</a:t>
            </a:r>
          </a:p>
          <a:p>
            <a:pPr lvl="1"/>
            <a:r>
              <a:rPr lang="cs-CZ" i="1" dirty="0"/>
              <a:t>Auto mě okradlo o většinu mých peněz </a:t>
            </a:r>
            <a:r>
              <a:rPr lang="cs-CZ" dirty="0"/>
              <a:t>// </a:t>
            </a:r>
            <a:r>
              <a:rPr lang="cs-CZ" i="1" dirty="0"/>
              <a:t>Auto mě [svou zvýšenou cenou] okradlo</a:t>
            </a:r>
            <a:r>
              <a:rPr lang="cs-CZ" dirty="0"/>
              <a:t>…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i="1" dirty="0">
                <a:sym typeface="Wingdings" pitchFamily="2" charset="2"/>
              </a:rPr>
              <a:t>Cena auta mě okradla</a:t>
            </a:r>
            <a:endParaRPr lang="cs-CZ" dirty="0"/>
          </a:p>
          <a:p>
            <a:pPr lvl="1"/>
            <a:r>
              <a:rPr lang="cs-CZ" i="1" dirty="0"/>
              <a:t>Oblečení mě omráčilo</a:t>
            </a:r>
            <a:r>
              <a:rPr lang="cs-CZ" dirty="0"/>
              <a:t> // </a:t>
            </a:r>
            <a:r>
              <a:rPr lang="cs-CZ" i="1" dirty="0"/>
              <a:t>Oblečení mě omráčilo díky křiklavé barvě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i="1" dirty="0">
                <a:sym typeface="Wingdings" pitchFamily="2" charset="2"/>
              </a:rPr>
              <a:t>Křiklavost barev u tohoto oblečení mě zcela omráčila</a:t>
            </a:r>
            <a:endParaRPr lang="cs-CZ" i="1" dirty="0"/>
          </a:p>
          <a:p>
            <a:r>
              <a:rPr lang="cs-CZ" dirty="0"/>
              <a:t>Vrstvená personifikace </a:t>
            </a:r>
          </a:p>
          <a:p>
            <a:pPr lvl="1"/>
            <a:r>
              <a:rPr lang="cs-CZ" i="1" dirty="0"/>
              <a:t>Je třeba porazit bídu </a:t>
            </a:r>
            <a:r>
              <a:rPr lang="cs-CZ" dirty="0"/>
              <a:t>// </a:t>
            </a:r>
            <a:r>
              <a:rPr lang="cs-CZ" i="1" dirty="0"/>
              <a:t>srazit bídu na kolena </a:t>
            </a:r>
            <a:r>
              <a:rPr lang="cs-CZ" dirty="0"/>
              <a:t>// </a:t>
            </a:r>
            <a:r>
              <a:rPr lang="cs-CZ" i="1" dirty="0"/>
              <a:t>udeřit bídu na citlivém místě</a:t>
            </a:r>
          </a:p>
          <a:p>
            <a:pPr lvl="1"/>
            <a:r>
              <a:rPr lang="cs-CZ" dirty="0"/>
              <a:t> </a:t>
            </a:r>
            <a:r>
              <a:rPr lang="cs-CZ" i="1" dirty="0"/>
              <a:t>Dotkla se ho stavba </a:t>
            </a:r>
            <a:r>
              <a:rPr lang="cs-CZ" dirty="0"/>
              <a:t>// </a:t>
            </a:r>
            <a:r>
              <a:rPr lang="cs-CZ" i="1" dirty="0" err="1"/>
              <a:t>stavba</a:t>
            </a:r>
            <a:r>
              <a:rPr lang="cs-CZ" i="1" dirty="0"/>
              <a:t> svým stínem</a:t>
            </a:r>
          </a:p>
          <a:p>
            <a:r>
              <a:rPr lang="cs-CZ" dirty="0"/>
              <a:t>Personifikace ve větném členu</a:t>
            </a:r>
          </a:p>
          <a:p>
            <a:pPr lvl="1"/>
            <a:r>
              <a:rPr lang="cs-CZ" dirty="0"/>
              <a:t>Přívlastek = </a:t>
            </a:r>
            <a:r>
              <a:rPr lang="cs-CZ" i="1" dirty="0"/>
              <a:t>bída</a:t>
            </a:r>
            <a:r>
              <a:rPr lang="cs-CZ" dirty="0"/>
              <a:t>…</a:t>
            </a:r>
            <a:r>
              <a:rPr lang="cs-CZ" i="1" dirty="0"/>
              <a:t>oděna všedností</a:t>
            </a:r>
            <a:endParaRPr lang="cs-CZ" dirty="0"/>
          </a:p>
          <a:p>
            <a:pPr lvl="1"/>
            <a:r>
              <a:rPr lang="cs-CZ" dirty="0"/>
              <a:t>Predikát = </a:t>
            </a:r>
            <a:r>
              <a:rPr lang="cs-CZ" i="1" dirty="0"/>
              <a:t>bída</a:t>
            </a:r>
            <a:r>
              <a:rPr lang="cs-CZ" dirty="0"/>
              <a:t>…</a:t>
            </a:r>
            <a:r>
              <a:rPr lang="cs-CZ" i="1" dirty="0"/>
              <a:t>kladla kostlivé ruce na jeho prsa</a:t>
            </a:r>
          </a:p>
          <a:p>
            <a:r>
              <a:rPr lang="cs-CZ" dirty="0"/>
              <a:t>Vokativ (5. pád) / jiný pád</a:t>
            </a:r>
          </a:p>
          <a:p>
            <a:pPr lvl="1"/>
            <a:r>
              <a:rPr lang="cs-CZ" i="1" dirty="0"/>
              <a:t>Ty debilní guláši! </a:t>
            </a:r>
            <a:r>
              <a:rPr lang="cs-CZ" dirty="0"/>
              <a:t>// </a:t>
            </a:r>
            <a:r>
              <a:rPr lang="cs-CZ" i="1" dirty="0"/>
              <a:t>Guláš mě uvázal k plotně </a:t>
            </a:r>
            <a:r>
              <a:rPr lang="cs-CZ" dirty="0"/>
              <a:t>(</a:t>
            </a:r>
            <a:r>
              <a:rPr lang="cs-CZ" i="1" dirty="0"/>
              <a:t>Vaření guláše</a:t>
            </a:r>
            <a:r>
              <a:rPr lang="cs-CZ" dirty="0"/>
              <a:t>)</a:t>
            </a:r>
            <a:endParaRPr lang="cs-CZ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Ant(h)</a:t>
            </a:r>
            <a:r>
              <a:rPr lang="cs-CZ" dirty="0" err="1"/>
              <a:t>ropocentrická</a:t>
            </a:r>
            <a:r>
              <a:rPr lang="cs-CZ" dirty="0"/>
              <a:t> a ant(h)</a:t>
            </a:r>
            <a:r>
              <a:rPr lang="cs-CZ" dirty="0" err="1"/>
              <a:t>ropomorfická</a:t>
            </a:r>
            <a:r>
              <a:rPr lang="cs-CZ" dirty="0"/>
              <a:t> konsekvence </a:t>
            </a:r>
          </a:p>
          <a:p>
            <a:r>
              <a:rPr lang="cs-CZ" dirty="0"/>
              <a:t>Teoreticky se jedná o rozšíření metafory</a:t>
            </a:r>
          </a:p>
          <a:p>
            <a:r>
              <a:rPr lang="cs-CZ" dirty="0"/>
              <a:t>Pravidelné personifikace </a:t>
            </a:r>
            <a:r>
              <a:rPr lang="cs-CZ" dirty="0">
                <a:sym typeface="Wingdings" pitchFamily="2" charset="2"/>
              </a:rPr>
              <a:t> mluvící zvířata, prototypické přívlastky</a:t>
            </a:r>
            <a:endParaRPr lang="cs-CZ" dirty="0"/>
          </a:p>
          <a:p>
            <a:r>
              <a:rPr lang="cs-CZ" dirty="0"/>
              <a:t>Často se jedná o spojení (</a:t>
            </a:r>
            <a:r>
              <a:rPr lang="cs-CZ" dirty="0" err="1"/>
              <a:t>blending</a:t>
            </a:r>
            <a:r>
              <a:rPr lang="cs-CZ" dirty="0"/>
              <a:t>) dvou konceptuálních prostorů („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“)</a:t>
            </a:r>
          </a:p>
          <a:p>
            <a:r>
              <a:rPr lang="cs-CZ" dirty="0"/>
              <a:t>Využívaná nejen v uměleckých textech, ale i v každodenní mluvě</a:t>
            </a:r>
          </a:p>
          <a:p>
            <a:pPr lvl="1"/>
            <a:r>
              <a:rPr lang="cs-CZ" dirty="0"/>
              <a:t>V situacích, kdy je nezbytné nějaký neživý jev či jeho konkrétní vlastnost nějak exponovat</a:t>
            </a:r>
          </a:p>
          <a:p>
            <a:r>
              <a:rPr lang="cs-CZ" dirty="0"/>
              <a:t>Abstrakta nepůsobí natolik příznakově, jako je tomu u konkrét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Primární literatura:</a:t>
            </a:r>
          </a:p>
          <a:p>
            <a:pPr lvl="1"/>
            <a:r>
              <a:rPr lang="cs-CZ" dirty="0"/>
              <a:t>Bondy, Egon [=Zbyněk Fišer]: </a:t>
            </a:r>
            <a:r>
              <a:rPr lang="cs-CZ" i="1" dirty="0"/>
              <a:t>Útěcha z ontologie </a:t>
            </a:r>
            <a:r>
              <a:rPr lang="cs-CZ" dirty="0"/>
              <a:t>(Praha: </a:t>
            </a:r>
            <a:r>
              <a:rPr lang="cs-CZ" dirty="0" err="1"/>
              <a:t>DharmaGaia</a:t>
            </a:r>
            <a:r>
              <a:rPr lang="cs-CZ" dirty="0"/>
              <a:t>, 2007).</a:t>
            </a:r>
          </a:p>
          <a:p>
            <a:pPr lvl="1"/>
            <a:r>
              <a:rPr lang="cs-CZ" dirty="0"/>
              <a:t>Poláček, Karel: </a:t>
            </a:r>
            <a:r>
              <a:rPr lang="cs-CZ" i="1" dirty="0"/>
              <a:t>Okresní město</a:t>
            </a:r>
            <a:r>
              <a:rPr lang="cs-CZ" dirty="0"/>
              <a:t> (Praha: Nakladatelství </a:t>
            </a:r>
            <a:r>
              <a:rPr lang="cs-CZ" dirty="0" err="1"/>
              <a:t>Franze</a:t>
            </a:r>
            <a:r>
              <a:rPr lang="cs-CZ" dirty="0"/>
              <a:t> Kafky, 1994).</a:t>
            </a:r>
          </a:p>
          <a:p>
            <a:pPr lvl="1"/>
            <a:r>
              <a:rPr lang="cs-CZ" dirty="0" err="1"/>
              <a:t>Swedenborg</a:t>
            </a:r>
            <a:r>
              <a:rPr lang="cs-CZ" dirty="0"/>
              <a:t>, </a:t>
            </a:r>
            <a:r>
              <a:rPr lang="cs-CZ" dirty="0" err="1"/>
              <a:t>Emauel</a:t>
            </a:r>
            <a:r>
              <a:rPr lang="cs-CZ" dirty="0"/>
              <a:t>: Řeč andělů, in: </a:t>
            </a:r>
            <a:r>
              <a:rPr lang="cs-CZ" i="1" dirty="0"/>
              <a:t>Nebe a peklo</a:t>
            </a:r>
            <a:r>
              <a:rPr lang="cs-CZ" dirty="0"/>
              <a:t>, přel. L. Máchová (Praha: </a:t>
            </a:r>
            <a:r>
              <a:rPr lang="cs-CZ" dirty="0" err="1"/>
              <a:t>Volvox</a:t>
            </a:r>
            <a:r>
              <a:rPr lang="cs-CZ" dirty="0"/>
              <a:t> </a:t>
            </a:r>
            <a:r>
              <a:rPr lang="cs-CZ" dirty="0" err="1"/>
              <a:t>Globator</a:t>
            </a:r>
            <a:r>
              <a:rPr lang="cs-CZ" dirty="0"/>
              <a:t>, 2011), s. 153–158.</a:t>
            </a:r>
          </a:p>
          <a:p>
            <a:pPr lvl="1"/>
            <a:r>
              <a:rPr lang="cs-CZ" dirty="0"/>
              <a:t>Vančura, Vladislav: Pekař Jan </a:t>
            </a:r>
            <a:r>
              <a:rPr lang="cs-CZ" dirty="0" err="1"/>
              <a:t>Marhoul</a:t>
            </a:r>
            <a:r>
              <a:rPr lang="cs-CZ" dirty="0"/>
              <a:t>, in: </a:t>
            </a:r>
            <a:r>
              <a:rPr lang="cs-CZ" i="1" dirty="0"/>
              <a:t>Amazonský proud; Pekař Jan </a:t>
            </a:r>
            <a:r>
              <a:rPr lang="cs-CZ" i="1" dirty="0" err="1"/>
              <a:t>Marhoul</a:t>
            </a:r>
            <a:r>
              <a:rPr lang="cs-CZ" i="1" dirty="0"/>
              <a:t>; Pole orná a válečná; Poslední soud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J. Holý (Praha: Nakladatelství Lidové noviny, 2000), s. 45–151.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Sekundární literatura</a:t>
            </a:r>
          </a:p>
          <a:p>
            <a:pPr lvl="1"/>
            <a:r>
              <a:rPr lang="cs-CZ" dirty="0" err="1"/>
              <a:t>Arendt</a:t>
            </a:r>
            <a:r>
              <a:rPr lang="cs-CZ" dirty="0"/>
              <a:t>, </a:t>
            </a:r>
            <a:r>
              <a:rPr lang="cs-CZ" dirty="0" err="1"/>
              <a:t>Hannah</a:t>
            </a:r>
            <a:r>
              <a:rPr lang="cs-CZ" dirty="0"/>
              <a:t>: Metafora a nevyslovitelné, in: </a:t>
            </a:r>
            <a:r>
              <a:rPr lang="cs-CZ" i="1" dirty="0"/>
              <a:t>Život ducha I. Myšlení</a:t>
            </a:r>
            <a:r>
              <a:rPr lang="cs-CZ" dirty="0"/>
              <a:t>, přel. P. Rezek (Praha: </a:t>
            </a:r>
            <a:r>
              <a:rPr lang="cs-CZ" dirty="0" err="1"/>
              <a:t>Oikoymenh</a:t>
            </a:r>
            <a:r>
              <a:rPr lang="cs-CZ" dirty="0"/>
              <a:t>, 2020), s. 110–126.</a:t>
            </a:r>
          </a:p>
          <a:p>
            <a:pPr lvl="1"/>
            <a:r>
              <a:rPr lang="cs-CZ" dirty="0" err="1"/>
              <a:t>Evans</a:t>
            </a:r>
            <a:r>
              <a:rPr lang="cs-CZ" dirty="0"/>
              <a:t>, </a:t>
            </a:r>
            <a:r>
              <a:rPr lang="cs-CZ" dirty="0" err="1"/>
              <a:t>Vyvyan</a:t>
            </a:r>
            <a:r>
              <a:rPr lang="cs-CZ" dirty="0"/>
              <a:t>, </a:t>
            </a:r>
            <a:r>
              <a:rPr lang="cs-CZ" dirty="0" err="1"/>
              <a:t>Melanie</a:t>
            </a:r>
            <a:r>
              <a:rPr lang="cs-CZ" dirty="0"/>
              <a:t> Green: </a:t>
            </a:r>
            <a:r>
              <a:rPr lang="cs-CZ" dirty="0" err="1"/>
              <a:t>Metaphor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metonymy, in: </a:t>
            </a:r>
            <a:r>
              <a:rPr lang="cs-CZ" i="1" dirty="0" err="1"/>
              <a:t>Cognitive</a:t>
            </a:r>
            <a:r>
              <a:rPr lang="cs-CZ" i="1" dirty="0"/>
              <a:t> </a:t>
            </a:r>
            <a:r>
              <a:rPr lang="cs-CZ" i="1" dirty="0" err="1"/>
              <a:t>linguistics</a:t>
            </a:r>
            <a:r>
              <a:rPr lang="cs-CZ" i="1" dirty="0"/>
              <a:t>.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introduction</a:t>
            </a:r>
            <a:r>
              <a:rPr lang="cs-CZ" i="1" dirty="0"/>
              <a:t> </a:t>
            </a:r>
            <a:r>
              <a:rPr lang="cs-CZ" dirty="0"/>
              <a:t>(Edinburgh, </a:t>
            </a:r>
            <a:r>
              <a:rPr lang="cs-CZ" dirty="0" err="1"/>
              <a:t>Edinburgh</a:t>
            </a:r>
            <a:r>
              <a:rPr lang="cs-CZ" dirty="0"/>
              <a:t> University, 2007), s. 286–327.</a:t>
            </a:r>
          </a:p>
          <a:p>
            <a:pPr lvl="1"/>
            <a:r>
              <a:rPr lang="cs-CZ" dirty="0" err="1"/>
              <a:t>Evans</a:t>
            </a:r>
            <a:r>
              <a:rPr lang="cs-CZ" dirty="0"/>
              <a:t>, </a:t>
            </a:r>
            <a:r>
              <a:rPr lang="cs-CZ" dirty="0" err="1"/>
              <a:t>Vyvyan</a:t>
            </a:r>
            <a:r>
              <a:rPr lang="cs-CZ" dirty="0"/>
              <a:t>, </a:t>
            </a:r>
            <a:r>
              <a:rPr lang="cs-CZ" dirty="0" err="1"/>
              <a:t>Melanie</a:t>
            </a:r>
            <a:r>
              <a:rPr lang="cs-CZ" dirty="0"/>
              <a:t> Green: </a:t>
            </a:r>
            <a:r>
              <a:rPr lang="cs-CZ" dirty="0" err="1"/>
              <a:t>Conceputal</a:t>
            </a:r>
            <a:r>
              <a:rPr lang="cs-CZ" dirty="0"/>
              <a:t> </a:t>
            </a:r>
            <a:r>
              <a:rPr lang="cs-CZ" dirty="0" err="1"/>
              <a:t>Blending</a:t>
            </a:r>
            <a:r>
              <a:rPr lang="cs-CZ" dirty="0"/>
              <a:t>, in: </a:t>
            </a:r>
            <a:r>
              <a:rPr lang="cs-CZ" i="1" dirty="0" err="1"/>
              <a:t>Cognitive</a:t>
            </a:r>
            <a:r>
              <a:rPr lang="cs-CZ" i="1" dirty="0"/>
              <a:t> </a:t>
            </a:r>
            <a:r>
              <a:rPr lang="cs-CZ" i="1" dirty="0" err="1"/>
              <a:t>linguistics</a:t>
            </a:r>
            <a:r>
              <a:rPr lang="cs-CZ" i="1" dirty="0"/>
              <a:t>.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introduction</a:t>
            </a:r>
            <a:r>
              <a:rPr lang="cs-CZ" i="1" dirty="0"/>
              <a:t> </a:t>
            </a:r>
            <a:r>
              <a:rPr lang="cs-CZ" dirty="0"/>
              <a:t>(Edinburgh, </a:t>
            </a:r>
            <a:r>
              <a:rPr lang="cs-CZ" dirty="0" err="1"/>
              <a:t>Edinburgh</a:t>
            </a:r>
            <a:r>
              <a:rPr lang="cs-CZ" dirty="0"/>
              <a:t> University, 2007), s. 400–444.</a:t>
            </a:r>
          </a:p>
          <a:p>
            <a:pPr lvl="1"/>
            <a:r>
              <a:rPr lang="cs-CZ" dirty="0" err="1"/>
              <a:t>Fauconnier</a:t>
            </a:r>
            <a:r>
              <a:rPr lang="cs-CZ" dirty="0"/>
              <a:t>, </a:t>
            </a:r>
            <a:r>
              <a:rPr lang="cs-CZ" dirty="0" err="1"/>
              <a:t>Gilles</a:t>
            </a:r>
            <a:r>
              <a:rPr lang="cs-CZ" dirty="0"/>
              <a:t>: </a:t>
            </a:r>
            <a:r>
              <a:rPr lang="cs-CZ" dirty="0" err="1"/>
              <a:t>Mental</a:t>
            </a:r>
            <a:r>
              <a:rPr lang="cs-CZ" dirty="0"/>
              <a:t>-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, in: </a:t>
            </a:r>
            <a:r>
              <a:rPr lang="cs-CZ" i="1" dirty="0" err="1"/>
              <a:t>Mappings</a:t>
            </a:r>
            <a:r>
              <a:rPr lang="cs-CZ" i="1" dirty="0"/>
              <a:t> in </a:t>
            </a:r>
            <a:r>
              <a:rPr lang="cs-CZ" i="1" dirty="0" err="1"/>
              <a:t>thought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dirty="0"/>
              <a:t>(Cambridge: </a:t>
            </a:r>
            <a:r>
              <a:rPr lang="cs-CZ" dirty="0" err="1"/>
              <a:t>Cambridge</a:t>
            </a:r>
            <a:r>
              <a:rPr lang="cs-CZ" dirty="0"/>
              <a:t> University, 1997), s. 34–71.</a:t>
            </a:r>
          </a:p>
          <a:p>
            <a:pPr lvl="1"/>
            <a:r>
              <a:rPr lang="cs-CZ" dirty="0" err="1"/>
              <a:t>Hrbata</a:t>
            </a:r>
            <a:r>
              <a:rPr lang="cs-CZ" dirty="0"/>
              <a:t>, Zdeněk:  Prostory, místa a jejich konfigurace v literárním díle, in: </a:t>
            </a:r>
            <a:r>
              <a:rPr lang="cs-CZ" i="1" dirty="0"/>
              <a:t>Na cestě ke smyslu: poetika literárního díla 20. století</a:t>
            </a:r>
            <a:r>
              <a:rPr lang="cs-CZ" dirty="0"/>
              <a:t>, </a:t>
            </a:r>
            <a:r>
              <a:rPr lang="cs-CZ" dirty="0" err="1"/>
              <a:t>red</a:t>
            </a:r>
            <a:r>
              <a:rPr lang="cs-CZ" dirty="0"/>
              <a:t>. Daniela </a:t>
            </a:r>
            <a:r>
              <a:rPr lang="cs-CZ" dirty="0" err="1"/>
              <a:t>Hodrová</a:t>
            </a:r>
            <a:r>
              <a:rPr lang="cs-CZ" dirty="0"/>
              <a:t>, Zdeněk </a:t>
            </a:r>
            <a:r>
              <a:rPr lang="cs-CZ" dirty="0" err="1"/>
              <a:t>Hrbata</a:t>
            </a:r>
            <a:r>
              <a:rPr lang="cs-CZ" dirty="0"/>
              <a:t> a Milena Vojtková (Praha: </a:t>
            </a:r>
            <a:r>
              <a:rPr lang="cs-CZ" dirty="0" err="1"/>
              <a:t>Torst</a:t>
            </a:r>
            <a:r>
              <a:rPr lang="cs-CZ" dirty="0"/>
              <a:t>), s. 315–509.</a:t>
            </a:r>
          </a:p>
          <a:p>
            <a:pPr lvl="1"/>
            <a:r>
              <a:rPr lang="cs-CZ" dirty="0" err="1"/>
              <a:t>Lakoff</a:t>
            </a:r>
            <a:r>
              <a:rPr lang="cs-CZ" dirty="0"/>
              <a:t>, </a:t>
            </a:r>
            <a:r>
              <a:rPr lang="cs-CZ" dirty="0" err="1"/>
              <a:t>George</a:t>
            </a:r>
            <a:r>
              <a:rPr lang="cs-CZ" dirty="0"/>
              <a:t>, </a:t>
            </a:r>
            <a:r>
              <a:rPr lang="cs-CZ" dirty="0" err="1"/>
              <a:t>Mark</a:t>
            </a:r>
            <a:r>
              <a:rPr lang="cs-CZ" dirty="0"/>
              <a:t> </a:t>
            </a:r>
            <a:r>
              <a:rPr lang="cs-CZ" dirty="0" err="1"/>
              <a:t>Johnson</a:t>
            </a:r>
            <a:r>
              <a:rPr lang="cs-CZ" dirty="0"/>
              <a:t> (2002): Personifikace, in: </a:t>
            </a:r>
            <a:r>
              <a:rPr lang="cs-CZ" i="1" dirty="0"/>
              <a:t>Metafory, kterými žijeme</a:t>
            </a:r>
            <a:r>
              <a:rPr lang="cs-CZ" dirty="0"/>
              <a:t>, přel. M. Čejka (Brno: Host), s. 46–48.</a:t>
            </a:r>
          </a:p>
          <a:p>
            <a:pPr lvl="1"/>
            <a:r>
              <a:rPr lang="cs-CZ" dirty="0"/>
              <a:t>Mac </a:t>
            </a:r>
            <a:r>
              <a:rPr lang="cs-CZ" dirty="0" err="1"/>
              <a:t>Cormac</a:t>
            </a:r>
            <a:r>
              <a:rPr lang="cs-CZ" dirty="0"/>
              <a:t>, </a:t>
            </a:r>
            <a:r>
              <a:rPr lang="cs-CZ" dirty="0" err="1"/>
              <a:t>Earl</a:t>
            </a:r>
            <a:r>
              <a:rPr lang="cs-CZ" dirty="0"/>
              <a:t> R.: </a:t>
            </a:r>
            <a:r>
              <a:rPr lang="cs-CZ" i="1" dirty="0"/>
              <a:t>A </a:t>
            </a:r>
            <a:r>
              <a:rPr lang="cs-CZ" i="1" dirty="0" err="1"/>
              <a:t>cognitive</a:t>
            </a:r>
            <a:r>
              <a:rPr lang="cs-CZ" i="1" dirty="0"/>
              <a:t>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metaphor</a:t>
            </a:r>
            <a:r>
              <a:rPr lang="cs-CZ" i="1" dirty="0"/>
              <a:t> </a:t>
            </a:r>
            <a:r>
              <a:rPr lang="cs-CZ" dirty="0"/>
              <a:t>(Cambridge, MIT </a:t>
            </a:r>
            <a:r>
              <a:rPr lang="cs-CZ" dirty="0" err="1"/>
              <a:t>Press</a:t>
            </a:r>
            <a:r>
              <a:rPr lang="cs-CZ" dirty="0"/>
              <a:t>, 1985).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 lvl="1"/>
            <a:r>
              <a:rPr lang="cs-CZ" dirty="0"/>
              <a:t>de </a:t>
            </a:r>
            <a:r>
              <a:rPr lang="cs-CZ" dirty="0" err="1"/>
              <a:t>Saussure</a:t>
            </a:r>
            <a:r>
              <a:rPr lang="cs-CZ" dirty="0"/>
              <a:t>, Ferdinand: </a:t>
            </a:r>
            <a:r>
              <a:rPr lang="cs-CZ" i="1" dirty="0"/>
              <a:t>Kurs obecné lingvistiky</a:t>
            </a:r>
            <a:r>
              <a:rPr lang="cs-CZ" dirty="0"/>
              <a:t>, přel. F. Čermák (Praha: Odeon, 1989).</a:t>
            </a:r>
          </a:p>
          <a:p>
            <a:pPr lvl="1"/>
            <a:r>
              <a:rPr lang="cs-CZ" dirty="0" err="1"/>
              <a:t>Pajdzińska</a:t>
            </a:r>
            <a:r>
              <a:rPr lang="cs-CZ" dirty="0"/>
              <a:t>, Anna: Kategorie strukturující jazykový obraz světa: antropocentrismus a opozice „vlastní“ – „cizí“ (přel. V. </a:t>
            </a:r>
            <a:r>
              <a:rPr lang="cs-CZ"/>
              <a:t>Forková), </a:t>
            </a:r>
            <a:r>
              <a:rPr lang="cs-CZ" dirty="0"/>
              <a:t>in: </a:t>
            </a:r>
            <a:r>
              <a:rPr lang="cs-CZ" i="1" dirty="0"/>
              <a:t>Čítanka textů z kognitivní lingvistiky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L. S. </a:t>
            </a:r>
            <a:r>
              <a:rPr lang="cs-CZ" dirty="0" err="1"/>
              <a:t>Římalová</a:t>
            </a:r>
            <a:r>
              <a:rPr lang="cs-CZ" dirty="0"/>
              <a:t> (Praha: FFUK), s. 27–44.</a:t>
            </a:r>
          </a:p>
          <a:p>
            <a:pPr lvl="1"/>
            <a:r>
              <a:rPr lang="cs-CZ" dirty="0"/>
              <a:t>Turner, </a:t>
            </a:r>
            <a:r>
              <a:rPr lang="cs-CZ" dirty="0" err="1"/>
              <a:t>Mark</a:t>
            </a:r>
            <a:r>
              <a:rPr lang="cs-CZ" dirty="0"/>
              <a:t>: Mnoho prostorů, in: </a:t>
            </a:r>
            <a:r>
              <a:rPr lang="cs-CZ" i="1" dirty="0"/>
              <a:t>Literární mysl. O původu myšlení a jazyka</a:t>
            </a:r>
            <a:r>
              <a:rPr lang="cs-CZ" dirty="0"/>
              <a:t>, přel. O. Trávníčková (Brno: Host, 2005), s. 120–161.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ek\Downloads\Cima_da_Conegliano,_God_the_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6552728" cy="509006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355976" y="6237312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Cima</a:t>
            </a:r>
            <a:r>
              <a:rPr lang="cs-CZ" dirty="0"/>
              <a:t> </a:t>
            </a:r>
            <a:r>
              <a:rPr lang="cs-CZ" dirty="0" err="1"/>
              <a:t>da</a:t>
            </a:r>
            <a:r>
              <a:rPr lang="cs-CZ" dirty="0"/>
              <a:t> </a:t>
            </a:r>
            <a:r>
              <a:rPr lang="cs-CZ" dirty="0" err="1"/>
              <a:t>Conegliano</a:t>
            </a:r>
            <a:r>
              <a:rPr lang="cs-CZ" dirty="0"/>
              <a:t>, </a:t>
            </a:r>
            <a:r>
              <a:rPr lang="cs-CZ" i="1" dirty="0"/>
              <a:t>Nebeský otec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mysli?, ant(h)</a:t>
            </a:r>
            <a:r>
              <a:rPr lang="cs-CZ" dirty="0" err="1"/>
              <a:t>ropocentrická</a:t>
            </a:r>
            <a:r>
              <a:rPr lang="cs-CZ" dirty="0"/>
              <a:t> 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s</a:t>
            </a:r>
          </a:p>
        </p:txBody>
      </p:sp>
      <p:pic>
        <p:nvPicPr>
          <p:cNvPr id="1026" name="Picture 2" descr="C:\Users\Marek\OneDrive\Plocha\Sw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648451" cy="1573163"/>
          </a:xfrm>
          <a:prstGeom prst="rect">
            <a:avLst/>
          </a:prstGeom>
          <a:noFill/>
        </p:spPr>
      </p:pic>
      <p:pic>
        <p:nvPicPr>
          <p:cNvPr id="1028" name="Picture 4" descr="C:\Users\Marek\OneDrive\Plocha\sw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7321070" cy="136815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627784" y="6237312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Emanuel </a:t>
            </a:r>
            <a:r>
              <a:rPr lang="cs-CZ" dirty="0" err="1"/>
              <a:t>Swedenborg</a:t>
            </a:r>
            <a:r>
              <a:rPr lang="cs-CZ" dirty="0"/>
              <a:t>, </a:t>
            </a:r>
            <a:r>
              <a:rPr lang="cs-CZ" i="1" dirty="0"/>
              <a:t>Nebe a peklo </a:t>
            </a:r>
            <a:r>
              <a:rPr lang="cs-CZ" dirty="0"/>
              <a:t>(2011), 155–156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Marek\OneDrive\Plocha\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050814" cy="334883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63688" y="566124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Hannah</a:t>
            </a:r>
            <a:r>
              <a:rPr lang="cs-CZ" dirty="0"/>
              <a:t> </a:t>
            </a:r>
            <a:r>
              <a:rPr lang="cs-CZ" dirty="0" err="1"/>
              <a:t>Arendt</a:t>
            </a:r>
            <a:r>
              <a:rPr lang="cs-CZ" dirty="0"/>
              <a:t>, </a:t>
            </a:r>
            <a:r>
              <a:rPr lang="cs-CZ" i="1" dirty="0"/>
              <a:t>Metafora a nevyslovitelné</a:t>
            </a:r>
            <a:r>
              <a:rPr lang="cs-CZ" dirty="0"/>
              <a:t> (2020), 119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ek\Downloads\kali-indicka-bohyne-smrti-so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032448" cy="40324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případy ant(h)</a:t>
            </a:r>
            <a:r>
              <a:rPr lang="cs-CZ" dirty="0" err="1"/>
              <a:t>ropomorfizace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Slunce – bůh </a:t>
            </a:r>
            <a:r>
              <a:rPr lang="cs-CZ" dirty="0" err="1"/>
              <a:t>Helios</a:t>
            </a:r>
            <a:endParaRPr lang="cs-CZ" dirty="0"/>
          </a:p>
          <a:p>
            <a:r>
              <a:rPr lang="cs-CZ" dirty="0"/>
              <a:t>Smrt – princip Kálí</a:t>
            </a:r>
          </a:p>
        </p:txBody>
      </p:sp>
      <p:pic>
        <p:nvPicPr>
          <p:cNvPr id="2052" name="Picture 4" descr="C:\Users\Marek\Downloads\rhodskc3bd-kolos-gustav-k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456384" cy="409995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860032" y="6237312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Gustav </a:t>
            </a:r>
            <a:r>
              <a:rPr lang="cs-CZ" dirty="0" err="1"/>
              <a:t>Krum</a:t>
            </a:r>
            <a:r>
              <a:rPr lang="cs-CZ" dirty="0"/>
              <a:t>, </a:t>
            </a:r>
            <a:r>
              <a:rPr lang="cs-CZ" i="1" dirty="0"/>
              <a:t>Kolos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r>
              <a:rPr lang="cs-CZ" dirty="0"/>
              <a:t>Řemesla, cechy, souhrnná označení, abstrakta</a:t>
            </a:r>
          </a:p>
        </p:txBody>
      </p:sp>
      <p:pic>
        <p:nvPicPr>
          <p:cNvPr id="2050" name="Picture 2" descr="C:\Users\Marek\Downloads\800px-Braunovy_sochy_Ctností_a_Neřestí_na_Kuksu_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3472160" cy="4630451"/>
          </a:xfrm>
          <a:prstGeom prst="rect">
            <a:avLst/>
          </a:prstGeom>
          <a:noFill/>
        </p:spPr>
      </p:pic>
      <p:pic>
        <p:nvPicPr>
          <p:cNvPr id="2051" name="Picture 3" descr="C:\Users\Marek\Downloads\Braunovy_sochy_Ctností_a_Neřestí_na_Kuksu_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401714" cy="45365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6237312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Matyáš Bernard Braun, </a:t>
            </a:r>
            <a:r>
              <a:rPr lang="cs-CZ" i="1" dirty="0"/>
              <a:t>Střídmost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630932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Obžerství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/>
          <a:lstStyle/>
          <a:p>
            <a:r>
              <a:rPr lang="cs-CZ" dirty="0"/>
              <a:t>Bajky, antropomorfizace zvířat, přisuzování reakcí a duševní reflexe podnětů</a:t>
            </a:r>
          </a:p>
        </p:txBody>
      </p:sp>
      <p:pic>
        <p:nvPicPr>
          <p:cNvPr id="1026" name="Picture 2" descr="C:\Users\Marek\Downloads\CZE_NG.O_78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416824" cy="511760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572000" y="6309320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Cornelius</a:t>
            </a:r>
            <a:r>
              <a:rPr lang="cs-CZ" dirty="0"/>
              <a:t> </a:t>
            </a:r>
            <a:r>
              <a:rPr lang="cs-CZ" dirty="0" err="1"/>
              <a:t>Saftzeven</a:t>
            </a:r>
            <a:r>
              <a:rPr lang="cs-CZ" dirty="0"/>
              <a:t>, </a:t>
            </a:r>
            <a:r>
              <a:rPr lang="cs-CZ" i="1" dirty="0"/>
              <a:t>Sněm zvířat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099" name="Picture 3" descr="C:\Users\Marek\OneDrive\Plocha\259306168_287893076434081_59311333824783095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5510386" cy="3116429"/>
          </a:xfrm>
          <a:prstGeom prst="rect">
            <a:avLst/>
          </a:prstGeom>
          <a:noFill/>
        </p:spPr>
      </p:pic>
      <p:pic>
        <p:nvPicPr>
          <p:cNvPr id="4098" name="Picture 2" descr="C:\Users\Marek\OneDrive\Plocha\253932711_2689465271349479_50843404831048081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650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560</TotalTime>
  <Words>1429</Words>
  <Application>Microsoft Office PowerPoint</Application>
  <PresentationFormat>Předvádění na obrazovce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Century Schoolbook</vt:lpstr>
      <vt:lpstr>Wingdings</vt:lpstr>
      <vt:lpstr>Wingdings 2</vt:lpstr>
      <vt:lpstr>Arkýř</vt:lpstr>
      <vt:lpstr>Báze, aspekty a implikace personifikace</vt:lpstr>
      <vt:lpstr>Odvěký problém ant(h)ropomorfizace</vt:lpstr>
      <vt:lpstr>Prezentace aplikace PowerPoint</vt:lpstr>
      <vt:lpstr>Limity mysli?, ant(h)ropocentrická báze</vt:lpstr>
      <vt:lpstr>Prezentace aplikace PowerPoint</vt:lpstr>
      <vt:lpstr>Specifické případy ant(h)ropomorfizace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Teoretická pojetí figury personifikace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Konkrétní příklady v české literatuře</vt:lpstr>
      <vt:lpstr>Prezentace aplikace PowerPoint</vt:lpstr>
      <vt:lpstr>Prezentace aplikace PowerPoint</vt:lpstr>
      <vt:lpstr>Prezentace aplikace PowerPoint</vt:lpstr>
      <vt:lpstr>Navrhnutá koncepce personifikace</vt:lpstr>
      <vt:lpstr>Prezentace aplikace PowerPoint</vt:lpstr>
      <vt:lpstr>Shrnutí</vt:lpstr>
      <vt:lpstr>Zdroje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Aspekty personifikace</dc:title>
  <dc:creator>Marek</dc:creator>
  <cp:lastModifiedBy>Vaňková, Irena</cp:lastModifiedBy>
  <cp:revision>117</cp:revision>
  <dcterms:created xsi:type="dcterms:W3CDTF">2022-05-16T21:11:27Z</dcterms:created>
  <dcterms:modified xsi:type="dcterms:W3CDTF">2022-05-19T16:01:50Z</dcterms:modified>
</cp:coreProperties>
</file>