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3" r:id="rId18"/>
    <p:sldId id="270" r:id="rId19"/>
    <p:sldId id="274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70251" autoAdjust="0"/>
  </p:normalViewPr>
  <p:slideViewPr>
    <p:cSldViewPr>
      <p:cViewPr varScale="1">
        <p:scale>
          <a:sx n="50" d="100"/>
          <a:sy n="50" d="100"/>
        </p:scale>
        <p:origin x="-195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966320-5E59-4EE9-80AD-96E14FBE3BC1}" type="datetimeFigureOut">
              <a:rPr lang="cs-CZ" smtClean="0"/>
              <a:pPr/>
              <a:t>30. 3. 2021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BC5A67-B112-428E-9A3D-83F06A5C949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heterogenní skupina poruch – začátek v dětství</a:t>
            </a:r>
          </a:p>
          <a:p>
            <a:r>
              <a:rPr lang="cs-CZ" dirty="0" smtClean="0"/>
              <a:t>vzájemná</a:t>
            </a:r>
            <a:r>
              <a:rPr lang="cs-CZ" baseline="0" dirty="0" smtClean="0"/>
              <a:t> interakce biologických, somatických a psychosociálních faktorů</a:t>
            </a:r>
          </a:p>
          <a:p>
            <a:pPr marL="0" algn="l" defTabSz="914400" rtl="0" eaLnBrk="1" latinLnBrk="0" hangingPunct="1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F9x poruchy chování a emocí se začátkem obvykle v dětství a v dospívání</a:t>
            </a:r>
          </a:p>
          <a:p>
            <a:pPr marL="0" algn="l" defTabSz="914400" rtl="0" eaLnBrk="1" latinLnBrk="0" hangingPunct="1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F5x syndromy poruch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chování, spojené s fyziologickými poruchami a somatickými faktory</a:t>
            </a:r>
            <a:endParaRPr lang="cs-CZ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BC5A67-B112-428E-9A3D-83F06A5C949A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BC5A67-B112-428E-9A3D-83F06A5C949A}" type="slidenum">
              <a:rPr lang="cs-CZ" smtClean="0"/>
              <a:pPr/>
              <a:t>16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při přiměřeném</a:t>
            </a:r>
            <a:r>
              <a:rPr lang="cs-CZ" baseline="0" dirty="0" smtClean="0"/>
              <a:t> podávání potravy schopnými osobami rozumně pečujícími o dítě</a:t>
            </a:r>
          </a:p>
          <a:p>
            <a:r>
              <a:rPr lang="cs-CZ" baseline="0" dirty="0" smtClean="0"/>
              <a:t>bez </a:t>
            </a:r>
            <a:r>
              <a:rPr lang="cs-CZ" baseline="0" dirty="0" err="1" smtClean="0"/>
              <a:t>org</a:t>
            </a:r>
            <a:r>
              <a:rPr lang="cs-CZ" baseline="0" dirty="0" smtClean="0"/>
              <a:t>. podkladu</a:t>
            </a:r>
          </a:p>
          <a:p>
            <a:r>
              <a:rPr lang="cs-CZ" baseline="0" dirty="0" smtClean="0"/>
              <a:t>někdy je mimořádná vybíravost u dětí s PAS</a:t>
            </a:r>
          </a:p>
          <a:p>
            <a:r>
              <a:rPr lang="cs-CZ" baseline="0" dirty="0" smtClean="0"/>
              <a:t>piku kódovat, pokud jde o izolovaný fenomén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BC5A67-B112-428E-9A3D-83F06A5C949A}" type="slidenum">
              <a:rPr lang="cs-CZ" smtClean="0"/>
              <a:pPr/>
              <a:t>18</a:t>
            </a:fld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nedosahuje očekávaného</a:t>
            </a:r>
            <a:r>
              <a:rPr lang="cs-CZ" baseline="0" dirty="0" smtClean="0"/>
              <a:t> váhového přírůstku</a:t>
            </a:r>
          </a:p>
          <a:p>
            <a:r>
              <a:rPr lang="cs-CZ" baseline="0" dirty="0" smtClean="0"/>
              <a:t>příčiny:</a:t>
            </a:r>
          </a:p>
          <a:p>
            <a:r>
              <a:rPr lang="cs-CZ" baseline="0" dirty="0" smtClean="0"/>
              <a:t>rodiče – neadekvátní technika krmení, generalizovaný deficit rodičovských kompetencí</a:t>
            </a:r>
          </a:p>
          <a:p>
            <a:r>
              <a:rPr lang="cs-CZ" baseline="0" dirty="0" smtClean="0"/>
              <a:t>dítě – dráždivost, nedává zřetelně najevo své potřeby</a:t>
            </a:r>
          </a:p>
          <a:p>
            <a:r>
              <a:rPr lang="cs-CZ" baseline="0" dirty="0" smtClean="0"/>
              <a:t>rodinný systém – stres, boj o moc mezi rodičem a dítětem v batolecím </a:t>
            </a:r>
            <a:r>
              <a:rPr lang="cs-CZ" baseline="0" dirty="0" smtClean="0"/>
              <a:t>věku</a:t>
            </a:r>
          </a:p>
          <a:p>
            <a:endParaRPr lang="cs-CZ" baseline="0" dirty="0" smtClean="0"/>
          </a:p>
          <a:p>
            <a:r>
              <a:rPr lang="cs-CZ" baseline="0" dirty="0" smtClean="0"/>
              <a:t>(PPP si řekneme v </a:t>
            </a:r>
            <a:r>
              <a:rPr lang="cs-CZ" baseline="0" smtClean="0"/>
              <a:t>dalších přednáškách)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BC5A67-B112-428E-9A3D-83F06A5C949A}" type="slidenum">
              <a:rPr lang="cs-CZ" smtClean="0"/>
              <a:pPr/>
              <a:t>19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výslovnost tvrdá – je to z francouzštiny</a:t>
            </a:r>
          </a:p>
          <a:p>
            <a:r>
              <a:rPr lang="cs-CZ" dirty="0" smtClean="0"/>
              <a:t>jednoduché motorické: mrkání,</a:t>
            </a:r>
            <a:r>
              <a:rPr lang="cs-CZ" baseline="0" dirty="0" smtClean="0"/>
              <a:t> poškubávání rameny, šíjí, grimasy</a:t>
            </a:r>
          </a:p>
          <a:p>
            <a:r>
              <a:rPr lang="cs-CZ" baseline="0" dirty="0" smtClean="0"/>
              <a:t>jednoduché vokální: pokašlávání (</a:t>
            </a:r>
            <a:r>
              <a:rPr lang="cs-CZ" baseline="0" dirty="0" err="1" smtClean="0"/>
              <a:t>dif</a:t>
            </a:r>
            <a:r>
              <a:rPr lang="cs-CZ" baseline="0" dirty="0" smtClean="0"/>
              <a:t> dg. </a:t>
            </a:r>
            <a:r>
              <a:rPr lang="cs-CZ" baseline="0" dirty="0" err="1" smtClean="0"/>
              <a:t>reflux</a:t>
            </a:r>
            <a:r>
              <a:rPr lang="cs-CZ" baseline="0" dirty="0" smtClean="0"/>
              <a:t>), popotahování, poštěkávání, vyrážení slabik</a:t>
            </a:r>
          </a:p>
          <a:p>
            <a:r>
              <a:rPr lang="cs-CZ" baseline="0" dirty="0" smtClean="0"/>
              <a:t>komplexní motorické: poskakování, plácání</a:t>
            </a:r>
          </a:p>
          <a:p>
            <a:r>
              <a:rPr lang="cs-CZ" baseline="0" dirty="0" smtClean="0"/>
              <a:t>komplex. </a:t>
            </a:r>
            <a:r>
              <a:rPr lang="cs-CZ" baseline="0" dirty="0" err="1" smtClean="0"/>
              <a:t>vok</a:t>
            </a:r>
            <a:r>
              <a:rPr lang="cs-CZ" baseline="0" dirty="0" smtClean="0"/>
              <a:t>: obscénní slova (koprolalie), opakování slyšených slov (</a:t>
            </a:r>
            <a:r>
              <a:rPr lang="cs-CZ" baseline="0" dirty="0" err="1" smtClean="0"/>
              <a:t>echolalie</a:t>
            </a:r>
            <a:r>
              <a:rPr lang="cs-CZ" baseline="0" dirty="0" smtClean="0"/>
              <a:t>), opakování vlastních slov (</a:t>
            </a:r>
            <a:r>
              <a:rPr lang="cs-CZ" baseline="0" dirty="0" err="1" smtClean="0"/>
              <a:t>palilalie</a:t>
            </a:r>
            <a:r>
              <a:rPr lang="cs-CZ" baseline="0" dirty="0" smtClean="0"/>
              <a:t>), neobvyklých slov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BC5A67-B112-428E-9A3D-83F06A5C949A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bez organické příčiny</a:t>
            </a:r>
            <a:r>
              <a:rPr lang="cs-CZ" baseline="0" dirty="0" smtClean="0"/>
              <a:t>; organická příčina → inkontinence</a:t>
            </a:r>
          </a:p>
          <a:p>
            <a:r>
              <a:rPr lang="cs-CZ" baseline="0" dirty="0" smtClean="0"/>
              <a:t>„suchý interval“ – sekundární (alespoň 6 měsíců bez pomočování)</a:t>
            </a:r>
          </a:p>
          <a:p>
            <a:r>
              <a:rPr lang="cs-CZ" baseline="0" dirty="0" smtClean="0"/>
              <a:t>primární 2x častější</a:t>
            </a:r>
          </a:p>
          <a:p>
            <a:r>
              <a:rPr lang="cs-CZ" baseline="0" dirty="0" smtClean="0"/>
              <a:t>nediagnostikovat u mentálního věku &lt; 4 roky</a:t>
            </a:r>
          </a:p>
          <a:p>
            <a:r>
              <a:rPr lang="cs-CZ" baseline="0" dirty="0" smtClean="0"/>
              <a:t>frekvence může kolísat</a:t>
            </a:r>
          </a:p>
          <a:p>
            <a:endParaRPr lang="cs-CZ" baseline="0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BC5A67-B112-428E-9A3D-83F06A5C949A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baseline="0" dirty="0" smtClean="0"/>
              <a:t>kasuistika - </a:t>
            </a:r>
            <a:r>
              <a:rPr lang="cs-CZ" baseline="0" dirty="0" err="1" smtClean="0"/>
              <a:t>arteterapie</a:t>
            </a:r>
            <a:endParaRPr lang="cs-CZ" baseline="0" dirty="0" smtClean="0"/>
          </a:p>
          <a:p>
            <a:r>
              <a:rPr lang="cs-CZ" dirty="0" smtClean="0"/>
              <a:t>„budíček“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BC5A67-B112-428E-9A3D-83F06A5C949A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špinění – zácpa – </a:t>
            </a:r>
            <a:r>
              <a:rPr lang="cs-CZ" dirty="0" err="1" smtClean="0"/>
              <a:t>lactulosa</a:t>
            </a:r>
            <a:endParaRPr lang="cs-CZ" dirty="0" smtClean="0"/>
          </a:p>
          <a:p>
            <a:r>
              <a:rPr lang="cs-CZ" dirty="0" smtClean="0"/>
              <a:t>může být spojena s rozmazáváním</a:t>
            </a:r>
            <a:r>
              <a:rPr lang="cs-CZ" baseline="0" dirty="0" smtClean="0"/>
              <a:t> stolice</a:t>
            </a:r>
          </a:p>
          <a:p>
            <a:r>
              <a:rPr lang="cs-CZ" baseline="0" dirty="0" smtClean="0"/>
              <a:t>agrese</a:t>
            </a:r>
          </a:p>
          <a:p>
            <a:r>
              <a:rPr lang="cs-CZ" baseline="0" dirty="0" err="1" smtClean="0"/>
              <a:t>Freud</a:t>
            </a:r>
            <a:r>
              <a:rPr lang="cs-CZ" baseline="0" dirty="0" smtClean="0"/>
              <a:t> – dám/nedám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BC5A67-B112-428E-9A3D-83F06A5C949A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arteterapie</a:t>
            </a:r>
            <a:r>
              <a:rPr lang="cs-CZ" baseline="0" dirty="0" smtClean="0"/>
              <a:t> – kakat je fuj – jak to dělají kočičky</a:t>
            </a:r>
          </a:p>
          <a:p>
            <a:r>
              <a:rPr lang="cs-CZ" baseline="0" dirty="0" smtClean="0"/>
              <a:t>Tomáš</a:t>
            </a:r>
          </a:p>
          <a:p>
            <a:r>
              <a:rPr lang="cs-CZ" baseline="0" dirty="0" smtClean="0"/>
              <a:t>Viktorka</a:t>
            </a:r>
          </a:p>
          <a:p>
            <a:r>
              <a:rPr lang="cs-CZ" baseline="0" dirty="0" smtClean="0"/>
              <a:t>fekální metafory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BC5A67-B112-428E-9A3D-83F06A5C949A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→ vyhýbavé chování, až </a:t>
            </a:r>
            <a:r>
              <a:rPr lang="cs-CZ" dirty="0" err="1" smtClean="0"/>
              <a:t>soc</a:t>
            </a:r>
            <a:r>
              <a:rPr lang="cs-CZ" dirty="0" smtClean="0"/>
              <a:t>. fobie</a:t>
            </a:r>
          </a:p>
          <a:p>
            <a:r>
              <a:rPr lang="cs-CZ" dirty="0" smtClean="0"/>
              <a:t>práce s dechem, zpěv</a:t>
            </a:r>
          </a:p>
          <a:p>
            <a:r>
              <a:rPr lang="cs-CZ" dirty="0" smtClean="0"/>
              <a:t>oční kontakt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BC5A67-B112-428E-9A3D-83F06A5C949A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mohou vést k narušení vztahu s rodiči, u starších dětí k poklesu výkonnosti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BC5A67-B112-428E-9A3D-83F06A5C949A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poruchy usínání - posilování špatných návyků pozorností rodiče</a:t>
            </a:r>
          </a:p>
          <a:p>
            <a:r>
              <a:rPr lang="cs-CZ" dirty="0" smtClean="0"/>
              <a:t>autogenní</a:t>
            </a:r>
            <a:r>
              <a:rPr lang="cs-CZ" baseline="0" dirty="0" smtClean="0"/>
              <a:t> trénink pro děti – Příběhy z měsíční houpačky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BC5A67-B112-428E-9A3D-83F06A5C949A}" type="slidenum">
              <a:rPr lang="cs-CZ" smtClean="0"/>
              <a:pPr/>
              <a:t>15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A499E0E-E7AB-44D6-840A-3DD1FE9732B9}" type="datetimeFigureOut">
              <a:rPr lang="cs-CZ" smtClean="0"/>
              <a:pPr/>
              <a:t>30. 3. 2021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E037049-0A50-4B11-A555-9F8835A84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99E0E-E7AB-44D6-840A-3DD1FE9732B9}" type="datetimeFigureOut">
              <a:rPr lang="cs-CZ" smtClean="0"/>
              <a:pPr/>
              <a:t>30. 3. 2021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37049-0A50-4B11-A555-9F8835A84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99E0E-E7AB-44D6-840A-3DD1FE9732B9}" type="datetimeFigureOut">
              <a:rPr lang="cs-CZ" smtClean="0"/>
              <a:pPr/>
              <a:t>30. 3. 2021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37049-0A50-4B11-A555-9F8835A84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A499E0E-E7AB-44D6-840A-3DD1FE9732B9}" type="datetimeFigureOut">
              <a:rPr lang="cs-CZ" smtClean="0"/>
              <a:pPr/>
              <a:t>30. 3. 2021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E037049-0A50-4B11-A555-9F8835A8423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A499E0E-E7AB-44D6-840A-3DD1FE9732B9}" type="datetimeFigureOut">
              <a:rPr lang="cs-CZ" smtClean="0"/>
              <a:pPr/>
              <a:t>30. 3. 2021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E037049-0A50-4B11-A555-9F8835A84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99E0E-E7AB-44D6-840A-3DD1FE9732B9}" type="datetimeFigureOut">
              <a:rPr lang="cs-CZ" smtClean="0"/>
              <a:pPr/>
              <a:t>30. 3. 2021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37049-0A50-4B11-A555-9F8835A8423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99E0E-E7AB-44D6-840A-3DD1FE9732B9}" type="datetimeFigureOut">
              <a:rPr lang="cs-CZ" smtClean="0"/>
              <a:pPr/>
              <a:t>30. 3. 2021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37049-0A50-4B11-A555-9F8835A8423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A499E0E-E7AB-44D6-840A-3DD1FE9732B9}" type="datetimeFigureOut">
              <a:rPr lang="cs-CZ" smtClean="0"/>
              <a:pPr/>
              <a:t>30. 3. 2021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E037049-0A50-4B11-A555-9F8835A8423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99E0E-E7AB-44D6-840A-3DD1FE9732B9}" type="datetimeFigureOut">
              <a:rPr lang="cs-CZ" smtClean="0"/>
              <a:pPr/>
              <a:t>30. 3. 2021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37049-0A50-4B11-A555-9F8835A84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A499E0E-E7AB-44D6-840A-3DD1FE9732B9}" type="datetimeFigureOut">
              <a:rPr lang="cs-CZ" smtClean="0"/>
              <a:pPr/>
              <a:t>30. 3. 2021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E037049-0A50-4B11-A555-9F8835A8423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A499E0E-E7AB-44D6-840A-3DD1FE9732B9}" type="datetimeFigureOut">
              <a:rPr lang="cs-CZ" smtClean="0"/>
              <a:pPr/>
              <a:t>30. 3. 2021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E037049-0A50-4B11-A555-9F8835A8423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A499E0E-E7AB-44D6-840A-3DD1FE9732B9}" type="datetimeFigureOut">
              <a:rPr lang="cs-CZ" smtClean="0"/>
              <a:pPr/>
              <a:t>30. 3. 2021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E037049-0A50-4B11-A555-9F8835A84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Psychické poruchy se somatickými projevy v dětství a adolescenci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cs-CZ" dirty="0" smtClean="0"/>
          </a:p>
          <a:p>
            <a:pPr algn="r"/>
            <a:endParaRPr lang="cs-CZ" dirty="0"/>
          </a:p>
          <a:p>
            <a:pPr algn="r"/>
            <a:r>
              <a:rPr lang="cs-CZ" sz="2400" dirty="0" smtClean="0"/>
              <a:t>Mgr. Jana Adámková</a:t>
            </a:r>
            <a:endParaRPr lang="cs-CZ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500042"/>
            <a:ext cx="7467600" cy="5973910"/>
          </a:xfrm>
        </p:spPr>
        <p:txBody>
          <a:bodyPr/>
          <a:lstStyle/>
          <a:p>
            <a:r>
              <a:rPr lang="cs-CZ" dirty="0" smtClean="0"/>
              <a:t>nutné vyloučit organickou příčinu</a:t>
            </a:r>
          </a:p>
          <a:p>
            <a:r>
              <a:rPr lang="cs-CZ" dirty="0" smtClean="0"/>
              <a:t>terapie:</a:t>
            </a:r>
          </a:p>
          <a:p>
            <a:pPr lvl="1"/>
            <a:r>
              <a:rPr lang="cs-CZ" dirty="0" smtClean="0"/>
              <a:t>nácvik defekace</a:t>
            </a:r>
          </a:p>
          <a:p>
            <a:pPr lvl="1"/>
            <a:r>
              <a:rPr lang="cs-CZ" dirty="0" smtClean="0"/>
              <a:t>psychoterapie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stereotypní pohybové poruchy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F98.4</a:t>
            </a:r>
          </a:p>
          <a:p>
            <a:r>
              <a:rPr lang="cs-CZ" b="1" dirty="0" smtClean="0"/>
              <a:t>volní</a:t>
            </a:r>
            <a:r>
              <a:rPr lang="cs-CZ" dirty="0" smtClean="0"/>
              <a:t>, </a:t>
            </a:r>
            <a:r>
              <a:rPr lang="cs-CZ" b="1" dirty="0" smtClean="0"/>
              <a:t>opakované</a:t>
            </a:r>
            <a:r>
              <a:rPr lang="cs-CZ" dirty="0" smtClean="0"/>
              <a:t>, </a:t>
            </a:r>
            <a:r>
              <a:rPr lang="cs-CZ" b="1" dirty="0" smtClean="0"/>
              <a:t>rytmické</a:t>
            </a:r>
            <a:r>
              <a:rPr lang="cs-CZ" dirty="0" smtClean="0"/>
              <a:t>, </a:t>
            </a:r>
            <a:r>
              <a:rPr lang="cs-CZ" b="1" dirty="0" smtClean="0"/>
              <a:t>neúčelné</a:t>
            </a:r>
          </a:p>
          <a:p>
            <a:r>
              <a:rPr lang="cs-CZ" dirty="0" smtClean="0"/>
              <a:t>pokud jsou součástí jiné poruchy, tak toto nekóduji zvlášť</a:t>
            </a:r>
          </a:p>
          <a:p>
            <a:r>
              <a:rPr lang="cs-CZ" dirty="0" smtClean="0"/>
              <a:t>pohupování tělem, hlavou, kroucení vlasů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koktavost (</a:t>
            </a:r>
            <a:r>
              <a:rPr lang="cs-CZ" dirty="0" err="1" smtClean="0"/>
              <a:t>balbuties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F98.5</a:t>
            </a:r>
          </a:p>
          <a:p>
            <a:r>
              <a:rPr lang="cs-CZ" dirty="0" smtClean="0"/>
              <a:t>opakování nebo protahování zvuků nebo slabik v řeči</a:t>
            </a:r>
          </a:p>
          <a:p>
            <a:r>
              <a:rPr lang="cs-CZ" dirty="0" smtClean="0"/>
              <a:t>váhání či přestávky v řeči</a:t>
            </a:r>
          </a:p>
          <a:p>
            <a:r>
              <a:rPr lang="cs-CZ" dirty="0" smtClean="0"/>
              <a:t>mohou se přidružit časově shodné pohyby v obličeji</a:t>
            </a:r>
          </a:p>
          <a:p>
            <a:r>
              <a:rPr lang="cs-CZ" dirty="0" smtClean="0"/>
              <a:t>nástup nejčastěji do 6 let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breptavost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F98.6</a:t>
            </a:r>
          </a:p>
          <a:p>
            <a:r>
              <a:rPr lang="cs-CZ" b="1" dirty="0" smtClean="0"/>
              <a:t>zrychlené</a:t>
            </a:r>
            <a:r>
              <a:rPr lang="cs-CZ" dirty="0" smtClean="0"/>
              <a:t> </a:t>
            </a:r>
            <a:r>
              <a:rPr lang="cs-CZ" b="1" dirty="0" smtClean="0"/>
              <a:t>tempo</a:t>
            </a:r>
            <a:r>
              <a:rPr lang="cs-CZ" dirty="0" smtClean="0"/>
              <a:t> řeči</a:t>
            </a:r>
          </a:p>
          <a:p>
            <a:r>
              <a:rPr lang="cs-CZ" dirty="0" smtClean="0"/>
              <a:t>bez opakování a váhání</a:t>
            </a:r>
          </a:p>
          <a:p>
            <a:r>
              <a:rPr lang="cs-CZ" dirty="0" smtClean="0"/>
              <a:t>řeč je těžko srozumitelná</a:t>
            </a:r>
          </a:p>
          <a:p>
            <a:r>
              <a:rPr lang="cs-CZ" dirty="0" smtClean="0"/>
              <a:t>přeříkávání, nerytmičnost, rychlý trhaný proud řeči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neorganické poruchy spánku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možné příčiny:</a:t>
            </a:r>
          </a:p>
          <a:p>
            <a:pPr lvl="1"/>
            <a:r>
              <a:rPr lang="cs-CZ" dirty="0" smtClean="0"/>
              <a:t>přítomny u ADHD</a:t>
            </a:r>
          </a:p>
          <a:p>
            <a:pPr lvl="1"/>
            <a:r>
              <a:rPr lang="cs-CZ" dirty="0" smtClean="0"/>
              <a:t>rodinné dysfunkce</a:t>
            </a:r>
          </a:p>
          <a:p>
            <a:pPr lvl="1"/>
            <a:r>
              <a:rPr lang="cs-CZ" b="1" dirty="0" smtClean="0"/>
              <a:t>interakční</a:t>
            </a:r>
            <a:r>
              <a:rPr lang="cs-CZ" dirty="0" smtClean="0"/>
              <a:t> </a:t>
            </a:r>
            <a:r>
              <a:rPr lang="cs-CZ" b="1" dirty="0" smtClean="0"/>
              <a:t>vlivy</a:t>
            </a:r>
          </a:p>
          <a:p>
            <a:pPr lvl="1"/>
            <a:r>
              <a:rPr lang="cs-CZ" dirty="0" smtClean="0"/>
              <a:t>emoční poruchy v dětství</a:t>
            </a:r>
          </a:p>
          <a:p>
            <a:pPr lvl="1"/>
            <a:r>
              <a:rPr lang="cs-CZ" dirty="0" smtClean="0"/>
              <a:t>častěji přítomny u dětí s perinatálními riziky, u dětí s různými typy postižení</a:t>
            </a:r>
          </a:p>
          <a:p>
            <a:r>
              <a:rPr lang="cs-CZ" dirty="0" smtClean="0"/>
              <a:t>rozlišujeme:</a:t>
            </a:r>
          </a:p>
          <a:p>
            <a:pPr lvl="1"/>
            <a:r>
              <a:rPr lang="cs-CZ" b="1" dirty="0" err="1" smtClean="0"/>
              <a:t>parasomnie</a:t>
            </a:r>
            <a:r>
              <a:rPr lang="cs-CZ" dirty="0" smtClean="0"/>
              <a:t> – anomálie během spánku</a:t>
            </a:r>
          </a:p>
          <a:p>
            <a:pPr lvl="1"/>
            <a:r>
              <a:rPr lang="cs-CZ" b="1" dirty="0" err="1" smtClean="0"/>
              <a:t>dyssomnie</a:t>
            </a:r>
            <a:r>
              <a:rPr lang="cs-CZ" dirty="0" smtClean="0"/>
              <a:t> – poruchy kvantity spánku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285728"/>
            <a:ext cx="7467600" cy="6188224"/>
          </a:xfrm>
        </p:spPr>
        <p:txBody>
          <a:bodyPr/>
          <a:lstStyle/>
          <a:p>
            <a:r>
              <a:rPr lang="cs-CZ" b="1" dirty="0" smtClean="0"/>
              <a:t>poruchy usínání</a:t>
            </a:r>
          </a:p>
          <a:p>
            <a:pPr lvl="1"/>
            <a:r>
              <a:rPr lang="cs-CZ" dirty="0" smtClean="0"/>
              <a:t>když chybí přiměřená strategie </a:t>
            </a:r>
            <a:r>
              <a:rPr lang="cs-CZ" dirty="0" err="1" smtClean="0"/>
              <a:t>sebeuspávání</a:t>
            </a:r>
            <a:r>
              <a:rPr lang="cs-CZ" dirty="0" smtClean="0"/>
              <a:t> (batolecí, předškolní věk)</a:t>
            </a:r>
          </a:p>
          <a:p>
            <a:pPr lvl="1"/>
            <a:r>
              <a:rPr lang="cs-CZ" dirty="0" smtClean="0"/>
              <a:t>může být projevem separační úzkosti</a:t>
            </a:r>
          </a:p>
          <a:p>
            <a:pPr lvl="1"/>
            <a:r>
              <a:rPr lang="cs-CZ" dirty="0" smtClean="0"/>
              <a:t>někdy symptom emočního přetížení</a:t>
            </a:r>
          </a:p>
          <a:p>
            <a:pPr lvl="1"/>
            <a:r>
              <a:rPr lang="cs-CZ" dirty="0" smtClean="0"/>
              <a:t>souvislost se strachem ze smrti (8.-10. rok)</a:t>
            </a:r>
          </a:p>
          <a:p>
            <a:r>
              <a:rPr lang="cs-CZ" dirty="0" smtClean="0"/>
              <a:t>časté </a:t>
            </a:r>
            <a:r>
              <a:rPr lang="cs-CZ" b="1" dirty="0" smtClean="0"/>
              <a:t>noční probouzení</a:t>
            </a:r>
          </a:p>
          <a:p>
            <a:pPr lvl="1"/>
            <a:r>
              <a:rPr lang="cs-CZ" dirty="0" smtClean="0"/>
              <a:t>6 a vícekrát za noc</a:t>
            </a:r>
          </a:p>
          <a:p>
            <a:pPr lvl="1"/>
            <a:r>
              <a:rPr lang="cs-CZ" dirty="0" smtClean="0"/>
              <a:t>podobné příčiny jako výše</a:t>
            </a:r>
          </a:p>
          <a:p>
            <a:r>
              <a:rPr lang="cs-CZ" b="1" dirty="0" smtClean="0"/>
              <a:t>noční</a:t>
            </a:r>
            <a:r>
              <a:rPr lang="cs-CZ" dirty="0" smtClean="0"/>
              <a:t> </a:t>
            </a:r>
            <a:r>
              <a:rPr lang="cs-CZ" b="1" dirty="0" smtClean="0"/>
              <a:t>můry</a:t>
            </a:r>
            <a:r>
              <a:rPr lang="cs-CZ" dirty="0" smtClean="0"/>
              <a:t> – živé děsivé sny</a:t>
            </a:r>
          </a:p>
          <a:p>
            <a:pPr lvl="1"/>
            <a:r>
              <a:rPr lang="cs-CZ" dirty="0" smtClean="0"/>
              <a:t>často jako reakce na somatické onemocnění nebo na aktuální psychickou zátěž</a:t>
            </a:r>
          </a:p>
          <a:p>
            <a:r>
              <a:rPr lang="cs-CZ" b="1" dirty="0" smtClean="0"/>
              <a:t>noční</a:t>
            </a:r>
            <a:r>
              <a:rPr lang="cs-CZ" dirty="0" smtClean="0"/>
              <a:t> </a:t>
            </a:r>
            <a:r>
              <a:rPr lang="cs-CZ" b="1" dirty="0" smtClean="0"/>
              <a:t>děsy</a:t>
            </a:r>
          </a:p>
          <a:p>
            <a:pPr lvl="1"/>
            <a:r>
              <a:rPr lang="cs-CZ" dirty="0" smtClean="0"/>
              <a:t>dítě si sen </a:t>
            </a:r>
            <a:r>
              <a:rPr lang="cs-CZ" b="1" dirty="0" smtClean="0"/>
              <a:t>nepamatuje</a:t>
            </a:r>
          </a:p>
          <a:p>
            <a:pPr lvl="1"/>
            <a:r>
              <a:rPr lang="cs-CZ" dirty="0" smtClean="0"/>
              <a:t>nezralost CNS; emoční přetížení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285728"/>
            <a:ext cx="7467600" cy="6188224"/>
          </a:xfrm>
        </p:spPr>
        <p:txBody>
          <a:bodyPr/>
          <a:lstStyle/>
          <a:p>
            <a:r>
              <a:rPr lang="cs-CZ" b="1" dirty="0" smtClean="0"/>
              <a:t>nadměrná</a:t>
            </a:r>
            <a:r>
              <a:rPr lang="cs-CZ" dirty="0" smtClean="0"/>
              <a:t> </a:t>
            </a:r>
            <a:r>
              <a:rPr lang="cs-CZ" b="1" dirty="0" smtClean="0"/>
              <a:t>spavost</a:t>
            </a:r>
          </a:p>
          <a:p>
            <a:pPr lvl="1"/>
            <a:r>
              <a:rPr lang="cs-CZ" dirty="0" smtClean="0"/>
              <a:t>důsledek neléčených poruch spánku nebo zdravotních obtíží (</a:t>
            </a:r>
            <a:r>
              <a:rPr lang="cs-CZ" dirty="0" err="1" smtClean="0"/>
              <a:t>epi</a:t>
            </a:r>
            <a:r>
              <a:rPr lang="cs-CZ" dirty="0" smtClean="0"/>
              <a:t> s nočními </a:t>
            </a:r>
            <a:r>
              <a:rPr lang="cs-CZ" dirty="0" err="1" smtClean="0"/>
              <a:t>paroxy</a:t>
            </a:r>
            <a:r>
              <a:rPr lang="cs-CZ" dirty="0" smtClean="0"/>
              <a:t>, infekce CNS, nádorová onemocnění)</a:t>
            </a:r>
          </a:p>
          <a:p>
            <a:r>
              <a:rPr lang="cs-CZ" b="1" dirty="0" smtClean="0"/>
              <a:t>somnambulismus</a:t>
            </a:r>
          </a:p>
          <a:p>
            <a:pPr lvl="1"/>
            <a:r>
              <a:rPr lang="cs-CZ" dirty="0" smtClean="0"/>
              <a:t>chození, mluvení ve spánku</a:t>
            </a:r>
          </a:p>
          <a:p>
            <a:pPr lvl="1"/>
            <a:r>
              <a:rPr lang="cs-CZ" dirty="0" smtClean="0"/>
              <a:t>nezralost CSN, zvýšená dráždivost</a:t>
            </a:r>
          </a:p>
          <a:p>
            <a:r>
              <a:rPr lang="cs-CZ" dirty="0" smtClean="0"/>
              <a:t>na co se ptát:</a:t>
            </a:r>
          </a:p>
          <a:p>
            <a:pPr lvl="1"/>
            <a:r>
              <a:rPr lang="cs-CZ" dirty="0" smtClean="0"/>
              <a:t>rituály usínání</a:t>
            </a:r>
          </a:p>
          <a:p>
            <a:pPr lvl="1"/>
            <a:r>
              <a:rPr lang="cs-CZ" dirty="0" smtClean="0"/>
              <a:t>denní spánek</a:t>
            </a:r>
          </a:p>
          <a:p>
            <a:pPr lvl="1"/>
            <a:r>
              <a:rPr lang="cs-CZ" dirty="0" smtClean="0"/>
              <a:t>kdy se budí, co se děje pak</a:t>
            </a:r>
          </a:p>
          <a:p>
            <a:pPr lvl="1"/>
            <a:r>
              <a:rPr lang="cs-CZ" b="1" dirty="0" smtClean="0"/>
              <a:t>význam</a:t>
            </a:r>
            <a:r>
              <a:rPr lang="cs-CZ" dirty="0" smtClean="0"/>
              <a:t> </a:t>
            </a:r>
            <a:r>
              <a:rPr lang="cs-CZ" b="1" dirty="0" smtClean="0"/>
              <a:t>symptomu</a:t>
            </a:r>
            <a:r>
              <a:rPr lang="cs-CZ" dirty="0" smtClean="0"/>
              <a:t> </a:t>
            </a:r>
            <a:r>
              <a:rPr lang="cs-CZ" b="1" dirty="0" smtClean="0"/>
              <a:t>v</a:t>
            </a:r>
            <a:r>
              <a:rPr lang="cs-CZ" dirty="0" smtClean="0"/>
              <a:t> </a:t>
            </a:r>
            <a:r>
              <a:rPr lang="cs-CZ" b="1" dirty="0" smtClean="0"/>
              <a:t>rodině</a:t>
            </a:r>
          </a:p>
          <a:p>
            <a:pPr lvl="1"/>
            <a:r>
              <a:rPr lang="cs-CZ" dirty="0" smtClean="0"/>
              <a:t>dosavadní intervence</a:t>
            </a:r>
          </a:p>
          <a:p>
            <a:pPr lvl="1"/>
            <a:r>
              <a:rPr lang="cs-CZ" dirty="0" smtClean="0"/>
              <a:t>vývoj problému</a:t>
            </a:r>
          </a:p>
          <a:p>
            <a:pPr lvl="1"/>
            <a:r>
              <a:rPr lang="cs-CZ" dirty="0" smtClean="0"/>
              <a:t>kdo to nejvíce řeší, koho to nejvíce zatěžuje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428604"/>
            <a:ext cx="7467600" cy="6045348"/>
          </a:xfrm>
        </p:spPr>
        <p:txBody>
          <a:bodyPr/>
          <a:lstStyle/>
          <a:p>
            <a:r>
              <a:rPr lang="cs-CZ" dirty="0" smtClean="0"/>
              <a:t>léčba:</a:t>
            </a:r>
          </a:p>
          <a:p>
            <a:pPr lvl="1"/>
            <a:r>
              <a:rPr lang="cs-CZ" b="1" dirty="0" smtClean="0"/>
              <a:t>rodinná</a:t>
            </a:r>
            <a:r>
              <a:rPr lang="cs-CZ" dirty="0" smtClean="0"/>
              <a:t> </a:t>
            </a:r>
            <a:r>
              <a:rPr lang="cs-CZ" b="1" dirty="0" smtClean="0"/>
              <a:t>terapie</a:t>
            </a:r>
          </a:p>
          <a:p>
            <a:pPr lvl="1"/>
            <a:r>
              <a:rPr lang="cs-CZ" dirty="0" smtClean="0"/>
              <a:t>léky – když je rodina vyčerpaná nebo se řeší více problémů dítěte</a:t>
            </a:r>
          </a:p>
          <a:p>
            <a:pPr lvl="1"/>
            <a:r>
              <a:rPr lang="cs-CZ" dirty="0" smtClean="0"/>
              <a:t>behaviorální postupy (když je problém izolovaný)</a:t>
            </a:r>
          </a:p>
          <a:p>
            <a:pPr lvl="1"/>
            <a:r>
              <a:rPr lang="cs-CZ" dirty="0" smtClean="0"/>
              <a:t>práce s rodičovskými postoji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poruchy příjmu potravy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porucha příjmu jídla v útlém a dětském věku</a:t>
            </a:r>
            <a:r>
              <a:rPr lang="cs-CZ" dirty="0" smtClean="0"/>
              <a:t> F98.2</a:t>
            </a:r>
          </a:p>
          <a:p>
            <a:pPr lvl="1"/>
            <a:r>
              <a:rPr lang="cs-CZ" dirty="0" smtClean="0"/>
              <a:t>odmítání jídla a mimořádná vybíravost</a:t>
            </a:r>
          </a:p>
          <a:p>
            <a:pPr lvl="1"/>
            <a:r>
              <a:rPr lang="cs-CZ" dirty="0" smtClean="0"/>
              <a:t>nebo </a:t>
            </a:r>
            <a:r>
              <a:rPr lang="cs-CZ" b="1" dirty="0" err="1" smtClean="0"/>
              <a:t>ruminace</a:t>
            </a:r>
            <a:r>
              <a:rPr lang="cs-CZ" b="1" dirty="0" smtClean="0"/>
              <a:t> </a:t>
            </a:r>
            <a:r>
              <a:rPr lang="cs-CZ" dirty="0" smtClean="0"/>
              <a:t>(žvýkání již jednou spolknuté potravy), opakovaná regurgitace (vracení potravy ze žaludku do jícnu), bez přítomnosti nauzey</a:t>
            </a:r>
          </a:p>
          <a:p>
            <a:pPr lvl="2"/>
            <a:r>
              <a:rPr lang="cs-CZ" dirty="0" smtClean="0"/>
              <a:t>často u kojenců a batolat</a:t>
            </a:r>
          </a:p>
          <a:p>
            <a:pPr lvl="2"/>
            <a:r>
              <a:rPr lang="cs-CZ" dirty="0" smtClean="0"/>
              <a:t>vztahové příčiny, deprivace, týrání</a:t>
            </a:r>
          </a:p>
          <a:p>
            <a:r>
              <a:rPr lang="cs-CZ" b="1" dirty="0" smtClean="0"/>
              <a:t>pika</a:t>
            </a:r>
            <a:r>
              <a:rPr lang="cs-CZ" dirty="0" smtClean="0"/>
              <a:t> kojenců a dětí F98.3</a:t>
            </a:r>
          </a:p>
          <a:p>
            <a:pPr lvl="1"/>
            <a:r>
              <a:rPr lang="cs-CZ" dirty="0" smtClean="0"/>
              <a:t>pojídání nestravitelných látek</a:t>
            </a:r>
          </a:p>
          <a:p>
            <a:pPr lvl="1"/>
            <a:r>
              <a:rPr lang="cs-CZ" dirty="0" smtClean="0"/>
              <a:t>bývá jedním z příznaků u MR, PAS</a:t>
            </a:r>
          </a:p>
          <a:p>
            <a:pPr lvl="1"/>
            <a:r>
              <a:rPr lang="cs-CZ" dirty="0" smtClean="0"/>
              <a:t>jako izolovaný příznak u týraných dětí, při velké emoční zátěži</a:t>
            </a:r>
          </a:p>
          <a:p>
            <a:pPr lvl="1"/>
            <a:r>
              <a:rPr lang="cs-CZ" dirty="0" smtClean="0"/>
              <a:t>často spojena s depresivními fenomény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571480"/>
            <a:ext cx="7467600" cy="5902472"/>
          </a:xfrm>
        </p:spPr>
        <p:txBody>
          <a:bodyPr/>
          <a:lstStyle/>
          <a:p>
            <a:r>
              <a:rPr lang="cs-CZ" b="1" dirty="0" smtClean="0"/>
              <a:t>neprospívání</a:t>
            </a:r>
            <a:r>
              <a:rPr lang="cs-CZ" dirty="0" smtClean="0"/>
              <a:t> bez organické příčiny</a:t>
            </a:r>
          </a:p>
          <a:p>
            <a:pPr lvl="1"/>
            <a:r>
              <a:rPr lang="cs-CZ" dirty="0" smtClean="0"/>
              <a:t>týká se většinou kojenců a batolat</a:t>
            </a:r>
          </a:p>
          <a:p>
            <a:pPr lvl="1"/>
            <a:r>
              <a:rPr lang="cs-CZ" dirty="0" smtClean="0"/>
              <a:t>často u dětí vývojově opožděných či jinak postižených</a:t>
            </a:r>
          </a:p>
          <a:p>
            <a:pPr lvl="1"/>
            <a:r>
              <a:rPr lang="cs-CZ" dirty="0" smtClean="0"/>
              <a:t>někdy také interakčního původu</a:t>
            </a:r>
          </a:p>
          <a:p>
            <a:pPr lvl="1"/>
            <a:r>
              <a:rPr lang="cs-CZ" dirty="0" smtClean="0"/>
              <a:t>úzkost dítěte → úzkost rodiče → neadekvátní chování → posilování </a:t>
            </a:r>
            <a:r>
              <a:rPr lang="cs-CZ" dirty="0" err="1" smtClean="0"/>
              <a:t>maladaptivního</a:t>
            </a:r>
            <a:r>
              <a:rPr lang="cs-CZ" dirty="0" smtClean="0"/>
              <a:t> chování</a:t>
            </a:r>
          </a:p>
          <a:p>
            <a:r>
              <a:rPr lang="cs-CZ" b="1" dirty="0" smtClean="0"/>
              <a:t>nechutenství</a:t>
            </a:r>
          </a:p>
          <a:p>
            <a:pPr lvl="1"/>
            <a:r>
              <a:rPr lang="cs-CZ" dirty="0" smtClean="0"/>
              <a:t>často u předškolních a mladších školních</a:t>
            </a:r>
          </a:p>
          <a:p>
            <a:pPr lvl="1"/>
            <a:r>
              <a:rPr lang="cs-CZ" dirty="0" smtClean="0"/>
              <a:t>specifický komunikační význam – vyjádření konfliktů s rodiči</a:t>
            </a:r>
          </a:p>
          <a:p>
            <a:pPr lvl="1"/>
            <a:r>
              <a:rPr lang="cs-CZ" dirty="0" smtClean="0"/>
              <a:t>rodiče to mohou vnímat jako své selhání, odmítání jich samých</a:t>
            </a:r>
          </a:p>
          <a:p>
            <a:pPr lvl="1"/>
            <a:endParaRPr lang="cs-CZ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46"/>
          </a:xfrm>
        </p:spPr>
        <p:txBody>
          <a:bodyPr>
            <a:normAutofit/>
          </a:bodyPr>
          <a:lstStyle/>
          <a:p>
            <a:r>
              <a:rPr lang="cs-CZ" dirty="0" smtClean="0"/>
              <a:t>Obsah: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571612"/>
            <a:ext cx="7467600" cy="4902340"/>
          </a:xfrm>
        </p:spPr>
        <p:txBody>
          <a:bodyPr/>
          <a:lstStyle/>
          <a:p>
            <a:r>
              <a:rPr lang="cs-CZ" dirty="0" smtClean="0"/>
              <a:t>tikové poruchy (F95)</a:t>
            </a:r>
          </a:p>
          <a:p>
            <a:r>
              <a:rPr lang="cs-CZ" dirty="0" smtClean="0"/>
              <a:t>neorganická enuréza (F98)</a:t>
            </a:r>
          </a:p>
          <a:p>
            <a:r>
              <a:rPr lang="cs-CZ" dirty="0" smtClean="0"/>
              <a:t>neorganická </a:t>
            </a:r>
            <a:r>
              <a:rPr lang="cs-CZ" dirty="0" err="1" smtClean="0"/>
              <a:t>enkopréza</a:t>
            </a:r>
            <a:r>
              <a:rPr lang="cs-CZ" dirty="0" smtClean="0"/>
              <a:t> (F98)</a:t>
            </a:r>
          </a:p>
          <a:p>
            <a:r>
              <a:rPr lang="cs-CZ" dirty="0" smtClean="0"/>
              <a:t>stereotypní pohybové poruchy (F98)</a:t>
            </a:r>
          </a:p>
          <a:p>
            <a:r>
              <a:rPr lang="cs-CZ" dirty="0" smtClean="0"/>
              <a:t>koktavost, breptavost (F98)</a:t>
            </a:r>
          </a:p>
          <a:p>
            <a:r>
              <a:rPr lang="cs-CZ" dirty="0" smtClean="0"/>
              <a:t>neorganické poruchy spánku (F51)</a:t>
            </a:r>
          </a:p>
          <a:p>
            <a:r>
              <a:rPr lang="cs-CZ" dirty="0" smtClean="0"/>
              <a:t>poruchy příjmu potravy (F98 a F50)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Tikové poruchy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tiky jsou: </a:t>
            </a:r>
            <a:r>
              <a:rPr lang="cs-CZ" b="1" dirty="0" smtClean="0"/>
              <a:t>mimovolné</a:t>
            </a:r>
            <a:r>
              <a:rPr lang="cs-CZ" dirty="0" smtClean="0"/>
              <a:t>, </a:t>
            </a:r>
            <a:r>
              <a:rPr lang="cs-CZ" b="1" dirty="0" smtClean="0"/>
              <a:t>opakující</a:t>
            </a:r>
            <a:r>
              <a:rPr lang="cs-CZ" dirty="0" smtClean="0"/>
              <a:t> se </a:t>
            </a:r>
            <a:r>
              <a:rPr lang="cs-CZ" b="1" dirty="0" smtClean="0"/>
              <a:t>nerytmické</a:t>
            </a:r>
            <a:r>
              <a:rPr lang="cs-CZ" dirty="0" smtClean="0"/>
              <a:t> pohyby nebo hlasové produkce</a:t>
            </a:r>
          </a:p>
          <a:p>
            <a:pPr lvl="1"/>
            <a:r>
              <a:rPr lang="cs-CZ" dirty="0" smtClean="0"/>
              <a:t>začínají náhle, nemají žádný účel</a:t>
            </a:r>
          </a:p>
          <a:p>
            <a:pPr lvl="1"/>
            <a:r>
              <a:rPr lang="cs-CZ" dirty="0" smtClean="0"/>
              <a:t>nelze je ovládat – ale na chvíli je možné je potlačit</a:t>
            </a:r>
          </a:p>
          <a:p>
            <a:r>
              <a:rPr lang="cs-CZ" dirty="0" smtClean="0"/>
              <a:t>dělení tiků:</a:t>
            </a:r>
          </a:p>
          <a:p>
            <a:pPr lvl="1"/>
            <a:r>
              <a:rPr lang="cs-CZ" b="1" dirty="0" smtClean="0"/>
              <a:t>motorické/vokální</a:t>
            </a:r>
          </a:p>
          <a:p>
            <a:pPr lvl="1"/>
            <a:r>
              <a:rPr lang="cs-CZ" b="1" dirty="0" smtClean="0"/>
              <a:t>jednoduché/komplexní</a:t>
            </a:r>
          </a:p>
          <a:p>
            <a:r>
              <a:rPr lang="cs-CZ" dirty="0" smtClean="0"/>
              <a:t>frekvence závisí na míře stresu, prostředí, denní době</a:t>
            </a:r>
          </a:p>
          <a:p>
            <a:r>
              <a:rPr lang="cs-CZ" dirty="0" smtClean="0"/>
              <a:t>výskyt – 7 – 11 let, více u chlapců (u chlapců 13%, dívky 11%)</a:t>
            </a:r>
          </a:p>
          <a:p>
            <a:pPr lvl="1"/>
            <a:r>
              <a:rPr lang="cs-CZ" dirty="0" smtClean="0"/>
              <a:t>ptát se na rodinnou anamnézu – asi hraje roli heredita</a:t>
            </a:r>
          </a:p>
          <a:p>
            <a:pPr lvl="1"/>
            <a:endParaRPr lang="cs-CZ" dirty="0" smtClean="0"/>
          </a:p>
          <a:p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571480"/>
            <a:ext cx="7467600" cy="5902472"/>
          </a:xfrm>
        </p:spPr>
        <p:txBody>
          <a:bodyPr/>
          <a:lstStyle/>
          <a:p>
            <a:r>
              <a:rPr lang="cs-CZ" dirty="0" smtClean="0"/>
              <a:t>komorbidita:</a:t>
            </a:r>
          </a:p>
          <a:p>
            <a:pPr lvl="1"/>
            <a:r>
              <a:rPr lang="cs-CZ" dirty="0" smtClean="0"/>
              <a:t>35-67% má také ADHD</a:t>
            </a:r>
          </a:p>
          <a:p>
            <a:pPr lvl="1"/>
            <a:r>
              <a:rPr lang="cs-CZ" dirty="0" smtClean="0"/>
              <a:t>OCD – často první tiky, pak symptomy OCD</a:t>
            </a:r>
          </a:p>
          <a:p>
            <a:r>
              <a:rPr lang="cs-CZ" dirty="0" smtClean="0"/>
              <a:t>diferenciální diagnostika:</a:t>
            </a:r>
          </a:p>
          <a:p>
            <a:pPr lvl="1"/>
            <a:r>
              <a:rPr lang="cs-CZ" dirty="0" smtClean="0"/>
              <a:t>motorické poruchy při neurologických onemocnění</a:t>
            </a:r>
          </a:p>
          <a:p>
            <a:pPr lvl="1"/>
            <a:r>
              <a:rPr lang="cs-CZ" dirty="0" smtClean="0"/>
              <a:t>motorické stereotypie u MR, PAS (u tiků chybí </a:t>
            </a:r>
            <a:r>
              <a:rPr lang="cs-CZ" dirty="0" err="1" smtClean="0"/>
              <a:t>rytmicita</a:t>
            </a:r>
            <a:r>
              <a:rPr lang="cs-CZ" dirty="0" smtClean="0"/>
              <a:t>)</a:t>
            </a:r>
          </a:p>
          <a:p>
            <a:pPr lvl="1"/>
            <a:r>
              <a:rPr lang="cs-CZ" dirty="0" err="1" smtClean="0"/>
              <a:t>kompulzí</a:t>
            </a:r>
            <a:r>
              <a:rPr lang="cs-CZ" dirty="0" smtClean="0"/>
              <a:t> u OCD (u OCD mají pohyby účel, člověk je ho schopný pojmenovat)</a:t>
            </a:r>
          </a:p>
          <a:p>
            <a:r>
              <a:rPr lang="cs-CZ" dirty="0" smtClean="0"/>
              <a:t>terapie:</a:t>
            </a:r>
          </a:p>
          <a:p>
            <a:pPr lvl="1"/>
            <a:r>
              <a:rPr lang="cs-CZ" dirty="0" smtClean="0"/>
              <a:t>eliminace stresové zátěže (vhodný režim)</a:t>
            </a:r>
          </a:p>
          <a:p>
            <a:pPr lvl="1"/>
            <a:r>
              <a:rPr lang="cs-CZ" dirty="0" smtClean="0"/>
              <a:t>farmakoterapie – atypická antipsychotika</a:t>
            </a:r>
          </a:p>
          <a:p>
            <a:pPr lvl="1"/>
            <a:r>
              <a:rPr lang="cs-CZ" dirty="0" smtClean="0"/>
              <a:t>vitamin B u přechodných tikových poruch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571480"/>
            <a:ext cx="7467600" cy="5902472"/>
          </a:xfrm>
        </p:spPr>
        <p:txBody>
          <a:bodyPr>
            <a:normAutofit/>
          </a:bodyPr>
          <a:lstStyle/>
          <a:p>
            <a:r>
              <a:rPr lang="cs-CZ" dirty="0" smtClean="0"/>
              <a:t>přechodná tiková porucha F95.0</a:t>
            </a:r>
          </a:p>
          <a:p>
            <a:pPr lvl="1"/>
            <a:r>
              <a:rPr lang="cs-CZ" b="1" dirty="0" smtClean="0"/>
              <a:t>jednoduché</a:t>
            </a:r>
            <a:r>
              <a:rPr lang="cs-CZ" dirty="0" smtClean="0"/>
              <a:t> tiky</a:t>
            </a:r>
          </a:p>
          <a:p>
            <a:pPr lvl="1"/>
            <a:r>
              <a:rPr lang="cs-CZ" dirty="0" smtClean="0"/>
              <a:t>kolem 4. – 5. roku</a:t>
            </a:r>
          </a:p>
          <a:p>
            <a:pPr lvl="1"/>
            <a:r>
              <a:rPr lang="cs-CZ" dirty="0" smtClean="0"/>
              <a:t>trvají méně než rok, období remisí, </a:t>
            </a:r>
            <a:r>
              <a:rPr lang="cs-CZ" dirty="0" err="1" smtClean="0"/>
              <a:t>relapsů</a:t>
            </a:r>
            <a:endParaRPr lang="cs-CZ" dirty="0" smtClean="0"/>
          </a:p>
          <a:p>
            <a:pPr lvl="1"/>
            <a:r>
              <a:rPr lang="cs-CZ" dirty="0" smtClean="0"/>
              <a:t>nejčastěji v obličeji</a:t>
            </a:r>
          </a:p>
          <a:p>
            <a:pPr lvl="1"/>
            <a:r>
              <a:rPr lang="cs-CZ" dirty="0" smtClean="0"/>
              <a:t>často se objevují při relaxaci, mizí při zaměřených aktivitách</a:t>
            </a:r>
          </a:p>
          <a:p>
            <a:r>
              <a:rPr lang="cs-CZ" dirty="0" smtClean="0"/>
              <a:t>chronická motorická nebo vokální tiková p. F95.1</a:t>
            </a:r>
          </a:p>
          <a:p>
            <a:pPr lvl="1"/>
            <a:r>
              <a:rPr lang="cs-CZ" dirty="0" smtClean="0"/>
              <a:t>motorické jednoduché nebo komplexní, nebo vokální</a:t>
            </a:r>
          </a:p>
          <a:p>
            <a:pPr lvl="1"/>
            <a:r>
              <a:rPr lang="cs-CZ" b="1" dirty="0" smtClean="0"/>
              <a:t>motorické a vokální nejsou přítomny v tomtéž čase</a:t>
            </a:r>
          </a:p>
          <a:p>
            <a:pPr lvl="1"/>
            <a:r>
              <a:rPr lang="cs-CZ" b="1" dirty="0" smtClean="0"/>
              <a:t>více než rok</a:t>
            </a:r>
          </a:p>
          <a:p>
            <a:pPr lvl="1"/>
            <a:r>
              <a:rPr lang="cs-CZ" dirty="0" smtClean="0"/>
              <a:t>přetrvává do dospělosti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428604"/>
            <a:ext cx="7467600" cy="6045348"/>
          </a:xfrm>
        </p:spPr>
        <p:txBody>
          <a:bodyPr/>
          <a:lstStyle/>
          <a:p>
            <a:r>
              <a:rPr lang="cs-CZ" dirty="0" err="1" smtClean="0"/>
              <a:t>Tourettův</a:t>
            </a:r>
            <a:r>
              <a:rPr lang="cs-CZ" dirty="0" smtClean="0"/>
              <a:t> syndrom F95.2</a:t>
            </a:r>
          </a:p>
          <a:p>
            <a:pPr lvl="1"/>
            <a:r>
              <a:rPr lang="cs-CZ" dirty="0" smtClean="0"/>
              <a:t>= kombinovaná vokální a mnohočetná motorická tiková porucha</a:t>
            </a:r>
          </a:p>
          <a:p>
            <a:pPr lvl="1"/>
            <a:r>
              <a:rPr lang="cs-CZ" dirty="0" smtClean="0"/>
              <a:t>kolísavý průběh</a:t>
            </a:r>
          </a:p>
          <a:p>
            <a:pPr lvl="1"/>
            <a:r>
              <a:rPr lang="cs-CZ" dirty="0" smtClean="0"/>
              <a:t>chlapci:dívky 9:1</a:t>
            </a:r>
          </a:p>
          <a:p>
            <a:pPr lvl="1"/>
            <a:r>
              <a:rPr lang="cs-CZ" dirty="0" smtClean="0"/>
              <a:t>zahrnuje také </a:t>
            </a:r>
            <a:r>
              <a:rPr lang="cs-CZ" dirty="0" err="1" smtClean="0"/>
              <a:t>echopraxii</a:t>
            </a:r>
            <a:r>
              <a:rPr lang="cs-CZ" dirty="0" smtClean="0"/>
              <a:t> gest, obscénní gesta (</a:t>
            </a:r>
            <a:r>
              <a:rPr lang="cs-CZ" dirty="0" err="1" smtClean="0"/>
              <a:t>kopropraxie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nespecifické abnormity na spánkovém EEG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neorganická enuréza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F98.0</a:t>
            </a:r>
          </a:p>
          <a:p>
            <a:r>
              <a:rPr lang="cs-CZ" dirty="0" smtClean="0"/>
              <a:t>mimovolní pomočení u dětí </a:t>
            </a:r>
            <a:r>
              <a:rPr lang="cs-CZ" b="1" dirty="0" smtClean="0"/>
              <a:t>starších 5 let</a:t>
            </a:r>
            <a:r>
              <a:rPr lang="cs-CZ" dirty="0" smtClean="0"/>
              <a:t>, minimálně </a:t>
            </a:r>
            <a:r>
              <a:rPr lang="cs-CZ" b="1" dirty="0" smtClean="0"/>
              <a:t>2x za měsíc</a:t>
            </a:r>
          </a:p>
          <a:p>
            <a:r>
              <a:rPr lang="cs-CZ" dirty="0" smtClean="0"/>
              <a:t>dělení:</a:t>
            </a:r>
          </a:p>
          <a:p>
            <a:pPr lvl="1"/>
            <a:r>
              <a:rPr lang="cs-CZ" b="1" dirty="0" smtClean="0"/>
              <a:t>primární/sekundární</a:t>
            </a:r>
          </a:p>
          <a:p>
            <a:pPr lvl="1"/>
            <a:r>
              <a:rPr lang="cs-CZ" dirty="0" smtClean="0"/>
              <a:t>denní/noční</a:t>
            </a:r>
          </a:p>
          <a:p>
            <a:r>
              <a:rPr lang="cs-CZ" dirty="0" smtClean="0"/>
              <a:t>od 7 let stoupá podíl chlapců</a:t>
            </a:r>
          </a:p>
          <a:p>
            <a:r>
              <a:rPr lang="cs-CZ" dirty="0" smtClean="0"/>
              <a:t>komorbidita:</a:t>
            </a:r>
          </a:p>
          <a:p>
            <a:pPr lvl="1"/>
            <a:r>
              <a:rPr lang="cs-CZ" dirty="0" err="1" smtClean="0"/>
              <a:t>enkopréza</a:t>
            </a:r>
            <a:endParaRPr lang="cs-CZ" dirty="0" smtClean="0"/>
          </a:p>
          <a:p>
            <a:pPr lvl="1"/>
            <a:r>
              <a:rPr lang="cs-CZ" dirty="0" smtClean="0"/>
              <a:t>ADHD – spíše u primární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285728"/>
            <a:ext cx="7467600" cy="6188224"/>
          </a:xfrm>
        </p:spPr>
        <p:txBody>
          <a:bodyPr/>
          <a:lstStyle/>
          <a:p>
            <a:r>
              <a:rPr lang="cs-CZ" dirty="0" err="1" smtClean="0"/>
              <a:t>etiopatogeneze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/>
              <a:t>hereditární vlivy</a:t>
            </a:r>
          </a:p>
          <a:p>
            <a:pPr lvl="1"/>
            <a:r>
              <a:rPr lang="cs-CZ" dirty="0" smtClean="0"/>
              <a:t>organické vlivy – nezralost CNS, funkční kapacita močového měchýře</a:t>
            </a:r>
          </a:p>
          <a:p>
            <a:pPr lvl="1"/>
            <a:r>
              <a:rPr lang="cs-CZ" dirty="0" smtClean="0"/>
              <a:t>psychogenní vlivy – vstup do MŠ, narození sourozence, rozvod rodičů apod.</a:t>
            </a:r>
          </a:p>
          <a:p>
            <a:r>
              <a:rPr lang="cs-CZ" b="1" dirty="0" smtClean="0"/>
              <a:t>vede k sekundární </a:t>
            </a:r>
            <a:r>
              <a:rPr lang="cs-CZ" b="1" dirty="0" err="1" smtClean="0"/>
              <a:t>neurotizaci</a:t>
            </a:r>
            <a:endParaRPr lang="cs-CZ" b="1" dirty="0" smtClean="0"/>
          </a:p>
          <a:p>
            <a:r>
              <a:rPr lang="cs-CZ" dirty="0" smtClean="0"/>
              <a:t>terapie:</a:t>
            </a:r>
          </a:p>
          <a:p>
            <a:pPr lvl="1"/>
            <a:r>
              <a:rPr lang="cs-CZ" dirty="0" smtClean="0"/>
              <a:t>režim (vyčurat a spát)</a:t>
            </a:r>
          </a:p>
          <a:p>
            <a:pPr lvl="1"/>
            <a:r>
              <a:rPr lang="cs-CZ" dirty="0" smtClean="0"/>
              <a:t>budíky – reagují na začátek mikce a dítě probudí</a:t>
            </a:r>
          </a:p>
          <a:p>
            <a:pPr lvl="1"/>
            <a:r>
              <a:rPr lang="cs-CZ" dirty="0" smtClean="0"/>
              <a:t>farmaka – antidiuretický hormon</a:t>
            </a:r>
          </a:p>
          <a:p>
            <a:pPr lvl="1"/>
            <a:r>
              <a:rPr lang="cs-CZ" dirty="0" smtClean="0"/>
              <a:t>rodinná terapie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neorganická </a:t>
            </a:r>
            <a:r>
              <a:rPr lang="cs-CZ" dirty="0" err="1" smtClean="0"/>
              <a:t>enkopréza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972072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F98.1</a:t>
            </a:r>
          </a:p>
          <a:p>
            <a:r>
              <a:rPr lang="cs-CZ" dirty="0" smtClean="0"/>
              <a:t>mimovolní defekace </a:t>
            </a:r>
            <a:r>
              <a:rPr lang="cs-CZ" b="1" dirty="0" smtClean="0"/>
              <a:t>u dětí starších 4 let</a:t>
            </a:r>
            <a:r>
              <a:rPr lang="cs-CZ" dirty="0" smtClean="0"/>
              <a:t> při normální konzistenci stolice</a:t>
            </a:r>
          </a:p>
          <a:p>
            <a:pPr lvl="1"/>
            <a:r>
              <a:rPr lang="cs-CZ" dirty="0" smtClean="0"/>
              <a:t>v oblečení, na nevhodných místech</a:t>
            </a:r>
          </a:p>
          <a:p>
            <a:r>
              <a:rPr lang="cs-CZ" b="1" dirty="0" smtClean="0"/>
              <a:t>primární/sekundární</a:t>
            </a:r>
          </a:p>
          <a:p>
            <a:r>
              <a:rPr lang="cs-CZ" dirty="0" smtClean="0"/>
              <a:t>špinění/“plná dávka“</a:t>
            </a:r>
          </a:p>
          <a:p>
            <a:r>
              <a:rPr lang="cs-CZ" dirty="0" smtClean="0"/>
              <a:t>může být součástí širší poruchy chování</a:t>
            </a:r>
          </a:p>
          <a:p>
            <a:r>
              <a:rPr lang="cs-CZ" dirty="0" smtClean="0"/>
              <a:t>příčiny:</a:t>
            </a:r>
          </a:p>
          <a:p>
            <a:pPr lvl="1"/>
            <a:r>
              <a:rPr lang="cs-CZ" smtClean="0"/>
              <a:t>nepřiměřený </a:t>
            </a:r>
            <a:r>
              <a:rPr lang="cs-CZ" dirty="0" smtClean="0"/>
              <a:t>nácvik čistoty (moc i málo)</a:t>
            </a:r>
          </a:p>
          <a:p>
            <a:pPr lvl="1"/>
            <a:r>
              <a:rPr lang="cs-CZ" dirty="0" smtClean="0"/>
              <a:t>bolestivá defekace</a:t>
            </a:r>
          </a:p>
          <a:p>
            <a:pPr lvl="1"/>
            <a:r>
              <a:rPr lang="cs-CZ" dirty="0" smtClean="0"/>
              <a:t>úzkosti – kolektivní zařízení</a:t>
            </a:r>
          </a:p>
          <a:p>
            <a:pPr lvl="1"/>
            <a:r>
              <a:rPr lang="cs-CZ" dirty="0" smtClean="0"/>
              <a:t>stres v rodině</a:t>
            </a:r>
          </a:p>
          <a:p>
            <a:pPr lvl="1"/>
            <a:r>
              <a:rPr lang="cs-CZ" dirty="0" smtClean="0"/>
              <a:t>vzdor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1710</TotalTime>
  <Words>1185</Words>
  <Application>Microsoft Office PowerPoint</Application>
  <PresentationFormat>Předvádění na obrazovce (4:3)</PresentationFormat>
  <Paragraphs>221</Paragraphs>
  <Slides>19</Slides>
  <Notes>12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Arkýř</vt:lpstr>
      <vt:lpstr>Psychické poruchy se somatickými projevy v dětství a adolescenci</vt:lpstr>
      <vt:lpstr>Obsah:</vt:lpstr>
      <vt:lpstr>Tikové poruchy</vt:lpstr>
      <vt:lpstr>Snímek 4</vt:lpstr>
      <vt:lpstr>Snímek 5</vt:lpstr>
      <vt:lpstr>Snímek 6</vt:lpstr>
      <vt:lpstr>neorganická enuréza</vt:lpstr>
      <vt:lpstr>Snímek 8</vt:lpstr>
      <vt:lpstr>neorganická enkopréza</vt:lpstr>
      <vt:lpstr>Snímek 10</vt:lpstr>
      <vt:lpstr>stereotypní pohybové poruchy</vt:lpstr>
      <vt:lpstr>koktavost (balbuties)</vt:lpstr>
      <vt:lpstr>breptavost</vt:lpstr>
      <vt:lpstr>neorganické poruchy spánku</vt:lpstr>
      <vt:lpstr>Snímek 15</vt:lpstr>
      <vt:lpstr>Snímek 16</vt:lpstr>
      <vt:lpstr>Snímek 17</vt:lpstr>
      <vt:lpstr>poruchy příjmu potravy</vt:lpstr>
      <vt:lpstr>Snímek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Jana Adámková</dc:creator>
  <cp:lastModifiedBy>Jana Adámková</cp:lastModifiedBy>
  <cp:revision>42</cp:revision>
  <dcterms:created xsi:type="dcterms:W3CDTF">2016-03-11T13:53:56Z</dcterms:created>
  <dcterms:modified xsi:type="dcterms:W3CDTF">2021-03-30T19:29:05Z</dcterms:modified>
</cp:coreProperties>
</file>