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68" r:id="rId3"/>
    <p:sldId id="347" r:id="rId4"/>
    <p:sldId id="360" r:id="rId5"/>
    <p:sldId id="364" r:id="rId6"/>
    <p:sldId id="353" r:id="rId7"/>
    <p:sldId id="362" r:id="rId8"/>
    <p:sldId id="348" r:id="rId9"/>
    <p:sldId id="354" r:id="rId10"/>
    <p:sldId id="349" r:id="rId11"/>
    <p:sldId id="352" r:id="rId12"/>
    <p:sldId id="370" r:id="rId13"/>
    <p:sldId id="371" r:id="rId14"/>
    <p:sldId id="309" r:id="rId15"/>
    <p:sldId id="307" r:id="rId16"/>
    <p:sldId id="372" r:id="rId17"/>
    <p:sldId id="368" r:id="rId18"/>
    <p:sldId id="346" r:id="rId19"/>
    <p:sldId id="357" r:id="rId20"/>
    <p:sldId id="365" r:id="rId21"/>
    <p:sldId id="369" r:id="rId22"/>
    <p:sldId id="367" r:id="rId23"/>
    <p:sldId id="351" r:id="rId24"/>
    <p:sldId id="358" r:id="rId25"/>
    <p:sldId id="361" r:id="rId26"/>
    <p:sldId id="359" r:id="rId27"/>
    <p:sldId id="366" r:id="rId28"/>
    <p:sldId id="355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85" autoAdjust="0"/>
  </p:normalViewPr>
  <p:slideViewPr>
    <p:cSldViewPr>
      <p:cViewPr varScale="1">
        <p:scale>
          <a:sx n="78" d="100"/>
          <a:sy n="78" d="100"/>
        </p:scale>
        <p:origin x="850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55F8-D140-4175-A740-B78033A1438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2C713-5F17-4517-B23D-AD676B875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7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3C7CB-E5C0-452D-B78C-1E34EE6F921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9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1700809"/>
            <a:ext cx="8856984" cy="189964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Proces kódování vedený metodou analýzy dat a představení množnosti využití CAQDAS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Jiri.mertl@fhs.cuni.cz</a:t>
            </a: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3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1089232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Tematická analýza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412776"/>
            <a:ext cx="11089232" cy="50405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Podle Virginie Braun a Victorie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tematická analýza vůbec nejzákladnější metodou analýzy dat, kterou by si měl osvojit každý, kdo dělá kvalitativní analýzu dat.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může probíhat induktivně i deduktivně (Braun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jej označují za „teoretické“, nicméně neplést s teoretickým kódování u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zakotvené teorie) a téměř výhradně mezi-případově.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Výsledkem analýzy jsou (v datech opakující se)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témata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themes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 češtině se význam blíží spíše k motivu).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opakující se obecnější motiv v rámci datového korpusu („opakující se významové vzorce“); určuje na základě reflexivního úsudku analytik/analytička.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vznikají spojením nebo zobecněním konkrétních a úzkých kategorií, ale hranice mezi kategorií a tématem může být velmi tenká a záleží na úsudku a argumentaci.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Prevalence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nějaké kategorie nebo tématu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hlavním měřítkem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relevance tématu.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Témata by měla reprezentovat hlavní významy v datech a poskytnout jasnou představu o tom, jaké poznatky se v datech nacházejí.</a:t>
            </a:r>
          </a:p>
        </p:txBody>
      </p:sp>
    </p:spTree>
    <p:extLst>
      <p:ext uri="{BB962C8B-B14F-4D97-AF65-F5344CB8AC3E}">
        <p14:creationId xmlns:p14="http://schemas.microsoft.com/office/powerpoint/2010/main" val="2126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31324"/>
            <a:ext cx="11089232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Tematická analýza – postup podle Braun 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124744"/>
            <a:ext cx="11161240" cy="570193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Praktická realizace je neustálým procházením a vracením se k datového korpusu, kódům, kategoriím, analytickému procesu i vytvářeným tématům.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první fázi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nutné se dobře seznámit a ponořit se do dat jejich podrobným a opakovaným pročítáním.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 kódováním je dobré alespoň jednou přečíst celý datový korpus.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Už během pročítání se začnou objevovat relevantní kategorie a témata.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Během pročítání je dobré si dělat poznámky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memos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druhé fázi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prvotně induktivně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nakóduje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celý materiál a vytvoří se prvotní kódy pojmenovávající informace v datech.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Kódů může být hodně a Braun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doporučují, aby jich bylo co nejvíce, protože se mohou v dalších fázích hodit.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Pasáže mohou být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nakódovány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 vícekrát různými  kódy.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třetí fázi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 seznam prvotních kódů začne třídit do jednotlivých kategorií a témat (Braun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mluví jenom o tématech); některé kódy mohou být samy o sobě kategoriemi/tématy a některé vytvořené kategorie zase rovnou tématy (záleží na úsudku).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Některé kódy nikam nepasují, což je běžné, a je dobré je nechat na později, kdy mohou po větším úsudku někam zapadnout.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čtvrté a páté fázi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 dále zpřesňují a případě slučují a rozbíjejí témata, dokud dobře nereprezentují poznatky v datech.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0945216" cy="141277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Tematická analýza – jaká témata jsou v úryvku?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412776"/>
            <a:ext cx="11017224" cy="544522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„To jako to člověk přemýšlí nad tím. Jako já nemám za to, že furt budu sedět, furt sedím. Jako sedím furt nebo přijdu, chytnul jsem práci třeba a to tady nebyly ty organizace. A když jsem se do toho pustil sám, tak jako mi nikdo nepomohl a prostě jsem šel do té práce, sehnal jsem si přes agenturu práci a problém byl v tom, že jsem nastoupil, nějak jsem přežil ten měsíc. Byla dobrá práce, čistá práce, dobrý kolektiv, všechno úplně super. A najednou přijdete do bankomatu a tam místo 12 000 mi to vypadlo 4 000, jo, ten základ. [...] To zaplatíte ubytovnu, 4 000 ještě bych řekl jako, že do toho se vlezu, no, mávnu rukou, že budu s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dvouma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bydlet jako [...] No a kde máte jídlo? A už jsem byl tam a kde jsem byl? To byly takové skoky, jaké poleno a každý: „A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nevydržel.“ Já říkám: „No, ale co jsem měl dělat?“ Jako řeknu to jako, už mám něco za sebou a říkal jsem si jako, u popelnic bydlet nebudu. Tak jsem to řekl, u popelnic bydlet nebudu a říkám a mně je důstojnější jít do té basy zpátky. Tam přijdu, žádný problém v práci“</a:t>
            </a:r>
          </a:p>
        </p:txBody>
      </p:sp>
    </p:spTree>
    <p:extLst>
      <p:ext uri="{BB962C8B-B14F-4D97-AF65-F5344CB8AC3E}">
        <p14:creationId xmlns:p14="http://schemas.microsoft.com/office/powerpoint/2010/main" val="186443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Interpretativní fenomenologická analýza – IPA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59632"/>
            <a:ext cx="10972800" cy="532373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Podle Jonathana Smithe a dalších.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Využívá se zejména v psychologii a vychází z filozofického směru fenomenologie.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Jaké významy a racionalizace přikládají participanti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osobnímu a sociálnímu světu a jak na něj nahlížejí skrze svoje kognitivní dispozice.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Zkoumá se individuální pozice, perspektiva, hodnoty a zkušenosti s ohledem na zvolenou problematiku nebo téma a cílem je tuto pozici pochopit.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tomto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ohledu probíhá dvojí interpretace – participant/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snaží dát smysl své perspektivě a výzkumník/výzkumnice se následně snaží dát smysl zjištěným poznatkům.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 tím by měla být spojena i výzkumná otázka, která by měla jasně cílit na individuální perspektivu.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Využití v psychologii znamená menší důraz na strukturální a kulturní faktory, které bývají využity až při interpretaci zjištění, ale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při analýze je důležité se soustředit na individuální zkušenost, hodnoty, racionalizace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Někdy se v tomto ohledu mluví i o „vstoupení“ do světa participantů/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5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188640"/>
            <a:ext cx="1116124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IPA – podle Smithe a dalších přidružených autorů/autorek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628800"/>
            <a:ext cx="11161240" cy="50405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první řadě je nutné se s materiálem (nejčastěji rozhovory) dobře seznámit, aby bylo možné je smysluplně interpretovat.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Opakovaným čtením a následným dobrým porozuměním.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 fázi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 při prvním i dalších čtení se prování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otevřené (induktivní) kódování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identifikují se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prvotní kódy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druhé fázi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prvotní kódy spojují nebo transformují do specifických a nosných témat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Témata jsou abstraktnější a mohou využívat i odbornější terminologii.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Třetí fáze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pak spočívá v další propojení témat, kde to jde, a vytvoření určitých narativních celků.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Rozhovory (jednotlivé případy)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kódovat případově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(každý zvlášť a pak porovnávat témata a narativy), ale i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mezi-případově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(u tohoto postupu je potřeba být obezřetný k novým tématům).</a:t>
            </a:r>
          </a:p>
        </p:txBody>
      </p:sp>
    </p:spTree>
    <p:extLst>
      <p:ext uri="{BB962C8B-B14F-4D97-AF65-F5344CB8AC3E}">
        <p14:creationId xmlns:p14="http://schemas.microsoft.com/office/powerpoint/2010/main" val="282424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0945216" cy="141277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IPA – jaká témata jsou v úryvku?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412776"/>
            <a:ext cx="11017224" cy="544522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„To jako to člověk přemýšlí nad tím. Jako já nemám za to, že furt budu sedět, furt sedím. Jako sedím furt nebo přijdu, chytnul jsem práci třeba a to tady nebyly ty organizace. A když jsem se do toho pustil sám, tak jako mi nikdo nepomohl a prostě jsem šel do té práce, sehnal jsem si přes agenturu práci a problém byl v tom, že jsem nastoupil, nějak jsem přežil ten měsíc. Byla dobrá práce, čistá práce, dobrý kolektiv, všechno úplně super. A najednou přijdete do bankomatu a tam místo 12 000 mi to vypadlo 4 000, jo, ten základ. [...] To zaplatíte ubytovnu, 4 000 ještě bych řekl jako, že do toho se vlezu, no, mávnu rukou, že budu s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dvouma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bydlet jako [...] No a kde máte jídlo? A už jsem byl tam a kde jsem byl? To byly takové skoky, jaké poleno a každý: „A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nevydržel.“ Já říkám: „No, ale co jsem měl dělat?“ Jako řeknu to jako, už mám něco za sebou a říkal jsem si jako, u popelnic bydlet nebudu. Tak jsem to řekl, u popelnic bydlet nebudu a říkám a mně je důstojnější jít do té basy zpátky. Tam přijdu, žádný problém v práci“</a:t>
            </a:r>
          </a:p>
        </p:txBody>
      </p:sp>
    </p:spTree>
    <p:extLst>
      <p:ext uri="{BB962C8B-B14F-4D97-AF65-F5344CB8AC3E}">
        <p14:creationId xmlns:p14="http://schemas.microsoft.com/office/powerpoint/2010/main" val="41867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1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Zakotvená teorie (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grounded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theory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143000"/>
            <a:ext cx="11089232" cy="5715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Podle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Kathy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rozdílné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(přímočařejší a srozumitelnější) pojetí od například Anselma Strausse a Juliet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Corbin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jejichž přístup se rozšířil v českém prostředí díky překladu jejich knihy.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Náročná na vstupy (data)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je potřeba hodně různorodých dat (rozhovory, pozorování,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literatura, kvantitativní data).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Velké nároky v rámci fáze vytváření dat i fáze analýzy dat -&gt; tyto fáze jsou těsně propojeny skrze tzv.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vzorkování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kontinuální analýza dat a doplňování vstupů na základě identifikovaných „bílých“ míst.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Výsledkem by měla být teorie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založená a podložená („zakotvená“) primárně na empirických datech, která co nejpřesněji reprezentuje zkoumanou realitu.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Výsledkem nejsou kategorie nebo témata.</a:t>
            </a:r>
          </a:p>
        </p:txBody>
      </p:sp>
    </p:spTree>
    <p:extLst>
      <p:ext uri="{BB962C8B-B14F-4D97-AF65-F5344CB8AC3E}">
        <p14:creationId xmlns:p14="http://schemas.microsoft.com/office/powerpoint/2010/main" val="6543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36297"/>
            <a:ext cx="1116124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Zakotvená teorie – postup podle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Kathy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279297"/>
            <a:ext cx="11161240" cy="546207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Využití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prvotního vzorkování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-&gt; cíleně konstruovat vzorek z osob, které disponují nosnými informacemi.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Dále využití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teoretického vzorkování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-&gt; průběžná analýza dat a přizpůsobování hledání nových participantů/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 dalších dat za účelem vyplnění „bílých“ míst v interpretaci (teorii).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Data se prvotně kódují výhradně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otevřeně (induktivně)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dále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zaměřeně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(hledají se nosné a často opakující se kódy, které by se daly propojit v kategorie), následně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axiálně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(nosné kódy se propojí v relevantní kategorie) a na konci dochází k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teoretickému 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tedy propojení nosných kategorií v teorii.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průběhu celého výzkumu se dělají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poznámky („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memos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“)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které slouží k lepšímu vytváření nosných kategorií a dále celkové teorie nebo teorií.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 vytvoření teorie se využívá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abdukce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s přihlédnutím ke všem datům a poznatkům se vytvoří teoretická vysvětlení/interpretace, která se pak testují v terénu a zvolí se empiricky a datově nejpřijatelnější vysvětlení/intepretace/teorie.</a:t>
            </a:r>
          </a:p>
        </p:txBody>
      </p:sp>
    </p:spTree>
    <p:extLst>
      <p:ext uri="{BB962C8B-B14F-4D97-AF65-F5344CB8AC3E}">
        <p14:creationId xmlns:p14="http://schemas.microsoft.com/office/powerpoint/2010/main" val="365704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Náplň dnešního přednáškové bloku/diskuze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8052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Spjatost kódování s analytickou metodou.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vybraných analytických metod.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procesu kódování a jeho zasazení do kontextu vybraných analytických metod.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CAQDAS a možnosti podpory kvalitativního výzkumu a analýzy.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Průběžně nácvik kódování v souvislosti s danou metodou analýzy dat.</a:t>
            </a:r>
          </a:p>
        </p:txBody>
      </p:sp>
    </p:spTree>
    <p:extLst>
      <p:ext uri="{BB962C8B-B14F-4D97-AF65-F5344CB8AC3E}">
        <p14:creationId xmlns:p14="http://schemas.microsoft.com/office/powerpoint/2010/main" val="353762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9462" y="0"/>
            <a:ext cx="1116124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Zakotvená teorie – co je vlastně teorie?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980728"/>
            <a:ext cx="11161240" cy="5877271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Pozitivistická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definice teorie: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Logicky a racionálně propojené proměnné a kategorie v rámci zkoumání, které vysvětlují daný jev bez zjevné kontradikce nebo nesrovnalosti.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Součástí takového pojetí teorie je i prediktivní funkce – na základě teorie se dá předpovídat, za jakých podmínek se daný jev bude opakovat a případně kam se dále bude ubírat.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si klade za cíl být obecným a univerzálním vysvětlením daného jevu.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Nevhodné pojetí pro zakotvenou teorii a sociálně-vědním výzkum obecně.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Interpretativní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definice teorie: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Spíše než vysvětlení jde o pochopení daného jevu.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Nejde o kauzální propojování proměnných a kategorií, ale o identifikaci určitých spojení a vzorců/modelů/schémat.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Založena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konstrukcionistickém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/konstruktivistickém přístupu – společenské prostředí je konstruováno interakcemi a každý jednotlivec s toto prostředí nějak konstruuje a představuje individuálně a i ve spojitosti s ostatními.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nemusí být logicky koherentní, naopak se v ním mohou vyskytovat různé protiklady, protože ve společnosti také existují různé reality a sociální pole.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si neklade za cíl obecné a univerzální vysvětlení, naopak slouží k pochopení různých významů a realit ve společnosti a </a:t>
            </a:r>
            <a:r>
              <a:rPr lang="cs-CZ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určitém kontextu.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Pojetí využívané v zakotvené teorii i sociálních vědách.</a:t>
            </a:r>
          </a:p>
        </p:txBody>
      </p:sp>
    </p:spTree>
    <p:extLst>
      <p:ext uri="{BB962C8B-B14F-4D97-AF65-F5344CB8AC3E}">
        <p14:creationId xmlns:p14="http://schemas.microsoft.com/office/powerpoint/2010/main" val="34241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0945216" cy="141277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Zakotvená teorie – jakou teorii lze vyvodit?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412776"/>
            <a:ext cx="11017224" cy="544522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„To jako to člověk přemýšlí nad tím. Jako já nemám za to, že furt budu sedět, furt sedím. Jako sedím furt nebo přijdu, chytnul jsem práci třeba a to tady nebyly ty organizace. A když jsem se do toho pustil sám, tak jako mi nikdo nepomohl a prostě jsem šel do té práce, sehnal jsem si přes agenturu práci a problém byl v tom, že jsem nastoupil, nějak jsem přežil ten měsíc. Byla dobrá práce, čistá práce, dobrý kolektiv, všechno úplně super. A najednou přijdete do bankomatu a tam místo 12 000 mi to vypadlo 4 000, jo, ten základ. [...] To zaplatíte ubytovnu, 4 000 ještě bych řekl jako, že do toho se vlezu, no, mávnu rukou, že budu s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dvouma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bydlet jako [...] No a kde máte jídlo? A už jsem byl tam a kde jsem byl? To byly takové skoky, jaké poleno a každý: „A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nevydržel.“ Já říkám: „No, ale co jsem měl dělat?“ Jako řeknu to jako, už mám něco za sebou a říkal jsem si jako, u popelnic bydlet nebudu. Tak jsem to řekl, u popelnic bydlet nebudu a říkám a mně je důstojnější jít do té basy zpátky. Tam přijdu, žádný problém v práci“</a:t>
            </a:r>
          </a:p>
        </p:txBody>
      </p:sp>
    </p:spTree>
    <p:extLst>
      <p:ext uri="{BB962C8B-B14F-4D97-AF65-F5344CB8AC3E}">
        <p14:creationId xmlns:p14="http://schemas.microsoft.com/office/powerpoint/2010/main" val="9070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3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Možnost využití CAQDAS jako podporu ke kódování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556792"/>
            <a:ext cx="11017224" cy="518457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CAQDAS =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Computer-Assisted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Data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Software.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Komerční: MAXQDA,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ATLAS.ti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NVivo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Freeware: QDA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Miner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Lite,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QualCoder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Nejedná se o magický nástroj, který všechno udělá za analytika/analytičku.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Hlavní díl zpracování a kreativního analyzování dat zůstává na analytičce/analytikovi.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Některé procesy jsou rychlejší a názornější + lepší propojení dat a rychlejší psaní reportu i analýzy dat.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4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0" y="116632"/>
            <a:ext cx="10873208" cy="113813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Analytická metoda &lt;-&gt; kódování: 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 možná praktická varianta postupu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700808"/>
            <a:ext cx="11161240" cy="496855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Mezi-případové induktivní (otevřené) kódování.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induktivní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dat -&gt; vytvoření základních kódů reprezentujících poznatky a významy v rozhovorech.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Druhý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zaměřené a/nebo axiální kódování -&gt; identifikace vazeb mezi kódy a vytvoření nosných kategorií a témat zachycujících základní „příběhy“ v datech.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Třetí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selektivní kódování -&gt; dotváření (upřesňování, mazání, vytváření, „rozbíjení“ atd.) nosných kategorií a témat a „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dokódovávání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 příslušných pasáží, které jsou jejich součástí.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Druhý a třetí cyklus se mohou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několikanásobně opakovat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dokud kategorie a témata uspokojivě nereprezentují poznatky obsažené v datovém korpusu.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Proces není nikdy ukončen (dočasný konec je arbitrární a přichází v momentě psaní výstupu).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Nevýhoda tohoto postupu je počáteční velká zahlcenost: při otevřeném kódování mohou vzniknout i vyšší desítky kódů, které je pak obtížné dávat dohromady.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Tento postupu je těsně spjat se zakotvenou teorií, ale hodí se pro jakoukoliv jinou metodu analýzy dat.</a:t>
            </a:r>
          </a:p>
        </p:txBody>
      </p:sp>
    </p:spTree>
    <p:extLst>
      <p:ext uri="{BB962C8B-B14F-4D97-AF65-F5344CB8AC3E}">
        <p14:creationId xmlns:p14="http://schemas.microsoft.com/office/powerpoint/2010/main" val="4533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5480" y="2564905"/>
            <a:ext cx="9433048" cy="189964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Praktická ukázka prvního přístupu kódování vedeného analytickou metodou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2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Analytická metoda &lt;-&gt; kódování: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druhá možná varianta postupu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484784"/>
            <a:ext cx="11305256" cy="525658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Případová i mezi-případová kombinace induktivního a deduktivního kódování.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deduktivní strukturální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dat -&gt; vytvoření předem daných kódů na základě scénáře rozhovorů, případně také výzkumné otázky, a rozřazení všech pasáží 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všech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rozhovorů do těchto „velkých“ kódů.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Druhý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induktivní (otevřené) kódování v rámci „velkých“ kódů -&gt; „rozbití“ „velkých“ kódů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parciálnější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cílenější kódy s konkrétnějšími významy.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Třetí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zaměřené a/nebo axiální kódování -&gt; identifikace vazeb mezi kódy a vytvoření nosných kategorií a témat zachycujících základní „příběhy“ v datech.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Čtvrtý cyklus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selektivní kódování -&gt; dotváření (upřesňování, mazání, vytváření, „rozbíjení“ atd.) nosných kategorií a témat a „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dokódovávání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 příslušných pasáží, které jsou jejich součástí.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Druhý až čtvrtý cyklus se mohou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několikanásobně opakovat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dokud kategorie a témata uspokojivě nereprezentují poznatky obsažené v datovém korpusu.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Proces není nikdy ukončen (dočasný konec je arbitrární a přichází v momentě psaní výstupu).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Počáteční strukturace ulehčuje orientaci, nicméně hrozí tendenčnost a kódování na základě přání a představ analytika/analytičky, nikoli na základě dat.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Nejvíce se hodí pro kvalitativní obsahovou analýzu, ale také pro tematickou analýzu, případovou studii a IPA.</a:t>
            </a:r>
          </a:p>
        </p:txBody>
      </p:sp>
    </p:spTree>
    <p:extLst>
      <p:ext uri="{BB962C8B-B14F-4D97-AF65-F5344CB8AC3E}">
        <p14:creationId xmlns:p14="http://schemas.microsoft.com/office/powerpoint/2010/main" val="26528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5480" y="2564905"/>
            <a:ext cx="9433048" cy="189964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Praktická ukázka druhého přístupu kódování vedeného analytickou metodou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33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-24487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 k probírané problematice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76064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Braun, V.,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V. (2006).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Thematic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Psychology.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Psychology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3(2), 77–101. 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K. (2006).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Constructing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Grounded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Theory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A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Practical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Guide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through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SAGE.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Eatough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V., &amp; Smith, J. A. (2017).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Phenomenological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 C.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Willig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W.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Stainton-Rogers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SAGE Handbook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Psychology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(Second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pp. 193–211). SAGE.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Hejnal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O., &amp; Lupták, Ľ. (2015). Úvod do MAXQDA: Kvalitativní, kvantitativní  a smíšený výzkumný design. In L. Toušek, L. Budilová, G. Fatková, O.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Hejnal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Ľ. Lupták, M. Růžička, &amp; J. Šimek,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Kapitoly z kvalitativního výzkumu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105–119). Západočeská univerzita v Plzni.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Heřmanský, M. (2019). Analýza a interpretace dat v kvalitativním výzkumu.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(pp. 415–446). FHS UK.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Koutná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Kostínková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T., &amp; Čermák, I. (2013). Interpretativní fenomenologická analýza. In T. Řiháček, I. Čermák, &amp; R.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Hytych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analýza textů: Čtyři přístupy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9–43). Masarykova univerzita.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Kuckartz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U.,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Rädiker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S. (2023).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Content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Practice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Software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(2nd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 SAGE.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Řiháček, T.,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Hytych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R. (2013). Metoda zakotvené teorie. In T. Řiháček, I. Čermák, &amp; R.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Hytych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analýza textů: Čtyři přístupy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44–74). Masarykova univerzita.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Saldaña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J. (2009).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Coding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Manual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for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Researchers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SAGE.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Smith, J. A.,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Osborn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M. (2008).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Phenomenological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 J. A. Smith (Ed.),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Psychology: A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Practical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Guide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53–80). SAGE.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Terry, G.,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Hayfield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V., &amp; Braun, V. (2017).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Thematic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 C.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Willig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W.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Stainton-Rogers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SAGE Handbook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Psychology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(Second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pp. 17–37). SAGE.</a:t>
            </a:r>
          </a:p>
        </p:txBody>
      </p:sp>
    </p:spTree>
    <p:extLst>
      <p:ext uri="{BB962C8B-B14F-4D97-AF65-F5344CB8AC3E}">
        <p14:creationId xmlns:p14="http://schemas.microsoft.com/office/powerpoint/2010/main" val="35190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340768"/>
            <a:ext cx="11305256" cy="511256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to metoda analýzy dat.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= proces zpracovávání dat &lt;-&gt; metody analýzy dat.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Jednotlivým pasážím z přepisů rozhovorů /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 / dokumentového materiálu apod. se přidělují pojmenování (kódy), která vystihují významovou podstatu („esenci“) dané pasáže.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Kódy jsou vytvářeny analytičkou/analytikem, ale měly by co nejvíce reprezentovat poznatky obsažené v datech.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je technický proces, jak utřídit velké množství často nesourodých dat.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Pasáže mohou mít více významů a souviset s více významy, proto mohou mít také více kódů.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 ≠ kategorie ≠ téma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theme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 češtině významově hodně blízké motivu).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 je prvotní významové pojmenování pro nějakou pasáž; s kódy se pracuje dále.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Kategorie je většinou tvořena (ale nemusí) více kódy a hlouběji popisuje nějaký identifikovaný jev. Existují také tzv. třídící kategorie, které nejsou využity ke kódování materiálu, strukturují jiné kategorie.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Téma (motiv) je ještě nad úrovní kategorie a zachycuje nějakou abstraktnější problematiku (například strukturální problém) nebo koncept.</a:t>
            </a:r>
          </a:p>
        </p:txBody>
      </p:sp>
    </p:spTree>
    <p:extLst>
      <p:ext uri="{BB962C8B-B14F-4D97-AF65-F5344CB8AC3E}">
        <p14:creationId xmlns:p14="http://schemas.microsoft.com/office/powerpoint/2010/main" val="38843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1161240" cy="9361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– základní strategie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052736"/>
            <a:ext cx="11305256" cy="580526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Induktivní (někdy také „otevřené“) kódování.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úzce spjato se zakotvenou teorií, ale může být využito i v jiných metodách.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Kódy/kategorie/témata se vytvářejí výhradně na základě dat a poznatků obsažených v datech.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Deduktivní (někdy také jako „teoretické“ – neplést s teoretickým kódováním u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kódování.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Občasně spojeno s některými typy kvalitativní obsahové analýzy.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Kódy/kategorie/témata jsou předem dána a data se kódují do těchto kategorií.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Kombinace indukce a dedukce.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určitém momentu kódování se využívají obě strategie.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„Mezi-případové“ kódování.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Častější varianta, kódy, kategorie a témata se hledají napříč rozhovory. 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„Případově“ kódování.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Každý rozhovor má svoje kódy, kategorie a témata.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je víceúrovňový a opakující se proces.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Kódy se upravují, precizují, organizují, mažou, aby byla co nejlepší reprezentace dat v korpusu.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Při kódování se vždy vyplatí vytvářet kontextové a ideové poznámky (tzv. „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memo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“).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6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1161240" cy="93610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– základní strategie a různé pojmosloví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052736"/>
            <a:ext cx="11305256" cy="58052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Induktivní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otevřené (zejména v zakotvené teorii, Strauss,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Corbin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), prvotní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Deduktivní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teoretické (Braun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Kombinace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strukturní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Saldaña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Axiální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výhradně v zakotvené teorii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; Strauss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Corbin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Zaměřené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-&gt; výhradně u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Charmaz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ne Braun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Clarke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-&gt; selektivní (Strauss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Corbin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celá řada dalších typů kódů a kódování.</a:t>
            </a:r>
          </a:p>
        </p:txBody>
      </p:sp>
    </p:spTree>
    <p:extLst>
      <p:ext uri="{BB962C8B-B14F-4D97-AF65-F5344CB8AC3E}">
        <p14:creationId xmlns:p14="http://schemas.microsoft.com/office/powerpoint/2010/main" val="39155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analýzy dat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169368"/>
            <a:ext cx="11161240" cy="542798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práci se vždy musí nějaká metoda analýzy dat vyskytovat, není možné, aby absentovala.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možné napsat, že jste data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nakódovali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pak uvést nějaké útržky z toho, co jste analyzovali, a považovat to za hotové.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není metoda analýzy dat a vždy je řízeno nějakou metodou analýzy dat, takže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metoda analýzy dat &lt;-&gt; 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řízeno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vybranou metodou analýzy dat a slouží k vytvoření výstupů (kategorií, témat, ale třeba také metafor) nutných pro analýzu a její prezentaci.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analýzy dat nejsou „recepty“, ale doporučující pokyny, které jsou flexibilní a je možné je kreativně upravovat.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Stejné metody analýzy dat jsou proto různými analytičkami a analytikami využívány trochu rozdílně -&gt; nutné napsat do DP podle koho analýzu provádíte.</a:t>
            </a:r>
          </a:p>
        </p:txBody>
      </p:sp>
    </p:spTree>
    <p:extLst>
      <p:ext uri="{BB962C8B-B14F-4D97-AF65-F5344CB8AC3E}">
        <p14:creationId xmlns:p14="http://schemas.microsoft.com/office/powerpoint/2010/main" val="279354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obsahová analýza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908720"/>
            <a:ext cx="11377264" cy="594928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Podle Uda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Kuckartze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Stefana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Rädikera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(kniha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Content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a nejsnáze pochopitelná analytická metoda.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Cílem je systematická analýza obsahu komunikace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(textu i audio-vizuálního nebo vizuálního materiálu), jeho smysluplné zpracování a celistvá interpretace.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Cílem je porozumět v rámci nějaké společnosti nebo společenství významům různých jednání/činností, argumentací a prohlášení.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Cílem není pochopení vnitřního rozpoložení osob nebo hledání „pravdivých“ a univerzálně platných tvrzení v rámci vytvořených dat.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Kódování lze provádět induktivně, deduktivně, kombinací obou, mezi-případově i případově.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Výsledkem jsou především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kategorie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vytvořené na základně identifikovaných kódů reprezentující hlavní zjištěné poznatky.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může být výsledkem, ale není to nutné.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případě deduktivně vytvořených kategorií je výsledkem jejich analýza, do jaké míry plní interpretační funkci dané problematiky, a případně jejich modifikace na základě dat nebo doplnění induktivně vytvořenými kategoriemi.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45216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obsahová analýza – postup podle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Kuckartze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Rädikera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628800"/>
            <a:ext cx="11305256" cy="50405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Tři typy kvalitativní obsahové analýzy: strukturující, evaluační a vytvářející typologie.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Strukturující kvalitativní obsahová analýza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Přečtení textu, který se má kódovat, a vytvoření poznámek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memos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a vlastní shrnutí případů (jednotlivých rozhovorů).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Strukturace obsahu rozhovorů pomocí jejich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deduktivně vytvořenými kategoriemi (konverzačními tématy ze scénáře pro rozhovory).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Induktivní vytvoření sub-kódů v rámci jednotlivých kategorií.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Přeskupení, „rozbití“, nahrazení původních deduktivních kategorií a vytvoření kategorií nových z induktivně identifikovaných kódů.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Dokódování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dat do nově vytvořených kategorií.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Interpretace a prezentace vzniklých kategorií reprezentujících danou problematiku.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Evaluační: postupuje se podobně, ale určují se evaluační kritéria.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Vytvářející typologie: určitá kategorie může nosně vypovídat o nějakém jevu a je užitečné v rámci ní vytvořit typologii vnímání této problematiky za strany informantů a informantek.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8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obsahová analýza – jaké kódy a kategorie jsou v úryvku?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556792"/>
            <a:ext cx="11233248" cy="530120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„To jako to člověk přemýšlí nad tím. Jako já nemám za to, že furt budu sedět, furt sedím. Jako sedím furt nebo přijdu, chytnul jsem práci třeba a to tady nebyly ty organizace. A když jsem se do toho pustil sám, tak jako mi nikdo nepomohl a prostě jsem šel do té práce, sehnal jsem si přes agenturu práci a problém byl v tom, že jsem nastoupil, nějak jsem přežil ten měsíc. Byla dobrá práce, čistá práce, dobrý kolektiv, všechno úplně super. A najednou přijdete do bankomatu a tam místo 12 000 mi to vypadlo 4 000, jo, ten základ. [...] To zaplatíte ubytovnu, 4 000 ještě bych řekl jako, že do toho se vlezu, no, mávnu rukou, že budu s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dvouma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bydlet jako [...] No a kde máte jídlo? A už jsem byl tam a kde jsem byl? To byly takové skoky, jaké poleno a každý: „A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nevydržel.“ Já říkám: „No, ale co jsem měl dělat?“ Jako řeknu to jako, už mám něco za sebou a říkal jsem si jako, u popelnic bydlet nebudu. Tak jsem to řekl, u popelnic bydlet nebudu a říkám a mně je důstojnější jít do té basy zpátky. Tam přijdu, žádný problém v práci“</a:t>
            </a:r>
          </a:p>
        </p:txBody>
      </p:sp>
    </p:spTree>
    <p:extLst>
      <p:ext uri="{BB962C8B-B14F-4D97-AF65-F5344CB8AC3E}">
        <p14:creationId xmlns:p14="http://schemas.microsoft.com/office/powerpoint/2010/main" val="11115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12555</TotalTime>
  <Words>4116</Words>
  <Application>Microsoft Office PowerPoint</Application>
  <PresentationFormat>Širokoúhlá obrazovka</PresentationFormat>
  <Paragraphs>186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Garamond</vt:lpstr>
      <vt:lpstr>Georgia</vt:lpstr>
      <vt:lpstr>Motiv systému Office</vt:lpstr>
      <vt:lpstr>Proces kódování vedený metodou analýzy dat a představení množnosti využití CAQDAS</vt:lpstr>
      <vt:lpstr>Náplň dnešního přednáškové bloku/diskuze</vt:lpstr>
      <vt:lpstr>Kódování</vt:lpstr>
      <vt:lpstr>Kódování – základní strategie</vt:lpstr>
      <vt:lpstr>Kódování – základní strategie a různé pojmosloví</vt:lpstr>
      <vt:lpstr>Metody analýzy dat</vt:lpstr>
      <vt:lpstr>Kvalitativní obsahová analýza</vt:lpstr>
      <vt:lpstr>Kvalitativní obsahová analýza – postup podle Kuckartze a Rädikera</vt:lpstr>
      <vt:lpstr>Kvalitativní obsahová analýza – jaké kódy a kategorie jsou v úryvku?</vt:lpstr>
      <vt:lpstr>Pauza</vt:lpstr>
      <vt:lpstr>Tematická analýza</vt:lpstr>
      <vt:lpstr>Tematická analýza – postup podle Braun a Clarke</vt:lpstr>
      <vt:lpstr>Tematická analýza – jaká témata jsou v úryvku?</vt:lpstr>
      <vt:lpstr>Interpretativní fenomenologická analýza – IPA</vt:lpstr>
      <vt:lpstr>IPA – podle Smithe a dalších přidružených autorů/autorek</vt:lpstr>
      <vt:lpstr>IPA – jaká témata jsou v úryvku?</vt:lpstr>
      <vt:lpstr>Pauza</vt:lpstr>
      <vt:lpstr>Zakotvená teorie (grounded theory)</vt:lpstr>
      <vt:lpstr>Zakotvená teorie – postup podle Kathy Charmaz</vt:lpstr>
      <vt:lpstr>Zakotvená teorie – co je vlastně teorie?</vt:lpstr>
      <vt:lpstr>Zakotvená teorie – jakou teorii lze vyvodit?</vt:lpstr>
      <vt:lpstr>Pauza</vt:lpstr>
      <vt:lpstr>Možnost využití CAQDAS jako podporu ke kódování</vt:lpstr>
      <vt:lpstr>Analytická metoda &lt;-&gt; kódování:  první možná praktická varianta postupu</vt:lpstr>
      <vt:lpstr>Praktická ukázka prvního přístupu kódování vedeného analytickou metodou</vt:lpstr>
      <vt:lpstr>Analytická metoda &lt;-&gt; kódování: druhá možná varianta postupu</vt:lpstr>
      <vt:lpstr>Praktická ukázka druhého přístupu kódování vedeného analytickou metodou</vt:lpstr>
      <vt:lpstr>Literatura k probírané problematice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 Reforms in the Czech Republic</dc:title>
  <dc:creator>jm</dc:creator>
  <cp:lastModifiedBy>Jiří Mertl</cp:lastModifiedBy>
  <cp:revision>335</cp:revision>
  <dcterms:created xsi:type="dcterms:W3CDTF">2013-11-10T08:21:08Z</dcterms:created>
  <dcterms:modified xsi:type="dcterms:W3CDTF">2023-10-19T12:40:31Z</dcterms:modified>
</cp:coreProperties>
</file>