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67" r:id="rId3"/>
    <p:sldId id="263" r:id="rId4"/>
    <p:sldId id="268" r:id="rId5"/>
    <p:sldId id="262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6406"/>
    <a:srgbClr val="B03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9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413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A0BD38-5902-4F5A-A418-DAF80D767574}" type="datetime1">
              <a:rPr lang="cs-CZ" smtClean="0"/>
              <a:t>17.11.2020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81FEA86-EBF8-4A4E-9739-CB2265969290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sz="1200" i="1">
                <a:latin typeface="Arial" pitchFamily="34" charset="0"/>
                <a:cs typeface="Arial" pitchFamily="34" charset="0"/>
              </a:rPr>
              <a:t>Pokud chcete změnit obrázek na tomto snímku, vyberte tento obrázek a odstraňte ho. Pak klikněte na ikonu Obrázky v zástupném symbolu a vložte vlastní obrázek.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329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36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cs-CZ" sz="1800" noProof="0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450AD-E63B-4FBA-806D-3243B7B9F404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Obdélník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12" name="Obdélník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30E46-E485-473F-8A5A-2A12896FE3D2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93336-89D7-45FD-9CA0-A5765D7DC0CB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F80C08-9D66-461B-B849-AF0B9DDDAFFC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E6E9B-97D7-4FC1-A758-91EC41A28BB5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11" name="Volný tvar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2" name="Volný tvar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15" name="Zástupný symbol obrázku 14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8" name="Volný tvar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9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0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 rtl="0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5EFC1-CF47-498A-A050-74A0AB227CE4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6FB428-C818-4EE5-8B51-6FF19A560F10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06EEBF-29B6-415D-AA4B-874907DEA5FB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4DE339-6480-471D-A159-52F95148D050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96D9E-D050-4EE5-876B-61535EA0B75D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8AE9803-FC4A-4F96-9CB2-A005883BA6EA}" type="datetime1">
              <a:rPr lang="cs-CZ" noProof="0" smtClean="0"/>
              <a:t>17.11.2020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vTXff8wHvE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1" y="3324224"/>
            <a:ext cx="5120640" cy="1933575"/>
          </a:xfrm>
        </p:spPr>
        <p:txBody>
          <a:bodyPr rtlCol="0"/>
          <a:lstStyle/>
          <a:p>
            <a:r>
              <a:rPr lang="cs-CZ" sz="2800" b="1" kern="50" cap="all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Engagement</a:t>
            </a:r>
            <a:r>
              <a:rPr lang="cs-CZ" sz="2800" b="1" kern="50" cap="all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 </a:t>
            </a:r>
            <a:r>
              <a:rPr lang="cs-CZ" sz="2800" b="1" kern="50" cap="all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politique</a:t>
            </a:r>
            <a:r>
              <a:rPr lang="cs-CZ" sz="2800" b="1" kern="50" cap="all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 et </a:t>
            </a:r>
            <a:r>
              <a:rPr lang="cs-CZ" sz="2800" b="1" kern="50" cap="all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roman</a:t>
            </a:r>
            <a:r>
              <a:rPr lang="cs-CZ" sz="2800" b="1" kern="50" cap="all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 </a:t>
            </a:r>
            <a:r>
              <a:rPr lang="cs-CZ" sz="2800" b="1" kern="50" cap="all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autoréflexif</a:t>
            </a:r>
            <a:r>
              <a:rPr lang="fr-FR" sz="1800" b="1" kern="5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fr-FR" sz="1800" b="1" kern="50" dirty="0"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5" name="Zástupný symbol obrázku 4" descr="Městská ulice s rozostřeným pohybem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311B099-1076-4C7D-9DF5-B9185A086EE9}"/>
              </a:ext>
            </a:extLst>
          </p:cNvPr>
          <p:cNvSpPr txBox="1"/>
          <p:nvPr/>
        </p:nvSpPr>
        <p:spPr>
          <a:xfrm>
            <a:off x="381000" y="396091"/>
            <a:ext cx="741045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font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dernier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tradition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orale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premier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transcription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écrite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genre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traditionnel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typique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Terroir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méprisé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plupart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écrivains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tranquille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Ferron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subordonne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(y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compris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à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structure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nostalgiques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folkloriques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petites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histoires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racontées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léger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spécifié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L'auteur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réel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merveilleux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la grande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Histoire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l'anecdote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Contes</a:t>
            </a:r>
            <a:r>
              <a:rPr lang="cs-CZ" sz="1800" b="1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b="1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pays</a:t>
            </a:r>
            <a:r>
              <a:rPr lang="cs-CZ" sz="1800" b="1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incertain</a:t>
            </a:r>
            <a:r>
              <a:rPr lang="cs-CZ" sz="1800" b="1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(1962)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17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composant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univers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imaginaire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mythologie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personnelle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Portrait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ironique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personnage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curieux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ancré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incertain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x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compris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ses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habitants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Ferron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renvoie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expériences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acquises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alors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travaillait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 un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hôpital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psychiatrique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C77277-37BE-43C3-910A-D12624552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17"/>
          <a:stretch/>
        </p:blipFill>
        <p:spPr>
          <a:xfrm>
            <a:off x="9791593" y="192725"/>
            <a:ext cx="2181332" cy="361968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F60ED80-4C80-417A-8F90-0676254C1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77"/>
          <a:stretch/>
        </p:blipFill>
        <p:spPr>
          <a:xfrm>
            <a:off x="10086323" y="4029075"/>
            <a:ext cx="1772302" cy="2560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8510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48EE6A5-6B3F-4D65-A64C-E783545CCC2E}"/>
              </a:ext>
            </a:extLst>
          </p:cNvPr>
          <p:cNvSpPr txBox="1"/>
          <p:nvPr/>
        </p:nvSpPr>
        <p:spPr>
          <a:xfrm>
            <a:off x="266700" y="474345"/>
            <a:ext cx="116586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 nuit, le mari s'éveilla ; sa femme accoudée le regardait. Il demanda: « Que fais-tu là ? » Elle répondit : « Tu es beau, je t'aime. » Le lendemain, au petit jour, elle dormait profondément. Il la secoua, il avait faim. Elle dit : </a:t>
            </a: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Dors encore ; je te ferai à dîner.</a:t>
            </a: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Et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ira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travailler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Demain, tu iras. </a:t>
            </a:r>
            <a:r>
              <a:rPr lang="fr-FR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Aujourd'hui, reste avec moi. Tu es beau, je t'aime.</a:t>
            </a: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Alors, lui, qui était surtout laid, faillit ne pas aller travailler. Il </a:t>
            </a:r>
            <a:r>
              <a:rPr lang="fr-FR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bon au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logis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éveillés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regardaient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biche ; il aurait aimé les prendre dans ses bras et les bercer. Mais c'était l'automne ; il pensa au prix de la vie ; il se rappela les autres enfants, trois ou quatre, peut-être cinq, morts en Abitibi, fameux pays. Et il partit sans déjeuner.</a:t>
            </a: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soir, il se hâta de revenir ; ce fut pour trouver la maison froide. 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femme et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avaient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passé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journée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au lit,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amas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couvertures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ralluma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réchauffée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glissèrent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bas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lit.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femme se leva,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joyeuse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Elle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tenait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petite fiole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parfum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achetée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quelques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années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auparavant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folie si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agréable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l'avait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conservée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intacte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La fiole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déboucha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parfum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répandit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tête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sienne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fête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boudait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durant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nuit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réveilla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femme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penchée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« Tu 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beau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je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t'aime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Alors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céda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lendemain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n'alla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point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travailler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ni les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jours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suivants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semaine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provision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épuisée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entrepris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démolir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hangar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attenant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propriétaire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s'amener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furieux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Cependant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lorsqu'il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quoi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s'agissait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calma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La femme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belle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laid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sermonna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doucement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parlait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propriétaire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! </a:t>
            </a:r>
            <a:endParaRPr lang="cs-CZ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8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DC506E5-C7D0-4A74-8C6B-4C2ADDFCAC3B}"/>
              </a:ext>
            </a:extLst>
          </p:cNvPr>
          <p:cNvSpPr txBox="1"/>
          <p:nvPr/>
        </p:nvSpPr>
        <p:spPr>
          <a:xfrm>
            <a:off x="147637" y="804625"/>
            <a:ext cx="1189672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aurait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voulu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s'arrêtât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jamais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enseigna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l'homme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été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travailler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balivernes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genre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Elle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acquiesçait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beau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!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séché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salive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demanda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Maintenant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laisseras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-tu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travailler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? »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14300" algn="l"/>
              </a:tabLst>
            </a:pP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Non,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répondit-elle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je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l'aime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trop.</a:t>
            </a:r>
            <a:endParaRPr lang="fr-FR" b="1" kern="50" dirty="0">
              <a:solidFill>
                <a:srgbClr val="BA6406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14300" algn="l"/>
              </a:tabLs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femme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s'écria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propriétaire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n'en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sûr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On fit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curés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médecins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échevins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Tous,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allèrent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boniment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Ah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parlaient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! La femme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aurait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voulu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s'arrêtassent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jamais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moins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parlassent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nuit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avaient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fini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« Non, je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l'aime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trop. »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jugeaient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n'en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sûr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neige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tomber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La femme qui,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arrivée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Montréal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n'avait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osé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terrifiée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s'écria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14300" algn="l"/>
              </a:tabLs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neige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!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irons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Senneterre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Et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s'habiller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hâte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114300" algn="l"/>
              </a:tabLs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?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demanda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Ils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attendront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Sainte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Vierge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gardera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je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rester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ici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Alors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lui-même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femme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bras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Elle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sortie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l'attendre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regarda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fenêtre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Elle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courait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rond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devant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porte,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s'arrêtait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pouvant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attendre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>
              <a:spcAft>
                <a:spcPts val="0"/>
              </a:spcAft>
              <a:buSzPts val="900"/>
              <a:tabLst>
                <a:tab pos="228600" algn="l"/>
              </a:tabLs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Nous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irons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Malartic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criait-elle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nous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irons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à Val-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d'Or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!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taxi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passait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. Elle y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monta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</p:txBody>
      </p:sp>
    </p:spTree>
    <p:extLst>
      <p:ext uri="{BB962C8B-B14F-4D97-AF65-F5344CB8AC3E}">
        <p14:creationId xmlns:p14="http://schemas.microsoft.com/office/powerpoint/2010/main" val="212664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1CD8410-FA35-41E9-8F6D-EED259E2415E}"/>
              </a:ext>
            </a:extLst>
          </p:cNvPr>
          <p:cNvSpPr txBox="1"/>
          <p:nvPr/>
        </p:nvSpPr>
        <p:spPr>
          <a:xfrm>
            <a:off x="228600" y="2488496"/>
            <a:ext cx="1173479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i="1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« 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Il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y a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dans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l’œuvre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Jacques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Ferron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acceptation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tous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êtres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humains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qui se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trouvaient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sur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son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chemin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avec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toutes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leurs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folies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leurs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bêtises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leurs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bizarreries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Il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avait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préférence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pour 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faibles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petits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démunis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les fous, 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simples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d’esprit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clochards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qui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m’a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frappée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dès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premières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lectures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c’est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sa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façon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leur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redonner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la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dignité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dont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la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société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les a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peut-être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privés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(...).</a:t>
            </a:r>
            <a:r>
              <a:rPr lang="fr-FR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 »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 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Thème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incertain</a:t>
            </a:r>
            <a:r>
              <a:rPr lang="fr-FR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: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« 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c’est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plus,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c’est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moins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qu’un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surtout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double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dissemblable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mien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voix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ne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s’élève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pour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contredire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qui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nie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s’affirme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s’annule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s’use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s’échauffe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lui-même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au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bord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violence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détruira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ou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fera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vivre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 »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Québécois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=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errants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exilés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souvent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représenté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sorte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bateau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)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créer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poésie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langue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r>
              <a:rPr lang="fr-FR" b="0" i="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Jacques Ferron raconte son travail de conteur : </a:t>
            </a:r>
            <a:r>
              <a:rPr lang="fr-FR" b="0" i="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https://www.youtube.com/watch?v=vTXff8wHvEU</a:t>
            </a:r>
            <a:r>
              <a:rPr lang="fr-FR" b="0" i="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74B33A-421C-4339-95E7-D8AE9610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62" y="215857"/>
            <a:ext cx="3095688" cy="2071792"/>
          </a:xfrm>
          <a:prstGeom prst="rect">
            <a:avLst/>
          </a:prstGeom>
          <a:ln w="38100">
            <a:solidFill>
              <a:srgbClr val="BA6406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325959-0678-4C47-9C8E-875E53631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48"/>
          <a:stretch/>
        </p:blipFill>
        <p:spPr>
          <a:xfrm>
            <a:off x="3990975" y="219635"/>
            <a:ext cx="3667125" cy="206801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14E80A-DCAB-4886-BB9E-7B945EE97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8" r="38172"/>
          <a:stretch/>
        </p:blipFill>
        <p:spPr>
          <a:xfrm>
            <a:off x="7858125" y="213770"/>
            <a:ext cx="2705100" cy="2073879"/>
          </a:xfrm>
          <a:prstGeom prst="rect">
            <a:avLst/>
          </a:prstGeom>
          <a:ln w="38100">
            <a:solidFill>
              <a:srgbClr val="BA6406"/>
            </a:solidFill>
          </a:ln>
        </p:spPr>
      </p:pic>
    </p:spTree>
    <p:extLst>
      <p:ext uri="{BB962C8B-B14F-4D97-AF65-F5344CB8AC3E}">
        <p14:creationId xmlns:p14="http://schemas.microsoft.com/office/powerpoint/2010/main" val="181462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F3779C-70EE-4D8F-BAE0-6855CCB94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496" y="1047619"/>
            <a:ext cx="3054507" cy="5086611"/>
          </a:xfrm>
          <a:prstGeom prst="rect">
            <a:avLst/>
          </a:prstGeom>
          <a:ln w="76200">
            <a:solidFill>
              <a:srgbClr val="BA6406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37D458-49D9-4823-B7B1-606D386724E6}"/>
              </a:ext>
            </a:extLst>
          </p:cNvPr>
          <p:cNvSpPr txBox="1"/>
          <p:nvPr/>
        </p:nvSpPr>
        <p:spPr>
          <a:xfrm>
            <a:off x="552449" y="471518"/>
            <a:ext cx="77247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1970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sz="1800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L'Amélanchier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arbre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mythique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muchovník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),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sorte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d'Alice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au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des </a:t>
            </a:r>
            <a:r>
              <a:rPr lang="cs-CZ" sz="1800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merveilles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arbres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parlants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lapin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magique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…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)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L’héroïne = </a:t>
            </a:r>
            <a:r>
              <a:rPr lang="fr-FR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Tinamer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(anagramme de Martine, la fille cadette de l’auteur) de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Portanqueu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une petite fille brune aux cheveux courts. Fille unique de ses parents. Après chaque nuit, elle oublie ce qu’elle a appris la veille.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Dans ses rêves, elle est une bécasse canadienne (yeux écartés, nez pointu, teint brun)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ACD3AD1-91C7-4E60-8715-6A93853D2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65"/>
          <a:stretch/>
        </p:blipFill>
        <p:spPr>
          <a:xfrm>
            <a:off x="470069" y="3629818"/>
            <a:ext cx="4251445" cy="28449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7A06F43-2076-4CFD-96EB-DE2FAB8C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820"/>
          <a:stretch/>
        </p:blipFill>
        <p:spPr>
          <a:xfrm>
            <a:off x="4917098" y="3629818"/>
            <a:ext cx="1723213" cy="28449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t="24622" r="34972"/>
          <a:stretch/>
        </p:blipFill>
        <p:spPr>
          <a:xfrm>
            <a:off x="6833947" y="3590924"/>
            <a:ext cx="1563613" cy="146136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8611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BBFAC01-6568-46A9-B102-43CD66AE2E2A}"/>
              </a:ext>
            </a:extLst>
          </p:cNvPr>
          <p:cNvSpPr txBox="1"/>
          <p:nvPr/>
        </p:nvSpPr>
        <p:spPr>
          <a:xfrm>
            <a:off x="319087" y="308044"/>
            <a:ext cx="113442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 père = Léon de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Portanqueu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esquire (Jacques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Ferron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; il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travaille dans une sorte d’hôpital psychiatrique pour enfants abandonnés  x  la fille pense 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 un voleur et passe son temps à cambrioler 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banques ; il est présenté comme « une grande bête affectueuse et répugnante » (poilu, souvent nu : dans le rêve de sa fille, il a des sabots et des pattes de bouc)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 mère = Etna (Madeleine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Lavallée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seconde femme de Ferron (plus pratique et moins rêveuse que son mari)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 chien (Bélial) que la fille considère comme son frère, 3 chats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père raconte à sa fille l’histoire de la famille : une sorte de Bible alternative qui commence par le déluge et par l’arrivée de 3 frères fondateurs de la famille de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Portanqueu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-Ferron</a:t>
            </a: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« </a:t>
            </a:r>
            <a:r>
              <a:rPr lang="fr-FR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mauvais côté des choses 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 : la rue et tout ce qui se trouve derrière (l’école, la société moderne)</a:t>
            </a: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« </a:t>
            </a:r>
            <a:r>
              <a:rPr lang="fr-FR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bon côté des choses 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 : le jardin derrière la maison qui se prolonge par un bois magique La maison « penche » tantôt du côté du premier, tantôt du côté du second.</a:t>
            </a: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fr-FR" sz="1800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Amélanchier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 arbre magique qui ouvre et ferme la saison (il fleurit et se fane en premier) : il attire la fille comme il attire les papillons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l’arbre généalogique par excellence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CF2C21-705A-41DB-B3D5-D60F92A9A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64"/>
          <a:stretch/>
        </p:blipFill>
        <p:spPr>
          <a:xfrm>
            <a:off x="5000620" y="5593291"/>
            <a:ext cx="1438276" cy="12647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127A78-07C3-4004-8EC3-8B7077C11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64"/>
          <a:stretch/>
        </p:blipFill>
        <p:spPr>
          <a:xfrm>
            <a:off x="6438896" y="5599115"/>
            <a:ext cx="1438276" cy="12647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5C313EB-04F6-4FE4-9313-374886C91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64"/>
          <a:stretch/>
        </p:blipFill>
        <p:spPr>
          <a:xfrm>
            <a:off x="7877172" y="5593292"/>
            <a:ext cx="1438276" cy="126470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67C7F6-D1FF-43AD-91E1-D38CACC12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64"/>
          <a:stretch/>
        </p:blipFill>
        <p:spPr>
          <a:xfrm>
            <a:off x="9315448" y="5593293"/>
            <a:ext cx="1438276" cy="126470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BCFFCEC-0577-4A9E-8124-E52F5A506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64"/>
          <a:stretch/>
        </p:blipFill>
        <p:spPr>
          <a:xfrm>
            <a:off x="10753724" y="5593294"/>
            <a:ext cx="1438276" cy="12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76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DF45A2-6411-4262-A2E5-F1C802BA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Sortie du paradis de l’enfance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E87127-5997-40ED-A089-F71F45B44E77}"/>
              </a:ext>
            </a:extLst>
          </p:cNvPr>
          <p:cNvSpPr txBox="1"/>
          <p:nvPr/>
        </p:nvSpPr>
        <p:spPr>
          <a:xfrm>
            <a:off x="495300" y="1922562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Entrée à l’école = fin de l’enfance (le bon côté disparaît)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 terrain est déboisé, la ville redevient ce qu’elle est et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Tinamer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cesse de croire à la magie des lieux.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Son père s’attache à un pauvre orphelin aveugle appelé Coco (Jean-Louis Maurice), victime des institutions qui l’ont déclaré, à tort, débile mental. Coco prend la place de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Tinamer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désormais trop grande.</a:t>
            </a: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Tinamer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étudie la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psycho-pédagogie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redécouvre le charme et la magie de l’enfance. Elle s’efforce de restituer le domaine magique en écrivant (réflexion tendre et amusée sur la fin d’un univers).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1F998A9-5784-4EB0-96CC-58FFD55C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806" y="255133"/>
            <a:ext cx="3067022" cy="3735842"/>
          </a:xfrm>
          <a:prstGeom prst="rect">
            <a:avLst/>
          </a:prstGeom>
          <a:ln w="28575">
            <a:solidFill>
              <a:srgbClr val="BA6406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D057FA5-14C8-4E7A-AFC4-08E5A24BED17}"/>
              </a:ext>
            </a:extLst>
          </p:cNvPr>
          <p:cNvSpPr txBox="1"/>
          <p:nvPr/>
        </p:nvSpPr>
        <p:spPr>
          <a:xfrm>
            <a:off x="7162801" y="4415552"/>
            <a:ext cx="4753027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ntertextualité : 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  Bible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Alice au pays des merveilles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Pinocchio</a:t>
            </a:r>
            <a:endParaRPr lang="en-US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À la recherche du temps perdu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Romans de Cazotte</a:t>
            </a: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Manuels de psychologie enfantine…</a:t>
            </a:r>
          </a:p>
        </p:txBody>
      </p:sp>
    </p:spTree>
    <p:extLst>
      <p:ext uri="{BB962C8B-B14F-4D97-AF65-F5344CB8AC3E}">
        <p14:creationId xmlns:p14="http://schemas.microsoft.com/office/powerpoint/2010/main" val="77930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4A9CAD-30DB-44CB-A5EF-904525041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39"/>
          <a:stretch/>
        </p:blipFill>
        <p:spPr>
          <a:xfrm>
            <a:off x="9531266" y="238062"/>
            <a:ext cx="2374984" cy="24385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812A3AE-6451-4BC8-A924-89F98D3446B3}"/>
              </a:ext>
            </a:extLst>
          </p:cNvPr>
          <p:cNvSpPr txBox="1"/>
          <p:nvPr/>
        </p:nvSpPr>
        <p:spPr>
          <a:xfrm>
            <a:off x="9724735" y="2782669"/>
            <a:ext cx="198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1" kern="5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Hubert </a:t>
            </a:r>
            <a:r>
              <a:rPr lang="cs-CZ" sz="1800" b="1" kern="5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Aquin</a:t>
            </a:r>
            <a:r>
              <a:rPr lang="cs-CZ" sz="1800" b="1" kern="5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b="1" kern="50" dirty="0">
              <a:solidFill>
                <a:schemeClr val="bg1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ctr"/>
            <a:r>
              <a:rPr lang="cs-CZ" sz="1800" kern="5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(1929-1977)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5CC9E58-B6FF-4CD9-8CD1-CD9BD327A571}"/>
              </a:ext>
            </a:extLst>
          </p:cNvPr>
          <p:cNvSpPr txBox="1"/>
          <p:nvPr/>
        </p:nvSpPr>
        <p:spPr>
          <a:xfrm>
            <a:off x="479220" y="961759"/>
            <a:ext cx="7505700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crivain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intellectuel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Réalisateur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scénariste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télévision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Radio-Canada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réalisateur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producteur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l'Office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national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film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Militant pour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l'indépendance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exécutif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Rassemblement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l'indépendance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nationale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cosmopolite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veut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échapper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au provincialisme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Ses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modèles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Faulkner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Joyce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Kafka,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Borges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Nabokov.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plus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écrivains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D'abord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analyse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situation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pays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terme de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fatigue</a:t>
            </a:r>
            <a:r>
              <a:rPr lang="fr-FR" b="1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utilisé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déjà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Aimé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Césaire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selon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caractérise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mentalité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Volonté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changer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choses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courage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chose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Papineau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fui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tats-Unis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vertige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devant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l'histoire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12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54E7BF-2EF9-4B5E-BE71-2DF2E8123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020"/>
          <a:stretch/>
        </p:blipFill>
        <p:spPr>
          <a:xfrm>
            <a:off x="403141" y="330123"/>
            <a:ext cx="2092409" cy="29973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203CCAC-5CA4-4610-8897-6C8A5171A230}"/>
              </a:ext>
            </a:extLst>
          </p:cNvPr>
          <p:cNvSpPr txBox="1"/>
          <p:nvPr/>
        </p:nvSpPr>
        <p:spPr>
          <a:xfrm>
            <a:off x="3009900" y="372822"/>
            <a:ext cx="83629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1964,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Aquin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annonce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publiquement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lettre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journal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Devoir</a:t>
            </a:r>
            <a:r>
              <a:rPr lang="fr-FR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prend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 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maquis » et se fait « 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commandant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l'Organisation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spéciale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but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joindre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forces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celles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Front de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libération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arrêté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volée, en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possession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conseils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avocat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plaide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folie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passagère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lâcheté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reprochera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et 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interné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pendant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quatre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hôpital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psychiatrique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séjour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commence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l'écriture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Prochain</a:t>
            </a:r>
            <a:r>
              <a:rPr lang="cs-CZ" b="1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épisode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1965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raconte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l'histoire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révolutionnaire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emprisonné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grand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succès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publi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reconnaît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livre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œuvres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>	 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53C85C5-10E8-499D-BCB7-8AC8D6320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7" r="11511"/>
          <a:stretch/>
        </p:blipFill>
        <p:spPr>
          <a:xfrm>
            <a:off x="322209" y="4494413"/>
            <a:ext cx="3851380" cy="203346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66E2E1-405D-43EF-AFC9-E8FD641CC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32" y="4493214"/>
            <a:ext cx="5943600" cy="199774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4F8306-DB8F-41E8-AD68-E7C2CEEF6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62" r="39307"/>
          <a:stretch/>
        </p:blipFill>
        <p:spPr>
          <a:xfrm>
            <a:off x="10469675" y="5016162"/>
            <a:ext cx="1619251" cy="111569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1075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481FC97-D187-4587-827D-6550791A4174}"/>
              </a:ext>
            </a:extLst>
          </p:cNvPr>
          <p:cNvSpPr txBox="1"/>
          <p:nvPr/>
        </p:nvSpPr>
        <p:spPr>
          <a:xfrm>
            <a:off x="323850" y="471250"/>
            <a:ext cx="1145857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aux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d'espionnage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narrateur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contacté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mystérieuse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femme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blonde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appelée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K.) qui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charge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mission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secrète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destinée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servir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cause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séparatiste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doit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tuer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espion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contre-révolutionnaire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wallon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enseignant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Suisse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qui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travaille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gendarmerie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royale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Canada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héros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dédouble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finit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s'identifier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son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ennemi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envoyé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blonde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Le texte </a:t>
            </a:r>
            <a:r>
              <a:rPr lang="cs-CZ" sz="1800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s'embrouille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Aquin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lui-même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finit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reconnaître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déjà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perdu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Incapable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l'ennemi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héros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rappelé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Canada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finit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prison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cs-CZ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niveaux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lecture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Fantasme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révolutionnaire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x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incapacité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d'agir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. (La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révolution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aura-t-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elle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lieu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« 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prochain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épisode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 »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?)</a:t>
            </a: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Courier New" panose="02070309020205020404" pitchFamily="49" charset="0"/>
              <a:buChar char="o"/>
              <a:tabLst>
                <a:tab pos="228600" algn="l"/>
              </a:tabLst>
            </a:pPr>
            <a:r>
              <a:rPr lang="fr-FR" kern="5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Une é</a:t>
            </a:r>
            <a:r>
              <a:rPr lang="cs-CZ" sz="1800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criture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qui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substitue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l'action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attirant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de plus en plus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d'attention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sur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elle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-même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Incipit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Cuba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coule en 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flammes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au milieu 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lac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Léman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pendant 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descends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au fond des </a:t>
            </a:r>
            <a:r>
              <a:rPr lang="cs-CZ" sz="1800" b="1" kern="50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choses</a:t>
            </a:r>
            <a:r>
              <a:rPr lang="cs-CZ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sz="1800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Réflexion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l’écriture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coupable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dominant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lorsqu’elle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appelle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pourquoi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l’accomplissement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celle-ci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pourra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qu’en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dehors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l’action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7D1284-EE16-4069-A24F-759C76EFB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584"/>
          <a:stretch/>
        </p:blipFill>
        <p:spPr>
          <a:xfrm>
            <a:off x="9791700" y="311058"/>
            <a:ext cx="2076450" cy="3327042"/>
          </a:xfrm>
          <a:prstGeom prst="rect">
            <a:avLst/>
          </a:prstGeom>
          <a:ln w="57150">
            <a:solidFill>
              <a:srgbClr val="BA6406"/>
            </a:solidFill>
          </a:ln>
        </p:spPr>
      </p:pic>
    </p:spTree>
    <p:extLst>
      <p:ext uri="{BB962C8B-B14F-4D97-AF65-F5344CB8AC3E}">
        <p14:creationId xmlns:p14="http://schemas.microsoft.com/office/powerpoint/2010/main" val="101514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00EDA80-A1E7-4645-933A-0049086418E6}"/>
              </a:ext>
            </a:extLst>
          </p:cNvPr>
          <p:cNvSpPr txBox="1"/>
          <p:nvPr/>
        </p:nvSpPr>
        <p:spPr>
          <a:xfrm>
            <a:off x="361949" y="496223"/>
            <a:ext cx="1130617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cs-CZ" b="1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ransformation</a:t>
            </a:r>
            <a:r>
              <a:rPr lang="fr-FR" b="1" kern="5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spectaculaire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roman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québécois</a:t>
            </a:r>
            <a:r>
              <a:rPr lang="fr-FR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après la Révolution tranquille 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endParaRPr lang="fr-FR" b="1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Autoréfléxivité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(a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uteurs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écrivent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eux-mêmes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sur leurs expériences de l’écriture)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Exploration 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langage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inventivité, analyses 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processus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l'écriture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Influence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Nouveau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roman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la française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x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résultats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général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moins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académiques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b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Approche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métalittéraire</a:t>
            </a:r>
            <a:r>
              <a:rPr lang="fr-FR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(romans sur le roman)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Thèmes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liberté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créatrice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frénésie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désordre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crainte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l’échec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vertige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devant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l’Histoire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Ignorance du « réalisme », sentiment d’irréel comme nouvelle identité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Volonté de commencer à partir de zéro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s’émanciper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société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rapport au passé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souvent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retombe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l’engagement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Grande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ébullition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pourtant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quantité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assez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modeste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25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0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aujourd’hui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18ED5A-313E-46DC-AA4F-C6FB56D38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2" r="38917"/>
          <a:stretch/>
        </p:blipFill>
        <p:spPr>
          <a:xfrm>
            <a:off x="9305824" y="4629150"/>
            <a:ext cx="2362300" cy="20066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140022-2B16-45EE-B7AE-37289E284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7954" y="4629150"/>
            <a:ext cx="3233160" cy="20066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F1C48E-343C-4C5C-9F17-0212FCB96D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2156"/>
          <a:stretch/>
        </p:blipFill>
        <p:spPr>
          <a:xfrm>
            <a:off x="2868881" y="4629150"/>
            <a:ext cx="2734363" cy="200666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46462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73816-B742-4150-9134-47EA49AB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8484"/>
            <a:ext cx="9601200" cy="103685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b="1" kern="50" dirty="0">
                <a:effectLst/>
                <a:ea typeface="Lucida Sans Unicode" panose="020B0602030504020204" pitchFamily="34" charset="0"/>
              </a:rPr>
              <a:t>Victor-Lévy B</a:t>
            </a:r>
            <a:r>
              <a:rPr lang="fr-FR" b="1" kern="50" dirty="0">
                <a:effectLst/>
                <a:ea typeface="Lucida Sans Unicode" panose="020B0602030504020204" pitchFamily="34" charset="0"/>
              </a:rPr>
              <a:t>EAULIEU</a:t>
            </a:r>
            <a:r>
              <a:rPr lang="fr-FR" b="1" kern="50" dirty="0">
                <a:ea typeface="Lucida Sans Unicode" panose="020B0602030504020204" pitchFamily="34" charset="0"/>
              </a:rPr>
              <a:t> </a:t>
            </a:r>
            <a:r>
              <a:rPr lang="cs-CZ" kern="50" dirty="0">
                <a:effectLst/>
                <a:ea typeface="Lucida Sans Unicode" panose="020B0602030504020204" pitchFamily="34" charset="0"/>
              </a:rPr>
              <a:t>(1945)</a:t>
            </a:r>
            <a:r>
              <a:rPr lang="fr-FR" sz="180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/>
            </a:r>
            <a:br>
              <a:rPr lang="fr-FR" sz="1800" kern="5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617101-6213-4112-85F7-4D709B9B7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19"/>
          <a:stretch/>
        </p:blipFill>
        <p:spPr>
          <a:xfrm>
            <a:off x="9582056" y="301536"/>
            <a:ext cx="2314669" cy="3454578"/>
          </a:xfrm>
          <a:prstGeom prst="rect">
            <a:avLst/>
          </a:prstGeom>
          <a:ln w="57150">
            <a:solidFill>
              <a:srgbClr val="BA6406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92A5E97-CBAC-4A30-A04E-71A6FD9F89A4}"/>
              </a:ext>
            </a:extLst>
          </p:cNvPr>
          <p:cNvSpPr txBox="1"/>
          <p:nvPr/>
        </p:nvSpPr>
        <p:spPr>
          <a:xfrm>
            <a:off x="295275" y="1868597"/>
            <a:ext cx="116014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ournaliste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écrivain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dramaturge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scenarii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films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polémiste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personnage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médiatique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rofesseur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nombreux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textes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diffusés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radio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à la télé</a:t>
            </a: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Partisan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fanatique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l’indépendance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(En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2007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distances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Parti québécois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</a:t>
            </a: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assez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radical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…)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brûle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symboliquement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exemplaires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menace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brûler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l'ensemble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production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si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idéaux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respectés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L'œuvre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Victor-Lévy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Beaulieu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colossale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année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plusieurs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textes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textes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dramatiques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essais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polémiques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télé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feuilletons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témoignages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chroniques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récemment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poésies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s’auto-édite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cadre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éditions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VLB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créées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1976).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24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DF493AA-E292-4D36-957A-7370177A23BD}"/>
              </a:ext>
            </a:extLst>
          </p:cNvPr>
          <p:cNvSpPr txBox="1"/>
          <p:nvPr/>
        </p:nvSpPr>
        <p:spPr>
          <a:xfrm>
            <a:off x="533399" y="612845"/>
            <a:ext cx="11191875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Volonté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d’établir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véritable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mythologie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nationale</a:t>
            </a:r>
            <a:r>
              <a:rPr lang="fr-FR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La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Vraie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Saga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Beauchemin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cycle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romans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d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’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essais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1973-2011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)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é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bec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« 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peuple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passé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n’est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qu’une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longue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vaine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jérémiade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littérature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n’est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qu’une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inqualifiable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niaiserie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 »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famille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comprenant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12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enfants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L’un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d’eux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Abel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double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l’écrivain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),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romancier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appartenant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à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race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« 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fous,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névrosés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d’infirmes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d’ivrognes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mystiques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martyrs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et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malades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 »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Abandonné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femme, Abel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s’enferme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mots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hanté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« 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désir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furieux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remplir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pages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et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pages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 »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héros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mythique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qui finit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être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couvert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prothèses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voyage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à travers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pays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siècles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qui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gave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drogues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…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Inspiration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par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figure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Don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Quichotte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grandeur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rêve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supériorité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l’imagination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réalité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Hommages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rendus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à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grands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hommes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Melville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Kerouac, Hugo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(</a:t>
            </a:r>
            <a:r>
              <a:rPr lang="cs-CZ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tudes-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fictions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consacrées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ils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à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objets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d’étude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identifications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VLB,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personnages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réels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…)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D’immenses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intreprises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intertextuelles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sorte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de culte de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littérature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=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seul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salut.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9BD7B0-FA1A-4367-9DFE-9B2A3609E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20"/>
          <a:stretch/>
        </p:blipFill>
        <p:spPr>
          <a:xfrm>
            <a:off x="8734425" y="3727670"/>
            <a:ext cx="2924176" cy="28827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32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DE087B-8DF8-4052-887B-5163D539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01"/>
          <a:stretch/>
        </p:blipFill>
        <p:spPr>
          <a:xfrm>
            <a:off x="9537178" y="234885"/>
            <a:ext cx="2445272" cy="229876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E38049-1E8B-4F0B-84E1-83E649FE4FCD}"/>
              </a:ext>
            </a:extLst>
          </p:cNvPr>
          <p:cNvSpPr txBox="1"/>
          <p:nvPr/>
        </p:nvSpPr>
        <p:spPr>
          <a:xfrm>
            <a:off x="9537178" y="2686050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1800" b="1" kern="5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Réjean</a:t>
            </a:r>
            <a:r>
              <a:rPr lang="cs-CZ" sz="1800" b="1" kern="5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b="1" kern="5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Ducharme</a:t>
            </a:r>
            <a:endParaRPr lang="fr-FR" sz="1800" kern="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800" kern="5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(1941-2017)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4BA68BD-F414-40EB-878C-89028B157A6C}"/>
              </a:ext>
            </a:extLst>
          </p:cNvPr>
          <p:cNvSpPr txBox="1"/>
          <p:nvPr/>
        </p:nvSpPr>
        <p:spPr>
          <a:xfrm>
            <a:off x="333376" y="285393"/>
            <a:ext cx="879157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fr-FR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crivain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dramaturge, scénariste, plasticien, sculpteur</a:t>
            </a: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compose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sculptures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déchets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des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débris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ramasse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promenades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Montréal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algn="just">
              <a:spcAft>
                <a:spcPts val="0"/>
              </a:spcAft>
            </a:pPr>
            <a:r>
              <a:rPr lang="cs-CZ" kern="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quatre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décennies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l'artiste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refuse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demande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d'entrevue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 ne fait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aucune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apparition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publique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peine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photos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existent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quelques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rarissimes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lettres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quotidiens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ont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été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publiées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début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carrière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Beaucoup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rumeurs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couraient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autour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personne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-t-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interviews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ris</a:t>
            </a:r>
            <a:r>
              <a:rPr lang="fr-FR" kern="5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écrivain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je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face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œuvres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fiction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ont été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publiées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chez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Gallimard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efus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nationalisme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ambiant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Raymond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Queneau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son grand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admirateur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A7E3E4A-6470-444F-B2B8-A6D9F7096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"/>
          <a:stretch/>
        </p:blipFill>
        <p:spPr>
          <a:xfrm>
            <a:off x="9982199" y="4143313"/>
            <a:ext cx="1876425" cy="24004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786A0CB-9919-4EF1-97A2-8786CF9D1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290"/>
          <a:stretch/>
        </p:blipFill>
        <p:spPr>
          <a:xfrm>
            <a:off x="6800850" y="4638502"/>
            <a:ext cx="1238250" cy="2119879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F7397BD-DB04-4C9C-9EFE-4EA9D601CE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56942" y="5131406"/>
            <a:ext cx="1444556" cy="1626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A336F18-AF8F-4208-ACA8-893B688B2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35266" y="4301792"/>
            <a:ext cx="1631814" cy="3281365"/>
          </a:xfrm>
          <a:prstGeom prst="rect">
            <a:avLst/>
          </a:prstGeom>
          <a:scene3d>
            <a:camera prst="orthographicFront">
              <a:rot lat="0" lon="20999997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3710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35D74-8ED2-449B-BE71-055DE257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L’AVALÉE DES AVALÉS </a:t>
            </a:r>
            <a:r>
              <a:rPr lang="fr-FR" dirty="0"/>
              <a:t>(1966)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C87D0C-0F9F-4C4B-B286-8DEFCFF74E8C}"/>
              </a:ext>
            </a:extLst>
          </p:cNvPr>
          <p:cNvSpPr txBox="1"/>
          <p:nvPr/>
        </p:nvSpPr>
        <p:spPr>
          <a:xfrm>
            <a:off x="280987" y="1849689"/>
            <a:ext cx="116300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rgbClr val="000000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P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remier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qui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consacre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l’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des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grands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écrivains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québécois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sa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rgbClr val="000000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génération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nomination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pour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prix</a:t>
            </a:r>
            <a:r>
              <a:rPr lang="fr-FR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Goncourt).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Comparaisons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rgbClr val="000000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fréquentes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avec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Jarry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kern="50" dirty="0">
                <a:solidFill>
                  <a:srgbClr val="000000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ou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Lautréamont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Thèmes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typiques</a:t>
            </a:r>
            <a:r>
              <a:rPr lang="fr-FR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l'enfance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rejet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du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monde des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adultes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Clézio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a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dit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qu’il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s’agit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fr-FR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« 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la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tactique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la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guerre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rgbClr val="000000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apache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appliquée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à la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littérature</a:t>
            </a:r>
            <a:r>
              <a:rPr lang="fr-FR" kern="50" dirty="0">
                <a:solidFill>
                  <a:srgbClr val="000000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 »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Bérénice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Einberg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est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enfant qui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mène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monologue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tantôt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mélancolique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</a:t>
            </a:r>
            <a:endParaRPr lang="fr-FR" sz="1800" kern="50" dirty="0">
              <a:solidFill>
                <a:srgbClr val="000000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tantôt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rebelle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adolescente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intelligente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mais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fragile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solidFill>
                <a:srgbClr val="000000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Sa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mère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est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catholique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son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père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juif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(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être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autocrate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adultère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). Les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parents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se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détestent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se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partagent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les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enfants</a:t>
            </a:r>
            <a:r>
              <a:rPr lang="fr-FR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Christian (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auquel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Bérénice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voue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passion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désespérée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)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est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censé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rester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catholique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Bérénice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juive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Enfants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=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instruments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guerre</a:t>
            </a:r>
            <a:endParaRPr lang="fr-FR" sz="1800" kern="50" dirty="0">
              <a:solidFill>
                <a:srgbClr val="000000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Bérénice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ne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rêve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guerres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d’incendies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elle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assassine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tous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les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chats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sa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mère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Refus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toute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morale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volonté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s’acharner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sur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les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innocents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(influence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Lautréamont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ou de </a:t>
            </a:r>
            <a:r>
              <a:rPr lang="cs-CZ" sz="1800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Huysmans</a:t>
            </a:r>
            <a:r>
              <a:rPr lang="cs-CZ" sz="1800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). 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96954C-33DC-41A4-888D-7C1D0E7D0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66"/>
          <a:stretch/>
        </p:blipFill>
        <p:spPr>
          <a:xfrm>
            <a:off x="9562975" y="255134"/>
            <a:ext cx="2420707" cy="3954916"/>
          </a:xfrm>
          <a:prstGeom prst="rect">
            <a:avLst/>
          </a:prstGeom>
          <a:ln w="57150">
            <a:solidFill>
              <a:srgbClr val="BA6406"/>
            </a:solidFill>
          </a:ln>
        </p:spPr>
      </p:pic>
    </p:spTree>
    <p:extLst>
      <p:ext uri="{BB962C8B-B14F-4D97-AF65-F5344CB8AC3E}">
        <p14:creationId xmlns:p14="http://schemas.microsoft.com/office/powerpoint/2010/main" val="3742564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7D97C4D-F3E4-4EAA-9F43-34B1B344DFEF}"/>
              </a:ext>
            </a:extLst>
          </p:cNvPr>
          <p:cNvSpPr txBox="1"/>
          <p:nvPr/>
        </p:nvSpPr>
        <p:spPr>
          <a:xfrm>
            <a:off x="128587" y="481816"/>
            <a:ext cx="11934825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Bérénice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coupe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 des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adultes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l’invention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nouveau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langage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bérénicien</a:t>
            </a:r>
            <a:r>
              <a:rPr lang="fr-FR" kern="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langue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révoltée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faite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cacophonies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dissonnances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mélanges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langues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Zazie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colère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avait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entendu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parler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Sade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i="1" kern="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serai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grande, je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serai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arrogante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impie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J’aurai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poussé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racines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grosses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colonnes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synagogue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J’aurai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feuilles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grandes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voiles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Je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marcherai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tête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haute. Je ne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verrai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personne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feu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vient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viendra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brûlera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peau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os ne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flancheront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pas,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échine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fléchira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pas.</a:t>
            </a:r>
            <a:r>
              <a:rPr lang="fr-FR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>
              <a:spcAft>
                <a:spcPts val="0"/>
              </a:spcAft>
            </a:pPr>
            <a:endParaRPr lang="fr-FR" i="1" kern="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d’idéalisation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l’enfance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Petit prince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pas de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victimisme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Poil</a:t>
            </a:r>
            <a:r>
              <a:rPr lang="cs-CZ" i="1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carotte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les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fragiles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cruels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Ils ne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veulent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grandi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r, mais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l’imaginent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kern="5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lecture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réaliste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 n’est pas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possible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Bérénice n’est pas une véritable jeune fille.</a:t>
            </a: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intertextuel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Lautréamont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Rimbaud,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Jarry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Céline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Nelligan</a:t>
            </a:r>
            <a:endParaRPr lang="fr-FR" kern="5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fille-Prométhée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moderne</a:t>
            </a:r>
            <a:r>
              <a:rPr lang="fr-FR" kern="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« 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se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terre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tête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Début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fr-FR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b="1" i="1" kern="50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m'avale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j'ai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yeux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fermés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c'est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ventre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avalée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c'est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ventre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j'étouffe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j'ai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yeux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ouverts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c'est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avalée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c'est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ventre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suffoque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Je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avalée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fleuve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trop grand, par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ciel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haut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par les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fleurs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fragiles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par les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papillons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craintifs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par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visage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beau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endParaRPr lang="fr-FR" b="1" kern="50" dirty="0">
              <a:solidFill>
                <a:srgbClr val="BA6406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05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0325FE-6CE2-4A90-9AED-37A1AA8D69DB}"/>
              </a:ext>
            </a:extLst>
          </p:cNvPr>
          <p:cNvSpPr txBox="1"/>
          <p:nvPr/>
        </p:nvSpPr>
        <p:spPr>
          <a:xfrm>
            <a:off x="323850" y="423118"/>
            <a:ext cx="117729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ou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avaler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?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consommé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dépossédé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Bérénice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refuse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révolte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d’autorité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L’enfance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période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pendant laquelle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Bérénice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exulte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pouvoir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exercer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liberté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donner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créativité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à ses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émotions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i="1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Voilà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qu'il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faudra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fasse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libre</a:t>
            </a:r>
            <a:r>
              <a:rPr lang="fr-FR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avaler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répandre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englober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imposer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loi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soumettre</a:t>
            </a:r>
            <a:r>
              <a:rPr lang="fr-FR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noyau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pêche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noyau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elle-même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On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peut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avaler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militairement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administrativement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judiciairement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; « 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englobante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englobée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Je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suis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l’avalée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l’avalé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Richesse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incroyable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vocabulaire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jeux de mots, néologismes,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inventions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calembours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parlent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Saint-Laurent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verbal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Bérénice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avale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dirige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détient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vérité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absolue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définit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l’univers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romanesque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lequel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évolue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7D3B9D-70FB-43E9-890A-7EBC73910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4" r="48138"/>
          <a:stretch/>
        </p:blipFill>
        <p:spPr>
          <a:xfrm>
            <a:off x="313330" y="4991100"/>
            <a:ext cx="2306045" cy="16358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D79390-4874-44DB-83AA-3AAD9C40C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5" r="51785"/>
          <a:stretch/>
        </p:blipFill>
        <p:spPr>
          <a:xfrm>
            <a:off x="2776216" y="4991100"/>
            <a:ext cx="2187641" cy="16358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BBA1922-9BE4-4788-BE6F-5D798D327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7" r="52459"/>
          <a:stretch/>
        </p:blipFill>
        <p:spPr>
          <a:xfrm>
            <a:off x="5120698" y="4991100"/>
            <a:ext cx="2227332" cy="16358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B3A4190-0C74-4957-AA3D-A1736E90F2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233"/>
          <a:stretch/>
        </p:blipFill>
        <p:spPr>
          <a:xfrm>
            <a:off x="7527781" y="4991100"/>
            <a:ext cx="1888003" cy="163589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32EDC3F-F3E1-44AA-807D-AEC32134E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952"/>
          <a:stretch/>
        </p:blipFill>
        <p:spPr>
          <a:xfrm>
            <a:off x="9595535" y="4991100"/>
            <a:ext cx="2300737" cy="16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64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46269-0809-4ACA-8F86-B54F8BEA5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13251"/>
            <a:ext cx="10206037" cy="882409"/>
          </a:xfrm>
        </p:spPr>
        <p:txBody>
          <a:bodyPr/>
          <a:lstStyle/>
          <a:p>
            <a:r>
              <a:rPr lang="fr-FR" b="1" dirty="0"/>
              <a:t>CRITIQUE  LITTÉRAIRE</a:t>
            </a: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00CBFE6-0BBB-45DF-9291-99C68321E26A}"/>
              </a:ext>
            </a:extLst>
          </p:cNvPr>
          <p:cNvSpPr txBox="1"/>
          <p:nvPr/>
        </p:nvSpPr>
        <p:spPr>
          <a:xfrm>
            <a:off x="438150" y="2799219"/>
            <a:ext cx="111061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Processus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d’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invention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établissement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corpus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comparaison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autres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hantise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chefs-d'œuvres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devraient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venir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Années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1960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boom de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secondaire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monographies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collectives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Naissance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d'une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savante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jusqu'ici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seulement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journalistique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même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si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auteurs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pratiquent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général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alternativement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Jean </a:t>
            </a: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Éthier-Blais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(1929-1995)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professeur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l'université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McGill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Conception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élitiste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Volonté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porter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regard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strictement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littéraire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l'histoire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lettres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apprécie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Lionnel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Groulx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Paul-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Émile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Borduas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pôles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opposés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conscience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québécoise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Critères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esthétiques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pas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politiques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7B8E56-705A-4975-AB49-C66D1D49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34"/>
          <a:stretch/>
        </p:blipFill>
        <p:spPr>
          <a:xfrm>
            <a:off x="9658299" y="206303"/>
            <a:ext cx="2276575" cy="2787793"/>
          </a:xfrm>
          <a:prstGeom prst="rect">
            <a:avLst/>
          </a:prstGeom>
          <a:ln w="38100">
            <a:solidFill>
              <a:srgbClr val="BA6406"/>
            </a:solidFill>
          </a:ln>
        </p:spPr>
      </p:pic>
    </p:spTree>
    <p:extLst>
      <p:ext uri="{BB962C8B-B14F-4D97-AF65-F5344CB8AC3E}">
        <p14:creationId xmlns:p14="http://schemas.microsoft.com/office/powerpoint/2010/main" val="174674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1958036-E804-47FA-BBA6-AD5697B3ACE7}"/>
              </a:ext>
            </a:extLst>
          </p:cNvPr>
          <p:cNvSpPr txBox="1"/>
          <p:nvPr/>
        </p:nvSpPr>
        <p:spPr>
          <a:xfrm>
            <a:off x="1343024" y="702945"/>
            <a:ext cx="658177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Gilles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Marcotte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(1925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-2015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référence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se fait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(1962)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résumé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enjeux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l’époque</a:t>
            </a: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conceptio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écoute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(pas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prescription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pas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normes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rapport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auxquelles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compare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ouvrage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faut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œuvre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qu'en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fonction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programme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but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n'est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classer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œuvre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courant,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d'établir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particularité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Marcotte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commence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panoramas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d'ensemble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évolue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approche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individualisée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i="1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 ne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ni ne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veux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extraire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[les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œuvres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]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complètement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l'histoire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dont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font partie,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les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protège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ses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ambitions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parfois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démesurées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je les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portrait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commun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les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privait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certaine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mesure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l'irréductible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entreprise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820AC6-926B-41A5-812A-0170C9A86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195"/>
          <a:stretch/>
        </p:blipFill>
        <p:spPr>
          <a:xfrm>
            <a:off x="9591575" y="355467"/>
            <a:ext cx="2257526" cy="259728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918056-AFA8-498C-AC0E-25A685880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67"/>
          <a:stretch/>
        </p:blipFill>
        <p:spPr>
          <a:xfrm>
            <a:off x="9697911" y="3218113"/>
            <a:ext cx="2151190" cy="339414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524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422DBED-A766-41B7-8CAC-D4AA0B545126}"/>
              </a:ext>
            </a:extLst>
          </p:cNvPr>
          <p:cNvSpPr txBox="1"/>
          <p:nvPr/>
        </p:nvSpPr>
        <p:spPr>
          <a:xfrm>
            <a:off x="76200" y="262980"/>
            <a:ext cx="11868150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 </a:t>
            </a:r>
            <a:r>
              <a:rPr lang="cs-CZ" sz="20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revues</a:t>
            </a:r>
            <a:r>
              <a:rPr lang="cs-CZ" sz="20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20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renom</a:t>
            </a:r>
            <a:endParaRPr lang="fr-FR" sz="2000" b="1" kern="50" dirty="0">
              <a:solidFill>
                <a:srgbClr val="BA6406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b="1" kern="50" dirty="0">
              <a:solidFill>
                <a:srgbClr val="BA640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b="1" kern="50" dirty="0">
              <a:solidFill>
                <a:srgbClr val="BA640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b="1" kern="50" dirty="0">
              <a:solidFill>
                <a:srgbClr val="BA640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Liberté</a:t>
            </a:r>
            <a:r>
              <a:rPr lang="cs-CZ" b="1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(1959)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 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existe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jusqu'à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présent (plus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ouverte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moins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Fictions et </a:t>
            </a:r>
            <a:r>
              <a:rPr lang="fr-FR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itiques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actualités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de la France,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 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tats-Unis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ossiers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thématiques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musique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cinéma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peinture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Revue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globalement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indépendentiste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ouverte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monde. Tribune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essayistes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i="1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</a:t>
            </a:r>
            <a:r>
              <a:rPr lang="cs-CZ" b="1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pris</a:t>
            </a:r>
            <a:r>
              <a:rPr lang="cs-CZ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(1963-1968)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revue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radicale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militante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étouffée par des conflits internes. 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Influence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Sartre et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milieux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d'extrême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gauche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Numéro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janvier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1965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kern="5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Position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paradoxale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refus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passé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volonté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d'y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renouer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comprendre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spécifiquement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universités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commencent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inclure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programmes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lettres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nombreuses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revues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universitaires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i="1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tudes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françaises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tudes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Voix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images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pays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spécialistes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d'abord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formés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France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psychocritique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sociologique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structuralisme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ouvelle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l'imaginaire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appliquent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connaissances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au corpus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sz="1800" kern="50" dirty="0"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4D4108-CE73-4132-8253-C9A53AE4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57"/>
          <a:stretch/>
        </p:blipFill>
        <p:spPr>
          <a:xfrm>
            <a:off x="9963150" y="184094"/>
            <a:ext cx="1981200" cy="213058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3FFD6C-FA6B-4694-BEA9-0F4E62C7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761"/>
          <a:stretch/>
        </p:blipFill>
        <p:spPr>
          <a:xfrm>
            <a:off x="7899316" y="184094"/>
            <a:ext cx="1882860" cy="24766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147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E9583FF-EDF8-4D51-BB69-44C4E6097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45"/>
          <a:stretch/>
        </p:blipFill>
        <p:spPr>
          <a:xfrm>
            <a:off x="522982" y="228600"/>
            <a:ext cx="1905893" cy="26848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1CD150C-4705-4195-8B79-76BCE08A9C73}"/>
              </a:ext>
            </a:extLst>
          </p:cNvPr>
          <p:cNvSpPr txBox="1"/>
          <p:nvPr/>
        </p:nvSpPr>
        <p:spPr>
          <a:xfrm>
            <a:off x="339238" y="3105834"/>
            <a:ext cx="227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1800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Gérard </a:t>
            </a:r>
            <a:r>
              <a:rPr lang="cs-CZ" sz="1800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Bessette</a:t>
            </a:r>
            <a:endParaRPr lang="fr-FR" sz="1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(1920-2005)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9D0CD2-3F9D-4501-AF4D-E65E734FE0B6}"/>
              </a:ext>
            </a:extLst>
          </p:cNvPr>
          <p:cNvSpPr txBox="1"/>
          <p:nvPr/>
        </p:nvSpPr>
        <p:spPr>
          <a:xfrm>
            <a:off x="2743199" y="445263"/>
            <a:ext cx="655320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omancier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poète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critique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littéraire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1950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cs-CZ" sz="1800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thèse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doctorat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Les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Images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poésie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canadienne-française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 </a:t>
            </a:r>
            <a:endParaRPr lang="fr-FR" sz="1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L'une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premières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thèses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consacrées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tel sujet 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=&gt;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premier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« 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romancier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professeur</a:t>
            </a:r>
            <a:r>
              <a:rPr lang="fr-FR" b="1" kern="50" dirty="0">
                <a:solidFill>
                  <a:srgbClr val="BA6406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»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N'ayant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obtenir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poste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universitaire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au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Québec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athée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),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enseigne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pendant sept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à Pittsburgh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puis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à Kingston.</a:t>
            </a:r>
            <a:endParaRPr lang="fr-FR" sz="1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 </a:t>
            </a:r>
            <a:endParaRPr lang="fr-FR" sz="1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À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fois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œuvre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fictionnelle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œuvre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critique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deux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dans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large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mesure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métalittéraires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Partisan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la </a:t>
            </a:r>
            <a:r>
              <a:rPr lang="cs-CZ" sz="1800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psychocritique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Charles Mauron, il analyse certains écrivains québécois :</a:t>
            </a:r>
          </a:p>
          <a:p>
            <a:pPr marL="342900" lvl="0" indent="-342900" algn="just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StarSymbol"/>
              </a:rPr>
              <a:t>Claude-Henri Grignon</a:t>
            </a:r>
            <a:endParaRPr lang="fr-FR" sz="1800" kern="50" dirty="0">
              <a:solidFill>
                <a:schemeClr val="tx2"/>
              </a:solidFill>
              <a:effectLst/>
              <a:latin typeface="Symbol" panose="05050102010706020507" pitchFamily="18" charset="2"/>
              <a:ea typeface="Lucida Sans Unicode" panose="020B0602030504020204" pitchFamily="34" charset="0"/>
              <a:cs typeface="StarSymbol"/>
            </a:endParaRPr>
          </a:p>
          <a:p>
            <a:pPr marL="342900" lvl="0" indent="-342900" algn="just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StarSymbol"/>
              </a:rPr>
              <a:t>Yves 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StarSymbol"/>
              </a:rPr>
              <a:t>Thiébaut</a:t>
            </a:r>
            <a:endParaRPr lang="fr-FR" sz="1800" kern="50" dirty="0">
              <a:solidFill>
                <a:schemeClr val="tx2"/>
              </a:solidFill>
              <a:effectLst/>
              <a:latin typeface="Symbol" panose="05050102010706020507" pitchFamily="18" charset="2"/>
              <a:ea typeface="Lucida Sans Unicode" panose="020B0602030504020204" pitchFamily="34" charset="0"/>
              <a:cs typeface="StarSymbol"/>
            </a:endParaRPr>
          </a:p>
          <a:p>
            <a:pPr marL="342900" lvl="0" indent="-342900" algn="just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StarSymbol"/>
              </a:rPr>
              <a:t>Gabrielle Roy</a:t>
            </a:r>
          </a:p>
          <a:p>
            <a:pPr marL="342900" lvl="0" indent="-342900" algn="just">
              <a:spcAft>
                <a:spcPts val="0"/>
              </a:spcAft>
              <a:buSzPts val="900"/>
              <a:buFont typeface="Wingdings" panose="05000000000000000000" pitchFamily="2" charset="2"/>
              <a:buChar char=""/>
              <a:tabLst>
                <a:tab pos="228600" algn="l"/>
              </a:tabLs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Lucida Sans Unicode" panose="020B0602030504020204" pitchFamily="34" charset="0"/>
              <a:cs typeface="StarSymbol"/>
            </a:endParaRPr>
          </a:p>
          <a:p>
            <a:pPr algn="just">
              <a:buSzPts val="900"/>
              <a:tabLst>
                <a:tab pos="228600" algn="l"/>
              </a:tabLst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Il publie des anthologies d'auteurs locaux (Albert Laberge dont il parle comme d’un « naturaliste »).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754F58D-A763-47B3-BA14-C1E93729B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80" r="50000"/>
          <a:stretch/>
        </p:blipFill>
        <p:spPr>
          <a:xfrm>
            <a:off x="522982" y="3848098"/>
            <a:ext cx="1905893" cy="278416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74778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E6692-1727-47DE-8430-2E4CAAB2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LA BAGARRE </a:t>
            </a:r>
            <a:r>
              <a:rPr lang="fr-FR" dirty="0"/>
              <a:t>(1958)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62ED7B-77C1-47D4-91EB-4BD0855BD1CD}"/>
              </a:ext>
            </a:extLst>
          </p:cNvPr>
          <p:cNvSpPr txBox="1"/>
          <p:nvPr/>
        </p:nvSpPr>
        <p:spPr>
          <a:xfrm>
            <a:off x="228601" y="2290019"/>
            <a:ext cx="1183957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Premier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une fresque sociale à la </a:t>
            </a:r>
            <a:r>
              <a:rPr lang="fr-FR" kern="50" dirty="0" err="1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Garielle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 R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oy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raconte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l'histoire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d’un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étudiant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montréalais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(Jules Lebeuf)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tendance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gauchiste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veut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devenir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écrivain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x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finit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renonce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à ses études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solidarité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avec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ses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camarades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ouvriers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Montreal Transit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Company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Interrogation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statut de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littérature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: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quoi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ça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sert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? </a:t>
            </a:r>
            <a:r>
              <a:rPr lang="cs-CZ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À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devenir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célèbre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Simenon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? 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</a:rPr>
              <a:t>Un p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assage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obligé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chez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Balzac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?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Quel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rapport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entre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littérature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et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vie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?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Significativement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héros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choisit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lutte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politique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 (Influence de </a:t>
            </a:r>
            <a:r>
              <a:rPr lang="cs-CZ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Sartre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train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réfléchir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à la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même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question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.)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roman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appartient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encore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à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veine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sociale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de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période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précédente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CAC76D2-576A-4635-9880-E749CBED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79"/>
          <a:stretch/>
        </p:blipFill>
        <p:spPr>
          <a:xfrm>
            <a:off x="9740813" y="2400604"/>
            <a:ext cx="2222586" cy="3626036"/>
          </a:xfrm>
          <a:prstGeom prst="rect">
            <a:avLst/>
          </a:prstGeom>
          <a:ln w="57150">
            <a:solidFill>
              <a:srgbClr val="BA6406"/>
            </a:solidFill>
          </a:ln>
        </p:spPr>
      </p:pic>
    </p:spTree>
    <p:extLst>
      <p:ext uri="{BB962C8B-B14F-4D97-AF65-F5344CB8AC3E}">
        <p14:creationId xmlns:p14="http://schemas.microsoft.com/office/powerpoint/2010/main" val="278712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3AF9EBB-9479-425D-AAF9-7142E8DE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164"/>
          <a:stretch/>
        </p:blipFill>
        <p:spPr>
          <a:xfrm>
            <a:off x="9796561" y="225332"/>
            <a:ext cx="2200077" cy="344179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32EB8C7-88D8-45D5-B9B9-CF30033506EE}"/>
              </a:ext>
            </a:extLst>
          </p:cNvPr>
          <p:cNvSpPr txBox="1"/>
          <p:nvPr/>
        </p:nvSpPr>
        <p:spPr>
          <a:xfrm>
            <a:off x="428625" y="225332"/>
            <a:ext cx="744855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oman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phare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tranquille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censure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à l’époque de Duplessis.</a:t>
            </a: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Inspiration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camusienne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claire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Jodoin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Meursault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anti-héros vivant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petit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village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Importance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livres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chambre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Jodoin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proportion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page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texte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précise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qu’elle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fait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exactement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onze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pieds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huit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demi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l’imparfait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citation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Gilles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Marcotte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 œuvre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s’éloigne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l’Histoire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s’attache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quotidiens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présentés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désordre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apparent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indifférent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blasé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(«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 ne lis 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assez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longtemps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»),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ex-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prof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déteste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livres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lecteurs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boulot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l'énerve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l'ennuie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met à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journal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lorsque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tavernes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fermées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individu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mène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dépourvue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d'intérêt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jette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regard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désabusé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monde.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 vend un  livre interdit à un « adolescent acnéique » =&gt; scandale.</a:t>
            </a:r>
            <a:endParaRPr lang="fr-FR" kern="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761B75-624A-45EB-9877-64DD63B7BB62}"/>
              </a:ext>
            </a:extLst>
          </p:cNvPr>
          <p:cNvSpPr txBox="1"/>
          <p:nvPr/>
        </p:nvSpPr>
        <p:spPr>
          <a:xfrm>
            <a:off x="10405118" y="384810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(1960)</a:t>
            </a:r>
            <a:endPara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BF55082-6612-41CD-AF74-27D5E9926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8" r="50000"/>
          <a:stretch/>
        </p:blipFill>
        <p:spPr>
          <a:xfrm>
            <a:off x="10196510" y="4311005"/>
            <a:ext cx="1400175" cy="2377635"/>
          </a:xfrm>
          <a:prstGeom prst="rect">
            <a:avLst/>
          </a:prstGeom>
          <a:ln w="28575">
            <a:solidFill>
              <a:srgbClr val="BA6406"/>
            </a:solidFill>
          </a:ln>
        </p:spPr>
      </p:pic>
    </p:spTree>
    <p:extLst>
      <p:ext uri="{BB962C8B-B14F-4D97-AF65-F5344CB8AC3E}">
        <p14:creationId xmlns:p14="http://schemas.microsoft.com/office/powerpoint/2010/main" val="163667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FB93B-16BB-45C1-8F10-C2F6EB47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INDEX DES LIVRES INTERDITS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0DEF70-1DF1-4FEA-B87D-C8CA35678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483"/>
          <a:stretch/>
        </p:blipFill>
        <p:spPr>
          <a:xfrm>
            <a:off x="244372" y="1911256"/>
            <a:ext cx="2756003" cy="4598699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3491CF9-0163-4F63-B356-74707C748341}"/>
              </a:ext>
            </a:extLst>
          </p:cNvPr>
          <p:cNvSpPr txBox="1"/>
          <p:nvPr/>
        </p:nvSpPr>
        <p:spPr>
          <a:xfrm>
            <a:off x="3305175" y="1801552"/>
            <a:ext cx="85344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L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iste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d'ouvrages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les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catholiques romains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étaient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déconseillés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lire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(livres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jugés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immoraux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ou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contraires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 à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foi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Verdana" panose="020B0604030504040204" pitchFamily="34" charset="0"/>
              </a:rPr>
              <a:t>).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Verdana" panose="020B0604030504040204" pitchFamily="34" charset="0"/>
            </a:endParaRPr>
          </a:p>
          <a:p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Dernière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édition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: 1948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ces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livres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faisaient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l'objet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’un intense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marché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libraires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stockaient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part et 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revendaient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grand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(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Voir la s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cène où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Chicoine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montre à Jodoin son « </a:t>
            </a:r>
            <a:r>
              <a:rPr lang="fr-FR" sz="1800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capharnaüm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 héros 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défend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(d’avoir vendu un livre interdit)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faisant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l'idiot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 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répondu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connaissait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mieux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moi 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besoins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clientèle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n’avais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conséquence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d’opinion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sujet. »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[…]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seule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opinion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pouvais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émettre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puisque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n’avais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examiné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détail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stock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livre. »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 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avouai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manquais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d’esprit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d’observation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refusais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porter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jugement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édifice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moins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l’avoir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quelques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douzaines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 »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;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« 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J’ajoutai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toutefois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j’étais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fort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mauvais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matière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», « Je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n’aurais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osé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porter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jugement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là-dessus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»,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8862DAB-87E6-4708-9717-84C4C186C316}"/>
              </a:ext>
            </a:extLst>
          </p:cNvPr>
          <p:cNvSpPr txBox="1"/>
          <p:nvPr/>
        </p:nvSpPr>
        <p:spPr>
          <a:xfrm>
            <a:off x="333375" y="311140"/>
            <a:ext cx="115062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Comparaison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possible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Brave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soldat</a:t>
            </a:r>
            <a:r>
              <a:rPr lang="cs-CZ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Chveik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 livre a été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publié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sous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régime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communiste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Skandál v knihkupectví</a:t>
            </a:r>
            <a:r>
              <a:rPr lang="fr-FR" i="1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fr-FR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1974,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traduction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Eva Janovcová)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à cause de son anticléricalisme.</a:t>
            </a: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 </a:t>
            </a: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connu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grand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succès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puisque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public l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compris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censure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général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Parallèlisme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système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tchèque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livres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interdits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ou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semi-interdits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tard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changement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radical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style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Influence du Nouveau roman français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Narrateurs qui changent au sein du même livre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Autofictions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Mélanges de genres (roman + psychocritique)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B07871-A2B3-4B1A-B9AA-86B8E7762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443"/>
          <a:stretch/>
        </p:blipFill>
        <p:spPr>
          <a:xfrm>
            <a:off x="9128041" y="2758042"/>
            <a:ext cx="2559134" cy="378881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EF3736-DC8B-4058-952A-C7F4E71AF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97"/>
          <a:stretch/>
        </p:blipFill>
        <p:spPr>
          <a:xfrm>
            <a:off x="419100" y="4189753"/>
            <a:ext cx="3990335" cy="23571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03608EF-77D4-48E2-B341-1D8DF4E6A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899"/>
          <a:stretch/>
        </p:blipFill>
        <p:spPr>
          <a:xfrm>
            <a:off x="4711708" y="4189753"/>
            <a:ext cx="1593842" cy="235710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AC65C43-9737-4C1B-AFF2-D1466B41D050}"/>
              </a:ext>
            </a:extLst>
          </p:cNvPr>
          <p:cNvSpPr txBox="1"/>
          <p:nvPr/>
        </p:nvSpPr>
        <p:spPr>
          <a:xfrm>
            <a:off x="6607823" y="518364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Libri</a:t>
            </a:r>
            <a:r>
              <a:rPr lang="fr-FR" b="1" dirty="0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b="1" dirty="0" err="1">
                <a:solidFill>
                  <a:srgbClr val="BA640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catenati</a:t>
            </a:r>
            <a:endParaRPr lang="cs-CZ" b="1" dirty="0">
              <a:solidFill>
                <a:srgbClr val="BA640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5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2B023C-94AC-43D2-911E-0147F2AE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Jacques FERRON </a:t>
            </a:r>
            <a:r>
              <a:rPr lang="fr-FR" dirty="0"/>
              <a:t>(1921-1985)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23CDD8-AA6B-44B0-8E65-677DA4DF2D7A}"/>
              </a:ext>
            </a:extLst>
          </p:cNvPr>
          <p:cNvSpPr txBox="1"/>
          <p:nvPr/>
        </p:nvSpPr>
        <p:spPr>
          <a:xfrm>
            <a:off x="242887" y="1801552"/>
            <a:ext cx="117062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crivain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médecin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journaliste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homme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père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notaire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s’est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suicidé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mère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morte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tuberculose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lorsqu’il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avait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.)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surtout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son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œuvre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mêle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cs-CZ" sz="1800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endParaRPr lang="fr-FR" sz="1800" b="1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médecine</a:t>
            </a:r>
            <a:r>
              <a:rPr lang="cs-CZ" sz="1800" b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b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humour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vit de son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métier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médecin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kern="50" dirty="0" err="1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hobbies</a:t>
            </a:r>
            <a:r>
              <a:rPr lang="fr-FR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sera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médecin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entretiendra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l'écrivain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Je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serai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propre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mécène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 »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patients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lui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fourniront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matière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pour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romans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En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psychiatre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Ferron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 été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préoccupé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 des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personnages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fous.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plupart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sortent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L'Information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médicale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paramédicale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approche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ludique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ironique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L'auteur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traverse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plusieurs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politiques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plusieurs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milieux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Automatistes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</a:t>
            </a:r>
            <a:r>
              <a:rPr lang="cs-CZ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n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’y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reste pas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longtemps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définit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outsider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quelqu'un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 la porte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d'en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arrière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(les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médecins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famille</a:t>
            </a:r>
            <a:r>
              <a:rPr lang="cs-CZ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  <a:endParaRPr lang="fr-FR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7725B6-80FE-44EF-BB35-2C32C0C2F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7" r="30052"/>
          <a:stretch/>
        </p:blipFill>
        <p:spPr>
          <a:xfrm>
            <a:off x="9404472" y="323760"/>
            <a:ext cx="2368428" cy="3105240"/>
          </a:xfrm>
          <a:prstGeom prst="rect">
            <a:avLst/>
          </a:prstGeom>
          <a:ln w="57150">
            <a:solidFill>
              <a:srgbClr val="BA6406"/>
            </a:solidFill>
          </a:ln>
        </p:spPr>
      </p:pic>
    </p:spTree>
    <p:extLst>
      <p:ext uri="{BB962C8B-B14F-4D97-AF65-F5344CB8AC3E}">
        <p14:creationId xmlns:p14="http://schemas.microsoft.com/office/powerpoint/2010/main" val="340369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0AC390A-AC6D-48C7-8CE0-3B7BD30DCC71}"/>
              </a:ext>
            </a:extLst>
          </p:cNvPr>
          <p:cNvSpPr txBox="1"/>
          <p:nvPr/>
        </p:nvSpPr>
        <p:spPr>
          <a:xfrm>
            <a:off x="314325" y="193477"/>
            <a:ext cx="1156335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1963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fonde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 </a:t>
            </a:r>
            <a:r>
              <a:rPr lang="cs-CZ" sz="1800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</a:t>
            </a:r>
            <a:r>
              <a:rPr lang="cs-CZ" sz="1800" b="1" i="1" kern="50" dirty="0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1" kern="50" dirty="0" err="1">
                <a:solidFill>
                  <a:srgbClr val="BA640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Rhinocéros</a:t>
            </a:r>
            <a:endParaRPr lang="fr-FR" b="1" i="1" kern="50" dirty="0">
              <a:solidFill>
                <a:srgbClr val="BA640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fr-FR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logan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base: « ne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jamais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tenir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promesses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électorales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Ferron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séparatiste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but de son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moquer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régime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fédéral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ainsi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Canada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général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considéré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résurgence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colonialisme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britannique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».)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nombreux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écrivains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acteurs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autres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artistes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ont pris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part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activités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Inspiration par la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d'Eugène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Ionesco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Hommage à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Cacareco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rhinocéros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brésilien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qui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avait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été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élu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maire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São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Paulo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passé.</a:t>
            </a:r>
            <a:endParaRPr lang="fr-FR" sz="2800" kern="5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parti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sélectionné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Cornélius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Premier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rhinocéros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zoo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Granby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(à 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</a:t>
            </a:r>
            <a:r>
              <a:rPr lang="fr-FR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’E</a:t>
            </a:r>
            <a:r>
              <a:rPr lang="cs-CZ" sz="1800" kern="50" dirty="0" smtClean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st 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Montréal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), en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tant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chef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. Le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parti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réclamé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rhinocéros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soit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reconnu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comme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symbole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approprié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pour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parti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politique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puisque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les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politiciens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par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leur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nature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la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peau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« 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épaisse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se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déplacent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lentement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ont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l’intellect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faible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,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peuvent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se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déplacer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très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vite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lorsqu'ils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sont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en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danger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et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ont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de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grandes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cornes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velues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poussant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au milieu de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leurs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 </a:t>
            </a:r>
            <a:r>
              <a:rPr lang="cs-CZ" sz="1800" i="1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visages</a:t>
            </a: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StarSymbol"/>
              </a:rPr>
              <a:t> ».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StarSymbol"/>
            </a:endParaRPr>
          </a:p>
          <a:p>
            <a:pPr algn="just">
              <a:spcAft>
                <a:spcPts val="0"/>
              </a:spcAft>
            </a:pPr>
            <a:r>
              <a:rPr lang="cs-CZ" sz="1800" i="1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Ferron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kern="5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été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dépressif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mort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était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probablement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suicide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pièces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rédigées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lues et non pas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jouées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endParaRPr lang="fr-FR" sz="1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n'ont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succès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kern="50" dirty="0" err="1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particulier</a:t>
            </a:r>
            <a:r>
              <a:rPr lang="cs-CZ" sz="1800" kern="50" dirty="0">
                <a:solidFill>
                  <a:schemeClr val="tx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kern="50" dirty="0">
              <a:solidFill>
                <a:schemeClr val="tx2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D0EC78-A78E-4E94-B0DE-69DCA70E8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367"/>
          <a:stretch/>
        </p:blipFill>
        <p:spPr>
          <a:xfrm>
            <a:off x="10058400" y="193477"/>
            <a:ext cx="1943100" cy="26388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8DD6BCA-74D8-4819-BC0F-78FE0D595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32877" b="3679"/>
          <a:stretch/>
        </p:blipFill>
        <p:spPr>
          <a:xfrm>
            <a:off x="8405812" y="4676444"/>
            <a:ext cx="3471863" cy="19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měrovka prodeje 16: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70_TF03431374.potx" id="{7B380210-F46E-46AE-8AC1-7C0CAE20DE66}" vid="{4FAD98D2-B666-4C8F-841D-42EE32A6C8BE}"/>
    </a:ext>
  </a:extLst>
</a:theme>
</file>

<file path=ppt/theme/theme2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Obchodní prezentace (širokoúhlý formát)</Template>
  <TotalTime>363</TotalTime>
  <Words>2098</Words>
  <Application>Microsoft Office PowerPoint</Application>
  <PresentationFormat>Širokoúhlá obrazovka</PresentationFormat>
  <Paragraphs>334</Paragraphs>
  <Slides>28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8" baseType="lpstr">
      <vt:lpstr>Arial</vt:lpstr>
      <vt:lpstr>Book Antiqua</vt:lpstr>
      <vt:lpstr>Courier New</vt:lpstr>
      <vt:lpstr>Lucida Sans Unicode</vt:lpstr>
      <vt:lpstr>StarSymbol</vt:lpstr>
      <vt:lpstr>Symbol</vt:lpstr>
      <vt:lpstr>Times New Roman</vt:lpstr>
      <vt:lpstr>Verdana</vt:lpstr>
      <vt:lpstr>Wingdings</vt:lpstr>
      <vt:lpstr>Směrovka prodeje 16:9</vt:lpstr>
      <vt:lpstr>Engagement politique et roman autoréflexif </vt:lpstr>
      <vt:lpstr>Prezentace aplikace PowerPoint</vt:lpstr>
      <vt:lpstr>Prezentace aplikace PowerPoint</vt:lpstr>
      <vt:lpstr>LA BAGARRE (1958)</vt:lpstr>
      <vt:lpstr>Prezentace aplikace PowerPoint</vt:lpstr>
      <vt:lpstr>INDEX DES LIVRES INTERDITS</vt:lpstr>
      <vt:lpstr>Prezentace aplikace PowerPoint</vt:lpstr>
      <vt:lpstr>Jacques FERRON (1921-1985)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Sortie du paradis de l’enfance</vt:lpstr>
      <vt:lpstr>Prezentace aplikace PowerPoint</vt:lpstr>
      <vt:lpstr>Prezentace aplikace PowerPoint</vt:lpstr>
      <vt:lpstr>Prezentace aplikace PowerPoint</vt:lpstr>
      <vt:lpstr>Victor-Lévy BEAULIEU (1945) </vt:lpstr>
      <vt:lpstr>Prezentace aplikace PowerPoint</vt:lpstr>
      <vt:lpstr>Prezentace aplikace PowerPoint</vt:lpstr>
      <vt:lpstr>L’AVALÉE DES AVALÉS (1966)</vt:lpstr>
      <vt:lpstr>Prezentace aplikace PowerPoint</vt:lpstr>
      <vt:lpstr>Prezentace aplikace PowerPoint</vt:lpstr>
      <vt:lpstr>CRITIQUE  LITTÉRAIRE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Engagement politique et roman autoréflexif </dc:title>
  <dc:creator>Eva Voldřichová Beránková</dc:creator>
  <cp:lastModifiedBy>Eva Voldřichová Beránková</cp:lastModifiedBy>
  <cp:revision>127</cp:revision>
  <dcterms:created xsi:type="dcterms:W3CDTF">2020-11-16T18:41:38Z</dcterms:created>
  <dcterms:modified xsi:type="dcterms:W3CDTF">2020-11-17T10:15:43Z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