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24C0D-8A11-4248-9634-57965E27AEF6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CBC29-121B-4C61-8F79-D4D5A7203A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623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E. G.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Fehlau</a:t>
            </a:r>
            <a:r>
              <a:rPr lang="cs-CZ" baseline="0" dirty="0" smtClean="0"/>
              <a:t>- psycholog a sociolog; vystudoval v Německu a USA. Poradenská firma </a:t>
            </a:r>
            <a:r>
              <a:rPr lang="cs-CZ" baseline="0" dirty="0" err="1" smtClean="0"/>
              <a:t>Fehlau</a:t>
            </a:r>
            <a:r>
              <a:rPr lang="cs-CZ" baseline="0" dirty="0" smtClean="0"/>
              <a:t> and Partner- školení, poradenství, koučování v oblasti personálního a </a:t>
            </a:r>
            <a:r>
              <a:rPr lang="cs-CZ" baseline="0" dirty="0" err="1" smtClean="0"/>
              <a:t>orgamizačního</a:t>
            </a:r>
            <a:r>
              <a:rPr lang="cs-CZ" baseline="0" dirty="0" smtClean="0"/>
              <a:t> rozvoje a firemní komunikace.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CBC29-121B-4C61-8F79-D4D5A7203A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164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Různé typologie, </a:t>
            </a:r>
            <a:r>
              <a:rPr lang="cs-CZ" dirty="0" err="1" smtClean="0"/>
              <a:t>všechy</a:t>
            </a:r>
            <a:r>
              <a:rPr lang="cs-CZ" dirty="0" smtClean="0"/>
              <a:t> </a:t>
            </a:r>
            <a:r>
              <a:rPr lang="cs-CZ" dirty="0" err="1" smtClean="0"/>
              <a:t>njsou</a:t>
            </a:r>
            <a:r>
              <a:rPr lang="cs-CZ" dirty="0" smtClean="0"/>
              <a:t> si ve výsledku </a:t>
            </a:r>
            <a:r>
              <a:rPr lang="cs-CZ" dirty="0" err="1" smtClean="0"/>
              <a:t>podoboné</a:t>
            </a:r>
            <a:r>
              <a:rPr lang="cs-CZ" dirty="0" smtClean="0"/>
              <a:t>; některé složitější,</a:t>
            </a:r>
            <a:r>
              <a:rPr lang="cs-CZ" baseline="0" dirty="0" smtClean="0"/>
              <a:t> jiné jednodušší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CBC29-121B-4C61-8F79-D4D5A7203AF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172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189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351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816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489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443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3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174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7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29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51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946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9306-617A-488B-B911-9F39F552E8D7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E0089-7B33-4102-BF00-6D6D378CF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763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„Psychologický průvodce“ pracovními konflikty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Anna Poppová</a:t>
            </a:r>
          </a:p>
          <a:p>
            <a:r>
              <a:rPr lang="cs-CZ" sz="2800" b="1" dirty="0" smtClean="0"/>
              <a:t>Sociologie práce</a:t>
            </a:r>
          </a:p>
          <a:p>
            <a:r>
              <a:rPr lang="cs-CZ" sz="2400" b="1" dirty="0" smtClean="0"/>
              <a:t>ZS, 2016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957392" y="-5719725"/>
            <a:ext cx="26570952" cy="19542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80527" y="2060848"/>
            <a:ext cx="932452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„Psychologický průvodce“ </a:t>
            </a:r>
          </a:p>
          <a:p>
            <a:pPr algn="ctr"/>
            <a:r>
              <a:rPr lang="cs-CZ" sz="4400" b="1" dirty="0" smtClean="0"/>
              <a:t>pracovními konflikty</a:t>
            </a:r>
          </a:p>
          <a:p>
            <a:pPr algn="ctr"/>
            <a:endParaRPr lang="cs-CZ" sz="3600" b="1" dirty="0"/>
          </a:p>
          <a:p>
            <a:pPr algn="ctr"/>
            <a:r>
              <a:rPr lang="cs-CZ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Anna Poppová</a:t>
            </a:r>
          </a:p>
          <a:p>
            <a:pPr algn="ctr"/>
            <a:r>
              <a:rPr lang="cs-CZ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Sociologie práce</a:t>
            </a:r>
          </a:p>
          <a:p>
            <a:pPr algn="ctr"/>
            <a:r>
              <a:rPr lang="cs-CZ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ZS, 2015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0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Infekce na pracovišti </a:t>
            </a:r>
            <a:br>
              <a:rPr lang="cs-CZ" b="1" dirty="0" smtClean="0"/>
            </a:br>
            <a:r>
              <a:rPr lang="cs-CZ" sz="3600" dirty="0" smtClean="0"/>
              <a:t>(aneb bacil jako zdroj konfliktů)</a:t>
            </a:r>
            <a:br>
              <a:rPr lang="cs-CZ" sz="3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dirty="0" smtClean="0"/>
              <a:t>Ambice </a:t>
            </a:r>
            <a:r>
              <a:rPr lang="cs-CZ" sz="2000" dirty="0" smtClean="0"/>
              <a:t>(vede k bezohlednosti, útoky, pomluvy)</a:t>
            </a:r>
            <a:endParaRPr lang="cs-CZ" sz="2000" b="1" dirty="0" smtClean="0"/>
          </a:p>
          <a:p>
            <a:r>
              <a:rPr lang="cs-CZ" sz="2000" b="1" dirty="0" smtClean="0"/>
              <a:t>Status </a:t>
            </a:r>
            <a:r>
              <a:rPr lang="cs-CZ" sz="2000" dirty="0" smtClean="0"/>
              <a:t>(snaha o jeho zvýšení- titul, chlubení, povrchnost, narcismus)</a:t>
            </a:r>
          </a:p>
          <a:p>
            <a:r>
              <a:rPr lang="cs-CZ" sz="2000" b="1" dirty="0" smtClean="0"/>
              <a:t>Chamtivost </a:t>
            </a:r>
            <a:r>
              <a:rPr lang="cs-CZ" sz="2000" dirty="0" smtClean="0"/>
              <a:t>(posedlost penězi…)</a:t>
            </a:r>
          </a:p>
          <a:p>
            <a:r>
              <a:rPr lang="cs-CZ" sz="2000" b="1" dirty="0" smtClean="0"/>
              <a:t>Závist </a:t>
            </a:r>
            <a:r>
              <a:rPr lang="cs-CZ" sz="2000" dirty="0" smtClean="0"/>
              <a:t>(pletichaření, chorobná zášť vůči druhým)</a:t>
            </a:r>
            <a:endParaRPr lang="cs-CZ" sz="2000" b="1" dirty="0" smtClean="0"/>
          </a:p>
          <a:p>
            <a:r>
              <a:rPr lang="cs-CZ" sz="2000" b="1" dirty="0" smtClean="0"/>
              <a:t>Strach </a:t>
            </a:r>
            <a:r>
              <a:rPr lang="cs-CZ" sz="2000" dirty="0" smtClean="0"/>
              <a:t>(intriky kvůli „sebezáchově“)</a:t>
            </a:r>
            <a:endParaRPr lang="cs-CZ" sz="2000" b="1" dirty="0" smtClean="0"/>
          </a:p>
          <a:p>
            <a:r>
              <a:rPr lang="cs-CZ" sz="2000" b="1" dirty="0" smtClean="0"/>
              <a:t>Nedostatečné ego </a:t>
            </a:r>
            <a:r>
              <a:rPr lang="cs-CZ" sz="2000" dirty="0" smtClean="0"/>
              <a:t>(nutnost mít „navrch“, soutěživost)</a:t>
            </a:r>
            <a:endParaRPr lang="cs-CZ" sz="2000" b="1" dirty="0" smtClean="0"/>
          </a:p>
          <a:p>
            <a:r>
              <a:rPr lang="cs-CZ" sz="2000" b="1" dirty="0" smtClean="0"/>
              <a:t>Mstitelé </a:t>
            </a:r>
            <a:r>
              <a:rPr lang="cs-CZ" sz="2000" dirty="0" smtClean="0"/>
              <a:t>(strategie odplaty…)</a:t>
            </a:r>
            <a:endParaRPr lang="cs-CZ" sz="2000" b="1" dirty="0" smtClean="0"/>
          </a:p>
          <a:p>
            <a:r>
              <a:rPr lang="cs-CZ" sz="2000" b="1" dirty="0" smtClean="0"/>
              <a:t>Nejistí lidé </a:t>
            </a:r>
            <a:r>
              <a:rPr lang="cs-CZ" sz="2000" dirty="0" smtClean="0"/>
              <a:t>(chronické pochyby o sobě i druhých, chybí sebeúcta)</a:t>
            </a:r>
            <a:endParaRPr lang="cs-CZ" sz="2000" b="1" dirty="0" smtClean="0"/>
          </a:p>
          <a:p>
            <a:r>
              <a:rPr lang="cs-CZ" sz="2000" b="1" dirty="0" smtClean="0"/>
              <a:t>Lidé plní zášti </a:t>
            </a:r>
            <a:r>
              <a:rPr lang="cs-CZ" sz="2000" dirty="0" smtClean="0"/>
              <a:t>(zlost na sebe, ostatní a celý svět)</a:t>
            </a:r>
            <a:endParaRPr lang="cs-CZ" sz="2000" b="1" dirty="0" smtClean="0"/>
          </a:p>
          <a:p>
            <a:r>
              <a:rPr lang="cs-CZ" sz="2000" b="1" dirty="0" smtClean="0"/>
              <a:t>Obsesivně zamilovaní lidé </a:t>
            </a:r>
            <a:r>
              <a:rPr lang="cs-CZ" sz="2000" dirty="0" smtClean="0"/>
              <a:t>(…úsměv neznamená sexuální zájem…, erotomanie</a:t>
            </a:r>
            <a:endParaRPr lang="cs-CZ" sz="2000" b="1" dirty="0" smtClean="0"/>
          </a:p>
          <a:p>
            <a:r>
              <a:rPr lang="cs-CZ" sz="2000" b="1" dirty="0" smtClean="0"/>
              <a:t>Lidé posedlí mocí </a:t>
            </a:r>
            <a:r>
              <a:rPr lang="cs-CZ" sz="2000" dirty="0" smtClean="0"/>
              <a:t>(sebeprosazení za každou cenu)</a:t>
            </a:r>
            <a:endParaRPr lang="cs-CZ" sz="2000" b="1" dirty="0" smtClean="0"/>
          </a:p>
          <a:p>
            <a:r>
              <a:rPr lang="cs-CZ" sz="2000" b="1" dirty="0" smtClean="0"/>
              <a:t>Závislí lidé </a:t>
            </a:r>
            <a:r>
              <a:rPr lang="cs-CZ" sz="2000" dirty="0" smtClean="0"/>
              <a:t>(závislost na spolupracovnících- přátelství, pomoc s prací)</a:t>
            </a:r>
          </a:p>
          <a:p>
            <a:r>
              <a:rPr lang="cs-CZ" sz="2000" b="1" dirty="0" smtClean="0"/>
              <a:t>Lidé vyžadující chválení </a:t>
            </a:r>
            <a:r>
              <a:rPr lang="cs-CZ" sz="2000" dirty="0" smtClean="0"/>
              <a:t>(syndrom z dětství- nízké sebevědomí)</a:t>
            </a:r>
            <a:endParaRPr lang="cs-CZ" sz="2000" b="1" dirty="0" smtClean="0"/>
          </a:p>
          <a:p>
            <a:r>
              <a:rPr lang="cs-CZ" sz="2000" b="1" dirty="0" smtClean="0"/>
              <a:t>Lidé, kteří touží po přijetí </a:t>
            </a:r>
            <a:r>
              <a:rPr lang="cs-CZ" sz="2000" dirty="0" smtClean="0"/>
              <a:t>(silná potřeba být oblíbený v rámci týmu- dětství)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888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Nebezpečná slova a fráze </a:t>
            </a:r>
            <a:br>
              <a:rPr lang="cs-CZ" b="1" dirty="0" smtClean="0"/>
            </a:br>
            <a:r>
              <a:rPr lang="cs-CZ" sz="3600" dirty="0" smtClean="0"/>
              <a:t>ústící v konfliktní situace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„Pokusím se.“</a:t>
            </a:r>
          </a:p>
          <a:p>
            <a:r>
              <a:rPr lang="cs-CZ" dirty="0" smtClean="0"/>
              <a:t>Dělej, jak myslíš.“</a:t>
            </a:r>
          </a:p>
          <a:p>
            <a:r>
              <a:rPr lang="cs-CZ" dirty="0" smtClean="0"/>
              <a:t>„Možná“ a „ještě nevím“.</a:t>
            </a:r>
          </a:p>
          <a:p>
            <a:r>
              <a:rPr lang="cs-CZ" dirty="0" smtClean="0"/>
              <a:t>„Ještě se ozvu.“</a:t>
            </a:r>
          </a:p>
          <a:p>
            <a:r>
              <a:rPr lang="cs-CZ" dirty="0" smtClean="0"/>
              <a:t>„Pokud…“</a:t>
            </a:r>
          </a:p>
          <a:p>
            <a:r>
              <a:rPr lang="cs-CZ" dirty="0" smtClean="0"/>
              <a:t>„Ano, ale…“</a:t>
            </a:r>
          </a:p>
          <a:p>
            <a:r>
              <a:rPr lang="cs-CZ" dirty="0" smtClean="0"/>
              <a:t>„Uvidíme.“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09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2420888"/>
            <a:ext cx="9212146" cy="4437112"/>
          </a:xfrm>
        </p:spPr>
      </p:pic>
      <p:sp>
        <p:nvSpPr>
          <p:cNvPr id="5" name="TextBox 4"/>
          <p:cNvSpPr txBox="1"/>
          <p:nvPr/>
        </p:nvSpPr>
        <p:spPr>
          <a:xfrm>
            <a:off x="251520" y="1340768"/>
            <a:ext cx="871296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DURRÉ</a:t>
            </a:r>
            <a:r>
              <a:rPr lang="en-US" dirty="0"/>
              <a:t>, </a:t>
            </a:r>
            <a:r>
              <a:rPr lang="en-US" dirty="0" err="1"/>
              <a:t>Linnda</a:t>
            </a:r>
            <a:r>
              <a:rPr lang="en-US" dirty="0"/>
              <a:t>. 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přežít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intoxikovaném</a:t>
            </a:r>
            <a:r>
              <a:rPr lang="en-US" i="1" dirty="0"/>
              <a:t> </a:t>
            </a:r>
            <a:r>
              <a:rPr lang="en-US" i="1" dirty="0" err="1"/>
              <a:t>pracovišti</a:t>
            </a:r>
            <a:r>
              <a:rPr lang="en-US" i="1" dirty="0"/>
              <a:t>: </a:t>
            </a:r>
            <a:r>
              <a:rPr lang="en-US" i="1" dirty="0" err="1"/>
              <a:t>braňte</a:t>
            </a:r>
            <a:r>
              <a:rPr lang="en-US" i="1" dirty="0"/>
              <a:t> se </a:t>
            </a:r>
            <a:r>
              <a:rPr lang="en-US" i="1" dirty="0" err="1"/>
              <a:t>problémovým</a:t>
            </a:r>
            <a:r>
              <a:rPr lang="en-US" i="1" dirty="0"/>
              <a:t> </a:t>
            </a:r>
            <a:r>
              <a:rPr lang="en-US" i="1" dirty="0" err="1"/>
              <a:t>chvastounům</a:t>
            </a:r>
            <a:r>
              <a:rPr lang="en-US" i="1" dirty="0"/>
              <a:t>, </a:t>
            </a:r>
            <a:r>
              <a:rPr lang="en-US" i="1" dirty="0" err="1"/>
              <a:t>vzteklounům</a:t>
            </a:r>
            <a:r>
              <a:rPr lang="en-US" i="1" dirty="0"/>
              <a:t>, </a:t>
            </a:r>
            <a:r>
              <a:rPr lang="en-US" i="1" dirty="0" err="1"/>
              <a:t>sabotérům</a:t>
            </a:r>
            <a:r>
              <a:rPr lang="en-US" i="1" dirty="0"/>
              <a:t>, </a:t>
            </a:r>
            <a:r>
              <a:rPr lang="en-US" i="1" dirty="0" err="1"/>
              <a:t>sexuálním</a:t>
            </a:r>
            <a:r>
              <a:rPr lang="en-US" i="1" dirty="0"/>
              <a:t> </a:t>
            </a:r>
            <a:r>
              <a:rPr lang="en-US" i="1" dirty="0" err="1"/>
              <a:t>manipulátorům</a:t>
            </a:r>
            <a:r>
              <a:rPr lang="en-US" i="1" dirty="0"/>
              <a:t>, </a:t>
            </a:r>
            <a:r>
              <a:rPr lang="en-US" i="1" dirty="0" err="1"/>
              <a:t>závislákům</a:t>
            </a:r>
            <a:r>
              <a:rPr lang="en-US" dirty="0"/>
              <a:t>. </a:t>
            </a:r>
            <a:r>
              <a:rPr lang="en-US" dirty="0" err="1"/>
              <a:t>Vyd</a:t>
            </a:r>
            <a:r>
              <a:rPr lang="en-US" dirty="0"/>
              <a:t>. 1. </a:t>
            </a:r>
            <a:r>
              <a:rPr lang="en-US" dirty="0" err="1"/>
              <a:t>Praha</a:t>
            </a:r>
            <a:r>
              <a:rPr lang="en-US" dirty="0"/>
              <a:t>: </a:t>
            </a:r>
            <a:r>
              <a:rPr lang="en-US" dirty="0" err="1"/>
              <a:t>Práh</a:t>
            </a:r>
            <a:r>
              <a:rPr lang="en-US" dirty="0"/>
              <a:t>, </a:t>
            </a:r>
            <a:r>
              <a:rPr lang="en-US" dirty="0" smtClean="0"/>
              <a:t>2012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FEHLAU, Eberhard G. </a:t>
            </a:r>
            <a:r>
              <a:rPr lang="en-US" i="1" dirty="0" err="1" smtClean="0"/>
              <a:t>Konflikty</a:t>
            </a:r>
            <a:r>
              <a:rPr lang="en-US" i="1" dirty="0" smtClean="0"/>
              <a:t> v </a:t>
            </a:r>
            <a:r>
              <a:rPr lang="en-US" i="1" dirty="0" err="1" smtClean="0"/>
              <a:t>práci</a:t>
            </a:r>
            <a:r>
              <a:rPr lang="en-US" i="1" dirty="0" smtClean="0"/>
              <a:t>: </a:t>
            </a:r>
            <a:r>
              <a:rPr lang="en-US" i="1" dirty="0" err="1" smtClean="0"/>
              <a:t>jak</a:t>
            </a:r>
            <a:r>
              <a:rPr lang="en-US" i="1" dirty="0" smtClean="0"/>
              <a:t> se </a:t>
            </a:r>
            <a:r>
              <a:rPr lang="en-US" i="1" dirty="0" err="1" smtClean="0"/>
              <a:t>vypořádat</a:t>
            </a:r>
            <a:r>
              <a:rPr lang="en-US" i="1" dirty="0" smtClean="0"/>
              <a:t> s </a:t>
            </a:r>
            <a:r>
              <a:rPr lang="en-US" i="1" dirty="0" err="1" smtClean="0"/>
              <a:t>konfliktními</a:t>
            </a:r>
            <a:r>
              <a:rPr lang="en-US" i="1" dirty="0" smtClean="0"/>
              <a:t> </a:t>
            </a:r>
            <a:r>
              <a:rPr lang="en-US" i="1" dirty="0" err="1" smtClean="0"/>
              <a:t>situacemi</a:t>
            </a:r>
            <a:r>
              <a:rPr lang="en-US" i="1" dirty="0" smtClean="0"/>
              <a:t> a </a:t>
            </a:r>
            <a:r>
              <a:rPr lang="en-US" i="1" dirty="0" err="1" smtClean="0"/>
              <a:t>lidmi</a:t>
            </a:r>
            <a:r>
              <a:rPr lang="en-US" dirty="0" smtClean="0"/>
              <a:t>. </a:t>
            </a:r>
            <a:r>
              <a:rPr lang="en-US" dirty="0" err="1" smtClean="0"/>
              <a:t>Praha</a:t>
            </a:r>
            <a:r>
              <a:rPr lang="en-US" dirty="0" smtClean="0"/>
              <a:t>: </a:t>
            </a:r>
            <a:r>
              <a:rPr lang="en-US" dirty="0" err="1" smtClean="0"/>
              <a:t>Grada</a:t>
            </a:r>
            <a:r>
              <a:rPr lang="en-US" dirty="0" smtClean="0"/>
              <a:t>, 2003</a:t>
            </a:r>
            <a:endParaRPr lang="cs-CZ" dirty="0" smtClean="0"/>
          </a:p>
          <a:p>
            <a:endParaRPr lang="cs-CZ" sz="2000" dirty="0"/>
          </a:p>
          <a:p>
            <a:r>
              <a:rPr lang="en-US" dirty="0"/>
              <a:t>MEIER, Rolf. </a:t>
            </a:r>
            <a:r>
              <a:rPr lang="en-US" i="1" dirty="0" err="1"/>
              <a:t>Úspěšná</a:t>
            </a:r>
            <a:r>
              <a:rPr lang="en-US" i="1" dirty="0"/>
              <a:t> </a:t>
            </a:r>
            <a:r>
              <a:rPr lang="en-US" i="1" dirty="0" err="1"/>
              <a:t>práce</a:t>
            </a:r>
            <a:r>
              <a:rPr lang="en-US" i="1" dirty="0"/>
              <a:t> s </a:t>
            </a:r>
            <a:r>
              <a:rPr lang="en-US" i="1" dirty="0" err="1"/>
              <a:t>týmem</a:t>
            </a:r>
            <a:r>
              <a:rPr lang="en-US" i="1" dirty="0"/>
              <a:t>: 25 </a:t>
            </a:r>
            <a:r>
              <a:rPr lang="en-US" i="1" dirty="0" err="1"/>
              <a:t>pravidel</a:t>
            </a:r>
            <a:r>
              <a:rPr lang="en-US" i="1" dirty="0"/>
              <a:t> pro </a:t>
            </a:r>
            <a:r>
              <a:rPr lang="en-US" i="1" dirty="0" err="1"/>
              <a:t>vedoucí</a:t>
            </a:r>
            <a:r>
              <a:rPr lang="en-US" i="1" dirty="0"/>
              <a:t> </a:t>
            </a:r>
            <a:r>
              <a:rPr lang="en-US" i="1" dirty="0" err="1"/>
              <a:t>týmu</a:t>
            </a:r>
            <a:r>
              <a:rPr lang="en-US" i="1" dirty="0"/>
              <a:t> a </a:t>
            </a:r>
            <a:r>
              <a:rPr lang="en-US" i="1" dirty="0" err="1"/>
              <a:t>členy</a:t>
            </a:r>
            <a:r>
              <a:rPr lang="en-US" i="1" dirty="0"/>
              <a:t> </a:t>
            </a:r>
            <a:r>
              <a:rPr lang="en-US" i="1" dirty="0" err="1"/>
              <a:t>týmu</a:t>
            </a:r>
            <a:r>
              <a:rPr lang="en-US" dirty="0"/>
              <a:t>. 1. </a:t>
            </a:r>
            <a:r>
              <a:rPr lang="en-US" dirty="0" err="1"/>
              <a:t>vyd</a:t>
            </a:r>
            <a:r>
              <a:rPr lang="en-US" dirty="0"/>
              <a:t>. </a:t>
            </a:r>
            <a:r>
              <a:rPr lang="en-US" dirty="0" err="1"/>
              <a:t>Praha</a:t>
            </a:r>
            <a:r>
              <a:rPr lang="en-US" dirty="0"/>
              <a:t>: </a:t>
            </a:r>
            <a:r>
              <a:rPr lang="en-US" dirty="0" err="1"/>
              <a:t>Grada</a:t>
            </a:r>
            <a:r>
              <a:rPr lang="en-US" dirty="0"/>
              <a:t>, 2009</a:t>
            </a:r>
            <a:endParaRPr lang="cs-CZ" dirty="0" smtClean="0"/>
          </a:p>
          <a:p>
            <a:endParaRPr lang="cs-CZ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Desatero v (pracovním) konfliktu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/>
              <a:t>dle Eberharda G. </a:t>
            </a:r>
            <a:r>
              <a:rPr lang="cs-CZ" sz="3600" b="1" dirty="0" err="1" smtClean="0"/>
              <a:t>Fehlau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1800" b="1" dirty="0" smtClean="0"/>
              <a:t>Získejte sebejistotu!</a:t>
            </a:r>
            <a:r>
              <a:rPr lang="cs-CZ" sz="1800" dirty="0" smtClean="0"/>
              <a:t> (důvěra v sebe, chladná hlava)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Zformujte postoje a chování!</a:t>
            </a:r>
            <a:r>
              <a:rPr lang="cs-CZ" sz="1800" dirty="0" smtClean="0"/>
              <a:t> (přemýšlet z různých úhlů, poraďte se s ostatními)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Nalezněte spojence! </a:t>
            </a:r>
            <a:r>
              <a:rPr lang="cs-CZ" sz="1800" dirty="0" smtClean="0"/>
              <a:t>(odborníci, blízcí, lidé se stejnými zkušenostmi)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Stanovte si priority a cesty k urovnání konfliktu!</a:t>
            </a:r>
            <a:r>
              <a:rPr lang="cs-CZ" sz="1800" dirty="0" smtClean="0"/>
              <a:t> (různí lidé reagují jinak; co chci? Jak konflikt urovnám?)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Vybudujte si rovnocenné partnerství s protivníkem! </a:t>
            </a:r>
            <a:r>
              <a:rPr lang="cs-CZ" sz="1800" dirty="0" smtClean="0"/>
              <a:t>(podmínky pro rozhovor, pryč s emocemi, slušné vyjadřování, příjemná atmosféra)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Přistupte na různé vzorce myšlení! </a:t>
            </a:r>
            <a:r>
              <a:rPr lang="cs-CZ" sz="1800" dirty="0" smtClean="0"/>
              <a:t>(nestát striktně za svým názorem- každý člověk přemýšlí o tomtéž různým způsobem)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Zkuste rozhovor aktivně řídit! </a:t>
            </a:r>
            <a:r>
              <a:rPr lang="cs-CZ" sz="1800" dirty="0" smtClean="0"/>
              <a:t>(nepatrně nadřazenější postavení- přijetí Vašeho názoru, získání sebevědomí)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Netlačte opozici do pozice prohrávajícího! </a:t>
            </a:r>
            <a:r>
              <a:rPr lang="cs-CZ" sz="1800" dirty="0" smtClean="0"/>
              <a:t>(ne snaha o dominanci)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Vyjděte soupeři vstříc, jak jen je to možné!</a:t>
            </a:r>
            <a:r>
              <a:rPr lang="cs-CZ" sz="1800" dirty="0" smtClean="0"/>
              <a:t> (Dělejte kompromisy…)</a:t>
            </a:r>
          </a:p>
          <a:p>
            <a:pPr marL="514350" indent="-514350">
              <a:buAutoNum type="arabicPeriod"/>
            </a:pPr>
            <a:r>
              <a:rPr lang="cs-CZ" sz="1800" b="1" dirty="0" smtClean="0"/>
              <a:t>Ukončete a dořešte konflikt! </a:t>
            </a:r>
            <a:r>
              <a:rPr lang="cs-CZ" sz="1800" dirty="0" smtClean="0"/>
              <a:t>(Smiřte se, záležitost uzavřete. Hleďte kupředu.)</a:t>
            </a:r>
          </a:p>
          <a:p>
            <a:pPr marL="514350" indent="-514350">
              <a:buAutoNum type="arabicPeriod"/>
            </a:pPr>
            <a:endParaRPr lang="cs-CZ" sz="1800" dirty="0" smtClean="0"/>
          </a:p>
          <a:p>
            <a:pPr marL="514350" indent="-514350">
              <a:buAutoNum type="arabicPeriod"/>
            </a:pPr>
            <a:endParaRPr lang="cs-CZ" sz="1800" dirty="0" smtClean="0"/>
          </a:p>
          <a:p>
            <a:pPr marL="514350" indent="-514350">
              <a:buAutoNum type="arabicPeriod"/>
            </a:pPr>
            <a:endParaRPr lang="cs-CZ" sz="2000" dirty="0" smtClean="0"/>
          </a:p>
          <a:p>
            <a:pPr marL="514350" indent="-51435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2401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Čeho se při setkání s konflikty </a:t>
            </a:r>
            <a:br>
              <a:rPr lang="cs-CZ" sz="3600" b="1" dirty="0" smtClean="0"/>
            </a:br>
            <a:r>
              <a:rPr lang="cs-CZ" b="1" dirty="0" smtClean="0"/>
              <a:t>vyvarovat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Zlehčování</a:t>
            </a:r>
            <a:r>
              <a:rPr lang="cs-CZ" sz="2400" dirty="0" smtClean="0"/>
              <a:t> („Žádný konflikt </a:t>
            </a:r>
            <a:r>
              <a:rPr lang="cs-CZ" sz="2400" dirty="0" err="1" smtClean="0"/>
              <a:t>není.“,“Není</a:t>
            </a:r>
            <a:r>
              <a:rPr lang="cs-CZ" sz="2400" dirty="0" smtClean="0"/>
              <a:t> to tak strašné.“, „tohle už znám.“</a:t>
            </a:r>
          </a:p>
          <a:p>
            <a:r>
              <a:rPr lang="cs-CZ" sz="2400" b="1" dirty="0" smtClean="0"/>
              <a:t>Přehlížení</a:t>
            </a:r>
            <a:r>
              <a:rPr lang="cs-CZ" sz="2400" dirty="0" smtClean="0"/>
              <a:t> (Co oči nevidí, to srdce nebolí…“ Vím, že se něco děje, ale řešit to /zatím) nebudu.“)</a:t>
            </a:r>
          </a:p>
          <a:p>
            <a:r>
              <a:rPr lang="cs-CZ" sz="2400" b="1" dirty="0" smtClean="0"/>
              <a:t>Instrumentalizace </a:t>
            </a:r>
            <a:r>
              <a:rPr lang="cs-CZ" sz="2400" dirty="0" smtClean="0"/>
              <a:t>(=nástroj k prosazení zájmu osob nezúčastněných přímo; podporování té strany, která má větší šanci na výhru- nevyužívat této situace!)</a:t>
            </a:r>
          </a:p>
          <a:p>
            <a:r>
              <a:rPr lang="cs-CZ" sz="2400" b="1" dirty="0" smtClean="0"/>
              <a:t>Návraty do dětství </a:t>
            </a:r>
            <a:r>
              <a:rPr lang="cs-CZ" sz="2400" dirty="0" smtClean="0"/>
              <a:t>(jako konečné řešení- způsoby chování využívané v dětství- vzdor, urážení, urputnost, křik, pláč</a:t>
            </a:r>
          </a:p>
          <a:p>
            <a:r>
              <a:rPr lang="cs-CZ" sz="2400" b="1" dirty="0" smtClean="0"/>
              <a:t>Rezignování </a:t>
            </a:r>
            <a:r>
              <a:rPr lang="cs-CZ" sz="2400" dirty="0" smtClean="0"/>
              <a:t>(bezmoc, psychická prohra)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508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Poznávání </a:t>
            </a:r>
            <a:r>
              <a:rPr lang="cs-CZ" b="1" dirty="0" smtClean="0"/>
              <a:t>osobnostních typů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„vejtaha“</a:t>
            </a:r>
          </a:p>
          <a:p>
            <a:r>
              <a:rPr lang="cs-CZ" dirty="0" smtClean="0"/>
              <a:t>„perfekcionista“</a:t>
            </a:r>
          </a:p>
          <a:p>
            <a:r>
              <a:rPr lang="cs-CZ" dirty="0" smtClean="0"/>
              <a:t>„pan nepřístupný“</a:t>
            </a:r>
          </a:p>
          <a:p>
            <a:r>
              <a:rPr lang="cs-CZ" dirty="0" smtClean="0"/>
              <a:t>„lidumil“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(Otázka k sebereflexi: který z typů jste/ budete v práci Vy?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)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7976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„Vejtaha“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Rád středem pozornosti</a:t>
            </a:r>
          </a:p>
          <a:p>
            <a:r>
              <a:rPr lang="cs-CZ" sz="2400" dirty="0" smtClean="0"/>
              <a:t>Cholerické útoky</a:t>
            </a:r>
          </a:p>
          <a:p>
            <a:r>
              <a:rPr lang="cs-CZ" sz="2400" dirty="0" smtClean="0"/>
              <a:t>Vklouzává do různých rolí- nevyzpytatelný</a:t>
            </a:r>
          </a:p>
          <a:p>
            <a:r>
              <a:rPr lang="cs-CZ" sz="2400" dirty="0" smtClean="0"/>
              <a:t>Snaha zapůsobit na kolegy, zamaskovává neschopnost</a:t>
            </a:r>
          </a:p>
          <a:p>
            <a:r>
              <a:rPr lang="cs-CZ" sz="2400" dirty="0" smtClean="0"/>
              <a:t>V pozici šéfa: autoritativní vojevůdce</a:t>
            </a:r>
          </a:p>
          <a:p>
            <a:r>
              <a:rPr lang="cs-CZ" sz="2400" dirty="0" smtClean="0"/>
              <a:t>Neustupuje z konfliktů, vyhledává střety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Co dělat:</a:t>
            </a:r>
          </a:p>
          <a:p>
            <a:r>
              <a:rPr lang="cs-CZ" sz="2400" dirty="0" smtClean="0"/>
              <a:t>Nevyhledávat kontroverzní a konfliktní situace s ním, nedráždit ho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172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„Perfekcionista“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Emotivní, rozumově střízlivý, věcný, zdrženlivý, bez fantazie</a:t>
            </a:r>
          </a:p>
          <a:p>
            <a:r>
              <a:rPr lang="cs-CZ" sz="2400" dirty="0" smtClean="0"/>
              <a:t>„tabulkový typ“- důraz na přesnost, korektnost</a:t>
            </a:r>
          </a:p>
          <a:p>
            <a:r>
              <a:rPr lang="cs-CZ" sz="2400" dirty="0" smtClean="0"/>
              <a:t>Vyhýbá se riziku, chová se odmítavě vůči změnám- trvá na svém úsudku</a:t>
            </a:r>
          </a:p>
          <a:p>
            <a:r>
              <a:rPr lang="cs-CZ" sz="2400" dirty="0" smtClean="0"/>
              <a:t>Považuje se za experta, má rád přesná pravidla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Co dělat:</a:t>
            </a:r>
          </a:p>
          <a:p>
            <a:pPr marL="0" indent="0">
              <a:buNone/>
            </a:pPr>
            <a:r>
              <a:rPr lang="cs-CZ" sz="2400" dirty="0" smtClean="0"/>
              <a:t>Nepokoušet se ho ponaučovat, nechat stranou myšlenkové skoky a spontánní rozhodnutí a překvapení, mít připravené argumenty </a:t>
            </a:r>
          </a:p>
          <a:p>
            <a:endParaRPr lang="cs-CZ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7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„Pan nepřístupný“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Vyhýbá se těsným sociálním kontaktům, téměř nevyjadřuje emoce- chladný až arogantní</a:t>
            </a:r>
          </a:p>
          <a:p>
            <a:r>
              <a:rPr lang="cs-CZ" sz="2400" dirty="0" smtClean="0"/>
              <a:t>Pod tlakem se často stáhne- nemožnost zapojit ho do skupin a týmů</a:t>
            </a:r>
          </a:p>
          <a:p>
            <a:r>
              <a:rPr lang="cs-CZ" sz="2400" dirty="0" smtClean="0"/>
              <a:t>Pokud je šéf- časté konflikty kvůli špatné komunikaci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Co dělat:</a:t>
            </a:r>
          </a:p>
          <a:p>
            <a:pPr marL="0" indent="0">
              <a:buNone/>
            </a:pPr>
            <a:r>
              <a:rPr lang="cs-CZ" sz="2400" dirty="0" smtClean="0"/>
              <a:t>Nehodnoťte ho hned- může překvapit; nenaléhat; připravit se na jeho nevrlost v případě blízkého kontaktu; vyčkat, až přijde sám</a:t>
            </a:r>
          </a:p>
          <a:p>
            <a:endParaRPr lang="cs-CZ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1488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„Lidumil“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Mimořádně emocionální člověk, komunikativní, sdílný, umí naslouchat</a:t>
            </a:r>
          </a:p>
          <a:p>
            <a:r>
              <a:rPr lang="cs-CZ" sz="2400" dirty="0" smtClean="0"/>
              <a:t>Vyhýbá se střetům, ovlivňuje ho nálada na pracovišti</a:t>
            </a:r>
          </a:p>
          <a:p>
            <a:r>
              <a:rPr lang="cs-CZ" sz="2400" dirty="0" smtClean="0"/>
              <a:t>Problémy často zametá pod koberec!</a:t>
            </a:r>
          </a:p>
          <a:p>
            <a:r>
              <a:rPr lang="cs-CZ" sz="2400" dirty="0" smtClean="0"/>
              <a:t>Nemá- </a:t>
            </a:r>
            <a:r>
              <a:rPr lang="cs-CZ" sz="2400" dirty="0" err="1" smtClean="0"/>
              <a:t>li</a:t>
            </a:r>
            <a:r>
              <a:rPr lang="cs-CZ" sz="2400" dirty="0" smtClean="0"/>
              <a:t> emocionální podporu, stává se protivným</a:t>
            </a:r>
          </a:p>
          <a:p>
            <a:r>
              <a:rPr lang="cs-CZ" sz="2400" dirty="0" smtClean="0"/>
              <a:t>Není otevřený novým a neznámým věcem- pokud jsou změny zásadní, vyskytne se konflikt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Co dělat:</a:t>
            </a:r>
          </a:p>
          <a:p>
            <a:r>
              <a:rPr lang="cs-CZ" sz="2400" dirty="0" smtClean="0"/>
              <a:t>V případě nutnosti něco řešit začít v emotivní rovině; postupné seznamování s problémem a nabídnutí řešení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94547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Mylné představy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„Nejlepší tým je harmonický, bez existence sporů.“</a:t>
            </a:r>
          </a:p>
          <a:p>
            <a:pPr marL="0" indent="0">
              <a:buNone/>
            </a:pPr>
            <a:r>
              <a:rPr lang="cs-CZ" sz="2400" b="1" dirty="0" smtClean="0"/>
              <a:t>NE!</a:t>
            </a:r>
            <a:r>
              <a:rPr lang="cs-CZ" sz="2400" dirty="0" smtClean="0"/>
              <a:t>- i (malý) spor má v týmu své místo- inovativní a stmelující funkce</a:t>
            </a:r>
          </a:p>
          <a:p>
            <a:r>
              <a:rPr lang="cs-CZ" sz="2400" b="1" dirty="0" smtClean="0"/>
              <a:t>„Existuje jen </a:t>
            </a:r>
            <a:r>
              <a:rPr lang="cs-CZ" sz="2400" b="1" i="1" dirty="0" smtClean="0"/>
              <a:t>buď a nebo</a:t>
            </a:r>
            <a:r>
              <a:rPr lang="cs-CZ" sz="2400" b="1" dirty="0" smtClean="0"/>
              <a:t>, nic mezi tím.“</a:t>
            </a:r>
          </a:p>
          <a:p>
            <a:pPr marL="0" indent="0">
              <a:buNone/>
            </a:pPr>
            <a:r>
              <a:rPr lang="cs-CZ" sz="2400" b="1" dirty="0" smtClean="0"/>
              <a:t>NE! </a:t>
            </a:r>
            <a:r>
              <a:rPr lang="cs-CZ" sz="2400" dirty="0" smtClean="0"/>
              <a:t>– Nejsou jen dvě možnosti- výhra Vaše nebo protivníkova; </a:t>
            </a:r>
            <a:r>
              <a:rPr lang="cs-CZ" sz="2400" dirty="0"/>
              <a:t>n</a:t>
            </a:r>
            <a:r>
              <a:rPr lang="cs-CZ" sz="2400" dirty="0" smtClean="0"/>
              <a:t>abízí se široká paleta možností (=kompromisů)</a:t>
            </a:r>
          </a:p>
          <a:p>
            <a:r>
              <a:rPr lang="cs-CZ" sz="2400" b="1" dirty="0" smtClean="0"/>
              <a:t>„Pracovní konflikty se nepromítají do osobních vztahů.“</a:t>
            </a:r>
          </a:p>
          <a:p>
            <a:pPr marL="0" indent="0">
              <a:buNone/>
            </a:pPr>
            <a:r>
              <a:rPr lang="cs-CZ" sz="2400" b="1" dirty="0" smtClean="0"/>
              <a:t>NE!</a:t>
            </a:r>
            <a:r>
              <a:rPr lang="cs-CZ" sz="2400" dirty="0" smtClean="0"/>
              <a:t>- Problémy mezi kolegy v pracovní se rovině se do jejich osobních vztahů promítají; nejsou to kategoricky odlišné věci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19757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894</Words>
  <Application>Microsoft Office PowerPoint</Application>
  <PresentationFormat>Předvádění na obrazovce (4:3)</PresentationFormat>
  <Paragraphs>111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„Psychologický průvodce“ pracovními konflikty</vt:lpstr>
      <vt:lpstr>Desatero v (pracovním) konfliktu  dle Eberharda G. Fehlau</vt:lpstr>
      <vt:lpstr>Čeho se při setkání s konflikty  vyvarovat</vt:lpstr>
      <vt:lpstr>Poznávání osobnostních typů</vt:lpstr>
      <vt:lpstr>„Vejtaha“</vt:lpstr>
      <vt:lpstr>„Perfekcionista“</vt:lpstr>
      <vt:lpstr>„Pan nepřístupný“</vt:lpstr>
      <vt:lpstr>„Lidumil“</vt:lpstr>
      <vt:lpstr>Mylné představy</vt:lpstr>
      <vt:lpstr> Infekce na pracovišti  (aneb bacil jako zdroj konfliktů) </vt:lpstr>
      <vt:lpstr>Nebezpečná slova a fráze  ústící v konfliktní situace</vt:lpstr>
      <vt:lpstr>Zdroje</vt:lpstr>
    </vt:vector>
  </TitlesOfParts>
  <Company>COTY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„Psychologický průvodce“ pracovními konflikty</dc:title>
  <dc:creator>recepce_czech</dc:creator>
  <cp:lastModifiedBy>Kuchar</cp:lastModifiedBy>
  <cp:revision>14</cp:revision>
  <dcterms:created xsi:type="dcterms:W3CDTF">2015-12-07T15:37:12Z</dcterms:created>
  <dcterms:modified xsi:type="dcterms:W3CDTF">2020-09-26T09:34:27Z</dcterms:modified>
</cp:coreProperties>
</file>