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57" r:id="rId6"/>
    <p:sldId id="262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434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646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385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054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590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0757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992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384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270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896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85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FA4E-E7B8-4CB0-A90A-BB1011C38B28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5C0E4-A8F9-40B7-A116-6944D199EB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179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656"/>
          </a:xfrm>
        </p:spPr>
        <p:txBody>
          <a:bodyPr/>
          <a:lstStyle/>
          <a:p>
            <a:r>
              <a:rPr lang="sl-SI" dirty="0" smtClean="0"/>
              <a:t>Skloni</a:t>
            </a:r>
            <a:endParaRPr lang="sl-SI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838200" y="1366786"/>
            <a:ext cx="10515600" cy="50051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 err="1"/>
          </a:p>
          <a:p>
            <a:pPr marL="0" indent="0">
              <a:buNone/>
            </a:pPr>
            <a:endParaRPr lang="sl-SI" dirty="0" err="1" smtClean="0"/>
          </a:p>
          <a:p>
            <a:pPr marL="0" indent="0">
              <a:buNone/>
            </a:pPr>
            <a:endParaRPr lang="sl-SI" dirty="0" err="1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2"/>
                </a:solidFill>
              </a:rPr>
              <a:t>ZAIMKI  		</a:t>
            </a:r>
            <a:r>
              <a:rPr lang="sl-SI" sz="1800" dirty="0" smtClean="0"/>
              <a:t>Grem …</a:t>
            </a:r>
            <a:br>
              <a:rPr lang="sl-SI" sz="1800" dirty="0" smtClean="0"/>
            </a:br>
            <a:r>
              <a:rPr lang="sl-SI" sz="1800" dirty="0" smtClean="0"/>
              <a:t>		… k svoje</a:t>
            </a:r>
            <a:r>
              <a:rPr lang="sl-SI" sz="1800" b="1" dirty="0" smtClean="0"/>
              <a:t>mu</a:t>
            </a:r>
            <a:r>
              <a:rPr lang="sl-SI" sz="1800" dirty="0" smtClean="0"/>
              <a:t> prijatelju. </a:t>
            </a:r>
            <a:r>
              <a:rPr lang="sl-SI" sz="1800" dirty="0" smtClean="0">
                <a:sym typeface="Wingdings" panose="05000000000000000000" pitchFamily="2" charset="2"/>
              </a:rPr>
              <a:t> Grem k </a:t>
            </a:r>
            <a:r>
              <a:rPr lang="sl-SI" sz="18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njemu</a:t>
            </a:r>
            <a:r>
              <a:rPr lang="sl-SI" sz="1800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sl-SI" sz="1800" dirty="0" smtClean="0">
                <a:sym typeface="Wingdings" panose="05000000000000000000" pitchFamily="2" charset="2"/>
              </a:rPr>
              <a:t>		… k svo</a:t>
            </a:r>
            <a:r>
              <a:rPr lang="sl-SI" sz="1800" b="1" dirty="0" smtClean="0">
                <a:sym typeface="Wingdings" panose="05000000000000000000" pitchFamily="2" charset="2"/>
              </a:rPr>
              <a:t>ji</a:t>
            </a:r>
            <a:r>
              <a:rPr lang="sl-SI" sz="1800" dirty="0" smtClean="0">
                <a:sym typeface="Wingdings" panose="05000000000000000000" pitchFamily="2" charset="2"/>
              </a:rPr>
              <a:t> prijateljici.  Grem k </a:t>
            </a:r>
            <a:r>
              <a:rPr lang="sl-SI" sz="18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njej</a:t>
            </a:r>
            <a:r>
              <a:rPr lang="sl-SI" sz="1800" dirty="0" smtClean="0">
                <a:sym typeface="Wingdings" panose="05000000000000000000" pitchFamily="2" charset="2"/>
              </a:rPr>
              <a:t>.     </a:t>
            </a:r>
            <a:r>
              <a:rPr lang="sl-SI" sz="1800" dirty="0" smtClean="0">
                <a:latin typeface="Arial Black" panose="020B0A04020102020204" pitchFamily="34" charset="0"/>
                <a:sym typeface="Wingdings" panose="05000000000000000000" pitchFamily="2" charset="2"/>
              </a:rPr>
              <a:t>!!</a:t>
            </a:r>
          </a:p>
          <a:p>
            <a:pPr marL="0" indent="0">
              <a:buNone/>
            </a:pPr>
            <a:r>
              <a:rPr lang="sl-SI" sz="1800" dirty="0" smtClean="0">
                <a:sym typeface="Wingdings" panose="05000000000000000000" pitchFamily="2" charset="2"/>
              </a:rPr>
              <a:t>		… k dobr</a:t>
            </a:r>
            <a:r>
              <a:rPr lang="sl-SI" sz="1800" b="1" dirty="0" smtClean="0">
                <a:sym typeface="Wingdings" panose="05000000000000000000" pitchFamily="2" charset="2"/>
              </a:rPr>
              <a:t>im</a:t>
            </a:r>
            <a:r>
              <a:rPr lang="sl-SI" sz="1800" dirty="0" smtClean="0">
                <a:sym typeface="Wingdings" panose="05000000000000000000" pitchFamily="2" charset="2"/>
              </a:rPr>
              <a:t> sosedom.  Grem k </a:t>
            </a:r>
            <a:r>
              <a:rPr lang="sl-SI" sz="18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njim</a:t>
            </a:r>
            <a:r>
              <a:rPr lang="sl-SI" sz="1800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sl-SI" sz="1800" dirty="0" smtClean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406" y="1128466"/>
            <a:ext cx="9501138" cy="334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9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302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… dajalnik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029903"/>
            <a:ext cx="10515600" cy="51470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l-SI" b="1" dirty="0">
                <a:solidFill>
                  <a:schemeClr val="accent5"/>
                </a:solidFill>
              </a:rPr>
              <a:t>RABA</a:t>
            </a:r>
            <a:endParaRPr lang="sl-SI" dirty="0">
              <a:solidFill>
                <a:schemeClr val="accent5"/>
              </a:solidFill>
            </a:endParaRPr>
          </a:p>
          <a:p>
            <a:r>
              <a:rPr lang="sl-SI" b="1" dirty="0"/>
              <a:t>S predlogi: </a:t>
            </a:r>
            <a:r>
              <a:rPr lang="sl-SI" dirty="0"/>
              <a:t>k/h*, kljub, </a:t>
            </a:r>
            <a:r>
              <a:rPr lang="sl-SI" dirty="0" smtClean="0"/>
              <a:t>proti 		    </a:t>
            </a:r>
            <a:r>
              <a:rPr lang="sl-SI" b="1" dirty="0" smtClean="0">
                <a:solidFill>
                  <a:schemeClr val="accent2"/>
                </a:solidFill>
              </a:rPr>
              <a:t>*!!</a:t>
            </a:r>
            <a:r>
              <a:rPr lang="sl-SI" dirty="0" smtClean="0"/>
              <a:t> </a:t>
            </a:r>
            <a:r>
              <a:rPr lang="sl-SI" b="1" dirty="0" smtClean="0">
                <a:solidFill>
                  <a:schemeClr val="accent2"/>
                </a:solidFill>
              </a:rPr>
              <a:t>vedno K!!    H samo pred </a:t>
            </a:r>
            <a:r>
              <a:rPr lang="sl-SI" b="1" i="1" dirty="0" smtClean="0">
                <a:solidFill>
                  <a:schemeClr val="accent2"/>
                </a:solidFill>
              </a:rPr>
              <a:t>k-</a:t>
            </a:r>
            <a:r>
              <a:rPr lang="sl-SI" b="1" dirty="0" smtClean="0">
                <a:solidFill>
                  <a:schemeClr val="accent2"/>
                </a:solidFill>
              </a:rPr>
              <a:t> in </a:t>
            </a:r>
            <a:r>
              <a:rPr lang="sl-SI" b="1" i="1" dirty="0" smtClean="0">
                <a:solidFill>
                  <a:schemeClr val="accent2"/>
                </a:solidFill>
              </a:rPr>
              <a:t>g- </a:t>
            </a:r>
            <a:r>
              <a:rPr lang="sl-SI" i="1" dirty="0" smtClean="0">
                <a:solidFill>
                  <a:schemeClr val="accent2"/>
                </a:solidFill>
              </a:rPr>
              <a:t>(h Kristini, h gospodu)</a:t>
            </a:r>
          </a:p>
          <a:p>
            <a:pPr marL="0" indent="0">
              <a:buNone/>
            </a:pPr>
            <a:r>
              <a:rPr lang="sl-SI" i="1" dirty="0" smtClean="0"/>
              <a:t>	grem </a:t>
            </a:r>
            <a:r>
              <a:rPr lang="sl-SI" i="1" dirty="0">
                <a:solidFill>
                  <a:schemeClr val="accent2"/>
                </a:solidFill>
              </a:rPr>
              <a:t>k</a:t>
            </a:r>
            <a:r>
              <a:rPr lang="sl-SI" i="1" dirty="0"/>
              <a:t> Mojci, </a:t>
            </a:r>
            <a:r>
              <a:rPr lang="sl-SI" i="1" dirty="0">
                <a:solidFill>
                  <a:schemeClr val="accent2"/>
                </a:solidFill>
              </a:rPr>
              <a:t>kljub</a:t>
            </a:r>
            <a:r>
              <a:rPr lang="sl-SI" i="1" dirty="0"/>
              <a:t> slabemu vremenu, peljemo se </a:t>
            </a:r>
            <a:r>
              <a:rPr lang="sl-SI" i="1" dirty="0">
                <a:solidFill>
                  <a:schemeClr val="accent2"/>
                </a:solidFill>
              </a:rPr>
              <a:t>proti</a:t>
            </a:r>
            <a:r>
              <a:rPr lang="sl-SI" i="1" dirty="0"/>
              <a:t> Moskvi, mi smo </a:t>
            </a:r>
            <a:r>
              <a:rPr lang="sl-SI" i="1" dirty="0">
                <a:solidFill>
                  <a:schemeClr val="accent2"/>
                </a:solidFill>
              </a:rPr>
              <a:t>proti</a:t>
            </a:r>
            <a:r>
              <a:rPr lang="sl-SI" i="1" dirty="0"/>
              <a:t> predlogu</a:t>
            </a:r>
            <a:r>
              <a:rPr lang="sl-SI" dirty="0"/>
              <a:t> </a:t>
            </a:r>
          </a:p>
          <a:p>
            <a:r>
              <a:rPr lang="sl-SI" b="1" dirty="0"/>
              <a:t>Ob nekaterih glagolih </a:t>
            </a:r>
            <a:r>
              <a:rPr lang="sl-SI" dirty="0"/>
              <a:t>telefonirati, pomagati, smejati se, poslati, pisati, zahvaliti se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 smtClean="0">
                <a:solidFill>
                  <a:schemeClr val="accent5"/>
                </a:solidFill>
              </a:rPr>
              <a:t>VAJA</a:t>
            </a:r>
          </a:p>
          <a:p>
            <a:pPr marL="0" indent="0">
              <a:buNone/>
            </a:pPr>
            <a:r>
              <a:rPr lang="sl-SI" b="1" dirty="0" smtClean="0"/>
              <a:t>Helena </a:t>
            </a:r>
            <a:r>
              <a:rPr lang="sl-SI" b="1" dirty="0"/>
              <a:t>ima naporen dan. Napišite, kaj vse mora opraviti danes, kam mora iti. Uporabite predlog </a:t>
            </a:r>
            <a:r>
              <a:rPr lang="sl-SI" b="1" i="1" dirty="0"/>
              <a:t>k</a:t>
            </a:r>
            <a:r>
              <a:rPr lang="sl-SI" b="1" dirty="0"/>
              <a:t>  ali </a:t>
            </a:r>
            <a:r>
              <a:rPr lang="sl-SI" b="1" i="1" dirty="0"/>
              <a:t>h</a:t>
            </a:r>
            <a:r>
              <a:rPr lang="sl-SI" b="1" dirty="0"/>
              <a:t>.</a:t>
            </a:r>
            <a:endParaRPr lang="sl-SI" dirty="0"/>
          </a:p>
          <a:p>
            <a:r>
              <a:rPr lang="sl-SI" dirty="0"/>
              <a:t>13.00  frizerka  </a:t>
            </a:r>
            <a:r>
              <a:rPr lang="sl-SI" i="1" dirty="0"/>
              <a:t>Ob enih …</a:t>
            </a:r>
            <a:endParaRPr lang="sl-SI" dirty="0"/>
          </a:p>
          <a:p>
            <a:r>
              <a:rPr lang="sl-SI" dirty="0"/>
              <a:t>14.00  brat</a:t>
            </a:r>
          </a:p>
          <a:p>
            <a:r>
              <a:rPr lang="sl-SI" dirty="0"/>
              <a:t>14.30  prijateljica</a:t>
            </a:r>
          </a:p>
          <a:p>
            <a:r>
              <a:rPr lang="sl-SI" dirty="0"/>
              <a:t>14.40  zdravnik</a:t>
            </a:r>
          </a:p>
          <a:p>
            <a:r>
              <a:rPr lang="sl-SI" dirty="0"/>
              <a:t>17.00  Katja</a:t>
            </a:r>
          </a:p>
          <a:p>
            <a:r>
              <a:rPr lang="sl-SI" dirty="0"/>
              <a:t>20.00  mama</a:t>
            </a:r>
          </a:p>
          <a:p>
            <a:r>
              <a:rPr lang="sl-SI" dirty="0"/>
              <a:t>20.50  fantu</a:t>
            </a:r>
          </a:p>
          <a:p>
            <a:r>
              <a:rPr lang="sl-SI" dirty="0"/>
              <a:t>22.00  Gregor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55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6416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NAKLONSKI GLAGOLI IN IZRAZI (modalni)</a:t>
            </a:r>
            <a:r>
              <a:rPr lang="sl-SI" sz="28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sl-SI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sl-SI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l-SI" sz="31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moči, želeti, hoteti, treba</a:t>
            </a:r>
            <a:endParaRPr lang="sl-SI" sz="31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199" y="1645919"/>
            <a:ext cx="10866121" cy="4947385"/>
          </a:xfrm>
        </p:spPr>
        <p:txBody>
          <a:bodyPr>
            <a:normAutofit fontScale="70000" lnSpcReduction="20000"/>
          </a:bodyPr>
          <a:lstStyle/>
          <a:p>
            <a:pPr marL="269875" lvl="8" indent="-269875"/>
            <a:r>
              <a:rPr lang="sl-SI" sz="29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MOČI</a:t>
            </a:r>
            <a:r>
              <a:rPr lang="sl-SI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sl-SI" sz="2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– – –</a:t>
            </a:r>
            <a:r>
              <a:rPr lang="sl-SI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+ inf. 		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ne morem | nisem mogla | ne bom mogla</a:t>
            </a:r>
            <a:endParaRPr lang="sl-SI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sl-SI" b="1" u="sng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mor</a:t>
            </a:r>
            <a:r>
              <a:rPr lang="sl-SI" b="1" u="sng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 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 poklicati, ker nimam telefona.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	N</a:t>
            </a:r>
            <a:r>
              <a:rPr lang="sl-SI" b="1" u="sng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mor</a:t>
            </a:r>
            <a:r>
              <a:rPr lang="sl-SI" b="1" u="sng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 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dvigniti slona.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l-SI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				     </a:t>
            </a:r>
            <a:r>
              <a:rPr lang="sl-SI" sz="2600" dirty="0" smtClean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</a:rPr>
              <a:t>X</a:t>
            </a:r>
            <a:r>
              <a:rPr lang="sl-SI" sz="26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sl-SI" sz="2600" i="1" strike="sngStrike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Morem pomagati </a:t>
            </a:r>
            <a:r>
              <a:rPr lang="sl-SI" i="1" strike="sngStrike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  <a:endParaRPr lang="sl-SI" i="1" strike="sngStrike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sl-SI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ŽELETI</a:t>
            </a:r>
            <a:r>
              <a:rPr lang="sl-SI" b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+  –</a:t>
            </a:r>
          </a:p>
          <a:p>
            <a:pPr marL="0" indent="0">
              <a:buNone/>
            </a:pP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+ 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</a:rPr>
              <a:t>inf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		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želim| ne želim |sem želel | nisem želel| ne bom želel … 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Želim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imeti psa. (= Rad bi imel psa.)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 želim 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 učiti finščino.</a:t>
            </a:r>
          </a:p>
          <a:p>
            <a:pPr marL="0" indent="0">
              <a:buNone/>
            </a:pPr>
            <a:endParaRPr lang="sl-SI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sl-SI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HOTETI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+  –</a:t>
            </a:r>
          </a:p>
          <a:p>
            <a:pPr marL="0" indent="0">
              <a:buNone/>
            </a:pP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+ inf.		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l-SI" sz="2700" dirty="0" smtClean="0">
                <a:latin typeface="Verdana" panose="020B0604030504040204" pitchFamily="34" charset="0"/>
                <a:ea typeface="Verdana" panose="020B0604030504040204" pitchFamily="34" charset="0"/>
              </a:rPr>
              <a:t>hočem| </a:t>
            </a:r>
            <a:r>
              <a:rPr lang="sl-SI" sz="27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nočem</a:t>
            </a:r>
            <a:r>
              <a:rPr lang="sl-SI" sz="2700" dirty="0" smtClean="0">
                <a:latin typeface="Verdana" panose="020B0604030504040204" pitchFamily="34" charset="0"/>
                <a:ea typeface="Verdana" panose="020B0604030504040204" pitchFamily="34" charset="0"/>
              </a:rPr>
              <a:t> | hotel sem | nisem hotel | hotel bom …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Hočem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si kupiti stanovanje, 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nočem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kupiti avta!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GROBO !</a:t>
            </a:r>
          </a:p>
        </p:txBody>
      </p:sp>
    </p:spTree>
    <p:extLst>
      <p:ext uri="{BB962C8B-B14F-4D97-AF65-F5344CB8AC3E}">
        <p14:creationId xmlns:p14="http://schemas.microsoft.com/office/powerpoint/2010/main" val="413135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sl-SI" sz="24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TREBA</a:t>
            </a:r>
            <a:r>
              <a:rPr lang="sl-SI" sz="20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l-SI" sz="2400" b="1" dirty="0" smtClean="0"/>
              <a:t>+ inf.</a:t>
            </a:r>
            <a:endParaRPr lang="sl-SI" sz="2000" b="1" dirty="0">
              <a:solidFill>
                <a:schemeClr val="accent6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087655"/>
            <a:ext cx="10515600" cy="53227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2400" b="1" dirty="0" smtClean="0">
                <a:solidFill>
                  <a:schemeClr val="accent2">
                    <a:lumMod val="75000"/>
                  </a:schemeClr>
                </a:solidFill>
              </a:rPr>
              <a:t>BREZOSEBNO</a:t>
            </a:r>
            <a:r>
              <a:rPr lang="sl-SI" sz="2400" b="1" dirty="0" smtClean="0">
                <a:solidFill>
                  <a:schemeClr val="accent2"/>
                </a:solidFill>
              </a:rPr>
              <a:t>  </a:t>
            </a:r>
            <a:r>
              <a:rPr lang="sl-SI" sz="2400" b="1" dirty="0"/>
              <a:t> </a:t>
            </a:r>
            <a:r>
              <a:rPr lang="sl-SI" sz="2400" b="1" dirty="0" smtClean="0"/>
              <a:t>               treba je – ni treba</a:t>
            </a:r>
            <a:endParaRPr lang="sl-SI" b="1" dirty="0" smtClean="0"/>
          </a:p>
          <a:p>
            <a:pPr marL="0" indent="0">
              <a:buNone/>
            </a:pPr>
            <a:r>
              <a:rPr lang="sl-SI" sz="2000" b="1" dirty="0" smtClean="0"/>
              <a:t>    +  – 	</a:t>
            </a:r>
            <a:r>
              <a:rPr lang="sl-SI" sz="2200" dirty="0" smtClean="0">
                <a:sym typeface="Wingdings" panose="05000000000000000000" pitchFamily="2" charset="2"/>
              </a:rPr>
              <a:t>	 </a:t>
            </a:r>
            <a:r>
              <a:rPr lang="sl-SI" sz="2200" dirty="0" smtClean="0"/>
              <a:t>je treba | je bilo treba | bo treba</a:t>
            </a:r>
          </a:p>
          <a:p>
            <a:pPr marL="0" indent="0">
              <a:buNone/>
            </a:pPr>
            <a:r>
              <a:rPr lang="sl-SI" sz="2200" dirty="0" smtClean="0">
                <a:sym typeface="Wingdings" panose="05000000000000000000" pitchFamily="2" charset="2"/>
              </a:rPr>
              <a:t>		 </a:t>
            </a:r>
            <a:r>
              <a:rPr lang="sl-SI" sz="2200" dirty="0" smtClean="0"/>
              <a:t>ni treba| ni bilo treba | ne bo treba</a:t>
            </a:r>
          </a:p>
          <a:p>
            <a:pPr marL="0" indent="0" algn="ctr">
              <a:buNone/>
            </a:pPr>
            <a:r>
              <a:rPr lang="sl-SI" sz="2200" dirty="0" smtClean="0">
                <a:solidFill>
                  <a:schemeClr val="accent5"/>
                </a:solidFill>
              </a:rPr>
              <a:t>Januarja </a:t>
            </a:r>
            <a:r>
              <a:rPr lang="sl-SI" sz="2200" b="1" dirty="0" smtClean="0">
                <a:solidFill>
                  <a:schemeClr val="accent5"/>
                </a:solidFill>
              </a:rPr>
              <a:t>je treba </a:t>
            </a:r>
            <a:r>
              <a:rPr lang="sl-SI" sz="2200" dirty="0" smtClean="0">
                <a:solidFill>
                  <a:schemeClr val="accent5"/>
                </a:solidFill>
              </a:rPr>
              <a:t>nositi plašč, aprila pa </a:t>
            </a:r>
            <a:r>
              <a:rPr lang="sl-SI" sz="2200" b="1" dirty="0" smtClean="0">
                <a:solidFill>
                  <a:schemeClr val="accent5"/>
                </a:solidFill>
              </a:rPr>
              <a:t>ni treba </a:t>
            </a:r>
            <a:r>
              <a:rPr lang="sl-SI" sz="2200" dirty="0" smtClean="0">
                <a:solidFill>
                  <a:schemeClr val="accent5"/>
                </a:solidFill>
              </a:rPr>
              <a:t>nositi plašča.</a:t>
            </a:r>
          </a:p>
          <a:p>
            <a:pPr marL="0" indent="0" algn="ctr">
              <a:buNone/>
            </a:pPr>
            <a:r>
              <a:rPr lang="sl-SI" sz="2200" dirty="0" smtClean="0">
                <a:solidFill>
                  <a:schemeClr val="accent5"/>
                </a:solidFill>
              </a:rPr>
              <a:t>Januarja </a:t>
            </a:r>
            <a:r>
              <a:rPr lang="sl-SI" sz="2200" b="1" dirty="0" smtClean="0">
                <a:solidFill>
                  <a:schemeClr val="accent5"/>
                </a:solidFill>
              </a:rPr>
              <a:t>je bilo treba </a:t>
            </a:r>
            <a:r>
              <a:rPr lang="sl-SI" sz="2200" dirty="0" smtClean="0">
                <a:solidFill>
                  <a:schemeClr val="accent5"/>
                </a:solidFill>
              </a:rPr>
              <a:t>nositi plašč, avgusta pa </a:t>
            </a:r>
            <a:r>
              <a:rPr lang="sl-SI" sz="2200" b="1" dirty="0" smtClean="0">
                <a:solidFill>
                  <a:schemeClr val="accent5"/>
                </a:solidFill>
              </a:rPr>
              <a:t>ne bo treba </a:t>
            </a:r>
            <a:r>
              <a:rPr lang="sl-SI" sz="2200" dirty="0" smtClean="0">
                <a:solidFill>
                  <a:schemeClr val="accent5"/>
                </a:solidFill>
              </a:rPr>
              <a:t>nositi plašča.</a:t>
            </a:r>
          </a:p>
          <a:p>
            <a:pPr marL="0" indent="0">
              <a:buNone/>
            </a:pPr>
            <a:endParaRPr lang="sl-SI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sl-SI" sz="2400" b="1" dirty="0" smtClean="0">
                <a:solidFill>
                  <a:schemeClr val="accent4">
                    <a:lumMod val="75000"/>
                  </a:schemeClr>
                </a:solidFill>
              </a:rPr>
              <a:t>OSEBNO</a:t>
            </a:r>
            <a:r>
              <a:rPr lang="sl-SI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l-SI" sz="1800" b="1" dirty="0" smtClean="0">
                <a:solidFill>
                  <a:schemeClr val="accent2">
                    <a:lumMod val="75000"/>
                  </a:schemeClr>
                </a:solidFill>
              </a:rPr>
              <a:t>+ 3. sklon</a:t>
            </a:r>
            <a:r>
              <a:rPr lang="sl-SI" sz="1800" b="1" dirty="0" smtClean="0">
                <a:solidFill>
                  <a:schemeClr val="accent2"/>
                </a:solidFill>
              </a:rPr>
              <a:t>                 </a:t>
            </a:r>
            <a:r>
              <a:rPr lang="sl-SI" sz="2400" b="1" dirty="0" smtClean="0"/>
              <a:t>ni </a:t>
            </a:r>
            <a:r>
              <a:rPr lang="sl-SI" sz="2400" b="1" u="sng" dirty="0" smtClean="0"/>
              <a:t>mi</a:t>
            </a:r>
            <a:r>
              <a:rPr lang="sl-SI" sz="2400" b="1" dirty="0" smtClean="0"/>
              <a:t> treba   </a:t>
            </a:r>
            <a:r>
              <a:rPr lang="sl-SI" b="1" dirty="0" smtClean="0"/>
              <a:t>       </a:t>
            </a:r>
            <a:r>
              <a:rPr lang="sl-SI" sz="2000" i="1" u="sng" dirty="0" smtClean="0">
                <a:solidFill>
                  <a:srgbClr val="C00000"/>
                </a:solidFill>
              </a:rPr>
              <a:t>Komu</a:t>
            </a:r>
            <a:r>
              <a:rPr lang="sl-SI" sz="2000" i="1" dirty="0" smtClean="0">
                <a:solidFill>
                  <a:srgbClr val="C00000"/>
                </a:solidFill>
              </a:rPr>
              <a:t> ni treba? </a:t>
            </a:r>
            <a:r>
              <a:rPr lang="sl-SI" sz="2000" i="1" dirty="0">
                <a:solidFill>
                  <a:srgbClr val="C00000"/>
                </a:solidFill>
              </a:rPr>
              <a:t>m</a:t>
            </a:r>
            <a:r>
              <a:rPr lang="sl-SI" sz="2000" i="1" dirty="0" smtClean="0">
                <a:solidFill>
                  <a:srgbClr val="C00000"/>
                </a:solidFill>
              </a:rPr>
              <a:t>i, ti, ji, mu, vam … </a:t>
            </a:r>
            <a:r>
              <a:rPr lang="sl-SI" sz="2000" dirty="0" smtClean="0">
                <a:solidFill>
                  <a:srgbClr val="C00000"/>
                </a:solidFill>
              </a:rPr>
              <a:t>dajalnik</a:t>
            </a:r>
            <a:endParaRPr lang="sl-SI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l-SI" sz="2000" b="1" dirty="0" smtClean="0"/>
              <a:t>    –</a:t>
            </a:r>
            <a:r>
              <a:rPr lang="sl-SI" sz="2000" b="1" dirty="0" smtClean="0">
                <a:solidFill>
                  <a:schemeClr val="accent2"/>
                </a:solidFill>
              </a:rPr>
              <a:t> </a:t>
            </a:r>
            <a:r>
              <a:rPr lang="sl-SI" sz="2200" b="1" dirty="0" smtClean="0"/>
              <a:t>		</a:t>
            </a:r>
            <a:r>
              <a:rPr lang="sl-SI" sz="2200" dirty="0" smtClean="0">
                <a:sym typeface="Wingdings" panose="05000000000000000000" pitchFamily="2" charset="2"/>
              </a:rPr>
              <a:t> </a:t>
            </a:r>
            <a:r>
              <a:rPr lang="sl-SI" sz="2200" dirty="0" smtClean="0"/>
              <a:t>ni mi treba| ni mi bilo treba | ne bo mi treba</a:t>
            </a:r>
          </a:p>
          <a:p>
            <a:pPr marL="0" indent="0" algn="ctr">
              <a:buNone/>
            </a:pPr>
            <a:r>
              <a:rPr lang="sl-SI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Med počitnicami </a:t>
            </a:r>
            <a:r>
              <a:rPr lang="sl-SI" sz="2200" b="1" u="sng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mi</a:t>
            </a:r>
            <a:r>
              <a:rPr lang="sl-SI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 </a:t>
            </a:r>
            <a:r>
              <a:rPr lang="sl-SI" sz="2200" b="1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ni treba </a:t>
            </a:r>
            <a:r>
              <a:rPr lang="sl-SI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delati.</a:t>
            </a:r>
          </a:p>
          <a:p>
            <a:pPr marL="0" indent="0" algn="ctr">
              <a:buNone/>
            </a:pPr>
            <a:r>
              <a:rPr lang="sl-SI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Čez en mesec </a:t>
            </a:r>
            <a:r>
              <a:rPr lang="sl-SI" sz="2200" b="1" u="sng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mi</a:t>
            </a:r>
            <a:r>
              <a:rPr lang="sl-SI" sz="2200" b="1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 ne bo treba </a:t>
            </a:r>
            <a:r>
              <a:rPr lang="sl-SI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živeti v karanteni.</a:t>
            </a:r>
            <a:endParaRPr lang="sl-SI" sz="2200" b="1" dirty="0" smtClean="0"/>
          </a:p>
          <a:p>
            <a:pPr marL="0" indent="0" algn="r">
              <a:buNone/>
            </a:pPr>
            <a:r>
              <a:rPr lang="sl-SI" b="1" dirty="0" smtClean="0"/>
              <a:t>  </a:t>
            </a:r>
            <a:r>
              <a:rPr lang="sl-SI" sz="1800" dirty="0" smtClean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</a:rPr>
              <a:t>X</a:t>
            </a:r>
            <a:r>
              <a:rPr lang="sl-SI" sz="18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sl-SI" sz="1800" i="1" strike="sngStrike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 treba delati …</a:t>
            </a:r>
            <a:endParaRPr lang="sl-SI" b="1" dirty="0" smtClean="0"/>
          </a:p>
        </p:txBody>
      </p:sp>
      <p:pic>
        <p:nvPicPr>
          <p:cNvPr id="4" name="Slika 3" descr="Povezana slika"/>
          <p:cNvPicPr/>
          <p:nvPr/>
        </p:nvPicPr>
        <p:blipFill>
          <a:blip r:embed="rId2" cstate="print"/>
          <a:srcRect l="19667" t="21667" r="58000" b="22333"/>
          <a:stretch>
            <a:fillRect/>
          </a:stretch>
        </p:blipFill>
        <p:spPr bwMode="auto">
          <a:xfrm>
            <a:off x="1712055" y="3520440"/>
            <a:ext cx="9080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 descr="Povezana slika"/>
          <p:cNvPicPr/>
          <p:nvPr/>
        </p:nvPicPr>
        <p:blipFill>
          <a:blip r:embed="rId2" cstate="print"/>
          <a:srcRect l="19667" t="21667" r="58000" b="22333"/>
          <a:stretch>
            <a:fillRect/>
          </a:stretch>
        </p:blipFill>
        <p:spPr bwMode="auto">
          <a:xfrm>
            <a:off x="1618751" y="3749040"/>
            <a:ext cx="9080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lika 5" descr="Povezana slika"/>
          <p:cNvPicPr/>
          <p:nvPr/>
        </p:nvPicPr>
        <p:blipFill>
          <a:blip r:embed="rId2" cstate="print"/>
          <a:srcRect l="19667" t="21667" r="58000" b="22333"/>
          <a:stretch>
            <a:fillRect/>
          </a:stretch>
        </p:blipFill>
        <p:spPr bwMode="auto">
          <a:xfrm>
            <a:off x="2072154" y="3834866"/>
            <a:ext cx="9080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lika 6" descr="Povezana slika"/>
          <p:cNvPicPr/>
          <p:nvPr/>
        </p:nvPicPr>
        <p:blipFill>
          <a:blip r:embed="rId2" cstate="print"/>
          <a:srcRect l="19667" t="21667" r="58000" b="22333"/>
          <a:stretch>
            <a:fillRect/>
          </a:stretch>
        </p:blipFill>
        <p:spPr bwMode="auto">
          <a:xfrm>
            <a:off x="1848792" y="3740619"/>
            <a:ext cx="9080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 descr="Povezana slika"/>
          <p:cNvPicPr/>
          <p:nvPr/>
        </p:nvPicPr>
        <p:blipFill>
          <a:blip r:embed="rId2" cstate="print"/>
          <a:srcRect l="19667" t="21667" r="58000" b="22333"/>
          <a:stretch>
            <a:fillRect/>
          </a:stretch>
        </p:blipFill>
        <p:spPr bwMode="auto">
          <a:xfrm>
            <a:off x="1981349" y="3634740"/>
            <a:ext cx="9080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71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5409"/>
          </a:xfrm>
        </p:spPr>
        <p:txBody>
          <a:bodyPr>
            <a:normAutofit/>
          </a:bodyPr>
          <a:lstStyle/>
          <a:p>
            <a:r>
              <a:rPr lang="sl-SI" sz="2000" dirty="0" smtClean="0"/>
              <a:t>.</a:t>
            </a:r>
            <a:endParaRPr lang="sl-SI" sz="20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443790"/>
            <a:ext cx="10515600" cy="5139890"/>
          </a:xfrm>
        </p:spPr>
        <p:txBody>
          <a:bodyPr>
            <a:normAutofit/>
          </a:bodyPr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endParaRPr lang="sl-SI" sz="2000" dirty="0" smtClean="0">
              <a:latin typeface="+mj-lt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796" y="275372"/>
            <a:ext cx="8842408" cy="630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6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 smtClean="0"/>
              <a:t>DOMAČA NALOGA:</a:t>
            </a: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800" dirty="0" smtClean="0"/>
              <a:t>Napišite nekaj stavkov o sliki in pri tem uporabite </a:t>
            </a:r>
            <a:r>
              <a:rPr lang="sl-SI" sz="2800" u="sng" dirty="0" smtClean="0"/>
              <a:t>čim več modalnih izrazov</a:t>
            </a:r>
            <a:r>
              <a:rPr lang="sl-SI" sz="2800" dirty="0" smtClean="0"/>
              <a:t>. Izmislite si majhno zgodbo.</a:t>
            </a:r>
            <a:endParaRPr lang="sl-SI" sz="28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199" y="1825625"/>
            <a:ext cx="10875745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sz="1800" dirty="0" smtClean="0"/>
          </a:p>
          <a:p>
            <a:pPr marL="0" indent="0">
              <a:buNone/>
            </a:pPr>
            <a:endParaRPr lang="sl-SI" sz="1800" dirty="0" smtClean="0"/>
          </a:p>
          <a:p>
            <a:pPr marL="0" indent="0">
              <a:buNone/>
            </a:pPr>
            <a:endParaRPr lang="sl-SI" sz="1800" dirty="0"/>
          </a:p>
          <a:p>
            <a:pPr marL="0" indent="0" algn="r">
              <a:buNone/>
            </a:pPr>
            <a:r>
              <a:rPr lang="sl-SI" sz="1800" dirty="0" err="1" smtClean="0"/>
              <a:t>Heath</a:t>
            </a:r>
            <a:r>
              <a:rPr lang="sl-SI" sz="1800" dirty="0" smtClean="0"/>
              <a:t> Robinson, </a:t>
            </a:r>
            <a:r>
              <a:rPr lang="sl-SI" sz="1800" i="1" dirty="0" err="1" smtClean="0"/>
              <a:t>The</a:t>
            </a:r>
            <a:r>
              <a:rPr lang="sl-SI" sz="1800" i="1" dirty="0" smtClean="0"/>
              <a:t> Ideal Home</a:t>
            </a:r>
            <a:r>
              <a:rPr lang="sl-SI" sz="1800" dirty="0" smtClean="0"/>
              <a:t>, 1933</a:t>
            </a:r>
            <a:endParaRPr lang="sl-SI" sz="1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29" y="1686894"/>
            <a:ext cx="7521850" cy="504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53</Words>
  <Application>Microsoft Office PowerPoint</Application>
  <PresentationFormat>Širokozaslonsko</PresentationFormat>
  <Paragraphs>71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Arial Rounded MT Bold</vt:lpstr>
      <vt:lpstr>Calibri</vt:lpstr>
      <vt:lpstr>Calibri Light</vt:lpstr>
      <vt:lpstr>Verdana</vt:lpstr>
      <vt:lpstr>Wingdings</vt:lpstr>
      <vt:lpstr>Officeova tema</vt:lpstr>
      <vt:lpstr>Skloni</vt:lpstr>
      <vt:lpstr>… dajalnik</vt:lpstr>
      <vt:lpstr>NAKLONSKI GLAGOLI IN IZRAZI (modalni)–  moči, želeti, hoteti, treba</vt:lpstr>
      <vt:lpstr>TREBA + inf.</vt:lpstr>
      <vt:lpstr>.</vt:lpstr>
      <vt:lpstr>DOMAČA NALOGA: Napišite nekaj stavkov o sliki in pri tem uporabite čim več modalnih izrazov. Izmislite si majhno zgodbo.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Magda Lojk</dc:creator>
  <cp:lastModifiedBy>Magda Lojk</cp:lastModifiedBy>
  <cp:revision>13</cp:revision>
  <dcterms:created xsi:type="dcterms:W3CDTF">2020-04-07T21:43:07Z</dcterms:created>
  <dcterms:modified xsi:type="dcterms:W3CDTF">2020-04-08T08:04:05Z</dcterms:modified>
</cp:coreProperties>
</file>