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36"/>
  </p:notesMasterIdLst>
  <p:sldIdLst>
    <p:sldId id="256" r:id="rId2"/>
    <p:sldId id="397" r:id="rId3"/>
    <p:sldId id="405" r:id="rId4"/>
    <p:sldId id="448" r:id="rId5"/>
    <p:sldId id="413" r:id="rId6"/>
    <p:sldId id="414" r:id="rId7"/>
    <p:sldId id="444" r:id="rId8"/>
    <p:sldId id="445" r:id="rId9"/>
    <p:sldId id="446" r:id="rId10"/>
    <p:sldId id="447" r:id="rId11"/>
    <p:sldId id="453" r:id="rId12"/>
    <p:sldId id="419" r:id="rId13"/>
    <p:sldId id="422" r:id="rId14"/>
    <p:sldId id="365" r:id="rId15"/>
    <p:sldId id="366" r:id="rId16"/>
    <p:sldId id="369" r:id="rId17"/>
    <p:sldId id="371" r:id="rId18"/>
    <p:sldId id="384" r:id="rId19"/>
    <p:sldId id="429" r:id="rId20"/>
    <p:sldId id="439" r:id="rId21"/>
    <p:sldId id="428" r:id="rId22"/>
    <p:sldId id="423" r:id="rId23"/>
    <p:sldId id="424" r:id="rId24"/>
    <p:sldId id="440" r:id="rId25"/>
    <p:sldId id="425" r:id="rId26"/>
    <p:sldId id="427" r:id="rId27"/>
    <p:sldId id="449" r:id="rId28"/>
    <p:sldId id="430" r:id="rId29"/>
    <p:sldId id="437" r:id="rId30"/>
    <p:sldId id="438" r:id="rId31"/>
    <p:sldId id="451" r:id="rId32"/>
    <p:sldId id="452" r:id="rId33"/>
    <p:sldId id="450" r:id="rId34"/>
    <p:sldId id="364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Hudáková" initials="AH" lastIdx="12" clrIdx="0">
    <p:extLst>
      <p:ext uri="{19B8F6BF-5375-455C-9EA6-DF929625EA0E}">
        <p15:presenceInfo xmlns:p15="http://schemas.microsoft.com/office/powerpoint/2012/main" userId="741b2a806fc06f49" providerId="Windows Live"/>
      </p:ext>
    </p:extLst>
  </p:cmAuthor>
  <p:cmAuthor id="2" name="Hudáková, Andrea" initials="HA" lastIdx="2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8" autoAdjust="0"/>
    <p:restoredTop sz="94660"/>
  </p:normalViewPr>
  <p:slideViewPr>
    <p:cSldViewPr snapToGrid="0">
      <p:cViewPr varScale="1">
        <p:scale>
          <a:sx n="66" d="100"/>
          <a:sy n="66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fuk\Documents\statistiky_pocty%20deti%20ve%20skolach_listopad_2017_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fuk\Documents\Kopie%20-%20SeznamB1+B2_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fuk\Documents\Kopie%20-%20SeznamB1+B2_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fuk\Documents\Kopie%20-%20SeznamB1+B2_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fuk\Documents\Kopie%20-%20SeznamB1+B2_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fuk\Documents\Kopie%20-%20SeznamB1+B2_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fuk\Documents\UJKN_2250081_SSP_sluzby_vyuka_2012-2016_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444584943665023E-2"/>
          <c:y val="2.5731692990627691E-2"/>
          <c:w val="0.89812147779395857"/>
          <c:h val="0.8883242659494806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'VŠ_celkem_studenti se SP'!$J$3:$O$3</c:f>
              <c:strCache>
                <c:ptCount val="6"/>
                <c:pt idx="0">
                  <c:v>2011/12</c:v>
                </c:pt>
                <c:pt idx="1">
                  <c:v>2012/13</c:v>
                </c:pt>
                <c:pt idx="2">
                  <c:v>2013/14</c:v>
                </c:pt>
                <c:pt idx="3">
                  <c:v>2014/15</c:v>
                </c:pt>
                <c:pt idx="4">
                  <c:v>2015/16</c:v>
                </c:pt>
                <c:pt idx="5">
                  <c:v>2016/17</c:v>
                </c:pt>
              </c:strCache>
            </c:strRef>
          </c:cat>
          <c:val>
            <c:numRef>
              <c:f>'VŠ_celkem_studenti se SP'!$J$4:$O$4</c:f>
              <c:numCache>
                <c:formatCode>#\ ##0_ ;[Red]\-#\ ##0\ ;\–\ </c:formatCode>
                <c:ptCount val="6"/>
                <c:pt idx="0" formatCode="General">
                  <c:v>175</c:v>
                </c:pt>
                <c:pt idx="1">
                  <c:v>140</c:v>
                </c:pt>
                <c:pt idx="2" formatCode="General">
                  <c:v>170</c:v>
                </c:pt>
                <c:pt idx="3" formatCode="General">
                  <c:v>177</c:v>
                </c:pt>
                <c:pt idx="4" formatCode="General">
                  <c:v>187</c:v>
                </c:pt>
                <c:pt idx="5" formatCode="General">
                  <c:v>194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9695912"/>
        <c:axId val="299695128"/>
      </c:barChart>
      <c:catAx>
        <c:axId val="299695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695128"/>
        <c:crosses val="autoZero"/>
        <c:auto val="1"/>
        <c:lblAlgn val="ctr"/>
        <c:lblOffset val="100"/>
        <c:noMultiLvlLbl val="0"/>
      </c:catAx>
      <c:valAx>
        <c:axId val="299695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695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List2!$A$6</c:f>
              <c:strCache>
                <c:ptCount val="1"/>
                <c:pt idx="0">
                  <c:v>ČR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List2!$B$5:$H$5</c:f>
              <c:strCache>
                <c:ptCount val="7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  <c:pt idx="3">
                  <c:v>2014/2015</c:v>
                </c:pt>
                <c:pt idx="4">
                  <c:v>2015/2016</c:v>
                </c:pt>
                <c:pt idx="5">
                  <c:v>2016/2017</c:v>
                </c:pt>
                <c:pt idx="6">
                  <c:v>2017/2018</c:v>
                </c:pt>
              </c:strCache>
            </c:strRef>
          </c:cat>
          <c:val>
            <c:numRef>
              <c:f>List2!$B$6:$H$6</c:f>
              <c:numCache>
                <c:formatCode>General</c:formatCode>
                <c:ptCount val="7"/>
                <c:pt idx="0">
                  <c:v>175</c:v>
                </c:pt>
                <c:pt idx="1">
                  <c:v>140</c:v>
                </c:pt>
                <c:pt idx="2">
                  <c:v>170</c:v>
                </c:pt>
                <c:pt idx="3">
                  <c:v>177</c:v>
                </c:pt>
                <c:pt idx="4">
                  <c:v>187</c:v>
                </c:pt>
                <c:pt idx="5">
                  <c:v>194</c:v>
                </c:pt>
              </c:numCache>
            </c:numRef>
          </c:val>
        </c:ser>
        <c:ser>
          <c:idx val="1"/>
          <c:order val="1"/>
          <c:tx>
            <c:strRef>
              <c:f>List2!$A$7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List2!$B$5:$H$5</c:f>
              <c:strCache>
                <c:ptCount val="7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  <c:pt idx="3">
                  <c:v>2014/2015</c:v>
                </c:pt>
                <c:pt idx="4">
                  <c:v>2015/2016</c:v>
                </c:pt>
                <c:pt idx="5">
                  <c:v>2016/2017</c:v>
                </c:pt>
                <c:pt idx="6">
                  <c:v>2017/2018</c:v>
                </c:pt>
              </c:strCache>
            </c:strRef>
          </c:cat>
          <c:val>
            <c:numRef>
              <c:f>List2!$B$7:$H$7</c:f>
              <c:numCache>
                <c:formatCode>General</c:formatCode>
                <c:ptCount val="7"/>
                <c:pt idx="0">
                  <c:v>34</c:v>
                </c:pt>
                <c:pt idx="1">
                  <c:v>26</c:v>
                </c:pt>
                <c:pt idx="2">
                  <c:v>33</c:v>
                </c:pt>
                <c:pt idx="3">
                  <c:v>38</c:v>
                </c:pt>
                <c:pt idx="4">
                  <c:v>35</c:v>
                </c:pt>
                <c:pt idx="5">
                  <c:v>42</c:v>
                </c:pt>
                <c:pt idx="6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9697088"/>
        <c:axId val="299694736"/>
      </c:barChart>
      <c:catAx>
        <c:axId val="29969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694736"/>
        <c:crosses val="autoZero"/>
        <c:auto val="1"/>
        <c:lblAlgn val="ctr"/>
        <c:lblOffset val="100"/>
        <c:noMultiLvlLbl val="0"/>
      </c:catAx>
      <c:valAx>
        <c:axId val="29969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69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List2!$J$2</c:f>
              <c:strCache>
                <c:ptCount val="1"/>
                <c:pt idx="0">
                  <c:v>ETF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List2!$K$1:$Q$1</c:f>
              <c:strCache>
                <c:ptCount val="7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  <c:pt idx="3">
                  <c:v>2014/2015</c:v>
                </c:pt>
                <c:pt idx="4">
                  <c:v>2015/2016</c:v>
                </c:pt>
                <c:pt idx="5">
                  <c:v>2016/2017</c:v>
                </c:pt>
                <c:pt idx="6">
                  <c:v>2017/2018</c:v>
                </c:pt>
              </c:strCache>
            </c:strRef>
          </c:cat>
          <c:val>
            <c:numRef>
              <c:f>List2!$K$2:$Q$2</c:f>
              <c:numCache>
                <c:formatCode>General</c:formatCode>
                <c:ptCount val="7"/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List2!$J$3</c:f>
              <c:strCache>
                <c:ptCount val="1"/>
                <c:pt idx="0">
                  <c:v>FaF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List2!$K$1:$Q$1</c:f>
              <c:strCache>
                <c:ptCount val="7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  <c:pt idx="3">
                  <c:v>2014/2015</c:v>
                </c:pt>
                <c:pt idx="4">
                  <c:v>2015/2016</c:v>
                </c:pt>
                <c:pt idx="5">
                  <c:v>2016/2017</c:v>
                </c:pt>
                <c:pt idx="6">
                  <c:v>2017/2018</c:v>
                </c:pt>
              </c:strCache>
            </c:strRef>
          </c:cat>
          <c:val>
            <c:numRef>
              <c:f>List2!$K$3:$Q$3</c:f>
              <c:numCache>
                <c:formatCode>General</c:formatCode>
                <c:ptCount val="7"/>
                <c:pt idx="2">
                  <c:v>1</c:v>
                </c:pt>
                <c:pt idx="4">
                  <c:v>1</c:v>
                </c:pt>
              </c:numCache>
            </c:numRef>
          </c:val>
        </c:ser>
        <c:ser>
          <c:idx val="2"/>
          <c:order val="2"/>
          <c:tx>
            <c:strRef>
              <c:f>List2!$J$4</c:f>
              <c:strCache>
                <c:ptCount val="1"/>
                <c:pt idx="0">
                  <c:v>FF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List2!$K$1:$Q$1</c:f>
              <c:strCache>
                <c:ptCount val="7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  <c:pt idx="3">
                  <c:v>2014/2015</c:v>
                </c:pt>
                <c:pt idx="4">
                  <c:v>2015/2016</c:v>
                </c:pt>
                <c:pt idx="5">
                  <c:v>2016/2017</c:v>
                </c:pt>
                <c:pt idx="6">
                  <c:v>2017/2018</c:v>
                </c:pt>
              </c:strCache>
            </c:strRef>
          </c:cat>
          <c:val>
            <c:numRef>
              <c:f>List2!$K$4:$Q$4</c:f>
              <c:numCache>
                <c:formatCode>General</c:formatCode>
                <c:ptCount val="7"/>
                <c:pt idx="1">
                  <c:v>15</c:v>
                </c:pt>
                <c:pt idx="2">
                  <c:v>22</c:v>
                </c:pt>
                <c:pt idx="3">
                  <c:v>25</c:v>
                </c:pt>
                <c:pt idx="4">
                  <c:v>19</c:v>
                </c:pt>
                <c:pt idx="5">
                  <c:v>24</c:v>
                </c:pt>
                <c:pt idx="6">
                  <c:v>22</c:v>
                </c:pt>
              </c:numCache>
            </c:numRef>
          </c:val>
        </c:ser>
        <c:ser>
          <c:idx val="3"/>
          <c:order val="3"/>
          <c:tx>
            <c:strRef>
              <c:f>List2!$J$5</c:f>
              <c:strCache>
                <c:ptCount val="1"/>
                <c:pt idx="0">
                  <c:v>FSV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List2!$K$1:$Q$1</c:f>
              <c:strCache>
                <c:ptCount val="7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  <c:pt idx="3">
                  <c:v>2014/2015</c:v>
                </c:pt>
                <c:pt idx="4">
                  <c:v>2015/2016</c:v>
                </c:pt>
                <c:pt idx="5">
                  <c:v>2016/2017</c:v>
                </c:pt>
                <c:pt idx="6">
                  <c:v>2017/2018</c:v>
                </c:pt>
              </c:strCache>
            </c:strRef>
          </c:cat>
          <c:val>
            <c:numRef>
              <c:f>List2!$K$5:$Q$5</c:f>
              <c:numCache>
                <c:formatCode>General</c:formatCode>
                <c:ptCount val="7"/>
                <c:pt idx="6">
                  <c:v>1</c:v>
                </c:pt>
              </c:numCache>
            </c:numRef>
          </c:val>
        </c:ser>
        <c:ser>
          <c:idx val="4"/>
          <c:order val="4"/>
          <c:tx>
            <c:strRef>
              <c:f>List2!$J$6</c:f>
              <c:strCache>
                <c:ptCount val="1"/>
                <c:pt idx="0">
                  <c:v>FTVS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List2!$K$1:$Q$1</c:f>
              <c:strCache>
                <c:ptCount val="7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  <c:pt idx="3">
                  <c:v>2014/2015</c:v>
                </c:pt>
                <c:pt idx="4">
                  <c:v>2015/2016</c:v>
                </c:pt>
                <c:pt idx="5">
                  <c:v>2016/2017</c:v>
                </c:pt>
                <c:pt idx="6">
                  <c:v>2017/2018</c:v>
                </c:pt>
              </c:strCache>
            </c:strRef>
          </c:cat>
          <c:val>
            <c:numRef>
              <c:f>List2!$K$6:$Q$6</c:f>
              <c:numCache>
                <c:formatCode>General</c:formatCode>
                <c:ptCount val="7"/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ser>
          <c:idx val="5"/>
          <c:order val="5"/>
          <c:tx>
            <c:strRef>
              <c:f>List2!$J$7</c:f>
              <c:strCache>
                <c:ptCount val="1"/>
                <c:pt idx="0">
                  <c:v>HTF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List2!$K$1:$Q$1</c:f>
              <c:strCache>
                <c:ptCount val="7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  <c:pt idx="3">
                  <c:v>2014/2015</c:v>
                </c:pt>
                <c:pt idx="4">
                  <c:v>2015/2016</c:v>
                </c:pt>
                <c:pt idx="5">
                  <c:v>2016/2017</c:v>
                </c:pt>
                <c:pt idx="6">
                  <c:v>2017/2018</c:v>
                </c:pt>
              </c:strCache>
            </c:strRef>
          </c:cat>
          <c:val>
            <c:numRef>
              <c:f>List2!$K$7:$Q$7</c:f>
              <c:numCache>
                <c:formatCode>General</c:formatCode>
                <c:ptCount val="7"/>
                <c:pt idx="5">
                  <c:v>1</c:v>
                </c:pt>
                <c:pt idx="6">
                  <c:v>2</c:v>
                </c:pt>
              </c:numCache>
            </c:numRef>
          </c:val>
        </c:ser>
        <c:ser>
          <c:idx val="6"/>
          <c:order val="6"/>
          <c:tx>
            <c:strRef>
              <c:f>List2!$J$8</c:f>
              <c:strCache>
                <c:ptCount val="1"/>
                <c:pt idx="0">
                  <c:v>KTF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List2!$K$1:$Q$1</c:f>
              <c:strCache>
                <c:ptCount val="7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  <c:pt idx="3">
                  <c:v>2014/2015</c:v>
                </c:pt>
                <c:pt idx="4">
                  <c:v>2015/2016</c:v>
                </c:pt>
                <c:pt idx="5">
                  <c:v>2016/2017</c:v>
                </c:pt>
                <c:pt idx="6">
                  <c:v>2017/2018</c:v>
                </c:pt>
              </c:strCache>
            </c:strRef>
          </c:cat>
          <c:val>
            <c:numRef>
              <c:f>List2!$K$8:$Q$8</c:f>
              <c:numCache>
                <c:formatCode>General</c:formatCode>
                <c:ptCount val="7"/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ser>
          <c:idx val="7"/>
          <c:order val="7"/>
          <c:tx>
            <c:strRef>
              <c:f>List2!$J$9</c:f>
              <c:strCache>
                <c:ptCount val="1"/>
                <c:pt idx="0">
                  <c:v>LF1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List2!$K$1:$Q$1</c:f>
              <c:strCache>
                <c:ptCount val="7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  <c:pt idx="3">
                  <c:v>2014/2015</c:v>
                </c:pt>
                <c:pt idx="4">
                  <c:v>2015/2016</c:v>
                </c:pt>
                <c:pt idx="5">
                  <c:v>2016/2017</c:v>
                </c:pt>
                <c:pt idx="6">
                  <c:v>2017/2018</c:v>
                </c:pt>
              </c:strCache>
            </c:strRef>
          </c:cat>
          <c:val>
            <c:numRef>
              <c:f>List2!$K$9:$Q$9</c:f>
              <c:numCache>
                <c:formatCode>General</c:formatCode>
                <c:ptCount val="7"/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8"/>
          <c:order val="8"/>
          <c:tx>
            <c:strRef>
              <c:f>List2!$J$10</c:f>
              <c:strCache>
                <c:ptCount val="1"/>
                <c:pt idx="0">
                  <c:v>LF3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List2!$K$1:$Q$1</c:f>
              <c:strCache>
                <c:ptCount val="7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  <c:pt idx="3">
                  <c:v>2014/2015</c:v>
                </c:pt>
                <c:pt idx="4">
                  <c:v>2015/2016</c:v>
                </c:pt>
                <c:pt idx="5">
                  <c:v>2016/2017</c:v>
                </c:pt>
                <c:pt idx="6">
                  <c:v>2017/2018</c:v>
                </c:pt>
              </c:strCache>
            </c:strRef>
          </c:cat>
          <c:val>
            <c:numRef>
              <c:f>List2!$K$10:$Q$10</c:f>
              <c:numCache>
                <c:formatCode>General</c:formatCode>
                <c:ptCount val="7"/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ser>
          <c:idx val="9"/>
          <c:order val="9"/>
          <c:tx>
            <c:strRef>
              <c:f>List2!$J$11</c:f>
              <c:strCache>
                <c:ptCount val="1"/>
                <c:pt idx="0">
                  <c:v>LFP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List2!$K$1:$Q$1</c:f>
              <c:strCache>
                <c:ptCount val="7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  <c:pt idx="3">
                  <c:v>2014/2015</c:v>
                </c:pt>
                <c:pt idx="4">
                  <c:v>2015/2016</c:v>
                </c:pt>
                <c:pt idx="5">
                  <c:v>2016/2017</c:v>
                </c:pt>
                <c:pt idx="6">
                  <c:v>2017/2018</c:v>
                </c:pt>
              </c:strCache>
            </c:strRef>
          </c:cat>
          <c:val>
            <c:numRef>
              <c:f>List2!$K$11:$Q$11</c:f>
              <c:numCache>
                <c:formatCode>General</c:formatCode>
                <c:ptCount val="7"/>
                <c:pt idx="6">
                  <c:v>1</c:v>
                </c:pt>
              </c:numCache>
            </c:numRef>
          </c:val>
        </c:ser>
        <c:ser>
          <c:idx val="10"/>
          <c:order val="10"/>
          <c:tx>
            <c:strRef>
              <c:f>List2!$J$12</c:f>
              <c:strCache>
                <c:ptCount val="1"/>
                <c:pt idx="0">
                  <c:v>MFF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List2!$K$1:$Q$1</c:f>
              <c:strCache>
                <c:ptCount val="7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  <c:pt idx="3">
                  <c:v>2014/2015</c:v>
                </c:pt>
                <c:pt idx="4">
                  <c:v>2015/2016</c:v>
                </c:pt>
                <c:pt idx="5">
                  <c:v>2016/2017</c:v>
                </c:pt>
                <c:pt idx="6">
                  <c:v>2017/2018</c:v>
                </c:pt>
              </c:strCache>
            </c:strRef>
          </c:cat>
          <c:val>
            <c:numRef>
              <c:f>List2!$K$12:$Q$12</c:f>
              <c:numCache>
                <c:formatCode>General</c:formatCode>
                <c:ptCount val="7"/>
                <c:pt idx="5">
                  <c:v>1</c:v>
                </c:pt>
                <c:pt idx="6">
                  <c:v>1</c:v>
                </c:pt>
              </c:numCache>
            </c:numRef>
          </c:val>
        </c:ser>
        <c:ser>
          <c:idx val="11"/>
          <c:order val="11"/>
          <c:tx>
            <c:strRef>
              <c:f>List2!$J$13</c:f>
              <c:strCache>
                <c:ptCount val="1"/>
                <c:pt idx="0">
                  <c:v>PedF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List2!$K$1:$Q$1</c:f>
              <c:strCache>
                <c:ptCount val="7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  <c:pt idx="3">
                  <c:v>2014/2015</c:v>
                </c:pt>
                <c:pt idx="4">
                  <c:v>2015/2016</c:v>
                </c:pt>
                <c:pt idx="5">
                  <c:v>2016/2017</c:v>
                </c:pt>
                <c:pt idx="6">
                  <c:v>2017/2018</c:v>
                </c:pt>
              </c:strCache>
            </c:strRef>
          </c:cat>
          <c:val>
            <c:numRef>
              <c:f>List2!$K$13:$Q$13</c:f>
              <c:numCache>
                <c:formatCode>General</c:formatCode>
                <c:ptCount val="7"/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6</c:v>
                </c:pt>
                <c:pt idx="5">
                  <c:v>7</c:v>
                </c:pt>
                <c:pt idx="6">
                  <c:v>5</c:v>
                </c:pt>
              </c:numCache>
            </c:numRef>
          </c:val>
        </c:ser>
        <c:ser>
          <c:idx val="12"/>
          <c:order val="12"/>
          <c:tx>
            <c:strRef>
              <c:f>List2!$J$14</c:f>
              <c:strCache>
                <c:ptCount val="1"/>
                <c:pt idx="0">
                  <c:v>PF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List2!$K$1:$Q$1</c:f>
              <c:strCache>
                <c:ptCount val="7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  <c:pt idx="3">
                  <c:v>2014/2015</c:v>
                </c:pt>
                <c:pt idx="4">
                  <c:v>2015/2016</c:v>
                </c:pt>
                <c:pt idx="5">
                  <c:v>2016/2017</c:v>
                </c:pt>
                <c:pt idx="6">
                  <c:v>2017/2018</c:v>
                </c:pt>
              </c:strCache>
            </c:strRef>
          </c:cat>
          <c:val>
            <c:numRef>
              <c:f>List2!$K$14:$Q$14</c:f>
              <c:numCache>
                <c:formatCode>General</c:formatCode>
                <c:ptCount val="7"/>
                <c:pt idx="5">
                  <c:v>1</c:v>
                </c:pt>
                <c:pt idx="6">
                  <c:v>2</c:v>
                </c:pt>
              </c:numCache>
            </c:numRef>
          </c:val>
        </c:ser>
        <c:ser>
          <c:idx val="13"/>
          <c:order val="13"/>
          <c:tx>
            <c:strRef>
              <c:f>List2!$J$15</c:f>
              <c:strCache>
                <c:ptCount val="1"/>
                <c:pt idx="0">
                  <c:v>PřF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List2!$K$1:$Q$1</c:f>
              <c:strCache>
                <c:ptCount val="7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  <c:pt idx="3">
                  <c:v>2014/2015</c:v>
                </c:pt>
                <c:pt idx="4">
                  <c:v>2015/2016</c:v>
                </c:pt>
                <c:pt idx="5">
                  <c:v>2016/2017</c:v>
                </c:pt>
                <c:pt idx="6">
                  <c:v>2017/2018</c:v>
                </c:pt>
              </c:strCache>
            </c:strRef>
          </c:cat>
          <c:val>
            <c:numRef>
              <c:f>List2!$K$15:$Q$15</c:f>
              <c:numCache>
                <c:formatCode>General</c:formatCode>
                <c:ptCount val="7"/>
                <c:pt idx="1">
                  <c:v>5</c:v>
                </c:pt>
                <c:pt idx="2">
                  <c:v>4</c:v>
                </c:pt>
                <c:pt idx="3">
                  <c:v>5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9695520"/>
        <c:axId val="299696304"/>
      </c:barChart>
      <c:catAx>
        <c:axId val="29969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696304"/>
        <c:crosses val="autoZero"/>
        <c:auto val="1"/>
        <c:lblAlgn val="ctr"/>
        <c:lblOffset val="100"/>
        <c:noMultiLvlLbl val="0"/>
      </c:catAx>
      <c:valAx>
        <c:axId val="299696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695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List2!$K$1</c:f>
              <c:strCache>
                <c:ptCount val="1"/>
                <c:pt idx="0">
                  <c:v>2011/2012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List2!$J$2:$J$15</c:f>
              <c:strCache>
                <c:ptCount val="14"/>
                <c:pt idx="0">
                  <c:v>ETF</c:v>
                </c:pt>
                <c:pt idx="1">
                  <c:v>FaF</c:v>
                </c:pt>
                <c:pt idx="2">
                  <c:v>FF</c:v>
                </c:pt>
                <c:pt idx="3">
                  <c:v>FSV</c:v>
                </c:pt>
                <c:pt idx="4">
                  <c:v>FTVS</c:v>
                </c:pt>
                <c:pt idx="5">
                  <c:v>HTF</c:v>
                </c:pt>
                <c:pt idx="6">
                  <c:v>KTF</c:v>
                </c:pt>
                <c:pt idx="7">
                  <c:v>LF1</c:v>
                </c:pt>
                <c:pt idx="8">
                  <c:v>LF3</c:v>
                </c:pt>
                <c:pt idx="9">
                  <c:v>LFP</c:v>
                </c:pt>
                <c:pt idx="10">
                  <c:v>MFF</c:v>
                </c:pt>
                <c:pt idx="11">
                  <c:v>PedF</c:v>
                </c:pt>
                <c:pt idx="12">
                  <c:v>PF</c:v>
                </c:pt>
                <c:pt idx="13">
                  <c:v>PřF</c:v>
                </c:pt>
              </c:strCache>
            </c:strRef>
          </c:cat>
          <c:val>
            <c:numRef>
              <c:f>List2!$K$2:$K$15</c:f>
              <c:numCache>
                <c:formatCode>General</c:formatCode>
                <c:ptCount val="14"/>
              </c:numCache>
            </c:numRef>
          </c:val>
        </c:ser>
        <c:ser>
          <c:idx val="1"/>
          <c:order val="1"/>
          <c:tx>
            <c:strRef>
              <c:f>List2!$L$1</c:f>
              <c:strCache>
                <c:ptCount val="1"/>
                <c:pt idx="0">
                  <c:v>2012/2013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List2!$J$2:$J$15</c:f>
              <c:strCache>
                <c:ptCount val="14"/>
                <c:pt idx="0">
                  <c:v>ETF</c:v>
                </c:pt>
                <c:pt idx="1">
                  <c:v>FaF</c:v>
                </c:pt>
                <c:pt idx="2">
                  <c:v>FF</c:v>
                </c:pt>
                <c:pt idx="3">
                  <c:v>FSV</c:v>
                </c:pt>
                <c:pt idx="4">
                  <c:v>FTVS</c:v>
                </c:pt>
                <c:pt idx="5">
                  <c:v>HTF</c:v>
                </c:pt>
                <c:pt idx="6">
                  <c:v>KTF</c:v>
                </c:pt>
                <c:pt idx="7">
                  <c:v>LF1</c:v>
                </c:pt>
                <c:pt idx="8">
                  <c:v>LF3</c:v>
                </c:pt>
                <c:pt idx="9">
                  <c:v>LFP</c:v>
                </c:pt>
                <c:pt idx="10">
                  <c:v>MFF</c:v>
                </c:pt>
                <c:pt idx="11">
                  <c:v>PedF</c:v>
                </c:pt>
                <c:pt idx="12">
                  <c:v>PF</c:v>
                </c:pt>
                <c:pt idx="13">
                  <c:v>PřF</c:v>
                </c:pt>
              </c:strCache>
            </c:strRef>
          </c:cat>
          <c:val>
            <c:numRef>
              <c:f>List2!$L$2:$L$15</c:f>
              <c:numCache>
                <c:formatCode>General</c:formatCode>
                <c:ptCount val="14"/>
                <c:pt idx="0">
                  <c:v>1</c:v>
                </c:pt>
                <c:pt idx="2">
                  <c:v>15</c:v>
                </c:pt>
                <c:pt idx="11">
                  <c:v>5</c:v>
                </c:pt>
                <c:pt idx="13">
                  <c:v>5</c:v>
                </c:pt>
              </c:numCache>
            </c:numRef>
          </c:val>
        </c:ser>
        <c:ser>
          <c:idx val="2"/>
          <c:order val="2"/>
          <c:tx>
            <c:strRef>
              <c:f>List2!$M$1</c:f>
              <c:strCache>
                <c:ptCount val="1"/>
                <c:pt idx="0">
                  <c:v>2013/2014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List2!$J$2:$J$15</c:f>
              <c:strCache>
                <c:ptCount val="14"/>
                <c:pt idx="0">
                  <c:v>ETF</c:v>
                </c:pt>
                <c:pt idx="1">
                  <c:v>FaF</c:v>
                </c:pt>
                <c:pt idx="2">
                  <c:v>FF</c:v>
                </c:pt>
                <c:pt idx="3">
                  <c:v>FSV</c:v>
                </c:pt>
                <c:pt idx="4">
                  <c:v>FTVS</c:v>
                </c:pt>
                <c:pt idx="5">
                  <c:v>HTF</c:v>
                </c:pt>
                <c:pt idx="6">
                  <c:v>KTF</c:v>
                </c:pt>
                <c:pt idx="7">
                  <c:v>LF1</c:v>
                </c:pt>
                <c:pt idx="8">
                  <c:v>LF3</c:v>
                </c:pt>
                <c:pt idx="9">
                  <c:v>LFP</c:v>
                </c:pt>
                <c:pt idx="10">
                  <c:v>MFF</c:v>
                </c:pt>
                <c:pt idx="11">
                  <c:v>PedF</c:v>
                </c:pt>
                <c:pt idx="12">
                  <c:v>PF</c:v>
                </c:pt>
                <c:pt idx="13">
                  <c:v>PřF</c:v>
                </c:pt>
              </c:strCache>
            </c:strRef>
          </c:cat>
          <c:val>
            <c:numRef>
              <c:f>List2!$M$2:$M$15</c:f>
              <c:numCache>
                <c:formatCode>General</c:formatCode>
                <c:ptCount val="14"/>
                <c:pt idx="1">
                  <c:v>1</c:v>
                </c:pt>
                <c:pt idx="2">
                  <c:v>22</c:v>
                </c:pt>
                <c:pt idx="7">
                  <c:v>1</c:v>
                </c:pt>
                <c:pt idx="11">
                  <c:v>5</c:v>
                </c:pt>
                <c:pt idx="13">
                  <c:v>4</c:v>
                </c:pt>
              </c:numCache>
            </c:numRef>
          </c:val>
        </c:ser>
        <c:ser>
          <c:idx val="3"/>
          <c:order val="3"/>
          <c:tx>
            <c:strRef>
              <c:f>List2!$N$1</c:f>
              <c:strCache>
                <c:ptCount val="1"/>
                <c:pt idx="0">
                  <c:v>2014/2015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List2!$J$2:$J$15</c:f>
              <c:strCache>
                <c:ptCount val="14"/>
                <c:pt idx="0">
                  <c:v>ETF</c:v>
                </c:pt>
                <c:pt idx="1">
                  <c:v>FaF</c:v>
                </c:pt>
                <c:pt idx="2">
                  <c:v>FF</c:v>
                </c:pt>
                <c:pt idx="3">
                  <c:v>FSV</c:v>
                </c:pt>
                <c:pt idx="4">
                  <c:v>FTVS</c:v>
                </c:pt>
                <c:pt idx="5">
                  <c:v>HTF</c:v>
                </c:pt>
                <c:pt idx="6">
                  <c:v>KTF</c:v>
                </c:pt>
                <c:pt idx="7">
                  <c:v>LF1</c:v>
                </c:pt>
                <c:pt idx="8">
                  <c:v>LF3</c:v>
                </c:pt>
                <c:pt idx="9">
                  <c:v>LFP</c:v>
                </c:pt>
                <c:pt idx="10">
                  <c:v>MFF</c:v>
                </c:pt>
                <c:pt idx="11">
                  <c:v>PedF</c:v>
                </c:pt>
                <c:pt idx="12">
                  <c:v>PF</c:v>
                </c:pt>
                <c:pt idx="13">
                  <c:v>PřF</c:v>
                </c:pt>
              </c:strCache>
            </c:strRef>
          </c:cat>
          <c:val>
            <c:numRef>
              <c:f>List2!$N$2:$N$15</c:f>
              <c:numCache>
                <c:formatCode>General</c:formatCode>
                <c:ptCount val="14"/>
                <c:pt idx="2">
                  <c:v>25</c:v>
                </c:pt>
                <c:pt idx="4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11">
                  <c:v>4</c:v>
                </c:pt>
                <c:pt idx="13">
                  <c:v>5</c:v>
                </c:pt>
              </c:numCache>
            </c:numRef>
          </c:val>
        </c:ser>
        <c:ser>
          <c:idx val="4"/>
          <c:order val="4"/>
          <c:tx>
            <c:strRef>
              <c:f>List2!$O$1</c:f>
              <c:strCache>
                <c:ptCount val="1"/>
                <c:pt idx="0">
                  <c:v>2015/2016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List2!$J$2:$J$15</c:f>
              <c:strCache>
                <c:ptCount val="14"/>
                <c:pt idx="0">
                  <c:v>ETF</c:v>
                </c:pt>
                <c:pt idx="1">
                  <c:v>FaF</c:v>
                </c:pt>
                <c:pt idx="2">
                  <c:v>FF</c:v>
                </c:pt>
                <c:pt idx="3">
                  <c:v>FSV</c:v>
                </c:pt>
                <c:pt idx="4">
                  <c:v>FTVS</c:v>
                </c:pt>
                <c:pt idx="5">
                  <c:v>HTF</c:v>
                </c:pt>
                <c:pt idx="6">
                  <c:v>KTF</c:v>
                </c:pt>
                <c:pt idx="7">
                  <c:v>LF1</c:v>
                </c:pt>
                <c:pt idx="8">
                  <c:v>LF3</c:v>
                </c:pt>
                <c:pt idx="9">
                  <c:v>LFP</c:v>
                </c:pt>
                <c:pt idx="10">
                  <c:v>MFF</c:v>
                </c:pt>
                <c:pt idx="11">
                  <c:v>PedF</c:v>
                </c:pt>
                <c:pt idx="12">
                  <c:v>PF</c:v>
                </c:pt>
                <c:pt idx="13">
                  <c:v>PřF</c:v>
                </c:pt>
              </c:strCache>
            </c:strRef>
          </c:cat>
          <c:val>
            <c:numRef>
              <c:f>List2!$O$2:$O$15</c:f>
              <c:numCache>
                <c:formatCode>General</c:formatCode>
                <c:ptCount val="14"/>
                <c:pt idx="1">
                  <c:v>1</c:v>
                </c:pt>
                <c:pt idx="2">
                  <c:v>19</c:v>
                </c:pt>
                <c:pt idx="4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11">
                  <c:v>6</c:v>
                </c:pt>
                <c:pt idx="13">
                  <c:v>4</c:v>
                </c:pt>
              </c:numCache>
            </c:numRef>
          </c:val>
        </c:ser>
        <c:ser>
          <c:idx val="5"/>
          <c:order val="5"/>
          <c:tx>
            <c:strRef>
              <c:f>List2!$P$1</c:f>
              <c:strCache>
                <c:ptCount val="1"/>
                <c:pt idx="0">
                  <c:v>2016/2017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List2!$J$2:$J$15</c:f>
              <c:strCache>
                <c:ptCount val="14"/>
                <c:pt idx="0">
                  <c:v>ETF</c:v>
                </c:pt>
                <c:pt idx="1">
                  <c:v>FaF</c:v>
                </c:pt>
                <c:pt idx="2">
                  <c:v>FF</c:v>
                </c:pt>
                <c:pt idx="3">
                  <c:v>FSV</c:v>
                </c:pt>
                <c:pt idx="4">
                  <c:v>FTVS</c:v>
                </c:pt>
                <c:pt idx="5">
                  <c:v>HTF</c:v>
                </c:pt>
                <c:pt idx="6">
                  <c:v>KTF</c:v>
                </c:pt>
                <c:pt idx="7">
                  <c:v>LF1</c:v>
                </c:pt>
                <c:pt idx="8">
                  <c:v>LF3</c:v>
                </c:pt>
                <c:pt idx="9">
                  <c:v>LFP</c:v>
                </c:pt>
                <c:pt idx="10">
                  <c:v>MFF</c:v>
                </c:pt>
                <c:pt idx="11">
                  <c:v>PedF</c:v>
                </c:pt>
                <c:pt idx="12">
                  <c:v>PF</c:v>
                </c:pt>
                <c:pt idx="13">
                  <c:v>PřF</c:v>
                </c:pt>
              </c:strCache>
            </c:strRef>
          </c:cat>
          <c:val>
            <c:numRef>
              <c:f>List2!$P$2:$P$15</c:f>
              <c:numCache>
                <c:formatCode>General</c:formatCode>
                <c:ptCount val="14"/>
                <c:pt idx="2">
                  <c:v>24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8">
                  <c:v>1</c:v>
                </c:pt>
                <c:pt idx="10">
                  <c:v>1</c:v>
                </c:pt>
                <c:pt idx="11">
                  <c:v>7</c:v>
                </c:pt>
                <c:pt idx="12">
                  <c:v>1</c:v>
                </c:pt>
                <c:pt idx="13">
                  <c:v>5</c:v>
                </c:pt>
              </c:numCache>
            </c:numRef>
          </c:val>
        </c:ser>
        <c:ser>
          <c:idx val="6"/>
          <c:order val="6"/>
          <c:tx>
            <c:strRef>
              <c:f>List2!$Q$1</c:f>
              <c:strCache>
                <c:ptCount val="1"/>
                <c:pt idx="0">
                  <c:v>2017/2018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List2!$J$2:$J$15</c:f>
              <c:strCache>
                <c:ptCount val="14"/>
                <c:pt idx="0">
                  <c:v>ETF</c:v>
                </c:pt>
                <c:pt idx="1">
                  <c:v>FaF</c:v>
                </c:pt>
                <c:pt idx="2">
                  <c:v>FF</c:v>
                </c:pt>
                <c:pt idx="3">
                  <c:v>FSV</c:v>
                </c:pt>
                <c:pt idx="4">
                  <c:v>FTVS</c:v>
                </c:pt>
                <c:pt idx="5">
                  <c:v>HTF</c:v>
                </c:pt>
                <c:pt idx="6">
                  <c:v>KTF</c:v>
                </c:pt>
                <c:pt idx="7">
                  <c:v>LF1</c:v>
                </c:pt>
                <c:pt idx="8">
                  <c:v>LF3</c:v>
                </c:pt>
                <c:pt idx="9">
                  <c:v>LFP</c:v>
                </c:pt>
                <c:pt idx="10">
                  <c:v>MFF</c:v>
                </c:pt>
                <c:pt idx="11">
                  <c:v>PedF</c:v>
                </c:pt>
                <c:pt idx="12">
                  <c:v>PF</c:v>
                </c:pt>
                <c:pt idx="13">
                  <c:v>PřF</c:v>
                </c:pt>
              </c:strCache>
            </c:strRef>
          </c:cat>
          <c:val>
            <c:numRef>
              <c:f>List2!$Q$2:$Q$15</c:f>
              <c:numCache>
                <c:formatCode>General</c:formatCode>
                <c:ptCount val="14"/>
                <c:pt idx="2">
                  <c:v>22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5</c:v>
                </c:pt>
                <c:pt idx="12">
                  <c:v>2</c:v>
                </c:pt>
                <c:pt idx="1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9691992"/>
        <c:axId val="299690424"/>
      </c:barChart>
      <c:catAx>
        <c:axId val="299691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690424"/>
        <c:crosses val="autoZero"/>
        <c:auto val="1"/>
        <c:lblAlgn val="ctr"/>
        <c:lblOffset val="100"/>
        <c:noMultiLvlLbl val="0"/>
      </c:catAx>
      <c:valAx>
        <c:axId val="299690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691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List2!$A$2</c:f>
              <c:strCache>
                <c:ptCount val="1"/>
                <c:pt idx="0">
                  <c:v>B1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List2!$B$1:$H$1</c:f>
              <c:strCache>
                <c:ptCount val="7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  <c:pt idx="3">
                  <c:v>2014/2015</c:v>
                </c:pt>
                <c:pt idx="4">
                  <c:v>2015/2016</c:v>
                </c:pt>
                <c:pt idx="5">
                  <c:v>2016/2017</c:v>
                </c:pt>
                <c:pt idx="6">
                  <c:v>2017/2018</c:v>
                </c:pt>
              </c:strCache>
            </c:strRef>
          </c:cat>
          <c:val>
            <c:numRef>
              <c:f>List2!$B$2:$H$2</c:f>
              <c:numCache>
                <c:formatCode>General</c:formatCode>
                <c:ptCount val="7"/>
                <c:pt idx="0">
                  <c:v>18</c:v>
                </c:pt>
                <c:pt idx="1">
                  <c:v>12</c:v>
                </c:pt>
                <c:pt idx="2">
                  <c:v>17</c:v>
                </c:pt>
                <c:pt idx="3">
                  <c:v>22</c:v>
                </c:pt>
                <c:pt idx="4">
                  <c:v>23</c:v>
                </c:pt>
                <c:pt idx="5">
                  <c:v>27</c:v>
                </c:pt>
                <c:pt idx="6">
                  <c:v>26</c:v>
                </c:pt>
              </c:numCache>
            </c:numRef>
          </c:val>
        </c:ser>
        <c:ser>
          <c:idx val="1"/>
          <c:order val="1"/>
          <c:tx>
            <c:strRef>
              <c:f>List2!$A$3</c:f>
              <c:strCache>
                <c:ptCount val="1"/>
                <c:pt idx="0">
                  <c:v>B2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List2!$B$1:$H$1</c:f>
              <c:strCache>
                <c:ptCount val="7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  <c:pt idx="3">
                  <c:v>2014/2015</c:v>
                </c:pt>
                <c:pt idx="4">
                  <c:v>2015/2016</c:v>
                </c:pt>
                <c:pt idx="5">
                  <c:v>2016/2017</c:v>
                </c:pt>
                <c:pt idx="6">
                  <c:v>2017/2018</c:v>
                </c:pt>
              </c:strCache>
            </c:strRef>
          </c:cat>
          <c:val>
            <c:numRef>
              <c:f>List2!$B$3:$H$3</c:f>
              <c:numCache>
                <c:formatCode>General</c:formatCode>
                <c:ptCount val="7"/>
                <c:pt idx="0">
                  <c:v>16</c:v>
                </c:pt>
                <c:pt idx="1">
                  <c:v>14</c:v>
                </c:pt>
                <c:pt idx="2">
                  <c:v>16</c:v>
                </c:pt>
                <c:pt idx="3">
                  <c:v>16</c:v>
                </c:pt>
                <c:pt idx="4">
                  <c:v>12</c:v>
                </c:pt>
                <c:pt idx="5">
                  <c:v>15</c:v>
                </c:pt>
                <c:pt idx="6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8541944"/>
        <c:axId val="298542336"/>
      </c:barChart>
      <c:catAx>
        <c:axId val="298541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542336"/>
        <c:crosses val="autoZero"/>
        <c:auto val="1"/>
        <c:lblAlgn val="ctr"/>
        <c:lblOffset val="100"/>
        <c:noMultiLvlLbl val="0"/>
      </c:catAx>
      <c:valAx>
        <c:axId val="29854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541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567232324513161E-2"/>
          <c:y val="5.3827300837252172E-2"/>
          <c:w val="0.8840442056851906"/>
          <c:h val="0.6867015734216157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List2!$A$2</c:f>
              <c:strCache>
                <c:ptCount val="1"/>
                <c:pt idx="0">
                  <c:v>B1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List2!$B$1:$H$1</c:f>
              <c:strCache>
                <c:ptCount val="7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  <c:pt idx="3">
                  <c:v>2014/2015</c:v>
                </c:pt>
                <c:pt idx="4">
                  <c:v>2015/2016</c:v>
                </c:pt>
                <c:pt idx="5">
                  <c:v>2016/2017</c:v>
                </c:pt>
                <c:pt idx="6">
                  <c:v>2017/2018</c:v>
                </c:pt>
              </c:strCache>
            </c:strRef>
          </c:cat>
          <c:val>
            <c:numRef>
              <c:f>List2!$B$2:$H$2</c:f>
              <c:numCache>
                <c:formatCode>General</c:formatCode>
                <c:ptCount val="7"/>
                <c:pt idx="0">
                  <c:v>18</c:v>
                </c:pt>
                <c:pt idx="1">
                  <c:v>12</c:v>
                </c:pt>
                <c:pt idx="2">
                  <c:v>17</c:v>
                </c:pt>
                <c:pt idx="3">
                  <c:v>22</c:v>
                </c:pt>
                <c:pt idx="4">
                  <c:v>23</c:v>
                </c:pt>
                <c:pt idx="5">
                  <c:v>27</c:v>
                </c:pt>
                <c:pt idx="6">
                  <c:v>26</c:v>
                </c:pt>
              </c:numCache>
            </c:numRef>
          </c:val>
        </c:ser>
        <c:ser>
          <c:idx val="1"/>
          <c:order val="1"/>
          <c:tx>
            <c:strRef>
              <c:f>List2!$A$3</c:f>
              <c:strCache>
                <c:ptCount val="1"/>
                <c:pt idx="0">
                  <c:v>B2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List2!$B$1:$H$1</c:f>
              <c:strCache>
                <c:ptCount val="7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  <c:pt idx="3">
                  <c:v>2014/2015</c:v>
                </c:pt>
                <c:pt idx="4">
                  <c:v>2015/2016</c:v>
                </c:pt>
                <c:pt idx="5">
                  <c:v>2016/2017</c:v>
                </c:pt>
                <c:pt idx="6">
                  <c:v>2017/2018</c:v>
                </c:pt>
              </c:strCache>
            </c:strRef>
          </c:cat>
          <c:val>
            <c:numRef>
              <c:f>List2!$B$3:$H$3</c:f>
              <c:numCache>
                <c:formatCode>General</c:formatCode>
                <c:ptCount val="7"/>
                <c:pt idx="0">
                  <c:v>16</c:v>
                </c:pt>
                <c:pt idx="1">
                  <c:v>14</c:v>
                </c:pt>
                <c:pt idx="2">
                  <c:v>16</c:v>
                </c:pt>
                <c:pt idx="3">
                  <c:v>16</c:v>
                </c:pt>
                <c:pt idx="4">
                  <c:v>12</c:v>
                </c:pt>
                <c:pt idx="5">
                  <c:v>15</c:v>
                </c:pt>
                <c:pt idx="6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98547432"/>
        <c:axId val="298543904"/>
      </c:barChart>
      <c:catAx>
        <c:axId val="298547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543904"/>
        <c:crosses val="autoZero"/>
        <c:auto val="1"/>
        <c:lblAlgn val="ctr"/>
        <c:lblOffset val="100"/>
        <c:noMultiLvlLbl val="0"/>
      </c:catAx>
      <c:valAx>
        <c:axId val="298543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547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200" b="1" dirty="0" smtClean="0"/>
              <a:t>Počet hodin</a:t>
            </a:r>
            <a:endParaRPr lang="en-GB" sz="1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'2012-16 služby_hodiny_FF'!$A$13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'2012-16 služby_hodiny_FF'!$B$12:$E$12</c:f>
              <c:strCache>
                <c:ptCount val="4"/>
                <c:pt idx="0">
                  <c:v>tlumočení</c:v>
                </c:pt>
                <c:pt idx="1">
                  <c:v>simultánní přepis</c:v>
                </c:pt>
                <c:pt idx="2">
                  <c:v>zápis + asistence při studiu - studenti</c:v>
                </c:pt>
                <c:pt idx="3">
                  <c:v>spec. výuka + zápisy atd. - pedagogové</c:v>
                </c:pt>
              </c:strCache>
            </c:strRef>
          </c:cat>
          <c:val>
            <c:numRef>
              <c:f>'2012-16 služby_hodiny_FF'!$B$13:$E$13</c:f>
              <c:numCache>
                <c:formatCode>0</c:formatCode>
                <c:ptCount val="4"/>
                <c:pt idx="0">
                  <c:v>1000</c:v>
                </c:pt>
                <c:pt idx="1">
                  <c:v>150</c:v>
                </c:pt>
                <c:pt idx="2">
                  <c:v>1550</c:v>
                </c:pt>
                <c:pt idx="3">
                  <c:v>550</c:v>
                </c:pt>
              </c:numCache>
            </c:numRef>
          </c:val>
        </c:ser>
        <c:ser>
          <c:idx val="1"/>
          <c:order val="1"/>
          <c:tx>
            <c:strRef>
              <c:f>'2012-16 služby_hodiny_FF'!$A$14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'2012-16 služby_hodiny_FF'!$B$12:$E$12</c:f>
              <c:strCache>
                <c:ptCount val="4"/>
                <c:pt idx="0">
                  <c:v>tlumočení</c:v>
                </c:pt>
                <c:pt idx="1">
                  <c:v>simultánní přepis</c:v>
                </c:pt>
                <c:pt idx="2">
                  <c:v>zápis + asistence při studiu - studenti</c:v>
                </c:pt>
                <c:pt idx="3">
                  <c:v>spec. výuka + zápisy atd. - pedagogové</c:v>
                </c:pt>
              </c:strCache>
            </c:strRef>
          </c:cat>
          <c:val>
            <c:numRef>
              <c:f>'2012-16 služby_hodiny_FF'!$B$14:$E$14</c:f>
              <c:numCache>
                <c:formatCode>#\ ##0\ _K_č</c:formatCode>
                <c:ptCount val="4"/>
                <c:pt idx="0">
                  <c:v>1000</c:v>
                </c:pt>
                <c:pt idx="1">
                  <c:v>500</c:v>
                </c:pt>
                <c:pt idx="2">
                  <c:v>1700</c:v>
                </c:pt>
                <c:pt idx="3">
                  <c:v>1000</c:v>
                </c:pt>
              </c:numCache>
            </c:numRef>
          </c:val>
        </c:ser>
        <c:ser>
          <c:idx val="2"/>
          <c:order val="2"/>
          <c:tx>
            <c:strRef>
              <c:f>'2012-16 služby_hodiny_FF'!$A$15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'2012-16 služby_hodiny_FF'!$B$12:$E$12</c:f>
              <c:strCache>
                <c:ptCount val="4"/>
                <c:pt idx="0">
                  <c:v>tlumočení</c:v>
                </c:pt>
                <c:pt idx="1">
                  <c:v>simultánní přepis</c:v>
                </c:pt>
                <c:pt idx="2">
                  <c:v>zápis + asistence při studiu - studenti</c:v>
                </c:pt>
                <c:pt idx="3">
                  <c:v>spec. výuka + zápisy atd. - pedagogové</c:v>
                </c:pt>
              </c:strCache>
            </c:strRef>
          </c:cat>
          <c:val>
            <c:numRef>
              <c:f>'2012-16 služby_hodiny_FF'!$B$15:$E$15</c:f>
              <c:numCache>
                <c:formatCode>#\ ##0\ _K_č</c:formatCode>
                <c:ptCount val="4"/>
                <c:pt idx="0">
                  <c:v>1170</c:v>
                </c:pt>
                <c:pt idx="1">
                  <c:v>1100</c:v>
                </c:pt>
                <c:pt idx="2">
                  <c:v>2200</c:v>
                </c:pt>
                <c:pt idx="3">
                  <c:v>1480</c:v>
                </c:pt>
              </c:numCache>
            </c:numRef>
          </c:val>
        </c:ser>
        <c:ser>
          <c:idx val="3"/>
          <c:order val="3"/>
          <c:tx>
            <c:strRef>
              <c:f>'2012-16 služby_hodiny_FF'!$A$16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'2012-16 služby_hodiny_FF'!$B$12:$E$12</c:f>
              <c:strCache>
                <c:ptCount val="4"/>
                <c:pt idx="0">
                  <c:v>tlumočení</c:v>
                </c:pt>
                <c:pt idx="1">
                  <c:v>simultánní přepis</c:v>
                </c:pt>
                <c:pt idx="2">
                  <c:v>zápis + asistence při studiu - studenti</c:v>
                </c:pt>
                <c:pt idx="3">
                  <c:v>spec. výuka + zápisy atd. - pedagogové</c:v>
                </c:pt>
              </c:strCache>
            </c:strRef>
          </c:cat>
          <c:val>
            <c:numRef>
              <c:f>'2012-16 služby_hodiny_FF'!$B$16:$E$16</c:f>
              <c:numCache>
                <c:formatCode>#\ ##0\ _K_č</c:formatCode>
                <c:ptCount val="4"/>
                <c:pt idx="0">
                  <c:v>1370</c:v>
                </c:pt>
                <c:pt idx="1">
                  <c:v>1400</c:v>
                </c:pt>
                <c:pt idx="2">
                  <c:v>1890</c:v>
                </c:pt>
                <c:pt idx="3">
                  <c:v>1430</c:v>
                </c:pt>
              </c:numCache>
            </c:numRef>
          </c:val>
        </c:ser>
        <c:ser>
          <c:idx val="4"/>
          <c:order val="4"/>
          <c:tx>
            <c:strRef>
              <c:f>'2012-16 služby_hodiny_FF'!$A$17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'2012-16 služby_hodiny_FF'!$B$12:$E$12</c:f>
              <c:strCache>
                <c:ptCount val="4"/>
                <c:pt idx="0">
                  <c:v>tlumočení</c:v>
                </c:pt>
                <c:pt idx="1">
                  <c:v>simultánní přepis</c:v>
                </c:pt>
                <c:pt idx="2">
                  <c:v>zápis + asistence při studiu - studenti</c:v>
                </c:pt>
                <c:pt idx="3">
                  <c:v>spec. výuka + zápisy atd. - pedagogové</c:v>
                </c:pt>
              </c:strCache>
            </c:strRef>
          </c:cat>
          <c:val>
            <c:numRef>
              <c:f>'2012-16 služby_hodiny_FF'!$B$17:$E$17</c:f>
              <c:numCache>
                <c:formatCode>#\ ##0\ _K_č</c:formatCode>
                <c:ptCount val="4"/>
                <c:pt idx="0">
                  <c:v>1700</c:v>
                </c:pt>
                <c:pt idx="1">
                  <c:v>1200</c:v>
                </c:pt>
                <c:pt idx="2">
                  <c:v>2000</c:v>
                </c:pt>
                <c:pt idx="3">
                  <c:v>1440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8544296"/>
        <c:axId val="298542728"/>
      </c:barChart>
      <c:catAx>
        <c:axId val="298544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542728"/>
        <c:crosses val="autoZero"/>
        <c:auto val="1"/>
        <c:lblAlgn val="ctr"/>
        <c:lblOffset val="100"/>
        <c:noMultiLvlLbl val="0"/>
      </c:catAx>
      <c:valAx>
        <c:axId val="298542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544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097015-77FA-4203-B733-20AAA0FD029E}" type="doc">
      <dgm:prSet loTypeId="urn:microsoft.com/office/officeart/2005/8/layout/cycle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F453B9D-0920-4462-9862-DEDA72E8BD3A}">
      <dgm:prSet phldrT="[Text]"/>
      <dgm:spPr/>
      <dgm:t>
        <a:bodyPr/>
        <a:lstStyle/>
        <a:p>
          <a:r>
            <a:rPr lang="cs-CZ" dirty="0" smtClean="0"/>
            <a:t>KOLIK je u nás neslyšících studentů VŠ?</a:t>
          </a:r>
          <a:endParaRPr lang="en-GB" dirty="0"/>
        </a:p>
      </dgm:t>
    </dgm:pt>
    <dgm:pt modelId="{BE544707-5020-4D6A-B7EF-80344DE55116}" type="parTrans" cxnId="{3C8F6E65-AA58-4539-8B28-51FE30220E54}">
      <dgm:prSet/>
      <dgm:spPr/>
      <dgm:t>
        <a:bodyPr/>
        <a:lstStyle/>
        <a:p>
          <a:endParaRPr lang="en-GB"/>
        </a:p>
      </dgm:t>
    </dgm:pt>
    <dgm:pt modelId="{002C87E3-0D81-4EFD-9E4D-21C9B6DA16C1}" type="sibTrans" cxnId="{3C8F6E65-AA58-4539-8B28-51FE30220E54}">
      <dgm:prSet/>
      <dgm:spPr/>
      <dgm:t>
        <a:bodyPr/>
        <a:lstStyle/>
        <a:p>
          <a:endParaRPr lang="en-GB"/>
        </a:p>
      </dgm:t>
    </dgm:pt>
    <dgm:pt modelId="{74149E71-32CC-459A-8F77-9C9348197C83}">
      <dgm:prSet phldrT="[Text]"/>
      <dgm:spPr/>
      <dgm:t>
        <a:bodyPr/>
        <a:lstStyle/>
        <a:p>
          <a:r>
            <a:rPr lang="cs-CZ" dirty="0" smtClean="0"/>
            <a:t>JAK studují?</a:t>
          </a:r>
          <a:endParaRPr lang="en-GB" dirty="0"/>
        </a:p>
      </dgm:t>
    </dgm:pt>
    <dgm:pt modelId="{F44D666E-8420-40D4-8EE8-3695C9748567}" type="parTrans" cxnId="{0B302552-1AB3-4D1F-B30C-A9AB9DFDC5CE}">
      <dgm:prSet/>
      <dgm:spPr/>
      <dgm:t>
        <a:bodyPr/>
        <a:lstStyle/>
        <a:p>
          <a:endParaRPr lang="en-GB"/>
        </a:p>
      </dgm:t>
    </dgm:pt>
    <dgm:pt modelId="{B53E819D-6EE1-4CF4-B427-C482ADC39A2D}" type="sibTrans" cxnId="{0B302552-1AB3-4D1F-B30C-A9AB9DFDC5CE}">
      <dgm:prSet/>
      <dgm:spPr/>
      <dgm:t>
        <a:bodyPr/>
        <a:lstStyle/>
        <a:p>
          <a:endParaRPr lang="en-GB"/>
        </a:p>
      </dgm:t>
    </dgm:pt>
    <dgm:pt modelId="{118EA0E6-5B43-4FC8-847A-F8820288EF59}">
      <dgm:prSet phldrT="[Text]"/>
      <dgm:spPr/>
      <dgm:t>
        <a:bodyPr/>
        <a:lstStyle/>
        <a:p>
          <a:r>
            <a:rPr lang="cs-CZ" dirty="0" smtClean="0"/>
            <a:t>S jakými VÝSLEDKY studují?</a:t>
          </a:r>
          <a:endParaRPr lang="en-GB" dirty="0"/>
        </a:p>
      </dgm:t>
    </dgm:pt>
    <dgm:pt modelId="{DD54ABB4-A6C4-473B-8704-83EFC4F72982}" type="parTrans" cxnId="{A52FD05C-5FD3-4277-BB3A-6402018BD327}">
      <dgm:prSet/>
      <dgm:spPr/>
      <dgm:t>
        <a:bodyPr/>
        <a:lstStyle/>
        <a:p>
          <a:endParaRPr lang="en-GB"/>
        </a:p>
      </dgm:t>
    </dgm:pt>
    <dgm:pt modelId="{58C8862E-D92F-488F-BE7D-72D787E6E72F}" type="sibTrans" cxnId="{A52FD05C-5FD3-4277-BB3A-6402018BD327}">
      <dgm:prSet/>
      <dgm:spPr/>
      <dgm:t>
        <a:bodyPr/>
        <a:lstStyle/>
        <a:p>
          <a:endParaRPr lang="en-GB"/>
        </a:p>
      </dgm:t>
    </dgm:pt>
    <dgm:pt modelId="{4B7452F1-CA86-4C9B-A6B3-A729E1479A9A}">
      <dgm:prSet/>
      <dgm:spPr/>
      <dgm:t>
        <a:bodyPr/>
        <a:lstStyle/>
        <a:p>
          <a:r>
            <a:rPr lang="cs-CZ" dirty="0" smtClean="0"/>
            <a:t>KDE studují?</a:t>
          </a:r>
          <a:endParaRPr lang="en-GB" dirty="0"/>
        </a:p>
      </dgm:t>
    </dgm:pt>
    <dgm:pt modelId="{AA220AF4-CC57-4F39-A309-6EA5B4687065}" type="parTrans" cxnId="{216F727D-850E-4791-916D-D23FEFC7B9F5}">
      <dgm:prSet/>
      <dgm:spPr/>
      <dgm:t>
        <a:bodyPr/>
        <a:lstStyle/>
        <a:p>
          <a:endParaRPr lang="en-GB"/>
        </a:p>
      </dgm:t>
    </dgm:pt>
    <dgm:pt modelId="{CBD17632-76C7-4D86-8E62-EC4BBB408F9B}" type="sibTrans" cxnId="{216F727D-850E-4791-916D-D23FEFC7B9F5}">
      <dgm:prSet/>
      <dgm:spPr/>
      <dgm:t>
        <a:bodyPr/>
        <a:lstStyle/>
        <a:p>
          <a:endParaRPr lang="en-GB"/>
        </a:p>
      </dgm:t>
    </dgm:pt>
    <dgm:pt modelId="{DCF94304-2E84-47AA-9C77-A857282F3F4A}" type="pres">
      <dgm:prSet presAssocID="{6A097015-77FA-4203-B733-20AAA0FD029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F026204-9749-4E6F-98AC-3DE5070C8806}" type="pres">
      <dgm:prSet presAssocID="{8F453B9D-0920-4462-9862-DEDA72E8BD3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F823A5-310E-41CA-9B85-497B57032627}" type="pres">
      <dgm:prSet presAssocID="{8F453B9D-0920-4462-9862-DEDA72E8BD3A}" presName="spNode" presStyleCnt="0"/>
      <dgm:spPr/>
    </dgm:pt>
    <dgm:pt modelId="{3EEDBF6C-FF26-439C-B585-5BEB620E0AAE}" type="pres">
      <dgm:prSet presAssocID="{002C87E3-0D81-4EFD-9E4D-21C9B6DA16C1}" presName="sibTrans" presStyleLbl="sibTrans1D1" presStyleIdx="0" presStyleCnt="4"/>
      <dgm:spPr/>
      <dgm:t>
        <a:bodyPr/>
        <a:lstStyle/>
        <a:p>
          <a:endParaRPr lang="en-GB"/>
        </a:p>
      </dgm:t>
    </dgm:pt>
    <dgm:pt modelId="{75161AFB-672D-4E43-A980-A498AB2A0BA0}" type="pres">
      <dgm:prSet presAssocID="{4B7452F1-CA86-4C9B-A6B3-A729E1479A9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9B3B5E-58C9-442B-9422-207EE038F939}" type="pres">
      <dgm:prSet presAssocID="{4B7452F1-CA86-4C9B-A6B3-A729E1479A9A}" presName="spNode" presStyleCnt="0"/>
      <dgm:spPr/>
    </dgm:pt>
    <dgm:pt modelId="{177D582B-F251-4D9D-8F87-5BB4A7A00A21}" type="pres">
      <dgm:prSet presAssocID="{CBD17632-76C7-4D86-8E62-EC4BBB408F9B}" presName="sibTrans" presStyleLbl="sibTrans1D1" presStyleIdx="1" presStyleCnt="4"/>
      <dgm:spPr/>
      <dgm:t>
        <a:bodyPr/>
        <a:lstStyle/>
        <a:p>
          <a:endParaRPr lang="en-GB"/>
        </a:p>
      </dgm:t>
    </dgm:pt>
    <dgm:pt modelId="{5E481018-B8EB-4DD3-AEDC-4A22BA591D95}" type="pres">
      <dgm:prSet presAssocID="{74149E71-32CC-459A-8F77-9C9348197C8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FF9443-0EBC-4616-8C4A-1E5233AA2645}" type="pres">
      <dgm:prSet presAssocID="{74149E71-32CC-459A-8F77-9C9348197C83}" presName="spNode" presStyleCnt="0"/>
      <dgm:spPr/>
    </dgm:pt>
    <dgm:pt modelId="{59AC124F-1289-48F0-8993-83F34E10C0EA}" type="pres">
      <dgm:prSet presAssocID="{B53E819D-6EE1-4CF4-B427-C482ADC39A2D}" presName="sibTrans" presStyleLbl="sibTrans1D1" presStyleIdx="2" presStyleCnt="4"/>
      <dgm:spPr/>
      <dgm:t>
        <a:bodyPr/>
        <a:lstStyle/>
        <a:p>
          <a:endParaRPr lang="en-GB"/>
        </a:p>
      </dgm:t>
    </dgm:pt>
    <dgm:pt modelId="{74BD0905-6D58-40EA-8A85-BEC109FC37A3}" type="pres">
      <dgm:prSet presAssocID="{118EA0E6-5B43-4FC8-847A-F8820288EF5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46DFBF-6E0C-4BE2-A8B5-AEA76E65028D}" type="pres">
      <dgm:prSet presAssocID="{118EA0E6-5B43-4FC8-847A-F8820288EF59}" presName="spNode" presStyleCnt="0"/>
      <dgm:spPr/>
    </dgm:pt>
    <dgm:pt modelId="{2FB94AF7-A957-4847-B05B-D6DE37215E6B}" type="pres">
      <dgm:prSet presAssocID="{58C8862E-D92F-488F-BE7D-72D787E6E72F}" presName="sibTrans" presStyleLbl="sibTrans1D1" presStyleIdx="3" presStyleCnt="4"/>
      <dgm:spPr/>
      <dgm:t>
        <a:bodyPr/>
        <a:lstStyle/>
        <a:p>
          <a:endParaRPr lang="en-GB"/>
        </a:p>
      </dgm:t>
    </dgm:pt>
  </dgm:ptLst>
  <dgm:cxnLst>
    <dgm:cxn modelId="{EB44AE9A-14ED-4FF5-B3D6-07C286A62B3D}" type="presOf" srcId="{002C87E3-0D81-4EFD-9E4D-21C9B6DA16C1}" destId="{3EEDBF6C-FF26-439C-B585-5BEB620E0AAE}" srcOrd="0" destOrd="0" presId="urn:microsoft.com/office/officeart/2005/8/layout/cycle5"/>
    <dgm:cxn modelId="{A52FD05C-5FD3-4277-BB3A-6402018BD327}" srcId="{6A097015-77FA-4203-B733-20AAA0FD029E}" destId="{118EA0E6-5B43-4FC8-847A-F8820288EF59}" srcOrd="3" destOrd="0" parTransId="{DD54ABB4-A6C4-473B-8704-83EFC4F72982}" sibTransId="{58C8862E-D92F-488F-BE7D-72D787E6E72F}"/>
    <dgm:cxn modelId="{9563531E-164C-4302-86D0-24A387E5DF97}" type="presOf" srcId="{8F453B9D-0920-4462-9862-DEDA72E8BD3A}" destId="{7F026204-9749-4E6F-98AC-3DE5070C8806}" srcOrd="0" destOrd="0" presId="urn:microsoft.com/office/officeart/2005/8/layout/cycle5"/>
    <dgm:cxn modelId="{3C8F6E65-AA58-4539-8B28-51FE30220E54}" srcId="{6A097015-77FA-4203-B733-20AAA0FD029E}" destId="{8F453B9D-0920-4462-9862-DEDA72E8BD3A}" srcOrd="0" destOrd="0" parTransId="{BE544707-5020-4D6A-B7EF-80344DE55116}" sibTransId="{002C87E3-0D81-4EFD-9E4D-21C9B6DA16C1}"/>
    <dgm:cxn modelId="{55EE379C-3C04-4BF5-82A3-2C4C2245BDCF}" type="presOf" srcId="{6A097015-77FA-4203-B733-20AAA0FD029E}" destId="{DCF94304-2E84-47AA-9C77-A857282F3F4A}" srcOrd="0" destOrd="0" presId="urn:microsoft.com/office/officeart/2005/8/layout/cycle5"/>
    <dgm:cxn modelId="{F8498631-5782-4D69-AE27-570CE8E20D1B}" type="presOf" srcId="{B53E819D-6EE1-4CF4-B427-C482ADC39A2D}" destId="{59AC124F-1289-48F0-8993-83F34E10C0EA}" srcOrd="0" destOrd="0" presId="urn:microsoft.com/office/officeart/2005/8/layout/cycle5"/>
    <dgm:cxn modelId="{97FFB439-1612-47B6-9078-67F4E25C876F}" type="presOf" srcId="{CBD17632-76C7-4D86-8E62-EC4BBB408F9B}" destId="{177D582B-F251-4D9D-8F87-5BB4A7A00A21}" srcOrd="0" destOrd="0" presId="urn:microsoft.com/office/officeart/2005/8/layout/cycle5"/>
    <dgm:cxn modelId="{0B302552-1AB3-4D1F-B30C-A9AB9DFDC5CE}" srcId="{6A097015-77FA-4203-B733-20AAA0FD029E}" destId="{74149E71-32CC-459A-8F77-9C9348197C83}" srcOrd="2" destOrd="0" parTransId="{F44D666E-8420-40D4-8EE8-3695C9748567}" sibTransId="{B53E819D-6EE1-4CF4-B427-C482ADC39A2D}"/>
    <dgm:cxn modelId="{7AB72960-6B8C-430A-8AD4-45CA2300CE7C}" type="presOf" srcId="{4B7452F1-CA86-4C9B-A6B3-A729E1479A9A}" destId="{75161AFB-672D-4E43-A980-A498AB2A0BA0}" srcOrd="0" destOrd="0" presId="urn:microsoft.com/office/officeart/2005/8/layout/cycle5"/>
    <dgm:cxn modelId="{8797511A-C802-4255-8956-26A839B2C8FA}" type="presOf" srcId="{58C8862E-D92F-488F-BE7D-72D787E6E72F}" destId="{2FB94AF7-A957-4847-B05B-D6DE37215E6B}" srcOrd="0" destOrd="0" presId="urn:microsoft.com/office/officeart/2005/8/layout/cycle5"/>
    <dgm:cxn modelId="{216F727D-850E-4791-916D-D23FEFC7B9F5}" srcId="{6A097015-77FA-4203-B733-20AAA0FD029E}" destId="{4B7452F1-CA86-4C9B-A6B3-A729E1479A9A}" srcOrd="1" destOrd="0" parTransId="{AA220AF4-CC57-4F39-A309-6EA5B4687065}" sibTransId="{CBD17632-76C7-4D86-8E62-EC4BBB408F9B}"/>
    <dgm:cxn modelId="{C4D4FD3D-5D47-48DA-9089-B588DDD17FC8}" type="presOf" srcId="{74149E71-32CC-459A-8F77-9C9348197C83}" destId="{5E481018-B8EB-4DD3-AEDC-4A22BA591D95}" srcOrd="0" destOrd="0" presId="urn:microsoft.com/office/officeart/2005/8/layout/cycle5"/>
    <dgm:cxn modelId="{DF5497F3-052D-44C7-9297-A53693A91C04}" type="presOf" srcId="{118EA0E6-5B43-4FC8-847A-F8820288EF59}" destId="{74BD0905-6D58-40EA-8A85-BEC109FC37A3}" srcOrd="0" destOrd="0" presId="urn:microsoft.com/office/officeart/2005/8/layout/cycle5"/>
    <dgm:cxn modelId="{578FC602-2AA4-44B3-80B2-CF70CA79F9DF}" type="presParOf" srcId="{DCF94304-2E84-47AA-9C77-A857282F3F4A}" destId="{7F026204-9749-4E6F-98AC-3DE5070C8806}" srcOrd="0" destOrd="0" presId="urn:microsoft.com/office/officeart/2005/8/layout/cycle5"/>
    <dgm:cxn modelId="{7BF42D8B-B80A-42A8-8E0F-F3086A6B1118}" type="presParOf" srcId="{DCF94304-2E84-47AA-9C77-A857282F3F4A}" destId="{1DF823A5-310E-41CA-9B85-497B57032627}" srcOrd="1" destOrd="0" presId="urn:microsoft.com/office/officeart/2005/8/layout/cycle5"/>
    <dgm:cxn modelId="{AC208C89-FC93-43AC-8C6C-4F7217485FFB}" type="presParOf" srcId="{DCF94304-2E84-47AA-9C77-A857282F3F4A}" destId="{3EEDBF6C-FF26-439C-B585-5BEB620E0AAE}" srcOrd="2" destOrd="0" presId="urn:microsoft.com/office/officeart/2005/8/layout/cycle5"/>
    <dgm:cxn modelId="{114DB575-84FB-44D6-9AA8-4AAA6709CE83}" type="presParOf" srcId="{DCF94304-2E84-47AA-9C77-A857282F3F4A}" destId="{75161AFB-672D-4E43-A980-A498AB2A0BA0}" srcOrd="3" destOrd="0" presId="urn:microsoft.com/office/officeart/2005/8/layout/cycle5"/>
    <dgm:cxn modelId="{5ED0CC91-E2A6-4FD4-B966-ACEBA8C4CB1F}" type="presParOf" srcId="{DCF94304-2E84-47AA-9C77-A857282F3F4A}" destId="{9D9B3B5E-58C9-442B-9422-207EE038F939}" srcOrd="4" destOrd="0" presId="urn:microsoft.com/office/officeart/2005/8/layout/cycle5"/>
    <dgm:cxn modelId="{D09D4E92-0367-4314-80AC-5D4D8B453473}" type="presParOf" srcId="{DCF94304-2E84-47AA-9C77-A857282F3F4A}" destId="{177D582B-F251-4D9D-8F87-5BB4A7A00A21}" srcOrd="5" destOrd="0" presId="urn:microsoft.com/office/officeart/2005/8/layout/cycle5"/>
    <dgm:cxn modelId="{DE79A635-DEA6-4D0F-AC18-5162562FD7E6}" type="presParOf" srcId="{DCF94304-2E84-47AA-9C77-A857282F3F4A}" destId="{5E481018-B8EB-4DD3-AEDC-4A22BA591D95}" srcOrd="6" destOrd="0" presId="urn:microsoft.com/office/officeart/2005/8/layout/cycle5"/>
    <dgm:cxn modelId="{BE8188E5-030B-4EC8-9AD9-81117CE3D70E}" type="presParOf" srcId="{DCF94304-2E84-47AA-9C77-A857282F3F4A}" destId="{4DFF9443-0EBC-4616-8C4A-1E5233AA2645}" srcOrd="7" destOrd="0" presId="urn:microsoft.com/office/officeart/2005/8/layout/cycle5"/>
    <dgm:cxn modelId="{F32F9F50-A452-449B-B0FA-B9F6C10542BB}" type="presParOf" srcId="{DCF94304-2E84-47AA-9C77-A857282F3F4A}" destId="{59AC124F-1289-48F0-8993-83F34E10C0EA}" srcOrd="8" destOrd="0" presId="urn:microsoft.com/office/officeart/2005/8/layout/cycle5"/>
    <dgm:cxn modelId="{6A3B3462-553E-4221-AB11-A06A2B06E886}" type="presParOf" srcId="{DCF94304-2E84-47AA-9C77-A857282F3F4A}" destId="{74BD0905-6D58-40EA-8A85-BEC109FC37A3}" srcOrd="9" destOrd="0" presId="urn:microsoft.com/office/officeart/2005/8/layout/cycle5"/>
    <dgm:cxn modelId="{294FD78D-E3E5-4CED-96E2-1BEC86C8F086}" type="presParOf" srcId="{DCF94304-2E84-47AA-9C77-A857282F3F4A}" destId="{E446DFBF-6E0C-4BE2-A8B5-AEA76E65028D}" srcOrd="10" destOrd="0" presId="urn:microsoft.com/office/officeart/2005/8/layout/cycle5"/>
    <dgm:cxn modelId="{555B0806-4E12-4024-827F-D69651AC529D}" type="presParOf" srcId="{DCF94304-2E84-47AA-9C77-A857282F3F4A}" destId="{2FB94AF7-A957-4847-B05B-D6DE37215E6B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097015-77FA-4203-B733-20AAA0FD029E}" type="doc">
      <dgm:prSet loTypeId="urn:microsoft.com/office/officeart/2005/8/layout/cycle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F453B9D-0920-4462-9862-DEDA72E8BD3A}">
      <dgm:prSet phldrT="[Text]"/>
      <dgm:spPr/>
      <dgm:t>
        <a:bodyPr/>
        <a:lstStyle/>
        <a:p>
          <a:r>
            <a:rPr lang="cs-CZ" dirty="0" smtClean="0"/>
            <a:t>KOLIK je u nás neslyšících studentů VŠ?</a:t>
          </a:r>
          <a:endParaRPr lang="en-GB" dirty="0"/>
        </a:p>
      </dgm:t>
    </dgm:pt>
    <dgm:pt modelId="{BE544707-5020-4D6A-B7EF-80344DE55116}" type="parTrans" cxnId="{3C8F6E65-AA58-4539-8B28-51FE30220E54}">
      <dgm:prSet/>
      <dgm:spPr/>
      <dgm:t>
        <a:bodyPr/>
        <a:lstStyle/>
        <a:p>
          <a:endParaRPr lang="en-GB"/>
        </a:p>
      </dgm:t>
    </dgm:pt>
    <dgm:pt modelId="{002C87E3-0D81-4EFD-9E4D-21C9B6DA16C1}" type="sibTrans" cxnId="{3C8F6E65-AA58-4539-8B28-51FE30220E54}">
      <dgm:prSet/>
      <dgm:spPr/>
      <dgm:t>
        <a:bodyPr/>
        <a:lstStyle/>
        <a:p>
          <a:endParaRPr lang="en-GB"/>
        </a:p>
      </dgm:t>
    </dgm:pt>
    <dgm:pt modelId="{74149E71-32CC-459A-8F77-9C9348197C83}">
      <dgm:prSet phldrT="[Text]"/>
      <dgm:spPr/>
      <dgm:t>
        <a:bodyPr/>
        <a:lstStyle/>
        <a:p>
          <a:r>
            <a:rPr lang="cs-CZ" dirty="0" smtClean="0"/>
            <a:t>JAK studují?</a:t>
          </a:r>
          <a:endParaRPr lang="en-GB" dirty="0"/>
        </a:p>
      </dgm:t>
    </dgm:pt>
    <dgm:pt modelId="{F44D666E-8420-40D4-8EE8-3695C9748567}" type="parTrans" cxnId="{0B302552-1AB3-4D1F-B30C-A9AB9DFDC5CE}">
      <dgm:prSet/>
      <dgm:spPr/>
      <dgm:t>
        <a:bodyPr/>
        <a:lstStyle/>
        <a:p>
          <a:endParaRPr lang="en-GB"/>
        </a:p>
      </dgm:t>
    </dgm:pt>
    <dgm:pt modelId="{B53E819D-6EE1-4CF4-B427-C482ADC39A2D}" type="sibTrans" cxnId="{0B302552-1AB3-4D1F-B30C-A9AB9DFDC5CE}">
      <dgm:prSet/>
      <dgm:spPr/>
      <dgm:t>
        <a:bodyPr/>
        <a:lstStyle/>
        <a:p>
          <a:endParaRPr lang="en-GB"/>
        </a:p>
      </dgm:t>
    </dgm:pt>
    <dgm:pt modelId="{118EA0E6-5B43-4FC8-847A-F8820288EF59}">
      <dgm:prSet phldrT="[Text]"/>
      <dgm:spPr/>
      <dgm:t>
        <a:bodyPr/>
        <a:lstStyle/>
        <a:p>
          <a:r>
            <a:rPr lang="cs-CZ" dirty="0" smtClean="0"/>
            <a:t>S jakými VÝSLEDKY studují?</a:t>
          </a:r>
          <a:endParaRPr lang="en-GB" dirty="0"/>
        </a:p>
      </dgm:t>
    </dgm:pt>
    <dgm:pt modelId="{DD54ABB4-A6C4-473B-8704-83EFC4F72982}" type="parTrans" cxnId="{A52FD05C-5FD3-4277-BB3A-6402018BD327}">
      <dgm:prSet/>
      <dgm:spPr/>
      <dgm:t>
        <a:bodyPr/>
        <a:lstStyle/>
        <a:p>
          <a:endParaRPr lang="en-GB"/>
        </a:p>
      </dgm:t>
    </dgm:pt>
    <dgm:pt modelId="{58C8862E-D92F-488F-BE7D-72D787E6E72F}" type="sibTrans" cxnId="{A52FD05C-5FD3-4277-BB3A-6402018BD327}">
      <dgm:prSet/>
      <dgm:spPr/>
      <dgm:t>
        <a:bodyPr/>
        <a:lstStyle/>
        <a:p>
          <a:endParaRPr lang="en-GB"/>
        </a:p>
      </dgm:t>
    </dgm:pt>
    <dgm:pt modelId="{4B7452F1-CA86-4C9B-A6B3-A729E1479A9A}">
      <dgm:prSet/>
      <dgm:spPr/>
      <dgm:t>
        <a:bodyPr/>
        <a:lstStyle/>
        <a:p>
          <a:r>
            <a:rPr lang="cs-CZ" dirty="0" smtClean="0"/>
            <a:t>KDE studují?</a:t>
          </a:r>
          <a:endParaRPr lang="en-GB" dirty="0"/>
        </a:p>
      </dgm:t>
    </dgm:pt>
    <dgm:pt modelId="{AA220AF4-CC57-4F39-A309-6EA5B4687065}" type="parTrans" cxnId="{216F727D-850E-4791-916D-D23FEFC7B9F5}">
      <dgm:prSet/>
      <dgm:spPr/>
      <dgm:t>
        <a:bodyPr/>
        <a:lstStyle/>
        <a:p>
          <a:endParaRPr lang="en-GB"/>
        </a:p>
      </dgm:t>
    </dgm:pt>
    <dgm:pt modelId="{CBD17632-76C7-4D86-8E62-EC4BBB408F9B}" type="sibTrans" cxnId="{216F727D-850E-4791-916D-D23FEFC7B9F5}">
      <dgm:prSet/>
      <dgm:spPr/>
      <dgm:t>
        <a:bodyPr/>
        <a:lstStyle/>
        <a:p>
          <a:endParaRPr lang="en-GB"/>
        </a:p>
      </dgm:t>
    </dgm:pt>
    <dgm:pt modelId="{DCF94304-2E84-47AA-9C77-A857282F3F4A}" type="pres">
      <dgm:prSet presAssocID="{6A097015-77FA-4203-B733-20AAA0FD029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F026204-9749-4E6F-98AC-3DE5070C8806}" type="pres">
      <dgm:prSet presAssocID="{8F453B9D-0920-4462-9862-DEDA72E8BD3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F823A5-310E-41CA-9B85-497B57032627}" type="pres">
      <dgm:prSet presAssocID="{8F453B9D-0920-4462-9862-DEDA72E8BD3A}" presName="spNode" presStyleCnt="0"/>
      <dgm:spPr/>
    </dgm:pt>
    <dgm:pt modelId="{3EEDBF6C-FF26-439C-B585-5BEB620E0AAE}" type="pres">
      <dgm:prSet presAssocID="{002C87E3-0D81-4EFD-9E4D-21C9B6DA16C1}" presName="sibTrans" presStyleLbl="sibTrans1D1" presStyleIdx="0" presStyleCnt="4"/>
      <dgm:spPr/>
      <dgm:t>
        <a:bodyPr/>
        <a:lstStyle/>
        <a:p>
          <a:endParaRPr lang="en-GB"/>
        </a:p>
      </dgm:t>
    </dgm:pt>
    <dgm:pt modelId="{75161AFB-672D-4E43-A980-A498AB2A0BA0}" type="pres">
      <dgm:prSet presAssocID="{4B7452F1-CA86-4C9B-A6B3-A729E1479A9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9B3B5E-58C9-442B-9422-207EE038F939}" type="pres">
      <dgm:prSet presAssocID="{4B7452F1-CA86-4C9B-A6B3-A729E1479A9A}" presName="spNode" presStyleCnt="0"/>
      <dgm:spPr/>
    </dgm:pt>
    <dgm:pt modelId="{177D582B-F251-4D9D-8F87-5BB4A7A00A21}" type="pres">
      <dgm:prSet presAssocID="{CBD17632-76C7-4D86-8E62-EC4BBB408F9B}" presName="sibTrans" presStyleLbl="sibTrans1D1" presStyleIdx="1" presStyleCnt="4"/>
      <dgm:spPr/>
      <dgm:t>
        <a:bodyPr/>
        <a:lstStyle/>
        <a:p>
          <a:endParaRPr lang="en-GB"/>
        </a:p>
      </dgm:t>
    </dgm:pt>
    <dgm:pt modelId="{5E481018-B8EB-4DD3-AEDC-4A22BA591D95}" type="pres">
      <dgm:prSet presAssocID="{74149E71-32CC-459A-8F77-9C9348197C8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FF9443-0EBC-4616-8C4A-1E5233AA2645}" type="pres">
      <dgm:prSet presAssocID="{74149E71-32CC-459A-8F77-9C9348197C83}" presName="spNode" presStyleCnt="0"/>
      <dgm:spPr/>
    </dgm:pt>
    <dgm:pt modelId="{59AC124F-1289-48F0-8993-83F34E10C0EA}" type="pres">
      <dgm:prSet presAssocID="{B53E819D-6EE1-4CF4-B427-C482ADC39A2D}" presName="sibTrans" presStyleLbl="sibTrans1D1" presStyleIdx="2" presStyleCnt="4"/>
      <dgm:spPr/>
      <dgm:t>
        <a:bodyPr/>
        <a:lstStyle/>
        <a:p>
          <a:endParaRPr lang="en-GB"/>
        </a:p>
      </dgm:t>
    </dgm:pt>
    <dgm:pt modelId="{74BD0905-6D58-40EA-8A85-BEC109FC37A3}" type="pres">
      <dgm:prSet presAssocID="{118EA0E6-5B43-4FC8-847A-F8820288EF5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46DFBF-6E0C-4BE2-A8B5-AEA76E65028D}" type="pres">
      <dgm:prSet presAssocID="{118EA0E6-5B43-4FC8-847A-F8820288EF59}" presName="spNode" presStyleCnt="0"/>
      <dgm:spPr/>
    </dgm:pt>
    <dgm:pt modelId="{2FB94AF7-A957-4847-B05B-D6DE37215E6B}" type="pres">
      <dgm:prSet presAssocID="{58C8862E-D92F-488F-BE7D-72D787E6E72F}" presName="sibTrans" presStyleLbl="sibTrans1D1" presStyleIdx="3" presStyleCnt="4"/>
      <dgm:spPr/>
      <dgm:t>
        <a:bodyPr/>
        <a:lstStyle/>
        <a:p>
          <a:endParaRPr lang="en-GB"/>
        </a:p>
      </dgm:t>
    </dgm:pt>
  </dgm:ptLst>
  <dgm:cxnLst>
    <dgm:cxn modelId="{743278C4-D923-4C75-BDDA-C73A44B0987A}" type="presOf" srcId="{74149E71-32CC-459A-8F77-9C9348197C83}" destId="{5E481018-B8EB-4DD3-AEDC-4A22BA591D95}" srcOrd="0" destOrd="0" presId="urn:microsoft.com/office/officeart/2005/8/layout/cycle5"/>
    <dgm:cxn modelId="{AA3F1C34-09E7-420A-A6E6-3092F5F5FD7F}" type="presOf" srcId="{CBD17632-76C7-4D86-8E62-EC4BBB408F9B}" destId="{177D582B-F251-4D9D-8F87-5BB4A7A00A21}" srcOrd="0" destOrd="0" presId="urn:microsoft.com/office/officeart/2005/8/layout/cycle5"/>
    <dgm:cxn modelId="{A52FD05C-5FD3-4277-BB3A-6402018BD327}" srcId="{6A097015-77FA-4203-B733-20AAA0FD029E}" destId="{118EA0E6-5B43-4FC8-847A-F8820288EF59}" srcOrd="3" destOrd="0" parTransId="{DD54ABB4-A6C4-473B-8704-83EFC4F72982}" sibTransId="{58C8862E-D92F-488F-BE7D-72D787E6E72F}"/>
    <dgm:cxn modelId="{FC3ED6BD-3FBD-4DB1-A1B7-D506CA3F7B2A}" type="presOf" srcId="{4B7452F1-CA86-4C9B-A6B3-A729E1479A9A}" destId="{75161AFB-672D-4E43-A980-A498AB2A0BA0}" srcOrd="0" destOrd="0" presId="urn:microsoft.com/office/officeart/2005/8/layout/cycle5"/>
    <dgm:cxn modelId="{3C8F6E65-AA58-4539-8B28-51FE30220E54}" srcId="{6A097015-77FA-4203-B733-20AAA0FD029E}" destId="{8F453B9D-0920-4462-9862-DEDA72E8BD3A}" srcOrd="0" destOrd="0" parTransId="{BE544707-5020-4D6A-B7EF-80344DE55116}" sibTransId="{002C87E3-0D81-4EFD-9E4D-21C9B6DA16C1}"/>
    <dgm:cxn modelId="{A5209401-06F3-496A-B91B-BED627AA264F}" type="presOf" srcId="{118EA0E6-5B43-4FC8-847A-F8820288EF59}" destId="{74BD0905-6D58-40EA-8A85-BEC109FC37A3}" srcOrd="0" destOrd="0" presId="urn:microsoft.com/office/officeart/2005/8/layout/cycle5"/>
    <dgm:cxn modelId="{C45A9190-FC79-4B94-975A-BFABC3809293}" type="presOf" srcId="{8F453B9D-0920-4462-9862-DEDA72E8BD3A}" destId="{7F026204-9749-4E6F-98AC-3DE5070C8806}" srcOrd="0" destOrd="0" presId="urn:microsoft.com/office/officeart/2005/8/layout/cycle5"/>
    <dgm:cxn modelId="{0B302552-1AB3-4D1F-B30C-A9AB9DFDC5CE}" srcId="{6A097015-77FA-4203-B733-20AAA0FD029E}" destId="{74149E71-32CC-459A-8F77-9C9348197C83}" srcOrd="2" destOrd="0" parTransId="{F44D666E-8420-40D4-8EE8-3695C9748567}" sibTransId="{B53E819D-6EE1-4CF4-B427-C482ADC39A2D}"/>
    <dgm:cxn modelId="{C4DFDD73-94D7-404C-A4B5-F06D3162B73A}" type="presOf" srcId="{58C8862E-D92F-488F-BE7D-72D787E6E72F}" destId="{2FB94AF7-A957-4847-B05B-D6DE37215E6B}" srcOrd="0" destOrd="0" presId="urn:microsoft.com/office/officeart/2005/8/layout/cycle5"/>
    <dgm:cxn modelId="{216F727D-850E-4791-916D-D23FEFC7B9F5}" srcId="{6A097015-77FA-4203-B733-20AAA0FD029E}" destId="{4B7452F1-CA86-4C9B-A6B3-A729E1479A9A}" srcOrd="1" destOrd="0" parTransId="{AA220AF4-CC57-4F39-A309-6EA5B4687065}" sibTransId="{CBD17632-76C7-4D86-8E62-EC4BBB408F9B}"/>
    <dgm:cxn modelId="{8EC7472D-7D14-44A7-AF43-E89930F21A89}" type="presOf" srcId="{002C87E3-0D81-4EFD-9E4D-21C9B6DA16C1}" destId="{3EEDBF6C-FF26-439C-B585-5BEB620E0AAE}" srcOrd="0" destOrd="0" presId="urn:microsoft.com/office/officeart/2005/8/layout/cycle5"/>
    <dgm:cxn modelId="{A4F779AE-8032-4613-BAB3-CB8C1FB8165B}" type="presOf" srcId="{B53E819D-6EE1-4CF4-B427-C482ADC39A2D}" destId="{59AC124F-1289-48F0-8993-83F34E10C0EA}" srcOrd="0" destOrd="0" presId="urn:microsoft.com/office/officeart/2005/8/layout/cycle5"/>
    <dgm:cxn modelId="{C34E5A5C-04CB-4CDB-9317-22A6605E28AB}" type="presOf" srcId="{6A097015-77FA-4203-B733-20AAA0FD029E}" destId="{DCF94304-2E84-47AA-9C77-A857282F3F4A}" srcOrd="0" destOrd="0" presId="urn:microsoft.com/office/officeart/2005/8/layout/cycle5"/>
    <dgm:cxn modelId="{8C1C21DB-337B-485A-B652-2A9E6CF6BE9B}" type="presParOf" srcId="{DCF94304-2E84-47AA-9C77-A857282F3F4A}" destId="{7F026204-9749-4E6F-98AC-3DE5070C8806}" srcOrd="0" destOrd="0" presId="urn:microsoft.com/office/officeart/2005/8/layout/cycle5"/>
    <dgm:cxn modelId="{66E185B4-34AC-4481-A404-D6F31E635990}" type="presParOf" srcId="{DCF94304-2E84-47AA-9C77-A857282F3F4A}" destId="{1DF823A5-310E-41CA-9B85-497B57032627}" srcOrd="1" destOrd="0" presId="urn:microsoft.com/office/officeart/2005/8/layout/cycle5"/>
    <dgm:cxn modelId="{3B5087AD-C3E1-452E-9A91-B902AD2C7DAB}" type="presParOf" srcId="{DCF94304-2E84-47AA-9C77-A857282F3F4A}" destId="{3EEDBF6C-FF26-439C-B585-5BEB620E0AAE}" srcOrd="2" destOrd="0" presId="urn:microsoft.com/office/officeart/2005/8/layout/cycle5"/>
    <dgm:cxn modelId="{ECD025C2-65E6-4DCC-A980-E36F64DFBC90}" type="presParOf" srcId="{DCF94304-2E84-47AA-9C77-A857282F3F4A}" destId="{75161AFB-672D-4E43-A980-A498AB2A0BA0}" srcOrd="3" destOrd="0" presId="urn:microsoft.com/office/officeart/2005/8/layout/cycle5"/>
    <dgm:cxn modelId="{A795FF31-03FF-472D-AB40-51726DDBAEEC}" type="presParOf" srcId="{DCF94304-2E84-47AA-9C77-A857282F3F4A}" destId="{9D9B3B5E-58C9-442B-9422-207EE038F939}" srcOrd="4" destOrd="0" presId="urn:microsoft.com/office/officeart/2005/8/layout/cycle5"/>
    <dgm:cxn modelId="{C3F9EB61-2B2E-49FA-A098-BA7BC703EB5A}" type="presParOf" srcId="{DCF94304-2E84-47AA-9C77-A857282F3F4A}" destId="{177D582B-F251-4D9D-8F87-5BB4A7A00A21}" srcOrd="5" destOrd="0" presId="urn:microsoft.com/office/officeart/2005/8/layout/cycle5"/>
    <dgm:cxn modelId="{0422F490-415A-45D9-8268-D5287EE1A73D}" type="presParOf" srcId="{DCF94304-2E84-47AA-9C77-A857282F3F4A}" destId="{5E481018-B8EB-4DD3-AEDC-4A22BA591D95}" srcOrd="6" destOrd="0" presId="urn:microsoft.com/office/officeart/2005/8/layout/cycle5"/>
    <dgm:cxn modelId="{A51D63D9-319F-45AB-8263-87EA255C0509}" type="presParOf" srcId="{DCF94304-2E84-47AA-9C77-A857282F3F4A}" destId="{4DFF9443-0EBC-4616-8C4A-1E5233AA2645}" srcOrd="7" destOrd="0" presId="urn:microsoft.com/office/officeart/2005/8/layout/cycle5"/>
    <dgm:cxn modelId="{C40A9F8C-36BB-4CDD-A882-B82B220A0565}" type="presParOf" srcId="{DCF94304-2E84-47AA-9C77-A857282F3F4A}" destId="{59AC124F-1289-48F0-8993-83F34E10C0EA}" srcOrd="8" destOrd="0" presId="urn:microsoft.com/office/officeart/2005/8/layout/cycle5"/>
    <dgm:cxn modelId="{C3E0FA89-928F-481B-8CC0-D91E84C523BD}" type="presParOf" srcId="{DCF94304-2E84-47AA-9C77-A857282F3F4A}" destId="{74BD0905-6D58-40EA-8A85-BEC109FC37A3}" srcOrd="9" destOrd="0" presId="urn:microsoft.com/office/officeart/2005/8/layout/cycle5"/>
    <dgm:cxn modelId="{C993DB95-47B9-4010-8FFA-4C293E184391}" type="presParOf" srcId="{DCF94304-2E84-47AA-9C77-A857282F3F4A}" destId="{E446DFBF-6E0C-4BE2-A8B5-AEA76E65028D}" srcOrd="10" destOrd="0" presId="urn:microsoft.com/office/officeart/2005/8/layout/cycle5"/>
    <dgm:cxn modelId="{55A403D1-0EC3-4401-8F08-1AB320100895}" type="presParOf" srcId="{DCF94304-2E84-47AA-9C77-A857282F3F4A}" destId="{2FB94AF7-A957-4847-B05B-D6DE37215E6B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097015-77FA-4203-B733-20AAA0FD029E}" type="doc">
      <dgm:prSet loTypeId="urn:microsoft.com/office/officeart/2005/8/layout/cycle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F453B9D-0920-4462-9862-DEDA72E8BD3A}">
      <dgm:prSet phldrT="[Text]"/>
      <dgm:spPr/>
      <dgm:t>
        <a:bodyPr/>
        <a:lstStyle/>
        <a:p>
          <a:r>
            <a:rPr lang="cs-CZ" dirty="0" smtClean="0"/>
            <a:t>KOLIK je u nás neslyšících studentů?</a:t>
          </a:r>
          <a:endParaRPr lang="en-GB" dirty="0"/>
        </a:p>
      </dgm:t>
    </dgm:pt>
    <dgm:pt modelId="{BE544707-5020-4D6A-B7EF-80344DE55116}" type="parTrans" cxnId="{3C8F6E65-AA58-4539-8B28-51FE30220E54}">
      <dgm:prSet/>
      <dgm:spPr/>
      <dgm:t>
        <a:bodyPr/>
        <a:lstStyle/>
        <a:p>
          <a:endParaRPr lang="en-GB"/>
        </a:p>
      </dgm:t>
    </dgm:pt>
    <dgm:pt modelId="{002C87E3-0D81-4EFD-9E4D-21C9B6DA16C1}" type="sibTrans" cxnId="{3C8F6E65-AA58-4539-8B28-51FE30220E54}">
      <dgm:prSet/>
      <dgm:spPr/>
      <dgm:t>
        <a:bodyPr/>
        <a:lstStyle/>
        <a:p>
          <a:endParaRPr lang="en-GB"/>
        </a:p>
      </dgm:t>
    </dgm:pt>
    <dgm:pt modelId="{74149E71-32CC-459A-8F77-9C9348197C83}">
      <dgm:prSet phldrT="[Text]"/>
      <dgm:spPr/>
      <dgm:t>
        <a:bodyPr/>
        <a:lstStyle/>
        <a:p>
          <a:r>
            <a:rPr lang="cs-CZ" dirty="0" smtClean="0"/>
            <a:t>JAK studují?</a:t>
          </a:r>
          <a:endParaRPr lang="en-GB" dirty="0"/>
        </a:p>
      </dgm:t>
    </dgm:pt>
    <dgm:pt modelId="{F44D666E-8420-40D4-8EE8-3695C9748567}" type="parTrans" cxnId="{0B302552-1AB3-4D1F-B30C-A9AB9DFDC5CE}">
      <dgm:prSet/>
      <dgm:spPr/>
      <dgm:t>
        <a:bodyPr/>
        <a:lstStyle/>
        <a:p>
          <a:endParaRPr lang="en-GB"/>
        </a:p>
      </dgm:t>
    </dgm:pt>
    <dgm:pt modelId="{B53E819D-6EE1-4CF4-B427-C482ADC39A2D}" type="sibTrans" cxnId="{0B302552-1AB3-4D1F-B30C-A9AB9DFDC5CE}">
      <dgm:prSet/>
      <dgm:spPr/>
      <dgm:t>
        <a:bodyPr/>
        <a:lstStyle/>
        <a:p>
          <a:endParaRPr lang="en-GB"/>
        </a:p>
      </dgm:t>
    </dgm:pt>
    <dgm:pt modelId="{118EA0E6-5B43-4FC8-847A-F8820288EF59}">
      <dgm:prSet phldrT="[Text]"/>
      <dgm:spPr/>
      <dgm:t>
        <a:bodyPr/>
        <a:lstStyle/>
        <a:p>
          <a:r>
            <a:rPr lang="cs-CZ" dirty="0" smtClean="0"/>
            <a:t>S jakými VÝSLEDKY studují?</a:t>
          </a:r>
          <a:endParaRPr lang="en-GB" dirty="0"/>
        </a:p>
      </dgm:t>
    </dgm:pt>
    <dgm:pt modelId="{DD54ABB4-A6C4-473B-8704-83EFC4F72982}" type="parTrans" cxnId="{A52FD05C-5FD3-4277-BB3A-6402018BD327}">
      <dgm:prSet/>
      <dgm:spPr/>
      <dgm:t>
        <a:bodyPr/>
        <a:lstStyle/>
        <a:p>
          <a:endParaRPr lang="en-GB"/>
        </a:p>
      </dgm:t>
    </dgm:pt>
    <dgm:pt modelId="{58C8862E-D92F-488F-BE7D-72D787E6E72F}" type="sibTrans" cxnId="{A52FD05C-5FD3-4277-BB3A-6402018BD327}">
      <dgm:prSet/>
      <dgm:spPr/>
      <dgm:t>
        <a:bodyPr/>
        <a:lstStyle/>
        <a:p>
          <a:endParaRPr lang="en-GB"/>
        </a:p>
      </dgm:t>
    </dgm:pt>
    <dgm:pt modelId="{4B7452F1-CA86-4C9B-A6B3-A729E1479A9A}">
      <dgm:prSet/>
      <dgm:spPr/>
      <dgm:t>
        <a:bodyPr/>
        <a:lstStyle/>
        <a:p>
          <a:r>
            <a:rPr lang="cs-CZ" dirty="0" smtClean="0"/>
            <a:t>KDE studují?</a:t>
          </a:r>
          <a:endParaRPr lang="en-GB" dirty="0"/>
        </a:p>
      </dgm:t>
    </dgm:pt>
    <dgm:pt modelId="{AA220AF4-CC57-4F39-A309-6EA5B4687065}" type="parTrans" cxnId="{216F727D-850E-4791-916D-D23FEFC7B9F5}">
      <dgm:prSet/>
      <dgm:spPr/>
      <dgm:t>
        <a:bodyPr/>
        <a:lstStyle/>
        <a:p>
          <a:endParaRPr lang="en-GB"/>
        </a:p>
      </dgm:t>
    </dgm:pt>
    <dgm:pt modelId="{CBD17632-76C7-4D86-8E62-EC4BBB408F9B}" type="sibTrans" cxnId="{216F727D-850E-4791-916D-D23FEFC7B9F5}">
      <dgm:prSet/>
      <dgm:spPr/>
      <dgm:t>
        <a:bodyPr/>
        <a:lstStyle/>
        <a:p>
          <a:endParaRPr lang="en-GB"/>
        </a:p>
      </dgm:t>
    </dgm:pt>
    <dgm:pt modelId="{DCF94304-2E84-47AA-9C77-A857282F3F4A}" type="pres">
      <dgm:prSet presAssocID="{6A097015-77FA-4203-B733-20AAA0FD029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F026204-9749-4E6F-98AC-3DE5070C8806}" type="pres">
      <dgm:prSet presAssocID="{8F453B9D-0920-4462-9862-DEDA72E8BD3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F823A5-310E-41CA-9B85-497B57032627}" type="pres">
      <dgm:prSet presAssocID="{8F453B9D-0920-4462-9862-DEDA72E8BD3A}" presName="spNode" presStyleCnt="0"/>
      <dgm:spPr/>
    </dgm:pt>
    <dgm:pt modelId="{3EEDBF6C-FF26-439C-B585-5BEB620E0AAE}" type="pres">
      <dgm:prSet presAssocID="{002C87E3-0D81-4EFD-9E4D-21C9B6DA16C1}" presName="sibTrans" presStyleLbl="sibTrans1D1" presStyleIdx="0" presStyleCnt="4"/>
      <dgm:spPr/>
      <dgm:t>
        <a:bodyPr/>
        <a:lstStyle/>
        <a:p>
          <a:endParaRPr lang="en-GB"/>
        </a:p>
      </dgm:t>
    </dgm:pt>
    <dgm:pt modelId="{75161AFB-672D-4E43-A980-A498AB2A0BA0}" type="pres">
      <dgm:prSet presAssocID="{4B7452F1-CA86-4C9B-A6B3-A729E1479A9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9B3B5E-58C9-442B-9422-207EE038F939}" type="pres">
      <dgm:prSet presAssocID="{4B7452F1-CA86-4C9B-A6B3-A729E1479A9A}" presName="spNode" presStyleCnt="0"/>
      <dgm:spPr/>
    </dgm:pt>
    <dgm:pt modelId="{177D582B-F251-4D9D-8F87-5BB4A7A00A21}" type="pres">
      <dgm:prSet presAssocID="{CBD17632-76C7-4D86-8E62-EC4BBB408F9B}" presName="sibTrans" presStyleLbl="sibTrans1D1" presStyleIdx="1" presStyleCnt="4"/>
      <dgm:spPr/>
      <dgm:t>
        <a:bodyPr/>
        <a:lstStyle/>
        <a:p>
          <a:endParaRPr lang="en-GB"/>
        </a:p>
      </dgm:t>
    </dgm:pt>
    <dgm:pt modelId="{5E481018-B8EB-4DD3-AEDC-4A22BA591D95}" type="pres">
      <dgm:prSet presAssocID="{74149E71-32CC-459A-8F77-9C9348197C8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FF9443-0EBC-4616-8C4A-1E5233AA2645}" type="pres">
      <dgm:prSet presAssocID="{74149E71-32CC-459A-8F77-9C9348197C83}" presName="spNode" presStyleCnt="0"/>
      <dgm:spPr/>
    </dgm:pt>
    <dgm:pt modelId="{59AC124F-1289-48F0-8993-83F34E10C0EA}" type="pres">
      <dgm:prSet presAssocID="{B53E819D-6EE1-4CF4-B427-C482ADC39A2D}" presName="sibTrans" presStyleLbl="sibTrans1D1" presStyleIdx="2" presStyleCnt="4"/>
      <dgm:spPr/>
      <dgm:t>
        <a:bodyPr/>
        <a:lstStyle/>
        <a:p>
          <a:endParaRPr lang="en-GB"/>
        </a:p>
      </dgm:t>
    </dgm:pt>
    <dgm:pt modelId="{74BD0905-6D58-40EA-8A85-BEC109FC37A3}" type="pres">
      <dgm:prSet presAssocID="{118EA0E6-5B43-4FC8-847A-F8820288EF5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46DFBF-6E0C-4BE2-A8B5-AEA76E65028D}" type="pres">
      <dgm:prSet presAssocID="{118EA0E6-5B43-4FC8-847A-F8820288EF59}" presName="spNode" presStyleCnt="0"/>
      <dgm:spPr/>
    </dgm:pt>
    <dgm:pt modelId="{2FB94AF7-A957-4847-B05B-D6DE37215E6B}" type="pres">
      <dgm:prSet presAssocID="{58C8862E-D92F-488F-BE7D-72D787E6E72F}" presName="sibTrans" presStyleLbl="sibTrans1D1" presStyleIdx="3" presStyleCnt="4"/>
      <dgm:spPr/>
      <dgm:t>
        <a:bodyPr/>
        <a:lstStyle/>
        <a:p>
          <a:endParaRPr lang="en-GB"/>
        </a:p>
      </dgm:t>
    </dgm:pt>
  </dgm:ptLst>
  <dgm:cxnLst>
    <dgm:cxn modelId="{D558E534-5112-4ABB-8DF5-8FEA79FE3029}" type="presOf" srcId="{58C8862E-D92F-488F-BE7D-72D787E6E72F}" destId="{2FB94AF7-A957-4847-B05B-D6DE37215E6B}" srcOrd="0" destOrd="0" presId="urn:microsoft.com/office/officeart/2005/8/layout/cycle5"/>
    <dgm:cxn modelId="{A52FD05C-5FD3-4277-BB3A-6402018BD327}" srcId="{6A097015-77FA-4203-B733-20AAA0FD029E}" destId="{118EA0E6-5B43-4FC8-847A-F8820288EF59}" srcOrd="3" destOrd="0" parTransId="{DD54ABB4-A6C4-473B-8704-83EFC4F72982}" sibTransId="{58C8862E-D92F-488F-BE7D-72D787E6E72F}"/>
    <dgm:cxn modelId="{A22251D6-7E02-407F-A1C6-5622FE5C1B0E}" type="presOf" srcId="{74149E71-32CC-459A-8F77-9C9348197C83}" destId="{5E481018-B8EB-4DD3-AEDC-4A22BA591D95}" srcOrd="0" destOrd="0" presId="urn:microsoft.com/office/officeart/2005/8/layout/cycle5"/>
    <dgm:cxn modelId="{883623E0-CB2F-48EB-81C6-692901D2E452}" type="presOf" srcId="{CBD17632-76C7-4D86-8E62-EC4BBB408F9B}" destId="{177D582B-F251-4D9D-8F87-5BB4A7A00A21}" srcOrd="0" destOrd="0" presId="urn:microsoft.com/office/officeart/2005/8/layout/cycle5"/>
    <dgm:cxn modelId="{3C8F6E65-AA58-4539-8B28-51FE30220E54}" srcId="{6A097015-77FA-4203-B733-20AAA0FD029E}" destId="{8F453B9D-0920-4462-9862-DEDA72E8BD3A}" srcOrd="0" destOrd="0" parTransId="{BE544707-5020-4D6A-B7EF-80344DE55116}" sibTransId="{002C87E3-0D81-4EFD-9E4D-21C9B6DA16C1}"/>
    <dgm:cxn modelId="{A547622C-0473-4F02-8A6F-5BD693E043DE}" type="presOf" srcId="{8F453B9D-0920-4462-9862-DEDA72E8BD3A}" destId="{7F026204-9749-4E6F-98AC-3DE5070C8806}" srcOrd="0" destOrd="0" presId="urn:microsoft.com/office/officeart/2005/8/layout/cycle5"/>
    <dgm:cxn modelId="{98EE05F9-9E22-46E4-810D-D6605E34CE64}" type="presOf" srcId="{4B7452F1-CA86-4C9B-A6B3-A729E1479A9A}" destId="{75161AFB-672D-4E43-A980-A498AB2A0BA0}" srcOrd="0" destOrd="0" presId="urn:microsoft.com/office/officeart/2005/8/layout/cycle5"/>
    <dgm:cxn modelId="{1FE9B788-DAFA-4D54-82B0-57E54C3D91B6}" type="presOf" srcId="{118EA0E6-5B43-4FC8-847A-F8820288EF59}" destId="{74BD0905-6D58-40EA-8A85-BEC109FC37A3}" srcOrd="0" destOrd="0" presId="urn:microsoft.com/office/officeart/2005/8/layout/cycle5"/>
    <dgm:cxn modelId="{0B302552-1AB3-4D1F-B30C-A9AB9DFDC5CE}" srcId="{6A097015-77FA-4203-B733-20AAA0FD029E}" destId="{74149E71-32CC-459A-8F77-9C9348197C83}" srcOrd="2" destOrd="0" parTransId="{F44D666E-8420-40D4-8EE8-3695C9748567}" sibTransId="{B53E819D-6EE1-4CF4-B427-C482ADC39A2D}"/>
    <dgm:cxn modelId="{88F531ED-192C-41A2-B9FB-BBBF0FD451E3}" type="presOf" srcId="{002C87E3-0D81-4EFD-9E4D-21C9B6DA16C1}" destId="{3EEDBF6C-FF26-439C-B585-5BEB620E0AAE}" srcOrd="0" destOrd="0" presId="urn:microsoft.com/office/officeart/2005/8/layout/cycle5"/>
    <dgm:cxn modelId="{216F727D-850E-4791-916D-D23FEFC7B9F5}" srcId="{6A097015-77FA-4203-B733-20AAA0FD029E}" destId="{4B7452F1-CA86-4C9B-A6B3-A729E1479A9A}" srcOrd="1" destOrd="0" parTransId="{AA220AF4-CC57-4F39-A309-6EA5B4687065}" sibTransId="{CBD17632-76C7-4D86-8E62-EC4BBB408F9B}"/>
    <dgm:cxn modelId="{4A9993B4-BE2D-4C8D-BBFB-06C53F398078}" type="presOf" srcId="{B53E819D-6EE1-4CF4-B427-C482ADC39A2D}" destId="{59AC124F-1289-48F0-8993-83F34E10C0EA}" srcOrd="0" destOrd="0" presId="urn:microsoft.com/office/officeart/2005/8/layout/cycle5"/>
    <dgm:cxn modelId="{F6B6994D-27A4-4896-A319-A62C26699A26}" type="presOf" srcId="{6A097015-77FA-4203-B733-20AAA0FD029E}" destId="{DCF94304-2E84-47AA-9C77-A857282F3F4A}" srcOrd="0" destOrd="0" presId="urn:microsoft.com/office/officeart/2005/8/layout/cycle5"/>
    <dgm:cxn modelId="{03B6C2BD-0646-44A9-8C06-108A4C5D53B7}" type="presParOf" srcId="{DCF94304-2E84-47AA-9C77-A857282F3F4A}" destId="{7F026204-9749-4E6F-98AC-3DE5070C8806}" srcOrd="0" destOrd="0" presId="urn:microsoft.com/office/officeart/2005/8/layout/cycle5"/>
    <dgm:cxn modelId="{597568E6-ED54-4B46-A5E8-21B8AAB7B3E5}" type="presParOf" srcId="{DCF94304-2E84-47AA-9C77-A857282F3F4A}" destId="{1DF823A5-310E-41CA-9B85-497B57032627}" srcOrd="1" destOrd="0" presId="urn:microsoft.com/office/officeart/2005/8/layout/cycle5"/>
    <dgm:cxn modelId="{14B8D815-077D-4CAC-AE99-B701D236F128}" type="presParOf" srcId="{DCF94304-2E84-47AA-9C77-A857282F3F4A}" destId="{3EEDBF6C-FF26-439C-B585-5BEB620E0AAE}" srcOrd="2" destOrd="0" presId="urn:microsoft.com/office/officeart/2005/8/layout/cycle5"/>
    <dgm:cxn modelId="{47DB8A4F-AF2D-41E7-8A7F-9512FB4D82DB}" type="presParOf" srcId="{DCF94304-2E84-47AA-9C77-A857282F3F4A}" destId="{75161AFB-672D-4E43-A980-A498AB2A0BA0}" srcOrd="3" destOrd="0" presId="urn:microsoft.com/office/officeart/2005/8/layout/cycle5"/>
    <dgm:cxn modelId="{E7EB2950-FBD7-4C41-96FB-746175B3C165}" type="presParOf" srcId="{DCF94304-2E84-47AA-9C77-A857282F3F4A}" destId="{9D9B3B5E-58C9-442B-9422-207EE038F939}" srcOrd="4" destOrd="0" presId="urn:microsoft.com/office/officeart/2005/8/layout/cycle5"/>
    <dgm:cxn modelId="{CFD0FFA0-2D5E-412A-9778-C2019EDAC9EB}" type="presParOf" srcId="{DCF94304-2E84-47AA-9C77-A857282F3F4A}" destId="{177D582B-F251-4D9D-8F87-5BB4A7A00A21}" srcOrd="5" destOrd="0" presId="urn:microsoft.com/office/officeart/2005/8/layout/cycle5"/>
    <dgm:cxn modelId="{97D86F32-A50A-45EF-B718-551E059CBE9B}" type="presParOf" srcId="{DCF94304-2E84-47AA-9C77-A857282F3F4A}" destId="{5E481018-B8EB-4DD3-AEDC-4A22BA591D95}" srcOrd="6" destOrd="0" presId="urn:microsoft.com/office/officeart/2005/8/layout/cycle5"/>
    <dgm:cxn modelId="{247F5A0F-4BC9-4609-B05F-787FD14F272A}" type="presParOf" srcId="{DCF94304-2E84-47AA-9C77-A857282F3F4A}" destId="{4DFF9443-0EBC-4616-8C4A-1E5233AA2645}" srcOrd="7" destOrd="0" presId="urn:microsoft.com/office/officeart/2005/8/layout/cycle5"/>
    <dgm:cxn modelId="{B42E6001-4980-41F2-8134-B64C00F20FA7}" type="presParOf" srcId="{DCF94304-2E84-47AA-9C77-A857282F3F4A}" destId="{59AC124F-1289-48F0-8993-83F34E10C0EA}" srcOrd="8" destOrd="0" presId="urn:microsoft.com/office/officeart/2005/8/layout/cycle5"/>
    <dgm:cxn modelId="{7B91C40C-EFC8-4DDC-B756-2F20FB946CDD}" type="presParOf" srcId="{DCF94304-2E84-47AA-9C77-A857282F3F4A}" destId="{74BD0905-6D58-40EA-8A85-BEC109FC37A3}" srcOrd="9" destOrd="0" presId="urn:microsoft.com/office/officeart/2005/8/layout/cycle5"/>
    <dgm:cxn modelId="{7C67A13A-9003-4238-8F5D-4C782A34C440}" type="presParOf" srcId="{DCF94304-2E84-47AA-9C77-A857282F3F4A}" destId="{E446DFBF-6E0C-4BE2-A8B5-AEA76E65028D}" srcOrd="10" destOrd="0" presId="urn:microsoft.com/office/officeart/2005/8/layout/cycle5"/>
    <dgm:cxn modelId="{84162D7E-8900-4F6A-9D87-080C48D48347}" type="presParOf" srcId="{DCF94304-2E84-47AA-9C77-A857282F3F4A}" destId="{2FB94AF7-A957-4847-B05B-D6DE37215E6B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097015-77FA-4203-B733-20AAA0FD029E}" type="doc">
      <dgm:prSet loTypeId="urn:microsoft.com/office/officeart/2005/8/layout/cycle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F453B9D-0920-4462-9862-DEDA72E8BD3A}">
      <dgm:prSet phldrT="[Text]"/>
      <dgm:spPr/>
      <dgm:t>
        <a:bodyPr/>
        <a:lstStyle/>
        <a:p>
          <a:r>
            <a:rPr lang="cs-CZ" dirty="0" smtClean="0"/>
            <a:t>KOLIK je u nás neslyšících studentů?</a:t>
          </a:r>
          <a:endParaRPr lang="en-GB" dirty="0"/>
        </a:p>
      </dgm:t>
    </dgm:pt>
    <dgm:pt modelId="{BE544707-5020-4D6A-B7EF-80344DE55116}" type="parTrans" cxnId="{3C8F6E65-AA58-4539-8B28-51FE30220E54}">
      <dgm:prSet/>
      <dgm:spPr/>
      <dgm:t>
        <a:bodyPr/>
        <a:lstStyle/>
        <a:p>
          <a:endParaRPr lang="en-GB"/>
        </a:p>
      </dgm:t>
    </dgm:pt>
    <dgm:pt modelId="{002C87E3-0D81-4EFD-9E4D-21C9B6DA16C1}" type="sibTrans" cxnId="{3C8F6E65-AA58-4539-8B28-51FE30220E54}">
      <dgm:prSet/>
      <dgm:spPr/>
      <dgm:t>
        <a:bodyPr/>
        <a:lstStyle/>
        <a:p>
          <a:endParaRPr lang="en-GB"/>
        </a:p>
      </dgm:t>
    </dgm:pt>
    <dgm:pt modelId="{74149E71-32CC-459A-8F77-9C9348197C83}">
      <dgm:prSet phldrT="[Text]"/>
      <dgm:spPr/>
      <dgm:t>
        <a:bodyPr/>
        <a:lstStyle/>
        <a:p>
          <a:r>
            <a:rPr lang="cs-CZ" dirty="0" smtClean="0"/>
            <a:t>JAK studují?</a:t>
          </a:r>
          <a:endParaRPr lang="en-GB" dirty="0"/>
        </a:p>
      </dgm:t>
    </dgm:pt>
    <dgm:pt modelId="{F44D666E-8420-40D4-8EE8-3695C9748567}" type="parTrans" cxnId="{0B302552-1AB3-4D1F-B30C-A9AB9DFDC5CE}">
      <dgm:prSet/>
      <dgm:spPr/>
      <dgm:t>
        <a:bodyPr/>
        <a:lstStyle/>
        <a:p>
          <a:endParaRPr lang="en-GB"/>
        </a:p>
      </dgm:t>
    </dgm:pt>
    <dgm:pt modelId="{B53E819D-6EE1-4CF4-B427-C482ADC39A2D}" type="sibTrans" cxnId="{0B302552-1AB3-4D1F-B30C-A9AB9DFDC5CE}">
      <dgm:prSet/>
      <dgm:spPr/>
      <dgm:t>
        <a:bodyPr/>
        <a:lstStyle/>
        <a:p>
          <a:endParaRPr lang="en-GB"/>
        </a:p>
      </dgm:t>
    </dgm:pt>
    <dgm:pt modelId="{118EA0E6-5B43-4FC8-847A-F8820288EF59}">
      <dgm:prSet phldrT="[Text]"/>
      <dgm:spPr/>
      <dgm:t>
        <a:bodyPr/>
        <a:lstStyle/>
        <a:p>
          <a:r>
            <a:rPr lang="cs-CZ" dirty="0" smtClean="0"/>
            <a:t>S jakými VÝSLEDKY studují?</a:t>
          </a:r>
          <a:endParaRPr lang="en-GB" dirty="0"/>
        </a:p>
      </dgm:t>
    </dgm:pt>
    <dgm:pt modelId="{DD54ABB4-A6C4-473B-8704-83EFC4F72982}" type="parTrans" cxnId="{A52FD05C-5FD3-4277-BB3A-6402018BD327}">
      <dgm:prSet/>
      <dgm:spPr/>
      <dgm:t>
        <a:bodyPr/>
        <a:lstStyle/>
        <a:p>
          <a:endParaRPr lang="en-GB"/>
        </a:p>
      </dgm:t>
    </dgm:pt>
    <dgm:pt modelId="{58C8862E-D92F-488F-BE7D-72D787E6E72F}" type="sibTrans" cxnId="{A52FD05C-5FD3-4277-BB3A-6402018BD327}">
      <dgm:prSet/>
      <dgm:spPr/>
      <dgm:t>
        <a:bodyPr/>
        <a:lstStyle/>
        <a:p>
          <a:endParaRPr lang="en-GB"/>
        </a:p>
      </dgm:t>
    </dgm:pt>
    <dgm:pt modelId="{4B7452F1-CA86-4C9B-A6B3-A729E1479A9A}">
      <dgm:prSet/>
      <dgm:spPr/>
      <dgm:t>
        <a:bodyPr/>
        <a:lstStyle/>
        <a:p>
          <a:r>
            <a:rPr lang="cs-CZ" dirty="0" smtClean="0"/>
            <a:t>KDE studují?</a:t>
          </a:r>
          <a:endParaRPr lang="en-GB" dirty="0"/>
        </a:p>
      </dgm:t>
    </dgm:pt>
    <dgm:pt modelId="{AA220AF4-CC57-4F39-A309-6EA5B4687065}" type="parTrans" cxnId="{216F727D-850E-4791-916D-D23FEFC7B9F5}">
      <dgm:prSet/>
      <dgm:spPr/>
      <dgm:t>
        <a:bodyPr/>
        <a:lstStyle/>
        <a:p>
          <a:endParaRPr lang="en-GB"/>
        </a:p>
      </dgm:t>
    </dgm:pt>
    <dgm:pt modelId="{CBD17632-76C7-4D86-8E62-EC4BBB408F9B}" type="sibTrans" cxnId="{216F727D-850E-4791-916D-D23FEFC7B9F5}">
      <dgm:prSet/>
      <dgm:spPr/>
      <dgm:t>
        <a:bodyPr/>
        <a:lstStyle/>
        <a:p>
          <a:endParaRPr lang="en-GB"/>
        </a:p>
      </dgm:t>
    </dgm:pt>
    <dgm:pt modelId="{DCF94304-2E84-47AA-9C77-A857282F3F4A}" type="pres">
      <dgm:prSet presAssocID="{6A097015-77FA-4203-B733-20AAA0FD029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F026204-9749-4E6F-98AC-3DE5070C8806}" type="pres">
      <dgm:prSet presAssocID="{8F453B9D-0920-4462-9862-DEDA72E8BD3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F823A5-310E-41CA-9B85-497B57032627}" type="pres">
      <dgm:prSet presAssocID="{8F453B9D-0920-4462-9862-DEDA72E8BD3A}" presName="spNode" presStyleCnt="0"/>
      <dgm:spPr/>
    </dgm:pt>
    <dgm:pt modelId="{3EEDBF6C-FF26-439C-B585-5BEB620E0AAE}" type="pres">
      <dgm:prSet presAssocID="{002C87E3-0D81-4EFD-9E4D-21C9B6DA16C1}" presName="sibTrans" presStyleLbl="sibTrans1D1" presStyleIdx="0" presStyleCnt="4"/>
      <dgm:spPr/>
      <dgm:t>
        <a:bodyPr/>
        <a:lstStyle/>
        <a:p>
          <a:endParaRPr lang="en-GB"/>
        </a:p>
      </dgm:t>
    </dgm:pt>
    <dgm:pt modelId="{75161AFB-672D-4E43-A980-A498AB2A0BA0}" type="pres">
      <dgm:prSet presAssocID="{4B7452F1-CA86-4C9B-A6B3-A729E1479A9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9B3B5E-58C9-442B-9422-207EE038F939}" type="pres">
      <dgm:prSet presAssocID="{4B7452F1-CA86-4C9B-A6B3-A729E1479A9A}" presName="spNode" presStyleCnt="0"/>
      <dgm:spPr/>
    </dgm:pt>
    <dgm:pt modelId="{177D582B-F251-4D9D-8F87-5BB4A7A00A21}" type="pres">
      <dgm:prSet presAssocID="{CBD17632-76C7-4D86-8E62-EC4BBB408F9B}" presName="sibTrans" presStyleLbl="sibTrans1D1" presStyleIdx="1" presStyleCnt="4"/>
      <dgm:spPr/>
      <dgm:t>
        <a:bodyPr/>
        <a:lstStyle/>
        <a:p>
          <a:endParaRPr lang="en-GB"/>
        </a:p>
      </dgm:t>
    </dgm:pt>
    <dgm:pt modelId="{5E481018-B8EB-4DD3-AEDC-4A22BA591D95}" type="pres">
      <dgm:prSet presAssocID="{74149E71-32CC-459A-8F77-9C9348197C8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FF9443-0EBC-4616-8C4A-1E5233AA2645}" type="pres">
      <dgm:prSet presAssocID="{74149E71-32CC-459A-8F77-9C9348197C83}" presName="spNode" presStyleCnt="0"/>
      <dgm:spPr/>
    </dgm:pt>
    <dgm:pt modelId="{59AC124F-1289-48F0-8993-83F34E10C0EA}" type="pres">
      <dgm:prSet presAssocID="{B53E819D-6EE1-4CF4-B427-C482ADC39A2D}" presName="sibTrans" presStyleLbl="sibTrans1D1" presStyleIdx="2" presStyleCnt="4"/>
      <dgm:spPr/>
      <dgm:t>
        <a:bodyPr/>
        <a:lstStyle/>
        <a:p>
          <a:endParaRPr lang="en-GB"/>
        </a:p>
      </dgm:t>
    </dgm:pt>
    <dgm:pt modelId="{74BD0905-6D58-40EA-8A85-BEC109FC37A3}" type="pres">
      <dgm:prSet presAssocID="{118EA0E6-5B43-4FC8-847A-F8820288EF5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46DFBF-6E0C-4BE2-A8B5-AEA76E65028D}" type="pres">
      <dgm:prSet presAssocID="{118EA0E6-5B43-4FC8-847A-F8820288EF59}" presName="spNode" presStyleCnt="0"/>
      <dgm:spPr/>
    </dgm:pt>
    <dgm:pt modelId="{2FB94AF7-A957-4847-B05B-D6DE37215E6B}" type="pres">
      <dgm:prSet presAssocID="{58C8862E-D92F-488F-BE7D-72D787E6E72F}" presName="sibTrans" presStyleLbl="sibTrans1D1" presStyleIdx="3" presStyleCnt="4"/>
      <dgm:spPr/>
      <dgm:t>
        <a:bodyPr/>
        <a:lstStyle/>
        <a:p>
          <a:endParaRPr lang="en-GB"/>
        </a:p>
      </dgm:t>
    </dgm:pt>
  </dgm:ptLst>
  <dgm:cxnLst>
    <dgm:cxn modelId="{B442A730-691C-4CFF-AD1D-7726DC690313}" type="presOf" srcId="{002C87E3-0D81-4EFD-9E4D-21C9B6DA16C1}" destId="{3EEDBF6C-FF26-439C-B585-5BEB620E0AAE}" srcOrd="0" destOrd="0" presId="urn:microsoft.com/office/officeart/2005/8/layout/cycle5"/>
    <dgm:cxn modelId="{6911C259-737C-44CE-9F3D-AD46A2D31599}" type="presOf" srcId="{8F453B9D-0920-4462-9862-DEDA72E8BD3A}" destId="{7F026204-9749-4E6F-98AC-3DE5070C8806}" srcOrd="0" destOrd="0" presId="urn:microsoft.com/office/officeart/2005/8/layout/cycle5"/>
    <dgm:cxn modelId="{B4DDA8FC-DE5B-4A9A-BDD8-66FA6601C46F}" type="presOf" srcId="{58C8862E-D92F-488F-BE7D-72D787E6E72F}" destId="{2FB94AF7-A957-4847-B05B-D6DE37215E6B}" srcOrd="0" destOrd="0" presId="urn:microsoft.com/office/officeart/2005/8/layout/cycle5"/>
    <dgm:cxn modelId="{A52FD05C-5FD3-4277-BB3A-6402018BD327}" srcId="{6A097015-77FA-4203-B733-20AAA0FD029E}" destId="{118EA0E6-5B43-4FC8-847A-F8820288EF59}" srcOrd="3" destOrd="0" parTransId="{DD54ABB4-A6C4-473B-8704-83EFC4F72982}" sibTransId="{58C8862E-D92F-488F-BE7D-72D787E6E72F}"/>
    <dgm:cxn modelId="{780FED87-360A-4E1C-9351-8CF4161908CE}" type="presOf" srcId="{B53E819D-6EE1-4CF4-B427-C482ADC39A2D}" destId="{59AC124F-1289-48F0-8993-83F34E10C0EA}" srcOrd="0" destOrd="0" presId="urn:microsoft.com/office/officeart/2005/8/layout/cycle5"/>
    <dgm:cxn modelId="{3C8F6E65-AA58-4539-8B28-51FE30220E54}" srcId="{6A097015-77FA-4203-B733-20AAA0FD029E}" destId="{8F453B9D-0920-4462-9862-DEDA72E8BD3A}" srcOrd="0" destOrd="0" parTransId="{BE544707-5020-4D6A-B7EF-80344DE55116}" sibTransId="{002C87E3-0D81-4EFD-9E4D-21C9B6DA16C1}"/>
    <dgm:cxn modelId="{0782FB0F-23F9-4D64-BA4F-5C1D1DFF166D}" type="presOf" srcId="{6A097015-77FA-4203-B733-20AAA0FD029E}" destId="{DCF94304-2E84-47AA-9C77-A857282F3F4A}" srcOrd="0" destOrd="0" presId="urn:microsoft.com/office/officeart/2005/8/layout/cycle5"/>
    <dgm:cxn modelId="{0B302552-1AB3-4D1F-B30C-A9AB9DFDC5CE}" srcId="{6A097015-77FA-4203-B733-20AAA0FD029E}" destId="{74149E71-32CC-459A-8F77-9C9348197C83}" srcOrd="2" destOrd="0" parTransId="{F44D666E-8420-40D4-8EE8-3695C9748567}" sibTransId="{B53E819D-6EE1-4CF4-B427-C482ADC39A2D}"/>
    <dgm:cxn modelId="{9B10A5F6-ECA6-4396-B380-3ED719148BD2}" type="presOf" srcId="{118EA0E6-5B43-4FC8-847A-F8820288EF59}" destId="{74BD0905-6D58-40EA-8A85-BEC109FC37A3}" srcOrd="0" destOrd="0" presId="urn:microsoft.com/office/officeart/2005/8/layout/cycle5"/>
    <dgm:cxn modelId="{73F81150-10E7-4091-B49D-FFB4B57E79F3}" type="presOf" srcId="{CBD17632-76C7-4D86-8E62-EC4BBB408F9B}" destId="{177D582B-F251-4D9D-8F87-5BB4A7A00A21}" srcOrd="0" destOrd="0" presId="urn:microsoft.com/office/officeart/2005/8/layout/cycle5"/>
    <dgm:cxn modelId="{56EE84A2-7052-4D46-878C-78D7170498F0}" type="presOf" srcId="{4B7452F1-CA86-4C9B-A6B3-A729E1479A9A}" destId="{75161AFB-672D-4E43-A980-A498AB2A0BA0}" srcOrd="0" destOrd="0" presId="urn:microsoft.com/office/officeart/2005/8/layout/cycle5"/>
    <dgm:cxn modelId="{8E87A690-166C-4022-83AE-8898040FA8C5}" type="presOf" srcId="{74149E71-32CC-459A-8F77-9C9348197C83}" destId="{5E481018-B8EB-4DD3-AEDC-4A22BA591D95}" srcOrd="0" destOrd="0" presId="urn:microsoft.com/office/officeart/2005/8/layout/cycle5"/>
    <dgm:cxn modelId="{216F727D-850E-4791-916D-D23FEFC7B9F5}" srcId="{6A097015-77FA-4203-B733-20AAA0FD029E}" destId="{4B7452F1-CA86-4C9B-A6B3-A729E1479A9A}" srcOrd="1" destOrd="0" parTransId="{AA220AF4-CC57-4F39-A309-6EA5B4687065}" sibTransId="{CBD17632-76C7-4D86-8E62-EC4BBB408F9B}"/>
    <dgm:cxn modelId="{6A7F0F54-2E99-4CCD-8BF6-EBD86337AC1B}" type="presParOf" srcId="{DCF94304-2E84-47AA-9C77-A857282F3F4A}" destId="{7F026204-9749-4E6F-98AC-3DE5070C8806}" srcOrd="0" destOrd="0" presId="urn:microsoft.com/office/officeart/2005/8/layout/cycle5"/>
    <dgm:cxn modelId="{5D8521E5-080E-4DFD-895F-DD513554D0D0}" type="presParOf" srcId="{DCF94304-2E84-47AA-9C77-A857282F3F4A}" destId="{1DF823A5-310E-41CA-9B85-497B57032627}" srcOrd="1" destOrd="0" presId="urn:microsoft.com/office/officeart/2005/8/layout/cycle5"/>
    <dgm:cxn modelId="{D28B596A-6226-4DC4-98D8-5D49E4BBD7BC}" type="presParOf" srcId="{DCF94304-2E84-47AA-9C77-A857282F3F4A}" destId="{3EEDBF6C-FF26-439C-B585-5BEB620E0AAE}" srcOrd="2" destOrd="0" presId="urn:microsoft.com/office/officeart/2005/8/layout/cycle5"/>
    <dgm:cxn modelId="{A6AA0FDE-ACC5-44AF-92C0-03293A55B1E6}" type="presParOf" srcId="{DCF94304-2E84-47AA-9C77-A857282F3F4A}" destId="{75161AFB-672D-4E43-A980-A498AB2A0BA0}" srcOrd="3" destOrd="0" presId="urn:microsoft.com/office/officeart/2005/8/layout/cycle5"/>
    <dgm:cxn modelId="{BF33D5AE-971F-4E2F-927F-7E77E9D1E578}" type="presParOf" srcId="{DCF94304-2E84-47AA-9C77-A857282F3F4A}" destId="{9D9B3B5E-58C9-442B-9422-207EE038F939}" srcOrd="4" destOrd="0" presId="urn:microsoft.com/office/officeart/2005/8/layout/cycle5"/>
    <dgm:cxn modelId="{1436BB77-08D9-41A3-883E-AB2A031B162A}" type="presParOf" srcId="{DCF94304-2E84-47AA-9C77-A857282F3F4A}" destId="{177D582B-F251-4D9D-8F87-5BB4A7A00A21}" srcOrd="5" destOrd="0" presId="urn:microsoft.com/office/officeart/2005/8/layout/cycle5"/>
    <dgm:cxn modelId="{67FB0E33-8FA0-4839-B29B-18300B14168F}" type="presParOf" srcId="{DCF94304-2E84-47AA-9C77-A857282F3F4A}" destId="{5E481018-B8EB-4DD3-AEDC-4A22BA591D95}" srcOrd="6" destOrd="0" presId="urn:microsoft.com/office/officeart/2005/8/layout/cycle5"/>
    <dgm:cxn modelId="{23CF8F4B-CECE-4888-B4AE-FAFAA29C90C1}" type="presParOf" srcId="{DCF94304-2E84-47AA-9C77-A857282F3F4A}" destId="{4DFF9443-0EBC-4616-8C4A-1E5233AA2645}" srcOrd="7" destOrd="0" presId="urn:microsoft.com/office/officeart/2005/8/layout/cycle5"/>
    <dgm:cxn modelId="{2EF193F3-D52E-442C-B17D-282BDE0D3CB3}" type="presParOf" srcId="{DCF94304-2E84-47AA-9C77-A857282F3F4A}" destId="{59AC124F-1289-48F0-8993-83F34E10C0EA}" srcOrd="8" destOrd="0" presId="urn:microsoft.com/office/officeart/2005/8/layout/cycle5"/>
    <dgm:cxn modelId="{4B2A1D8E-90CC-4FC2-94BB-D05E7F302B6D}" type="presParOf" srcId="{DCF94304-2E84-47AA-9C77-A857282F3F4A}" destId="{74BD0905-6D58-40EA-8A85-BEC109FC37A3}" srcOrd="9" destOrd="0" presId="urn:microsoft.com/office/officeart/2005/8/layout/cycle5"/>
    <dgm:cxn modelId="{117E201D-7903-44BF-AEAD-2AA1F6E9BD3B}" type="presParOf" srcId="{DCF94304-2E84-47AA-9C77-A857282F3F4A}" destId="{E446DFBF-6E0C-4BE2-A8B5-AEA76E65028D}" srcOrd="10" destOrd="0" presId="urn:microsoft.com/office/officeart/2005/8/layout/cycle5"/>
    <dgm:cxn modelId="{42577156-8643-4997-B256-C69F78D54855}" type="presParOf" srcId="{DCF94304-2E84-47AA-9C77-A857282F3F4A}" destId="{2FB94AF7-A957-4847-B05B-D6DE37215E6B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097015-77FA-4203-B733-20AAA0FD029E}" type="doc">
      <dgm:prSet loTypeId="urn:microsoft.com/office/officeart/2005/8/layout/cycle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F453B9D-0920-4462-9862-DEDA72E8BD3A}">
      <dgm:prSet phldrT="[Text]"/>
      <dgm:spPr/>
      <dgm:t>
        <a:bodyPr/>
        <a:lstStyle/>
        <a:p>
          <a:r>
            <a:rPr lang="cs-CZ" dirty="0" smtClean="0"/>
            <a:t>KOLIK je u nás neslyšících studentů?</a:t>
          </a:r>
          <a:endParaRPr lang="en-GB" dirty="0"/>
        </a:p>
      </dgm:t>
    </dgm:pt>
    <dgm:pt modelId="{BE544707-5020-4D6A-B7EF-80344DE55116}" type="parTrans" cxnId="{3C8F6E65-AA58-4539-8B28-51FE30220E54}">
      <dgm:prSet/>
      <dgm:spPr/>
      <dgm:t>
        <a:bodyPr/>
        <a:lstStyle/>
        <a:p>
          <a:endParaRPr lang="en-GB"/>
        </a:p>
      </dgm:t>
    </dgm:pt>
    <dgm:pt modelId="{002C87E3-0D81-4EFD-9E4D-21C9B6DA16C1}" type="sibTrans" cxnId="{3C8F6E65-AA58-4539-8B28-51FE30220E54}">
      <dgm:prSet/>
      <dgm:spPr/>
      <dgm:t>
        <a:bodyPr/>
        <a:lstStyle/>
        <a:p>
          <a:endParaRPr lang="en-GB"/>
        </a:p>
      </dgm:t>
    </dgm:pt>
    <dgm:pt modelId="{74149E71-32CC-459A-8F77-9C9348197C83}">
      <dgm:prSet phldrT="[Text]"/>
      <dgm:spPr/>
      <dgm:t>
        <a:bodyPr/>
        <a:lstStyle/>
        <a:p>
          <a:r>
            <a:rPr lang="cs-CZ" dirty="0" smtClean="0"/>
            <a:t>JAK studují?</a:t>
          </a:r>
          <a:endParaRPr lang="en-GB" dirty="0"/>
        </a:p>
      </dgm:t>
    </dgm:pt>
    <dgm:pt modelId="{F44D666E-8420-40D4-8EE8-3695C9748567}" type="parTrans" cxnId="{0B302552-1AB3-4D1F-B30C-A9AB9DFDC5CE}">
      <dgm:prSet/>
      <dgm:spPr/>
      <dgm:t>
        <a:bodyPr/>
        <a:lstStyle/>
        <a:p>
          <a:endParaRPr lang="en-GB"/>
        </a:p>
      </dgm:t>
    </dgm:pt>
    <dgm:pt modelId="{B53E819D-6EE1-4CF4-B427-C482ADC39A2D}" type="sibTrans" cxnId="{0B302552-1AB3-4D1F-B30C-A9AB9DFDC5CE}">
      <dgm:prSet/>
      <dgm:spPr/>
      <dgm:t>
        <a:bodyPr/>
        <a:lstStyle/>
        <a:p>
          <a:endParaRPr lang="en-GB"/>
        </a:p>
      </dgm:t>
    </dgm:pt>
    <dgm:pt modelId="{118EA0E6-5B43-4FC8-847A-F8820288EF59}">
      <dgm:prSet phldrT="[Text]"/>
      <dgm:spPr/>
      <dgm:t>
        <a:bodyPr/>
        <a:lstStyle/>
        <a:p>
          <a:r>
            <a:rPr lang="cs-CZ" dirty="0" smtClean="0"/>
            <a:t>S jakými VÝSLEDKY studují?</a:t>
          </a:r>
          <a:endParaRPr lang="en-GB" dirty="0"/>
        </a:p>
      </dgm:t>
    </dgm:pt>
    <dgm:pt modelId="{DD54ABB4-A6C4-473B-8704-83EFC4F72982}" type="parTrans" cxnId="{A52FD05C-5FD3-4277-BB3A-6402018BD327}">
      <dgm:prSet/>
      <dgm:spPr/>
      <dgm:t>
        <a:bodyPr/>
        <a:lstStyle/>
        <a:p>
          <a:endParaRPr lang="en-GB"/>
        </a:p>
      </dgm:t>
    </dgm:pt>
    <dgm:pt modelId="{58C8862E-D92F-488F-BE7D-72D787E6E72F}" type="sibTrans" cxnId="{A52FD05C-5FD3-4277-BB3A-6402018BD327}">
      <dgm:prSet/>
      <dgm:spPr/>
      <dgm:t>
        <a:bodyPr/>
        <a:lstStyle/>
        <a:p>
          <a:endParaRPr lang="en-GB"/>
        </a:p>
      </dgm:t>
    </dgm:pt>
    <dgm:pt modelId="{4B7452F1-CA86-4C9B-A6B3-A729E1479A9A}">
      <dgm:prSet/>
      <dgm:spPr/>
      <dgm:t>
        <a:bodyPr/>
        <a:lstStyle/>
        <a:p>
          <a:r>
            <a:rPr lang="cs-CZ" dirty="0" smtClean="0"/>
            <a:t>KDE studují?</a:t>
          </a:r>
          <a:endParaRPr lang="en-GB" dirty="0"/>
        </a:p>
      </dgm:t>
    </dgm:pt>
    <dgm:pt modelId="{AA220AF4-CC57-4F39-A309-6EA5B4687065}" type="parTrans" cxnId="{216F727D-850E-4791-916D-D23FEFC7B9F5}">
      <dgm:prSet/>
      <dgm:spPr/>
      <dgm:t>
        <a:bodyPr/>
        <a:lstStyle/>
        <a:p>
          <a:endParaRPr lang="en-GB"/>
        </a:p>
      </dgm:t>
    </dgm:pt>
    <dgm:pt modelId="{CBD17632-76C7-4D86-8E62-EC4BBB408F9B}" type="sibTrans" cxnId="{216F727D-850E-4791-916D-D23FEFC7B9F5}">
      <dgm:prSet/>
      <dgm:spPr/>
      <dgm:t>
        <a:bodyPr/>
        <a:lstStyle/>
        <a:p>
          <a:endParaRPr lang="en-GB"/>
        </a:p>
      </dgm:t>
    </dgm:pt>
    <dgm:pt modelId="{DCF94304-2E84-47AA-9C77-A857282F3F4A}" type="pres">
      <dgm:prSet presAssocID="{6A097015-77FA-4203-B733-20AAA0FD029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F026204-9749-4E6F-98AC-3DE5070C8806}" type="pres">
      <dgm:prSet presAssocID="{8F453B9D-0920-4462-9862-DEDA72E8BD3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F823A5-310E-41CA-9B85-497B57032627}" type="pres">
      <dgm:prSet presAssocID="{8F453B9D-0920-4462-9862-DEDA72E8BD3A}" presName="spNode" presStyleCnt="0"/>
      <dgm:spPr/>
    </dgm:pt>
    <dgm:pt modelId="{3EEDBF6C-FF26-439C-B585-5BEB620E0AAE}" type="pres">
      <dgm:prSet presAssocID="{002C87E3-0D81-4EFD-9E4D-21C9B6DA16C1}" presName="sibTrans" presStyleLbl="sibTrans1D1" presStyleIdx="0" presStyleCnt="4"/>
      <dgm:spPr/>
      <dgm:t>
        <a:bodyPr/>
        <a:lstStyle/>
        <a:p>
          <a:endParaRPr lang="en-GB"/>
        </a:p>
      </dgm:t>
    </dgm:pt>
    <dgm:pt modelId="{75161AFB-672D-4E43-A980-A498AB2A0BA0}" type="pres">
      <dgm:prSet presAssocID="{4B7452F1-CA86-4C9B-A6B3-A729E1479A9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9B3B5E-58C9-442B-9422-207EE038F939}" type="pres">
      <dgm:prSet presAssocID="{4B7452F1-CA86-4C9B-A6B3-A729E1479A9A}" presName="spNode" presStyleCnt="0"/>
      <dgm:spPr/>
    </dgm:pt>
    <dgm:pt modelId="{177D582B-F251-4D9D-8F87-5BB4A7A00A21}" type="pres">
      <dgm:prSet presAssocID="{CBD17632-76C7-4D86-8E62-EC4BBB408F9B}" presName="sibTrans" presStyleLbl="sibTrans1D1" presStyleIdx="1" presStyleCnt="4"/>
      <dgm:spPr/>
      <dgm:t>
        <a:bodyPr/>
        <a:lstStyle/>
        <a:p>
          <a:endParaRPr lang="en-GB"/>
        </a:p>
      </dgm:t>
    </dgm:pt>
    <dgm:pt modelId="{5E481018-B8EB-4DD3-AEDC-4A22BA591D95}" type="pres">
      <dgm:prSet presAssocID="{74149E71-32CC-459A-8F77-9C9348197C8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FF9443-0EBC-4616-8C4A-1E5233AA2645}" type="pres">
      <dgm:prSet presAssocID="{74149E71-32CC-459A-8F77-9C9348197C83}" presName="spNode" presStyleCnt="0"/>
      <dgm:spPr/>
    </dgm:pt>
    <dgm:pt modelId="{59AC124F-1289-48F0-8993-83F34E10C0EA}" type="pres">
      <dgm:prSet presAssocID="{B53E819D-6EE1-4CF4-B427-C482ADC39A2D}" presName="sibTrans" presStyleLbl="sibTrans1D1" presStyleIdx="2" presStyleCnt="4"/>
      <dgm:spPr/>
      <dgm:t>
        <a:bodyPr/>
        <a:lstStyle/>
        <a:p>
          <a:endParaRPr lang="en-GB"/>
        </a:p>
      </dgm:t>
    </dgm:pt>
    <dgm:pt modelId="{74BD0905-6D58-40EA-8A85-BEC109FC37A3}" type="pres">
      <dgm:prSet presAssocID="{118EA0E6-5B43-4FC8-847A-F8820288EF5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46DFBF-6E0C-4BE2-A8B5-AEA76E65028D}" type="pres">
      <dgm:prSet presAssocID="{118EA0E6-5B43-4FC8-847A-F8820288EF59}" presName="spNode" presStyleCnt="0"/>
      <dgm:spPr/>
    </dgm:pt>
    <dgm:pt modelId="{2FB94AF7-A957-4847-B05B-D6DE37215E6B}" type="pres">
      <dgm:prSet presAssocID="{58C8862E-D92F-488F-BE7D-72D787E6E72F}" presName="sibTrans" presStyleLbl="sibTrans1D1" presStyleIdx="3" presStyleCnt="4"/>
      <dgm:spPr/>
      <dgm:t>
        <a:bodyPr/>
        <a:lstStyle/>
        <a:p>
          <a:endParaRPr lang="en-GB"/>
        </a:p>
      </dgm:t>
    </dgm:pt>
  </dgm:ptLst>
  <dgm:cxnLst>
    <dgm:cxn modelId="{D3DEDC25-ECDE-479D-96E1-665F9479B148}" type="presOf" srcId="{4B7452F1-CA86-4C9B-A6B3-A729E1479A9A}" destId="{75161AFB-672D-4E43-A980-A498AB2A0BA0}" srcOrd="0" destOrd="0" presId="urn:microsoft.com/office/officeart/2005/8/layout/cycle5"/>
    <dgm:cxn modelId="{A52FD05C-5FD3-4277-BB3A-6402018BD327}" srcId="{6A097015-77FA-4203-B733-20AAA0FD029E}" destId="{118EA0E6-5B43-4FC8-847A-F8820288EF59}" srcOrd="3" destOrd="0" parTransId="{DD54ABB4-A6C4-473B-8704-83EFC4F72982}" sibTransId="{58C8862E-D92F-488F-BE7D-72D787E6E72F}"/>
    <dgm:cxn modelId="{F51161F8-0725-4BAE-8AB7-8A2006FD8A6E}" type="presOf" srcId="{B53E819D-6EE1-4CF4-B427-C482ADC39A2D}" destId="{59AC124F-1289-48F0-8993-83F34E10C0EA}" srcOrd="0" destOrd="0" presId="urn:microsoft.com/office/officeart/2005/8/layout/cycle5"/>
    <dgm:cxn modelId="{057F71F5-2ABD-4C90-B275-CE2B90A91222}" type="presOf" srcId="{74149E71-32CC-459A-8F77-9C9348197C83}" destId="{5E481018-B8EB-4DD3-AEDC-4A22BA591D95}" srcOrd="0" destOrd="0" presId="urn:microsoft.com/office/officeart/2005/8/layout/cycle5"/>
    <dgm:cxn modelId="{3C8F6E65-AA58-4539-8B28-51FE30220E54}" srcId="{6A097015-77FA-4203-B733-20AAA0FD029E}" destId="{8F453B9D-0920-4462-9862-DEDA72E8BD3A}" srcOrd="0" destOrd="0" parTransId="{BE544707-5020-4D6A-B7EF-80344DE55116}" sibTransId="{002C87E3-0D81-4EFD-9E4D-21C9B6DA16C1}"/>
    <dgm:cxn modelId="{50D45C27-7F3A-4102-9F15-C198E3D3589A}" type="presOf" srcId="{002C87E3-0D81-4EFD-9E4D-21C9B6DA16C1}" destId="{3EEDBF6C-FF26-439C-B585-5BEB620E0AAE}" srcOrd="0" destOrd="0" presId="urn:microsoft.com/office/officeart/2005/8/layout/cycle5"/>
    <dgm:cxn modelId="{BA41D1F8-EBFC-4ECB-91E1-C25A3E4DB3E0}" type="presOf" srcId="{CBD17632-76C7-4D86-8E62-EC4BBB408F9B}" destId="{177D582B-F251-4D9D-8F87-5BB4A7A00A21}" srcOrd="0" destOrd="0" presId="urn:microsoft.com/office/officeart/2005/8/layout/cycle5"/>
    <dgm:cxn modelId="{64C0CB49-CA4A-483D-A6AC-D459CDFB6022}" type="presOf" srcId="{118EA0E6-5B43-4FC8-847A-F8820288EF59}" destId="{74BD0905-6D58-40EA-8A85-BEC109FC37A3}" srcOrd="0" destOrd="0" presId="urn:microsoft.com/office/officeart/2005/8/layout/cycle5"/>
    <dgm:cxn modelId="{BF50B2FE-4125-4C9D-A9C7-0BEF6BE0D833}" type="presOf" srcId="{6A097015-77FA-4203-B733-20AAA0FD029E}" destId="{DCF94304-2E84-47AA-9C77-A857282F3F4A}" srcOrd="0" destOrd="0" presId="urn:microsoft.com/office/officeart/2005/8/layout/cycle5"/>
    <dgm:cxn modelId="{7AD35BFE-0096-4947-B0F4-9937A585A57F}" type="presOf" srcId="{58C8862E-D92F-488F-BE7D-72D787E6E72F}" destId="{2FB94AF7-A957-4847-B05B-D6DE37215E6B}" srcOrd="0" destOrd="0" presId="urn:microsoft.com/office/officeart/2005/8/layout/cycle5"/>
    <dgm:cxn modelId="{0B302552-1AB3-4D1F-B30C-A9AB9DFDC5CE}" srcId="{6A097015-77FA-4203-B733-20AAA0FD029E}" destId="{74149E71-32CC-459A-8F77-9C9348197C83}" srcOrd="2" destOrd="0" parTransId="{F44D666E-8420-40D4-8EE8-3695C9748567}" sibTransId="{B53E819D-6EE1-4CF4-B427-C482ADC39A2D}"/>
    <dgm:cxn modelId="{F5E17E61-723D-453B-A4EB-93CE68DDF8A2}" type="presOf" srcId="{8F453B9D-0920-4462-9862-DEDA72E8BD3A}" destId="{7F026204-9749-4E6F-98AC-3DE5070C8806}" srcOrd="0" destOrd="0" presId="urn:microsoft.com/office/officeart/2005/8/layout/cycle5"/>
    <dgm:cxn modelId="{216F727D-850E-4791-916D-D23FEFC7B9F5}" srcId="{6A097015-77FA-4203-B733-20AAA0FD029E}" destId="{4B7452F1-CA86-4C9B-A6B3-A729E1479A9A}" srcOrd="1" destOrd="0" parTransId="{AA220AF4-CC57-4F39-A309-6EA5B4687065}" sibTransId="{CBD17632-76C7-4D86-8E62-EC4BBB408F9B}"/>
    <dgm:cxn modelId="{7A56CF6A-2473-4645-BB03-080D19DFD171}" type="presParOf" srcId="{DCF94304-2E84-47AA-9C77-A857282F3F4A}" destId="{7F026204-9749-4E6F-98AC-3DE5070C8806}" srcOrd="0" destOrd="0" presId="urn:microsoft.com/office/officeart/2005/8/layout/cycle5"/>
    <dgm:cxn modelId="{080149E0-959C-4ABA-B8FE-E3D7F0AEFB28}" type="presParOf" srcId="{DCF94304-2E84-47AA-9C77-A857282F3F4A}" destId="{1DF823A5-310E-41CA-9B85-497B57032627}" srcOrd="1" destOrd="0" presId="urn:microsoft.com/office/officeart/2005/8/layout/cycle5"/>
    <dgm:cxn modelId="{1A96D37F-9A2A-4763-A6E8-E6451FE2FD9A}" type="presParOf" srcId="{DCF94304-2E84-47AA-9C77-A857282F3F4A}" destId="{3EEDBF6C-FF26-439C-B585-5BEB620E0AAE}" srcOrd="2" destOrd="0" presId="urn:microsoft.com/office/officeart/2005/8/layout/cycle5"/>
    <dgm:cxn modelId="{FD647076-7575-4435-AC59-84EBA6496401}" type="presParOf" srcId="{DCF94304-2E84-47AA-9C77-A857282F3F4A}" destId="{75161AFB-672D-4E43-A980-A498AB2A0BA0}" srcOrd="3" destOrd="0" presId="urn:microsoft.com/office/officeart/2005/8/layout/cycle5"/>
    <dgm:cxn modelId="{FF56FFB1-2462-4B02-92C6-C1C08220CD40}" type="presParOf" srcId="{DCF94304-2E84-47AA-9C77-A857282F3F4A}" destId="{9D9B3B5E-58C9-442B-9422-207EE038F939}" srcOrd="4" destOrd="0" presId="urn:microsoft.com/office/officeart/2005/8/layout/cycle5"/>
    <dgm:cxn modelId="{577D9829-41F6-4B21-8265-0985828E46FD}" type="presParOf" srcId="{DCF94304-2E84-47AA-9C77-A857282F3F4A}" destId="{177D582B-F251-4D9D-8F87-5BB4A7A00A21}" srcOrd="5" destOrd="0" presId="urn:microsoft.com/office/officeart/2005/8/layout/cycle5"/>
    <dgm:cxn modelId="{D5E81653-C059-418A-82C3-43A19A35C153}" type="presParOf" srcId="{DCF94304-2E84-47AA-9C77-A857282F3F4A}" destId="{5E481018-B8EB-4DD3-AEDC-4A22BA591D95}" srcOrd="6" destOrd="0" presId="urn:microsoft.com/office/officeart/2005/8/layout/cycle5"/>
    <dgm:cxn modelId="{E6881390-AE1E-4783-9290-F52E2160AC2C}" type="presParOf" srcId="{DCF94304-2E84-47AA-9C77-A857282F3F4A}" destId="{4DFF9443-0EBC-4616-8C4A-1E5233AA2645}" srcOrd="7" destOrd="0" presId="urn:microsoft.com/office/officeart/2005/8/layout/cycle5"/>
    <dgm:cxn modelId="{6BADF224-44A8-4626-B0B4-B8E9F8527C37}" type="presParOf" srcId="{DCF94304-2E84-47AA-9C77-A857282F3F4A}" destId="{59AC124F-1289-48F0-8993-83F34E10C0EA}" srcOrd="8" destOrd="0" presId="urn:microsoft.com/office/officeart/2005/8/layout/cycle5"/>
    <dgm:cxn modelId="{C2E9F3B9-109C-4693-BB64-45948C9AAA04}" type="presParOf" srcId="{DCF94304-2E84-47AA-9C77-A857282F3F4A}" destId="{74BD0905-6D58-40EA-8A85-BEC109FC37A3}" srcOrd="9" destOrd="0" presId="urn:microsoft.com/office/officeart/2005/8/layout/cycle5"/>
    <dgm:cxn modelId="{5398F145-44AC-4BCD-81BF-E7E353CB5CD5}" type="presParOf" srcId="{DCF94304-2E84-47AA-9C77-A857282F3F4A}" destId="{E446DFBF-6E0C-4BE2-A8B5-AEA76E65028D}" srcOrd="10" destOrd="0" presId="urn:microsoft.com/office/officeart/2005/8/layout/cycle5"/>
    <dgm:cxn modelId="{C0102F2B-5228-4FEA-A2D4-254ED33C73B0}" type="presParOf" srcId="{DCF94304-2E84-47AA-9C77-A857282F3F4A}" destId="{2FB94AF7-A957-4847-B05B-D6DE37215E6B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26204-9749-4E6F-98AC-3DE5070C8806}">
      <dsp:nvSpPr>
        <dsp:cNvPr id="0" name=""/>
        <dsp:cNvSpPr/>
      </dsp:nvSpPr>
      <dsp:spPr>
        <a:xfrm>
          <a:off x="4277105" y="2163"/>
          <a:ext cx="1735964" cy="1128376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KOLIK je u nás neslyšících studentů VŠ?</a:t>
          </a:r>
          <a:endParaRPr lang="en-GB" sz="1600" kern="1200" dirty="0"/>
        </a:p>
      </dsp:txBody>
      <dsp:txXfrm>
        <a:off x="4332188" y="57246"/>
        <a:ext cx="1625798" cy="1018210"/>
      </dsp:txXfrm>
    </dsp:sp>
    <dsp:sp modelId="{3EEDBF6C-FF26-439C-B585-5BEB620E0AAE}">
      <dsp:nvSpPr>
        <dsp:cNvPr id="0" name=""/>
        <dsp:cNvSpPr/>
      </dsp:nvSpPr>
      <dsp:spPr>
        <a:xfrm>
          <a:off x="3282564" y="566351"/>
          <a:ext cx="3725046" cy="3725046"/>
        </a:xfrm>
        <a:custGeom>
          <a:avLst/>
          <a:gdLst/>
          <a:ahLst/>
          <a:cxnLst/>
          <a:rect l="0" t="0" r="0" b="0"/>
          <a:pathLst>
            <a:path>
              <a:moveTo>
                <a:pt x="2969644" y="364766"/>
              </a:moveTo>
              <a:arcTo wR="1862523" hR="1862523" stAng="18388280" swAng="163206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161AFB-672D-4E43-A980-A498AB2A0BA0}">
      <dsp:nvSpPr>
        <dsp:cNvPr id="0" name=""/>
        <dsp:cNvSpPr/>
      </dsp:nvSpPr>
      <dsp:spPr>
        <a:xfrm>
          <a:off x="6139628" y="1864686"/>
          <a:ext cx="1735964" cy="1128376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KDE studují?</a:t>
          </a:r>
          <a:endParaRPr lang="en-GB" sz="1600" kern="1200" dirty="0"/>
        </a:p>
      </dsp:txBody>
      <dsp:txXfrm>
        <a:off x="6194711" y="1919769"/>
        <a:ext cx="1625798" cy="1018210"/>
      </dsp:txXfrm>
    </dsp:sp>
    <dsp:sp modelId="{177D582B-F251-4D9D-8F87-5BB4A7A00A21}">
      <dsp:nvSpPr>
        <dsp:cNvPr id="0" name=""/>
        <dsp:cNvSpPr/>
      </dsp:nvSpPr>
      <dsp:spPr>
        <a:xfrm>
          <a:off x="3282564" y="566351"/>
          <a:ext cx="3725046" cy="3725046"/>
        </a:xfrm>
        <a:custGeom>
          <a:avLst/>
          <a:gdLst/>
          <a:ahLst/>
          <a:cxnLst/>
          <a:rect l="0" t="0" r="0" b="0"/>
          <a:pathLst>
            <a:path>
              <a:moveTo>
                <a:pt x="3531852" y="2688557"/>
              </a:moveTo>
              <a:arcTo wR="1862523" hR="1862523" stAng="1579656" swAng="163206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481018-B8EB-4DD3-AEDC-4A22BA591D95}">
      <dsp:nvSpPr>
        <dsp:cNvPr id="0" name=""/>
        <dsp:cNvSpPr/>
      </dsp:nvSpPr>
      <dsp:spPr>
        <a:xfrm>
          <a:off x="4277105" y="3727209"/>
          <a:ext cx="1735964" cy="1128376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JAK studují?</a:t>
          </a:r>
          <a:endParaRPr lang="en-GB" sz="1600" kern="1200" dirty="0"/>
        </a:p>
      </dsp:txBody>
      <dsp:txXfrm>
        <a:off x="4332188" y="3782292"/>
        <a:ext cx="1625798" cy="1018210"/>
      </dsp:txXfrm>
    </dsp:sp>
    <dsp:sp modelId="{59AC124F-1289-48F0-8993-83F34E10C0EA}">
      <dsp:nvSpPr>
        <dsp:cNvPr id="0" name=""/>
        <dsp:cNvSpPr/>
      </dsp:nvSpPr>
      <dsp:spPr>
        <a:xfrm>
          <a:off x="3282564" y="566351"/>
          <a:ext cx="3725046" cy="3725046"/>
        </a:xfrm>
        <a:custGeom>
          <a:avLst/>
          <a:gdLst/>
          <a:ahLst/>
          <a:cxnLst/>
          <a:rect l="0" t="0" r="0" b="0"/>
          <a:pathLst>
            <a:path>
              <a:moveTo>
                <a:pt x="755401" y="3360279"/>
              </a:moveTo>
              <a:arcTo wR="1862523" hR="1862523" stAng="7588280" swAng="163206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D0905-6D58-40EA-8A85-BEC109FC37A3}">
      <dsp:nvSpPr>
        <dsp:cNvPr id="0" name=""/>
        <dsp:cNvSpPr/>
      </dsp:nvSpPr>
      <dsp:spPr>
        <a:xfrm>
          <a:off x="2414582" y="1864686"/>
          <a:ext cx="1735964" cy="1128376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S jakými VÝSLEDKY studují?</a:t>
          </a:r>
          <a:endParaRPr lang="en-GB" sz="1600" kern="1200" dirty="0"/>
        </a:p>
      </dsp:txBody>
      <dsp:txXfrm>
        <a:off x="2469665" y="1919769"/>
        <a:ext cx="1625798" cy="1018210"/>
      </dsp:txXfrm>
    </dsp:sp>
    <dsp:sp modelId="{2FB94AF7-A957-4847-B05B-D6DE37215E6B}">
      <dsp:nvSpPr>
        <dsp:cNvPr id="0" name=""/>
        <dsp:cNvSpPr/>
      </dsp:nvSpPr>
      <dsp:spPr>
        <a:xfrm>
          <a:off x="3282564" y="566351"/>
          <a:ext cx="3725046" cy="3725046"/>
        </a:xfrm>
        <a:custGeom>
          <a:avLst/>
          <a:gdLst/>
          <a:ahLst/>
          <a:cxnLst/>
          <a:rect l="0" t="0" r="0" b="0"/>
          <a:pathLst>
            <a:path>
              <a:moveTo>
                <a:pt x="193194" y="1036488"/>
              </a:moveTo>
              <a:arcTo wR="1862523" hR="1862523" stAng="12379656" swAng="163206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C23B3-BB05-47EC-B080-AFF06F8E158D}" type="datetimeFigureOut">
              <a:rPr lang="en-GB" smtClean="0"/>
              <a:t>30/11/2017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0FD5B-F75B-4D58-9301-8D0ACD4FA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061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805F-FF0F-4BAA-A3A3-E4F945D687F8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754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5C51-60B3-48EF-AA78-DB950F30DBA2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288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676B-6E73-4E3B-A9B3-4966DB9B52A5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41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700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6F927C-B73E-4F9D-ADFE-F6E23BD7CEE8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795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682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729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1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503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73BC-5D11-4675-B334-102E1E8C9B50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68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27B8E45F-652B-4E89-8925-000B0AB8FD98}" type="datetimeFigureOut">
              <a:rPr lang="en-US" smtClean="0"/>
              <a:t>11/30/2017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48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4A3462A-2D5B-48AF-A3D4-EF8A90A50A80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83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ff.cuni.cz/ujkn/wp-content/uploads/sites/64/2015/11/Pravidla-pro-poskytov%C3%A1n%C3%AD-p%C5%99%C3%ADsp%C4%9Bvku-a-dotac%C3%AD-ve%C5%99ejn%C3%BDm-vysok%C3%BDm-%C5%A1kol%C3%A1m-k-02_2017_str_25-53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3sp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ujkn.ff.cuni.cz/cs/sluzby/poskytovane-sluzby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ozhlas.cz/zpravy/data/_zprava/je-u-nas-prilis-mnoho-studentu-jejich-pocet-se-od-roku-1989-ztrojnasobil--142131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s://drive.google.com/open?id=1XuwQItzrL8tj2Sc94ghrAlt2gy1i9gR2&amp;usp=sharing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://www.msmt.cz/vzdelavani/vysoke-skolstvi/prehled-vysokych-skol-v-cr-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6600" dirty="0" smtClean="0"/>
              <a:t>Neslyšící, lidská práva a studium na vysoké škole</a:t>
            </a:r>
            <a:endParaRPr lang="en-GB" sz="6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8675" y="4389120"/>
            <a:ext cx="9391650" cy="1764030"/>
          </a:xfrm>
        </p:spPr>
        <p:txBody>
          <a:bodyPr>
            <a:normAutofit fontScale="62500" lnSpcReduction="20000"/>
          </a:bodyPr>
          <a:lstStyle/>
          <a:p>
            <a:endParaRPr lang="cs-CZ" dirty="0" smtClean="0"/>
          </a:p>
          <a:p>
            <a:r>
              <a:rPr lang="cs-CZ" sz="2600" dirty="0" smtClean="0"/>
              <a:t>Mgr. Andrea Hudáková, Ph.D.</a:t>
            </a:r>
          </a:p>
          <a:p>
            <a:endParaRPr lang="cs-CZ" sz="2600" dirty="0" smtClean="0"/>
          </a:p>
          <a:p>
            <a:r>
              <a:rPr lang="cs-CZ" sz="2600" dirty="0" smtClean="0"/>
              <a:t>30. 11. 2017, Praha</a:t>
            </a:r>
          </a:p>
          <a:p>
            <a:r>
              <a:rPr lang="cs-CZ" sz="2600" dirty="0" smtClean="0"/>
              <a:t>ASNEP + ÚJKN FF UK: Lidská práva osob se sluchovým postižením a rovnoprávnost</a:t>
            </a:r>
          </a:p>
          <a:p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272082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</a:t>
            </a:r>
            <a:r>
              <a:rPr lang="cs-CZ" dirty="0"/>
              <a:t>studují neslyšící </a:t>
            </a:r>
            <a:r>
              <a:rPr lang="cs-CZ" dirty="0" smtClean="0"/>
              <a:t>studenti UK?</a:t>
            </a:r>
            <a:endParaRPr lang="en-GB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5685260"/>
              </p:ext>
            </p:extLst>
          </p:nvPr>
        </p:nvGraphicFramePr>
        <p:xfrm>
          <a:off x="818707" y="1541721"/>
          <a:ext cx="10309668" cy="5030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87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smtClean="0"/>
              <a:t>Kde studují neslyšící studenti?</a:t>
            </a:r>
            <a:endParaRPr lang="en-GB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/>
          </p:nvPr>
        </p:nvGraphicFramePr>
        <p:xfrm>
          <a:off x="1175352" y="2182706"/>
          <a:ext cx="8128000" cy="4084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200" b="0" dirty="0" smtClean="0">
                          <a:latin typeface="+mn-lt"/>
                        </a:rPr>
                        <a:t>rok</a:t>
                      </a:r>
                      <a:endParaRPr lang="en-GB" sz="2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b="0" dirty="0" smtClean="0">
                          <a:latin typeface="+mn-lt"/>
                        </a:rPr>
                        <a:t>počet</a:t>
                      </a:r>
                      <a:r>
                        <a:rPr lang="cs-CZ" sz="2200" b="0" baseline="0" dirty="0" smtClean="0">
                          <a:latin typeface="+mn-lt"/>
                        </a:rPr>
                        <a:t> studentů ČR</a:t>
                      </a:r>
                      <a:endParaRPr lang="en-GB" sz="2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0" dirty="0" smtClean="0">
                          <a:latin typeface="+mn-lt"/>
                        </a:rPr>
                        <a:t>počet</a:t>
                      </a:r>
                      <a:r>
                        <a:rPr lang="cs-CZ" sz="2200" b="0" baseline="0" dirty="0" smtClean="0">
                          <a:latin typeface="+mn-lt"/>
                        </a:rPr>
                        <a:t> studentů UK</a:t>
                      </a:r>
                      <a:endParaRPr lang="en-GB" sz="2200" b="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0" dirty="0" smtClean="0">
                          <a:latin typeface="+mn-lt"/>
                        </a:rPr>
                        <a:t>počet</a:t>
                      </a:r>
                      <a:r>
                        <a:rPr lang="cs-CZ" sz="2200" b="0" baseline="0" dirty="0" smtClean="0">
                          <a:latin typeface="+mn-lt"/>
                        </a:rPr>
                        <a:t> studentů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0" baseline="0" dirty="0" smtClean="0">
                          <a:latin typeface="+mn-lt"/>
                        </a:rPr>
                        <a:t>FF</a:t>
                      </a:r>
                      <a:endParaRPr lang="en-GB" sz="2200" b="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0" dirty="0" smtClean="0">
                          <a:latin typeface="+mn-lt"/>
                        </a:rPr>
                        <a:t>počet</a:t>
                      </a:r>
                      <a:r>
                        <a:rPr lang="cs-CZ" sz="2200" b="0" baseline="0" dirty="0" smtClean="0">
                          <a:latin typeface="+mn-lt"/>
                        </a:rPr>
                        <a:t> studentů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0" baseline="0" dirty="0" smtClean="0">
                          <a:latin typeface="+mn-lt"/>
                        </a:rPr>
                        <a:t>CNES</a:t>
                      </a:r>
                      <a:endParaRPr lang="en-GB" sz="2200" b="0" dirty="0" smtClean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2012</a:t>
                      </a:r>
                      <a:endParaRPr lang="en-GB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175</a:t>
                      </a:r>
                      <a:endParaRPr lang="en-GB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34</a:t>
                      </a:r>
                      <a:endParaRPr lang="en-GB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2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20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2013</a:t>
                      </a:r>
                      <a:endParaRPr lang="en-GB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140</a:t>
                      </a:r>
                      <a:endParaRPr lang="en-GB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26 (19 %)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15 (11 %</a:t>
                      </a:r>
                      <a:r>
                        <a:rPr lang="cs-CZ" sz="2200" dirty="0">
                          <a:latin typeface="+mn-lt"/>
                        </a:rPr>
                        <a:t>)</a:t>
                      </a:r>
                      <a:endParaRPr lang="cs-CZ" sz="22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14 (10 %)</a:t>
                      </a:r>
                      <a:endParaRPr lang="en-GB" sz="22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2014</a:t>
                      </a:r>
                      <a:endParaRPr lang="en-GB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170</a:t>
                      </a:r>
                      <a:endParaRPr lang="en-GB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33 (19 %)</a:t>
                      </a:r>
                      <a:endParaRPr lang="en-GB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22 (13 %)</a:t>
                      </a:r>
                      <a:endParaRPr lang="en-GB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17 (10 %)</a:t>
                      </a:r>
                      <a:endParaRPr lang="en-GB" sz="22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2015</a:t>
                      </a:r>
                      <a:endParaRPr lang="en-GB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177</a:t>
                      </a:r>
                      <a:endParaRPr lang="en-GB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38 (21 %)</a:t>
                      </a:r>
                      <a:endParaRPr lang="en-GB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25 (14</a:t>
                      </a:r>
                      <a:r>
                        <a:rPr lang="cs-CZ" sz="2200" baseline="0" dirty="0" smtClean="0">
                          <a:latin typeface="+mn-lt"/>
                        </a:rPr>
                        <a:t> %)</a:t>
                      </a:r>
                      <a:endParaRPr lang="cs-CZ" sz="22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17 (10 %)</a:t>
                      </a:r>
                      <a:endParaRPr lang="en-GB" sz="22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2016</a:t>
                      </a:r>
                      <a:endParaRPr lang="en-GB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187</a:t>
                      </a:r>
                      <a:endParaRPr lang="en-GB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35 (19 %)</a:t>
                      </a:r>
                      <a:endParaRPr lang="en-GB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19 (10 %)</a:t>
                      </a:r>
                      <a:endParaRPr lang="en-GB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12 (6 %)</a:t>
                      </a:r>
                      <a:endParaRPr lang="en-GB" sz="22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2017</a:t>
                      </a:r>
                      <a:endParaRPr lang="en-GB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194</a:t>
                      </a:r>
                      <a:endParaRPr lang="en-GB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42 (22 %)</a:t>
                      </a:r>
                      <a:endParaRPr lang="en-GB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24 (12 %)</a:t>
                      </a:r>
                      <a:endParaRPr lang="en-GB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12 (6</a:t>
                      </a:r>
                      <a:r>
                        <a:rPr lang="cs-CZ" sz="2200" baseline="0" dirty="0" smtClean="0">
                          <a:latin typeface="+mn-lt"/>
                        </a:rPr>
                        <a:t> %)</a:t>
                      </a:r>
                      <a:endParaRPr lang="en-GB" sz="22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2018</a:t>
                      </a:r>
                      <a:endParaRPr lang="en-GB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2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42</a:t>
                      </a:r>
                      <a:endParaRPr lang="en-GB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22</a:t>
                      </a:r>
                      <a:endParaRPr lang="en-GB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13</a:t>
                      </a:r>
                      <a:endParaRPr lang="en-GB" sz="22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57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314451"/>
          <a:ext cx="10290175" cy="48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630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>
                                            <p:graphicEl>
                                              <a:dgm id="{177D582B-F251-4D9D-8F87-5BB4A7A00A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>
                                            <p:graphicEl>
                                              <a:dgm id="{177D582B-F251-4D9D-8F87-5BB4A7A00A21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>
                                            <p:graphicEl>
                                              <a:dgm id="{5E481018-B8EB-4DD3-AEDC-4A22BA591D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>
                                            <p:graphicEl>
                                              <a:dgm id="{5E481018-B8EB-4DD3-AEDC-4A22BA591D95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500" dirty="0" smtClean="0"/>
              <a:t>Úmluva o právech osob se zdravotním postižením, § 24</a:t>
            </a:r>
            <a:endParaRPr lang="en-GB" sz="45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50842"/>
          </a:xfrm>
        </p:spPr>
        <p:txBody>
          <a:bodyPr>
            <a:normAutofit/>
          </a:bodyPr>
          <a:lstStyle/>
          <a:p>
            <a:pPr lvl="0"/>
            <a:endParaRPr lang="cs-CZ" sz="2400" i="1" dirty="0" smtClean="0">
              <a:latin typeface="+mj-lt"/>
            </a:endParaRPr>
          </a:p>
          <a:p>
            <a:pPr lvl="0">
              <a:lnSpc>
                <a:spcPct val="120000"/>
              </a:lnSpc>
            </a:pPr>
            <a:r>
              <a:rPr lang="cs-CZ" sz="2400" i="1" dirty="0" smtClean="0">
                <a:latin typeface="+mj-lt"/>
              </a:rPr>
              <a:t>… zajistí</a:t>
            </a:r>
            <a:r>
              <a:rPr lang="cs-CZ" sz="2400" i="1" dirty="0">
                <a:latin typeface="+mj-lt"/>
              </a:rPr>
              <a:t>, aby nevidomým, </a:t>
            </a:r>
            <a:r>
              <a:rPr lang="cs-CZ" sz="2400" b="1" i="1" dirty="0">
                <a:latin typeface="+mj-lt"/>
              </a:rPr>
              <a:t>neslyšícím a hluchoslepým osobám, a zejména dětem, bylo poskytováno vzdělávání v jazycích a způsobech a prostředcích komunikace, které jsou pro dotyčnou osobu nejvhodnější, a v prostředích, která maximalizují vzdělávací pokroky a sociální rozvoj</a:t>
            </a:r>
            <a:r>
              <a:rPr lang="cs-CZ" sz="2400" b="1" i="1" dirty="0" smtClean="0">
                <a:latin typeface="+mj-lt"/>
              </a:rPr>
              <a:t>.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02590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i="1" dirty="0" smtClean="0"/>
              <a:t/>
            </a:r>
            <a:br>
              <a:rPr lang="cs-CZ" sz="3100" i="1" dirty="0" smtClean="0"/>
            </a:br>
            <a:r>
              <a:rPr lang="cs-CZ" sz="5000" dirty="0" smtClean="0"/>
              <a:t>Zákon o komunikačních systémech neslyšících a hluchoslepých osob</a:t>
            </a:r>
            <a:r>
              <a:rPr lang="cs-CZ" dirty="0" smtClean="0"/>
              <a:t/>
            </a:r>
            <a:br>
              <a:rPr lang="cs-CZ" dirty="0" smtClean="0"/>
            </a:b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400" dirty="0" smtClean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cs-CZ" sz="2400" dirty="0" smtClean="0">
                <a:latin typeface="+mj-lt"/>
              </a:rPr>
              <a:t>§ 1</a:t>
            </a:r>
          </a:p>
          <a:p>
            <a:pPr>
              <a:lnSpc>
                <a:spcPct val="120000"/>
              </a:lnSpc>
            </a:pPr>
            <a:r>
              <a:rPr lang="cs-CZ" sz="2400" dirty="0" smtClean="0">
                <a:latin typeface="+mj-lt"/>
              </a:rPr>
              <a:t>(</a:t>
            </a:r>
            <a:r>
              <a:rPr lang="cs-CZ" sz="2400" dirty="0">
                <a:latin typeface="+mj-lt"/>
              </a:rPr>
              <a:t>2) Neslyšící a hluchoslepé osoby mají právo </a:t>
            </a:r>
            <a:r>
              <a:rPr lang="cs-CZ" sz="2400" b="1" dirty="0">
                <a:latin typeface="+mj-lt"/>
              </a:rPr>
              <a:t>svobodně si zvolit z komunikačních systémů</a:t>
            </a:r>
            <a:r>
              <a:rPr lang="cs-CZ" sz="2400" dirty="0">
                <a:latin typeface="+mj-lt"/>
              </a:rPr>
              <a:t> uvedených v tomto zákoně ten, který odpovídá jejich potřebám. Jejich </a:t>
            </a:r>
            <a:r>
              <a:rPr lang="cs-CZ" sz="2400" b="1" dirty="0">
                <a:latin typeface="+mj-lt"/>
              </a:rPr>
              <a:t>volba musí být v maximální možné míře respektována</a:t>
            </a:r>
            <a:r>
              <a:rPr lang="cs-CZ" sz="2400" dirty="0">
                <a:latin typeface="+mj-lt"/>
              </a:rPr>
              <a:t>  tak, aby měly možnost rovnoprávného a účinného zapojení do všech oblastí života společnosti i při uplatňování jejich zákonných práv</a:t>
            </a:r>
            <a:r>
              <a:rPr lang="cs-CZ" sz="2400" dirty="0" smtClean="0">
                <a:latin typeface="+mj-lt"/>
              </a:rPr>
              <a:t>.</a:t>
            </a:r>
            <a:endParaRPr lang="en-GB" sz="2400" dirty="0">
              <a:latin typeface="+mj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354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500" dirty="0" smtClean="0"/>
              <a:t>Zákon </a:t>
            </a:r>
            <a:r>
              <a:rPr lang="cs-CZ" sz="4500" dirty="0"/>
              <a:t>o komunikačních systémech neslyšících a hluchoslepých osob</a:t>
            </a:r>
            <a:endParaRPr lang="en-GB" sz="45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i="1" dirty="0" smtClean="0"/>
          </a:p>
          <a:p>
            <a:pPr>
              <a:lnSpc>
                <a:spcPct val="120000"/>
              </a:lnSpc>
            </a:pPr>
            <a:r>
              <a:rPr lang="cs-CZ" sz="2400" dirty="0" smtClean="0">
                <a:latin typeface="+mj-lt"/>
              </a:rPr>
              <a:t>§ 3</a:t>
            </a:r>
            <a:endParaRPr lang="en-GB" sz="2400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cs-CZ" sz="2400" dirty="0">
                <a:latin typeface="+mj-lt"/>
              </a:rPr>
              <a:t>Komunikačními systémy neslyšících a hluchoslepých osob se pro účely tohoto zákona rozumí </a:t>
            </a:r>
            <a:r>
              <a:rPr lang="cs-CZ" sz="2400" b="1" dirty="0">
                <a:latin typeface="+mj-lt"/>
              </a:rPr>
              <a:t>český znakový jazyk </a:t>
            </a:r>
            <a:r>
              <a:rPr lang="cs-CZ" sz="2400" dirty="0">
                <a:latin typeface="+mj-lt"/>
              </a:rPr>
              <a:t>a</a:t>
            </a:r>
            <a:r>
              <a:rPr lang="cs-CZ" sz="2400" b="1" dirty="0">
                <a:latin typeface="+mj-lt"/>
              </a:rPr>
              <a:t> komunikační systémy vycházející z českého jazyka</a:t>
            </a:r>
            <a:r>
              <a:rPr lang="cs-CZ" sz="2400" b="1" dirty="0" smtClean="0">
                <a:latin typeface="+mj-lt"/>
              </a:rPr>
              <a:t>.</a:t>
            </a:r>
            <a:endParaRPr lang="en-GB" sz="2400" dirty="0">
              <a:latin typeface="+mj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00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500" dirty="0" smtClean="0"/>
              <a:t>Zákon </a:t>
            </a:r>
            <a:r>
              <a:rPr lang="cs-CZ" sz="4500" dirty="0"/>
              <a:t>o komunikačních systémech neslyšících a hluchoslepých osob</a:t>
            </a:r>
            <a:endParaRPr lang="en-GB" sz="45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i="1" dirty="0" smtClean="0"/>
          </a:p>
          <a:p>
            <a:pPr>
              <a:lnSpc>
                <a:spcPct val="120000"/>
              </a:lnSpc>
            </a:pPr>
            <a:r>
              <a:rPr lang="cs-CZ" sz="2400" dirty="0" smtClean="0">
                <a:latin typeface="+mj-lt"/>
              </a:rPr>
              <a:t>§ </a:t>
            </a:r>
            <a:r>
              <a:rPr lang="cs-CZ" sz="2400" dirty="0">
                <a:latin typeface="+mj-lt"/>
              </a:rPr>
              <a:t>8</a:t>
            </a:r>
            <a:endParaRPr lang="en-GB" sz="2400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cs-CZ" sz="2400" dirty="0" smtClean="0">
                <a:latin typeface="+mj-lt"/>
              </a:rPr>
              <a:t>(</a:t>
            </a:r>
            <a:r>
              <a:rPr lang="cs-CZ" sz="2400" dirty="0">
                <a:latin typeface="+mj-lt"/>
              </a:rPr>
              <a:t>3) </a:t>
            </a:r>
            <a:r>
              <a:rPr lang="cs-CZ" sz="2400" b="1" dirty="0">
                <a:latin typeface="+mj-lt"/>
              </a:rPr>
              <a:t>Neslyšícím </a:t>
            </a:r>
            <a:r>
              <a:rPr lang="cs-CZ" sz="2400" dirty="0">
                <a:latin typeface="+mj-lt"/>
              </a:rPr>
              <a:t>a hluchoslepým </a:t>
            </a:r>
            <a:r>
              <a:rPr lang="cs-CZ" sz="2400" b="1" dirty="0">
                <a:latin typeface="+mj-lt"/>
              </a:rPr>
              <a:t>žákům středních škol a neslyšícím a hluchoslepým studentům vyšších odborných škol a vysokých </a:t>
            </a:r>
            <a:r>
              <a:rPr lang="cs-CZ" sz="2400" b="1" dirty="0" smtClean="0">
                <a:latin typeface="+mj-lt"/>
              </a:rPr>
              <a:t>škol </a:t>
            </a:r>
            <a:r>
              <a:rPr lang="cs-CZ" sz="2400" dirty="0" smtClean="0">
                <a:latin typeface="+mj-lt"/>
              </a:rPr>
              <a:t>[…] </a:t>
            </a:r>
            <a:r>
              <a:rPr lang="cs-CZ" sz="2400" dirty="0">
                <a:latin typeface="+mj-lt"/>
              </a:rPr>
              <a:t>jsou </a:t>
            </a:r>
            <a:r>
              <a:rPr lang="cs-CZ" sz="2400" b="1" dirty="0">
                <a:latin typeface="+mj-lt"/>
              </a:rPr>
              <a:t>tlumočnické služby poskytovány bezplatně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smtClean="0">
                <a:latin typeface="+mj-lt"/>
              </a:rPr>
              <a:t>[…].</a:t>
            </a:r>
            <a:endParaRPr lang="en-GB" sz="2400" dirty="0">
              <a:latin typeface="+mj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339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500" dirty="0" smtClean="0"/>
              <a:t>Zákon </a:t>
            </a:r>
            <a:r>
              <a:rPr lang="cs-CZ" sz="4500" dirty="0"/>
              <a:t>o komunikačních systémech neslyšících a hluchoslepých osob</a:t>
            </a:r>
            <a:endParaRPr lang="en-GB" sz="45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i="1" dirty="0" smtClean="0"/>
          </a:p>
          <a:p>
            <a:pPr>
              <a:lnSpc>
                <a:spcPct val="120000"/>
              </a:lnSpc>
            </a:pPr>
            <a:r>
              <a:rPr lang="cs-CZ" sz="2400" dirty="0" smtClean="0">
                <a:latin typeface="+mj-lt"/>
              </a:rPr>
              <a:t>§ </a:t>
            </a:r>
            <a:r>
              <a:rPr lang="cs-CZ" sz="2400" dirty="0">
                <a:latin typeface="+mj-lt"/>
              </a:rPr>
              <a:t>10 </a:t>
            </a:r>
            <a:endParaRPr lang="en-GB" sz="2400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cs-CZ" sz="2400" b="1" dirty="0">
                <a:latin typeface="+mj-lt"/>
              </a:rPr>
              <a:t>Ministerstvo školství, mládeže a tělovýchovy stanoví </a:t>
            </a:r>
            <a:r>
              <a:rPr lang="cs-CZ" sz="2400" b="1" dirty="0" smtClean="0">
                <a:latin typeface="+mj-lt"/>
              </a:rPr>
              <a:t>vyhláškou</a:t>
            </a:r>
            <a:r>
              <a:rPr lang="cs-CZ" sz="2400" dirty="0">
                <a:latin typeface="+mj-lt"/>
              </a:rPr>
              <a:t> </a:t>
            </a:r>
            <a:r>
              <a:rPr lang="cs-CZ" sz="2400" b="1" dirty="0" smtClean="0">
                <a:latin typeface="+mj-lt"/>
              </a:rPr>
              <a:t>podmínky </a:t>
            </a:r>
            <a:r>
              <a:rPr lang="cs-CZ" sz="2400" b="1" dirty="0">
                <a:latin typeface="+mj-lt"/>
              </a:rPr>
              <a:t>a rozsah tlumočnických služeb </a:t>
            </a:r>
            <a:r>
              <a:rPr lang="cs-CZ" sz="2400" dirty="0">
                <a:latin typeface="+mj-lt"/>
              </a:rPr>
              <a:t>poskytovaných bezplatně neslyšícím a hluchoslepým </a:t>
            </a:r>
            <a:r>
              <a:rPr lang="cs-CZ" sz="2400" dirty="0" smtClean="0">
                <a:latin typeface="+mj-lt"/>
              </a:rPr>
              <a:t>žákům (…).</a:t>
            </a:r>
            <a:endParaRPr lang="en-GB" sz="2400" dirty="0">
              <a:latin typeface="+mj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285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512064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cs-CZ" sz="3100" i="1" dirty="0" smtClean="0"/>
              <a:t/>
            </a:r>
            <a:br>
              <a:rPr lang="cs-CZ" sz="3100" i="1" dirty="0" smtClean="0"/>
            </a:br>
            <a:r>
              <a:rPr lang="cs-CZ" sz="3100" i="1" dirty="0" smtClean="0"/>
              <a:t/>
            </a:r>
            <a:br>
              <a:rPr lang="cs-CZ" sz="3100" i="1" dirty="0" smtClean="0"/>
            </a:br>
            <a:r>
              <a:rPr lang="cs-CZ" sz="3100" i="1" dirty="0"/>
              <a:t/>
            </a:r>
            <a:br>
              <a:rPr lang="cs-CZ" sz="3100" i="1" dirty="0"/>
            </a:br>
            <a:r>
              <a:rPr lang="cs-CZ" sz="5300" dirty="0" smtClean="0"/>
              <a:t>Metodický pokyn MŠMT k financování </a:t>
            </a:r>
            <a:r>
              <a:rPr lang="cs-CZ" sz="5300" dirty="0"/>
              <a:t>zvýšených nákladů na studium studentů se specifickými </a:t>
            </a:r>
            <a:r>
              <a:rPr lang="cs-CZ" sz="5300" dirty="0" smtClean="0"/>
              <a:t>potřebami</a:t>
            </a:r>
            <a:endParaRPr lang="en-GB" sz="5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sz="2400" dirty="0" smtClean="0">
                <a:latin typeface="+mj-lt"/>
              </a:rPr>
              <a:t>od r. 2012</a:t>
            </a:r>
          </a:p>
          <a:p>
            <a:pPr lvl="1"/>
            <a:r>
              <a:rPr lang="cs-CZ" sz="2200" dirty="0" smtClean="0">
                <a:latin typeface="+mj-lt"/>
              </a:rPr>
              <a:t>každý rok </a:t>
            </a:r>
            <a:r>
              <a:rPr lang="cs-CZ" sz="2200" dirty="0" smtClean="0">
                <a:latin typeface="+mj-lt"/>
                <a:hlinkClick r:id="rId2"/>
              </a:rPr>
              <a:t>nové</a:t>
            </a:r>
            <a:endParaRPr lang="cs-CZ" sz="2200" dirty="0" smtClean="0">
              <a:latin typeface="+mj-lt"/>
            </a:endParaRPr>
          </a:p>
          <a:p>
            <a:pPr lvl="1"/>
            <a:r>
              <a:rPr lang="cs-CZ" sz="2200" dirty="0">
                <a:latin typeface="+mj-lt"/>
              </a:rPr>
              <a:t>o</a:t>
            </a:r>
            <a:r>
              <a:rPr lang="cs-CZ" sz="2200" dirty="0" smtClean="0">
                <a:latin typeface="+mj-lt"/>
              </a:rPr>
              <a:t>d r. 2018 výraznější změny</a:t>
            </a:r>
            <a:endParaRPr lang="cs-CZ" sz="2400" dirty="0" smtClean="0">
              <a:latin typeface="+mj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867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512064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cs-CZ" sz="3100" i="1" dirty="0" smtClean="0"/>
              <a:t/>
            </a:r>
            <a:br>
              <a:rPr lang="cs-CZ" sz="3100" i="1" dirty="0" smtClean="0"/>
            </a:br>
            <a:r>
              <a:rPr lang="cs-CZ" sz="3100" i="1" dirty="0" smtClean="0"/>
              <a:t/>
            </a:r>
            <a:br>
              <a:rPr lang="cs-CZ" sz="3100" i="1" dirty="0" smtClean="0"/>
            </a:br>
            <a:r>
              <a:rPr lang="cs-CZ" sz="3100" i="1" dirty="0"/>
              <a:t/>
            </a:r>
            <a:br>
              <a:rPr lang="cs-CZ" sz="3100" i="1" dirty="0"/>
            </a:br>
            <a:r>
              <a:rPr lang="cs-CZ" sz="5300" dirty="0" smtClean="0"/>
              <a:t>Metodický pokyn MŠMT k financování </a:t>
            </a:r>
            <a:r>
              <a:rPr lang="cs-CZ" sz="5300" dirty="0"/>
              <a:t>zvýšených nákladů na studium studentů se specifickými </a:t>
            </a:r>
            <a:r>
              <a:rPr lang="cs-CZ" sz="5300" dirty="0" smtClean="0"/>
              <a:t>potřebami</a:t>
            </a:r>
            <a:endParaRPr lang="en-GB" sz="5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sz="2400" dirty="0" smtClean="0">
                <a:latin typeface="+mj-lt"/>
              </a:rPr>
              <a:t>jednotné standardy</a:t>
            </a:r>
            <a:endParaRPr lang="cs-CZ" sz="2400" dirty="0">
              <a:latin typeface="+mj-lt"/>
            </a:endParaRPr>
          </a:p>
          <a:p>
            <a:r>
              <a:rPr lang="cs-CZ" sz="2400" b="1" dirty="0" smtClean="0">
                <a:latin typeface="+mj-lt"/>
                <a:hlinkClick r:id="rId2"/>
              </a:rPr>
              <a:t>A</a:t>
            </a:r>
            <a:r>
              <a:rPr lang="cs-CZ" sz="2400" dirty="0" smtClean="0">
                <a:latin typeface="+mj-lt"/>
                <a:hlinkClick r:id="rId2"/>
              </a:rPr>
              <a:t>sociace </a:t>
            </a:r>
            <a:r>
              <a:rPr lang="cs-CZ" sz="2400" b="1" dirty="0" smtClean="0">
                <a:latin typeface="+mj-lt"/>
                <a:hlinkClick r:id="rId2"/>
              </a:rPr>
              <a:t>p</a:t>
            </a:r>
            <a:r>
              <a:rPr lang="cs-CZ" sz="2400" dirty="0" smtClean="0">
                <a:latin typeface="+mj-lt"/>
                <a:hlinkClick r:id="rId2"/>
              </a:rPr>
              <a:t>oskytovatelů </a:t>
            </a:r>
            <a:r>
              <a:rPr lang="cs-CZ" sz="2400" b="1" dirty="0" smtClean="0">
                <a:latin typeface="+mj-lt"/>
                <a:hlinkClick r:id="rId2"/>
              </a:rPr>
              <a:t>s</a:t>
            </a:r>
            <a:r>
              <a:rPr lang="cs-CZ" sz="2400" dirty="0" smtClean="0">
                <a:latin typeface="+mj-lt"/>
                <a:hlinkClick r:id="rId2"/>
              </a:rPr>
              <a:t>lužeb </a:t>
            </a:r>
            <a:r>
              <a:rPr lang="cs-CZ" sz="2400" b="1" dirty="0" smtClean="0">
                <a:latin typeface="+mj-lt"/>
                <a:hlinkClick r:id="rId2"/>
              </a:rPr>
              <a:t>s</a:t>
            </a:r>
            <a:r>
              <a:rPr lang="cs-CZ" sz="2400" dirty="0" smtClean="0">
                <a:latin typeface="+mj-lt"/>
                <a:hlinkClick r:id="rId2"/>
              </a:rPr>
              <a:t>tudentům se </a:t>
            </a:r>
            <a:r>
              <a:rPr lang="cs-CZ" sz="2400" b="1" dirty="0" smtClean="0">
                <a:latin typeface="+mj-lt"/>
                <a:hlinkClick r:id="rId2"/>
              </a:rPr>
              <a:t>s</a:t>
            </a:r>
            <a:r>
              <a:rPr lang="cs-CZ" sz="2400" dirty="0" smtClean="0">
                <a:latin typeface="+mj-lt"/>
                <a:hlinkClick r:id="rId2"/>
              </a:rPr>
              <a:t>pecifickými </a:t>
            </a:r>
            <a:r>
              <a:rPr lang="cs-CZ" sz="2400" b="1" dirty="0" smtClean="0">
                <a:latin typeface="+mj-lt"/>
                <a:hlinkClick r:id="rId2"/>
              </a:rPr>
              <a:t>p</a:t>
            </a:r>
            <a:r>
              <a:rPr lang="cs-CZ" sz="2400" dirty="0" smtClean="0">
                <a:latin typeface="+mj-lt"/>
                <a:hlinkClick r:id="rId2"/>
              </a:rPr>
              <a:t>otřebami na vysokých školách</a:t>
            </a:r>
            <a:endParaRPr lang="cs-CZ" sz="2400" dirty="0" smtClean="0">
              <a:latin typeface="+mj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214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5231602"/>
              </p:ext>
            </p:extLst>
          </p:nvPr>
        </p:nvGraphicFramePr>
        <p:xfrm>
          <a:off x="838200" y="1314451"/>
          <a:ext cx="10290175" cy="48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713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>
                                            <p:graphicEl>
                                              <a:dgm id="{7F026204-9749-4E6F-98AC-3DE5070C88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>
                                            <p:graphicEl>
                                              <a:dgm id="{7F026204-9749-4E6F-98AC-3DE5070C8806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512064"/>
            <a:ext cx="10058400" cy="1609344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i="1" dirty="0" smtClean="0"/>
          </a:p>
          <a:p>
            <a:endParaRPr lang="en-GB" dirty="0"/>
          </a:p>
        </p:txBody>
      </p:sp>
      <p:pic>
        <p:nvPicPr>
          <p:cNvPr id="4" name="Zástupný symbol obrázku 7">
            <a:extLst>
              <a:ext uri="{FF2B5EF4-FFF2-40B4-BE49-F238E27FC236}">
                <a16:creationId xmlns="" xmlns:a16="http://schemas.microsoft.com/office/drawing/2014/main" id="{18A23A97-E001-46F5-B112-C9FF4D41C1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219200" y="-49409"/>
            <a:ext cx="9763125" cy="690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3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512064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cs-CZ" sz="3100" i="1" dirty="0" smtClean="0"/>
              <a:t/>
            </a:r>
            <a:br>
              <a:rPr lang="cs-CZ" sz="3100" i="1" dirty="0" smtClean="0"/>
            </a:br>
            <a:r>
              <a:rPr lang="cs-CZ" sz="3100" i="1" dirty="0" smtClean="0"/>
              <a:t/>
            </a:r>
            <a:br>
              <a:rPr lang="cs-CZ" sz="3100" i="1" dirty="0" smtClean="0"/>
            </a:br>
            <a:r>
              <a:rPr lang="cs-CZ" sz="3100" i="1" dirty="0"/>
              <a:t/>
            </a:r>
            <a:br>
              <a:rPr lang="cs-CZ" sz="3100" i="1" dirty="0"/>
            </a:br>
            <a:r>
              <a:rPr lang="cs-CZ" sz="5300" dirty="0" smtClean="0"/>
              <a:t>Metodický pokyn MŠMT k financování </a:t>
            </a:r>
            <a:r>
              <a:rPr lang="cs-CZ" sz="5300" dirty="0"/>
              <a:t>zvýšených nákladů na studium studentů se specifickými </a:t>
            </a:r>
            <a:r>
              <a:rPr lang="cs-CZ" sz="5300" dirty="0" smtClean="0"/>
              <a:t>potřebami</a:t>
            </a:r>
            <a:endParaRPr lang="en-GB" sz="5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sz="2400" dirty="0" smtClean="0">
                <a:latin typeface="+mj-lt"/>
              </a:rPr>
              <a:t>rozdělení neslyšících studentů:</a:t>
            </a:r>
          </a:p>
          <a:p>
            <a:pPr lvl="1"/>
            <a:r>
              <a:rPr lang="cs-CZ" sz="2200" b="1" dirty="0" smtClean="0">
                <a:latin typeface="+mj-lt"/>
              </a:rPr>
              <a:t>B1 – uživatelé mluveného jazyka</a:t>
            </a:r>
          </a:p>
          <a:p>
            <a:pPr lvl="1"/>
            <a:r>
              <a:rPr lang="cs-CZ" sz="2200" b="1" dirty="0" smtClean="0">
                <a:latin typeface="+mj-lt"/>
              </a:rPr>
              <a:t>B2 – uživatelé znakového jazyka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71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smtClean="0"/>
              <a:t>Jak studují neslyšící studenti UK?</a:t>
            </a:r>
            <a:endParaRPr lang="en-GB" dirty="0"/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663049"/>
              </p:ext>
            </p:extLst>
          </p:nvPr>
        </p:nvGraphicFramePr>
        <p:xfrm>
          <a:off x="923925" y="2616309"/>
          <a:ext cx="4876800" cy="366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3072785"/>
              </p:ext>
            </p:extLst>
          </p:nvPr>
        </p:nvGraphicFramePr>
        <p:xfrm>
          <a:off x="6384981" y="1431232"/>
          <a:ext cx="4920996" cy="4852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189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512064"/>
            <a:ext cx="10058400" cy="1609344"/>
          </a:xfrm>
        </p:spPr>
        <p:txBody>
          <a:bodyPr>
            <a:normAutofit/>
          </a:bodyPr>
          <a:lstStyle/>
          <a:p>
            <a:r>
              <a:rPr lang="cs-CZ" dirty="0" smtClean="0"/>
              <a:t>Jak </a:t>
            </a:r>
            <a:r>
              <a:rPr lang="cs-CZ" dirty="0"/>
              <a:t>studují neslyšící studenti UK?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sz="2400" dirty="0">
                <a:latin typeface="+mj-lt"/>
                <a:hlinkClick r:id="rId2"/>
              </a:rPr>
              <a:t>s</a:t>
            </a:r>
            <a:r>
              <a:rPr lang="cs-CZ" sz="2400" dirty="0" smtClean="0">
                <a:latin typeface="+mj-lt"/>
                <a:hlinkClick r:id="rId2"/>
              </a:rPr>
              <a:t>pektrum podpory</a:t>
            </a:r>
            <a:endParaRPr lang="cs-CZ" sz="2400" dirty="0" smtClean="0">
              <a:latin typeface="+mj-lt"/>
            </a:endParaRPr>
          </a:p>
          <a:p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8FB7288C-70FF-4006-8D97-EE81BCA45B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51"/>
          <a:stretch/>
        </p:blipFill>
        <p:spPr>
          <a:xfrm>
            <a:off x="5118719" y="1780659"/>
            <a:ext cx="5814325" cy="439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9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AB5DA91F-D8F5-4660-8FDF-261F98214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328" y="0"/>
            <a:ext cx="102833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512064"/>
            <a:ext cx="10058400" cy="1609344"/>
          </a:xfrm>
        </p:spPr>
        <p:txBody>
          <a:bodyPr>
            <a:normAutofit/>
          </a:bodyPr>
          <a:lstStyle/>
          <a:p>
            <a:r>
              <a:rPr lang="cs-CZ" dirty="0" smtClean="0"/>
              <a:t>Jak </a:t>
            </a:r>
            <a:r>
              <a:rPr lang="cs-CZ" dirty="0"/>
              <a:t>studují neslyšící studenti </a:t>
            </a:r>
            <a:r>
              <a:rPr lang="cs-CZ" dirty="0" smtClean="0"/>
              <a:t>FF UK</a:t>
            </a:r>
            <a:r>
              <a:rPr lang="cs-CZ" dirty="0"/>
              <a:t>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pPr marL="0" indent="0">
              <a:buNone/>
            </a:pPr>
            <a:endParaRPr lang="cs-CZ" sz="2400" dirty="0" smtClean="0">
              <a:latin typeface="+mj-lt"/>
            </a:endParaRPr>
          </a:p>
          <a:p>
            <a:endParaRPr lang="en-GB" dirty="0"/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5174042"/>
              </p:ext>
            </p:extLst>
          </p:nvPr>
        </p:nvGraphicFramePr>
        <p:xfrm>
          <a:off x="1594884" y="1669312"/>
          <a:ext cx="8346557" cy="4912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812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8081576"/>
              </p:ext>
            </p:extLst>
          </p:nvPr>
        </p:nvGraphicFramePr>
        <p:xfrm>
          <a:off x="838200" y="1314451"/>
          <a:ext cx="10290175" cy="48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931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>
                                            <p:graphicEl>
                                              <a:dgm id="{59AC124F-1289-48F0-8993-83F34E10C0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>
                                            <p:graphicEl>
                                              <a:dgm id="{59AC124F-1289-48F0-8993-83F34E10C0EA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>
                                            <p:graphicEl>
                                              <a:dgm id="{74BD0905-6D58-40EA-8A85-BEC109FC37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>
                                            <p:graphicEl>
                                              <a:dgm id="{74BD0905-6D58-40EA-8A85-BEC109FC37A3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>
                                            <p:graphicEl>
                                              <a:dgm id="{2FB94AF7-A957-4847-B05B-D6DE37215E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>
                                            <p:graphicEl>
                                              <a:dgm id="{2FB94AF7-A957-4847-B05B-D6DE37215E6B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5165B100-CCC8-4DAB-A75D-5BDF02985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93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 jakými </a:t>
            </a:r>
            <a:r>
              <a:rPr lang="cs-CZ" dirty="0" smtClean="0"/>
              <a:t>výsledky studují neslyšící studenti CNES?</a:t>
            </a:r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n</a:t>
            </a:r>
            <a:r>
              <a:rPr lang="cs-CZ" sz="2400" dirty="0" smtClean="0"/>
              <a:t>eslyšící studenti mají ve studiu </a:t>
            </a:r>
            <a:r>
              <a:rPr lang="cs-CZ" sz="2400" dirty="0" smtClean="0">
                <a:solidFill>
                  <a:schemeClr val="accent4">
                    <a:lumMod val="75000"/>
                  </a:schemeClr>
                </a:solidFill>
              </a:rPr>
              <a:t>stejnou úspěšnost </a:t>
            </a:r>
            <a:r>
              <a:rPr lang="cs-CZ" sz="2400" dirty="0" smtClean="0"/>
              <a:t>jako studenti slyšící</a:t>
            </a:r>
            <a:endParaRPr lang="cs-CZ" sz="2200" dirty="0"/>
          </a:p>
          <a:p>
            <a:r>
              <a:rPr lang="cs-CZ" sz="2400" dirty="0"/>
              <a:t>p</a:t>
            </a:r>
            <a:r>
              <a:rPr lang="cs-CZ" sz="2400" dirty="0" smtClean="0"/>
              <a:t>říčiny zanechání studia u slyšících a neslyšících studentů se často </a:t>
            </a:r>
            <a:r>
              <a:rPr lang="cs-CZ" sz="2400" dirty="0" smtClean="0">
                <a:solidFill>
                  <a:schemeClr val="accent4">
                    <a:lumMod val="75000"/>
                  </a:schemeClr>
                </a:solidFill>
              </a:rPr>
              <a:t>liší</a:t>
            </a:r>
          </a:p>
          <a:p>
            <a:r>
              <a:rPr lang="cs-CZ" sz="2400" dirty="0"/>
              <a:t>p</a:t>
            </a:r>
            <a:r>
              <a:rPr lang="cs-CZ" sz="2400" dirty="0" smtClean="0"/>
              <a:t>řipravenost neslyšících a slyšících studentů se často </a:t>
            </a:r>
            <a:r>
              <a:rPr lang="cs-CZ" sz="2400" dirty="0" smtClean="0">
                <a:solidFill>
                  <a:schemeClr val="accent4">
                    <a:lumMod val="75000"/>
                  </a:schemeClr>
                </a:solidFill>
              </a:rPr>
              <a:t>výrazně liší</a:t>
            </a:r>
          </a:p>
        </p:txBody>
      </p:sp>
      <p:graphicFrame>
        <p:nvGraphicFramePr>
          <p:cNvPr id="11" name="Zástupný symbol pro obsah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7852280"/>
              </p:ext>
            </p:extLst>
          </p:nvPr>
        </p:nvGraphicFramePr>
        <p:xfrm>
          <a:off x="1069975" y="2193925"/>
          <a:ext cx="4754564" cy="3185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8641"/>
                <a:gridCol w="1188641"/>
                <a:gridCol w="1188641"/>
                <a:gridCol w="1188641"/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cs-CZ" dirty="0" smtClean="0"/>
                        <a:t>1998–2017 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celkem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z toho neslyšící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z toho slyšící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začali</a:t>
                      </a:r>
                      <a:r>
                        <a:rPr lang="cs-CZ" sz="1400" baseline="0" dirty="0" smtClean="0"/>
                        <a:t> studovat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449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86 (19 %)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363 (81 %)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absolvovali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150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32 (21 %)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118 (79 %)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studují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81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13 (16 %)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68 (84 %)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zanechali studia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218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41 (19 %)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177</a:t>
                      </a:r>
                      <a:r>
                        <a:rPr lang="cs-CZ" sz="1400" baseline="0" dirty="0" smtClean="0"/>
                        <a:t> (81 %)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zanechali studia v %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48 %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49 %</a:t>
                      </a:r>
                      <a:endParaRPr lang="cs-CZ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941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S jakými výsledky studují neslyšící studenti CNES?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247900"/>
            <a:ext cx="8825659" cy="4269858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+mj-lt"/>
              </a:rPr>
              <a:t>r</a:t>
            </a:r>
            <a:r>
              <a:rPr lang="cs-CZ" sz="2400" dirty="0" smtClean="0">
                <a:latin typeface="+mj-lt"/>
              </a:rPr>
              <a:t>očně se u nás narodí </a:t>
            </a:r>
            <a:r>
              <a:rPr lang="en-US" sz="2400" dirty="0" smtClean="0">
                <a:latin typeface="+mj-lt"/>
              </a:rPr>
              <a:t>700–1</a:t>
            </a:r>
            <a:r>
              <a:rPr lang="cs-CZ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300 </a:t>
            </a:r>
            <a:r>
              <a:rPr lang="cs-CZ" sz="2400" dirty="0" smtClean="0">
                <a:latin typeface="+mj-lt"/>
              </a:rPr>
              <a:t>dětí s těžkým a středně těžkým sluchovým postižením</a:t>
            </a:r>
          </a:p>
          <a:p>
            <a:pPr marL="0" indent="0">
              <a:buNone/>
            </a:pPr>
            <a:endParaRPr lang="cs-CZ" sz="2400" dirty="0">
              <a:latin typeface="+mj-lt"/>
            </a:endParaRPr>
          </a:p>
          <a:p>
            <a:r>
              <a:rPr lang="cs-CZ" sz="2400" dirty="0">
                <a:latin typeface="+mj-lt"/>
              </a:rPr>
              <a:t>p</a:t>
            </a:r>
            <a:r>
              <a:rPr lang="cs-CZ" sz="2400" dirty="0" smtClean="0">
                <a:latin typeface="+mj-lt"/>
              </a:rPr>
              <a:t>očet studentů VŠ v populačním ročníku </a:t>
            </a:r>
            <a:r>
              <a:rPr lang="cs-CZ" sz="2400" dirty="0" smtClean="0">
                <a:latin typeface="+mj-lt"/>
                <a:hlinkClick r:id="rId2"/>
              </a:rPr>
              <a:t>64 </a:t>
            </a:r>
            <a:r>
              <a:rPr lang="cs-CZ" sz="2400" dirty="0">
                <a:latin typeface="+mj-lt"/>
                <a:hlinkClick r:id="rId2"/>
              </a:rPr>
              <a:t>%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smtClean="0">
                <a:latin typeface="+mj-lt"/>
              </a:rPr>
              <a:t>(ve věku 18–23 let)</a:t>
            </a:r>
          </a:p>
          <a:p>
            <a:pPr lvl="1"/>
            <a:r>
              <a:rPr lang="cs-CZ" dirty="0" smtClean="0">
                <a:latin typeface="+mj-lt"/>
              </a:rPr>
              <a:t>0,64 x </a:t>
            </a:r>
            <a:r>
              <a:rPr lang="cs-CZ" dirty="0">
                <a:latin typeface="+mj-lt"/>
              </a:rPr>
              <a:t>(</a:t>
            </a:r>
            <a:r>
              <a:rPr lang="en-US" dirty="0">
                <a:latin typeface="+mj-lt"/>
              </a:rPr>
              <a:t>700–1</a:t>
            </a:r>
            <a:r>
              <a:rPr lang="cs-CZ" dirty="0">
                <a:latin typeface="+mj-lt"/>
              </a:rPr>
              <a:t> </a:t>
            </a:r>
            <a:r>
              <a:rPr lang="en-US" dirty="0">
                <a:latin typeface="+mj-lt"/>
              </a:rPr>
              <a:t>300</a:t>
            </a:r>
            <a:r>
              <a:rPr lang="cs-CZ" dirty="0">
                <a:latin typeface="+mj-lt"/>
              </a:rPr>
              <a:t>) = </a:t>
            </a:r>
            <a:r>
              <a:rPr lang="cs-CZ" dirty="0" smtClean="0">
                <a:latin typeface="+mj-lt"/>
              </a:rPr>
              <a:t>448–832 v jednom populačním ročníku</a:t>
            </a:r>
            <a:endParaRPr lang="cs-CZ" dirty="0">
              <a:latin typeface="+mj-lt"/>
            </a:endParaRPr>
          </a:p>
          <a:p>
            <a:pPr lvl="1"/>
            <a:r>
              <a:rPr lang="cs-CZ" dirty="0" smtClean="0">
                <a:latin typeface="+mj-lt"/>
              </a:rPr>
              <a:t>5 x populační ročník</a:t>
            </a:r>
          </a:p>
          <a:p>
            <a:pPr marL="182563" lvl="1" indent="-182563"/>
            <a:endParaRPr lang="cs-CZ" sz="2400" b="1" dirty="0" smtClean="0">
              <a:latin typeface="+mj-lt"/>
            </a:endParaRPr>
          </a:p>
          <a:p>
            <a:pPr marL="182563" lvl="1" indent="-182563"/>
            <a:r>
              <a:rPr lang="cs-CZ" sz="2400" b="1" dirty="0" smtClean="0">
                <a:latin typeface="+mj-lt"/>
              </a:rPr>
              <a:t>Celkem by u nás mělo studovat 2 </a:t>
            </a:r>
            <a:r>
              <a:rPr lang="cs-CZ" sz="2400" b="1" dirty="0">
                <a:latin typeface="+mj-lt"/>
              </a:rPr>
              <a:t>240–4 160 </a:t>
            </a:r>
            <a:r>
              <a:rPr lang="cs-CZ" sz="2400" b="1" dirty="0" smtClean="0">
                <a:latin typeface="+mj-lt"/>
              </a:rPr>
              <a:t>neslyšících studentů</a:t>
            </a:r>
          </a:p>
        </p:txBody>
      </p:sp>
    </p:spTree>
    <p:extLst>
      <p:ext uri="{BB962C8B-B14F-4D97-AF65-F5344CB8AC3E}">
        <p14:creationId xmlns:p14="http://schemas.microsoft.com/office/powerpoint/2010/main" val="291234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smtClean="0"/>
              <a:t>Kolik </a:t>
            </a:r>
            <a:r>
              <a:rPr lang="cs-CZ" dirty="0"/>
              <a:t>je u nás neslyšících studentů VŠ?</a:t>
            </a:r>
            <a:endParaRPr lang="en-GB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74397488"/>
              </p:ext>
            </p:extLst>
          </p:nvPr>
        </p:nvGraphicFramePr>
        <p:xfrm>
          <a:off x="1069975" y="2193925"/>
          <a:ext cx="4754290" cy="3533436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377145"/>
                <a:gridCol w="2377145"/>
              </a:tblGrid>
              <a:tr h="369525">
                <a:tc>
                  <a:txBody>
                    <a:bodyPr/>
                    <a:lstStyle/>
                    <a:p>
                      <a:r>
                        <a:rPr lang="cs-CZ" sz="2200" b="0" dirty="0" smtClean="0">
                          <a:latin typeface="+mn-lt"/>
                        </a:rPr>
                        <a:t>rok</a:t>
                      </a:r>
                      <a:endParaRPr lang="en-GB" sz="2200" b="0" dirty="0">
                        <a:latin typeface="+mn-lt"/>
                      </a:endParaRPr>
                    </a:p>
                  </a:txBody>
                  <a:tcPr marL="106313" marR="106313"/>
                </a:tc>
                <a:tc>
                  <a:txBody>
                    <a:bodyPr/>
                    <a:lstStyle/>
                    <a:p>
                      <a:r>
                        <a:rPr lang="cs-CZ" sz="2200" b="0" dirty="0" smtClean="0">
                          <a:latin typeface="+mn-lt"/>
                        </a:rPr>
                        <a:t>počet</a:t>
                      </a:r>
                      <a:r>
                        <a:rPr lang="cs-CZ" sz="2200" b="0" baseline="0" dirty="0" smtClean="0">
                          <a:latin typeface="+mn-lt"/>
                        </a:rPr>
                        <a:t> studentů ČR</a:t>
                      </a:r>
                      <a:endParaRPr lang="en-GB" sz="2200" b="0" dirty="0">
                        <a:latin typeface="+mn-lt"/>
                      </a:endParaRPr>
                    </a:p>
                  </a:txBody>
                  <a:tcPr marL="106313" marR="106313"/>
                </a:tc>
              </a:tr>
              <a:tr h="461906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2012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175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</a:tr>
              <a:tr h="461906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2013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140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</a:tr>
              <a:tr h="461906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2014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170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</a:tr>
              <a:tr h="461906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2015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177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</a:tr>
              <a:tr h="461906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2016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187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</a:tr>
              <a:tr h="461906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2017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194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</a:tr>
            </a:tbl>
          </a:graphicData>
        </a:graphic>
      </p:graphicFrame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6095824"/>
              </p:ext>
            </p:extLst>
          </p:nvPr>
        </p:nvGraphicFramePr>
        <p:xfrm>
          <a:off x="5715802" y="2093976"/>
          <a:ext cx="5412446" cy="395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555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/>
              <a:t>S jakými výsledky studují neslyšící studenti CNES?</a:t>
            </a:r>
            <a:endParaRPr lang="en-GB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069975" y="2193925"/>
          <a:ext cx="4754290" cy="3533436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377145"/>
                <a:gridCol w="2377145"/>
              </a:tblGrid>
              <a:tr h="369525">
                <a:tc>
                  <a:txBody>
                    <a:bodyPr/>
                    <a:lstStyle/>
                    <a:p>
                      <a:r>
                        <a:rPr lang="cs-CZ" sz="2200" b="0" dirty="0" smtClean="0">
                          <a:latin typeface="+mn-lt"/>
                        </a:rPr>
                        <a:t>rok</a:t>
                      </a:r>
                      <a:endParaRPr lang="en-GB" sz="2200" b="0" dirty="0">
                        <a:latin typeface="+mn-lt"/>
                      </a:endParaRPr>
                    </a:p>
                  </a:txBody>
                  <a:tcPr marL="106313" marR="106313"/>
                </a:tc>
                <a:tc>
                  <a:txBody>
                    <a:bodyPr/>
                    <a:lstStyle/>
                    <a:p>
                      <a:r>
                        <a:rPr lang="cs-CZ" sz="2200" b="0" dirty="0" smtClean="0">
                          <a:latin typeface="+mn-lt"/>
                        </a:rPr>
                        <a:t>počet</a:t>
                      </a:r>
                      <a:r>
                        <a:rPr lang="cs-CZ" sz="2200" b="0" baseline="0" dirty="0" smtClean="0">
                          <a:latin typeface="+mn-lt"/>
                        </a:rPr>
                        <a:t> studentů ČR</a:t>
                      </a:r>
                      <a:endParaRPr lang="en-GB" sz="2200" b="0" dirty="0">
                        <a:latin typeface="+mn-lt"/>
                      </a:endParaRPr>
                    </a:p>
                  </a:txBody>
                  <a:tcPr marL="106313" marR="106313"/>
                </a:tc>
              </a:tr>
              <a:tr h="461906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2012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175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</a:tr>
              <a:tr h="461906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2013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140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</a:tr>
              <a:tr h="461906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2014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170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</a:tr>
              <a:tr h="461906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2015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177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</a:tr>
              <a:tr h="461906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2016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187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</a:tr>
              <a:tr h="461906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2017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194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</a:tr>
            </a:tbl>
          </a:graphicData>
        </a:graphic>
      </p:graphicFrame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68288" lvl="1" indent="-268288"/>
            <a:r>
              <a:rPr lang="cs-CZ" sz="2400" dirty="0"/>
              <a:t>c</a:t>
            </a:r>
            <a:r>
              <a:rPr lang="cs-CZ" sz="2400" dirty="0" smtClean="0"/>
              <a:t>elkem </a:t>
            </a:r>
            <a:r>
              <a:rPr lang="cs-CZ" sz="2400" dirty="0"/>
              <a:t>by u nás mělo </a:t>
            </a:r>
            <a:r>
              <a:rPr lang="cs-CZ" sz="2400" dirty="0" smtClean="0"/>
              <a:t>studovat 2 </a:t>
            </a:r>
            <a:r>
              <a:rPr lang="cs-CZ" sz="2400" dirty="0"/>
              <a:t>240–4 160 neslyšících </a:t>
            </a:r>
            <a:r>
              <a:rPr lang="cs-CZ" sz="2400" dirty="0" smtClean="0"/>
              <a:t>studentů (64 % „neslyšící populace ve věku 18–23 let“)</a:t>
            </a:r>
          </a:p>
          <a:p>
            <a:pPr marL="268288" lvl="1" indent="-268288"/>
            <a:r>
              <a:rPr lang="cs-CZ" sz="2400" dirty="0">
                <a:solidFill>
                  <a:schemeClr val="accent4">
                    <a:lumMod val="75000"/>
                  </a:schemeClr>
                </a:solidFill>
              </a:rPr>
              <a:t>s</a:t>
            </a:r>
            <a:r>
              <a:rPr lang="cs-CZ" sz="2400" dirty="0" smtClean="0">
                <a:solidFill>
                  <a:schemeClr val="accent4">
                    <a:lumMod val="75000"/>
                  </a:schemeClr>
                </a:solidFill>
              </a:rPr>
              <a:t>tuduje pouze 5–9 % „neslyšící populace ve věku 18–23 let“</a:t>
            </a:r>
            <a:endParaRPr lang="cs-CZ" sz="24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50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314451"/>
          <a:ext cx="10290175" cy="48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913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Neslyšící, lidská práva a studium na vysoké škole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247900"/>
            <a:ext cx="8825659" cy="4269858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p</a:t>
            </a:r>
            <a:r>
              <a:rPr lang="cs-CZ" sz="2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odpora při studiu </a:t>
            </a:r>
            <a:r>
              <a:rPr lang="cs-CZ" sz="2400" dirty="0" smtClean="0">
                <a:latin typeface="+mj-lt"/>
              </a:rPr>
              <a:t>(na 26 veřejných VŠ)</a:t>
            </a:r>
          </a:p>
          <a:p>
            <a:pPr lvl="1"/>
            <a:r>
              <a:rPr lang="cs-CZ" sz="2400" dirty="0">
                <a:latin typeface="+mj-lt"/>
              </a:rPr>
              <a:t>bezplatná</a:t>
            </a:r>
          </a:p>
          <a:p>
            <a:pPr lvl="1"/>
            <a:r>
              <a:rPr lang="cs-CZ" sz="2400" dirty="0">
                <a:latin typeface="+mj-lt"/>
              </a:rPr>
              <a:t>š</a:t>
            </a:r>
            <a:r>
              <a:rPr lang="cs-CZ" sz="2400" dirty="0" smtClean="0">
                <a:latin typeface="+mj-lt"/>
              </a:rPr>
              <a:t>iroká (?)</a:t>
            </a:r>
            <a:endParaRPr lang="cs-CZ" sz="2400" dirty="0">
              <a:latin typeface="+mj-lt"/>
            </a:endParaRPr>
          </a:p>
          <a:p>
            <a:pPr lvl="1"/>
            <a:r>
              <a:rPr lang="cs-CZ" sz="2400" dirty="0">
                <a:latin typeface="+mj-lt"/>
              </a:rPr>
              <a:t>s</a:t>
            </a:r>
            <a:r>
              <a:rPr lang="cs-CZ" sz="2400" dirty="0" smtClean="0">
                <a:latin typeface="+mj-lt"/>
              </a:rPr>
              <a:t>tandardizovaná (?)</a:t>
            </a:r>
          </a:p>
          <a:p>
            <a:pPr lvl="1"/>
            <a:endParaRPr lang="cs-CZ" sz="2400" dirty="0">
              <a:latin typeface="+mj-lt"/>
            </a:endParaRPr>
          </a:p>
          <a:p>
            <a:r>
              <a:rPr lang="cs-CZ" sz="2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ú</a:t>
            </a:r>
            <a:r>
              <a:rPr lang="cs-CZ" sz="2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spěšnost srovnatelná se slyšícími studenty </a:t>
            </a:r>
            <a:r>
              <a:rPr lang="cs-CZ" sz="2400" dirty="0" smtClean="0">
                <a:latin typeface="+mj-lt"/>
              </a:rPr>
              <a:t>(?)</a:t>
            </a:r>
          </a:p>
          <a:p>
            <a:endParaRPr lang="cs-CZ" sz="2400" dirty="0" smtClean="0">
              <a:latin typeface="+mj-lt"/>
            </a:endParaRPr>
          </a:p>
          <a:p>
            <a:r>
              <a:rPr lang="cs-CZ" sz="2400" dirty="0" smtClean="0">
                <a:latin typeface="+mj-lt"/>
              </a:rPr>
              <a:t>VŠ studuje 64 % „slyšící populace ve věku 18–23 let“, ale </a:t>
            </a:r>
            <a:r>
              <a:rPr lang="cs-CZ" sz="2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pouze </a:t>
            </a:r>
            <a:r>
              <a:rPr lang="cs-CZ" sz="2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5–9 % </a:t>
            </a:r>
            <a:r>
              <a:rPr lang="cs-CZ" sz="2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„neslyšící populace ve věku 18–23 let“</a:t>
            </a:r>
            <a:endParaRPr lang="cs-CZ" sz="24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endParaRPr lang="cs-CZ" sz="2400" dirty="0" smtClean="0">
              <a:latin typeface="+mj-lt"/>
            </a:endParaRPr>
          </a:p>
          <a:p>
            <a:endParaRPr lang="cs-CZ" sz="2400" dirty="0" smtClean="0">
              <a:latin typeface="+mj-lt"/>
            </a:endParaRPr>
          </a:p>
          <a:p>
            <a:endParaRPr lang="cs-CZ" sz="2400" dirty="0">
              <a:latin typeface="+mj-lt"/>
            </a:endParaRPr>
          </a:p>
          <a:p>
            <a:endParaRPr lang="cs-CZ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204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512064"/>
            <a:ext cx="10058400" cy="1609344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pPr marL="0" indent="0">
              <a:buNone/>
            </a:pPr>
            <a:endParaRPr lang="cs-CZ" sz="2400" dirty="0" smtClean="0">
              <a:latin typeface="+mj-lt"/>
            </a:endParaRPr>
          </a:p>
          <a:p>
            <a:endParaRPr lang="en-GB" dirty="0"/>
          </a:p>
        </p:txBody>
      </p:sp>
      <p:pic>
        <p:nvPicPr>
          <p:cNvPr id="5" name="Zástupný symbol pro obsah 11">
            <a:extLst>
              <a:ext uri="{FF2B5EF4-FFF2-40B4-BE49-F238E27FC236}">
                <a16:creationId xmlns="" xmlns:a16="http://schemas.microsoft.com/office/drawing/2014/main" id="{C5291D61-8793-477C-9ED5-68B331A81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392" y="0"/>
            <a:ext cx="6845944" cy="70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2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en-GB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847725" y="4391024"/>
            <a:ext cx="8113395" cy="1067943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/>
              <a:t>a</a:t>
            </a:r>
            <a:r>
              <a:rPr lang="cs-CZ" dirty="0" smtClean="0"/>
              <a:t>ndrea.hudakova@ff.cuni.cz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36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smtClean="0"/>
              <a:t>Kolik </a:t>
            </a:r>
            <a:r>
              <a:rPr lang="cs-CZ" dirty="0"/>
              <a:t>je u nás neslyšících studentů VŠ?</a:t>
            </a:r>
            <a:endParaRPr lang="en-GB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069975" y="2193925"/>
          <a:ext cx="4754290" cy="3533436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377145"/>
                <a:gridCol w="2377145"/>
              </a:tblGrid>
              <a:tr h="369525">
                <a:tc>
                  <a:txBody>
                    <a:bodyPr/>
                    <a:lstStyle/>
                    <a:p>
                      <a:r>
                        <a:rPr lang="cs-CZ" sz="2200" b="0" dirty="0" smtClean="0">
                          <a:latin typeface="+mn-lt"/>
                        </a:rPr>
                        <a:t>rok</a:t>
                      </a:r>
                      <a:endParaRPr lang="en-GB" sz="2200" b="0" dirty="0">
                        <a:latin typeface="+mn-lt"/>
                      </a:endParaRPr>
                    </a:p>
                  </a:txBody>
                  <a:tcPr marL="106313" marR="106313"/>
                </a:tc>
                <a:tc>
                  <a:txBody>
                    <a:bodyPr/>
                    <a:lstStyle/>
                    <a:p>
                      <a:r>
                        <a:rPr lang="cs-CZ" sz="2200" b="0" dirty="0" smtClean="0">
                          <a:latin typeface="+mn-lt"/>
                        </a:rPr>
                        <a:t>počet</a:t>
                      </a:r>
                      <a:r>
                        <a:rPr lang="cs-CZ" sz="2200" b="0" baseline="0" dirty="0" smtClean="0">
                          <a:latin typeface="+mn-lt"/>
                        </a:rPr>
                        <a:t> studentů ČR</a:t>
                      </a:r>
                      <a:endParaRPr lang="en-GB" sz="2200" b="0" dirty="0">
                        <a:latin typeface="+mn-lt"/>
                      </a:endParaRPr>
                    </a:p>
                  </a:txBody>
                  <a:tcPr marL="106313" marR="106313"/>
                </a:tc>
              </a:tr>
              <a:tr h="461906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2012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175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</a:tr>
              <a:tr h="461906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2013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140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</a:tr>
              <a:tr h="461906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2014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170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</a:tr>
              <a:tr h="461906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2015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177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</a:tr>
              <a:tr h="461906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2016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187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</a:tr>
              <a:tr h="461906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2017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194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</a:tr>
            </a:tbl>
          </a:graphicData>
        </a:graphic>
      </p:graphicFrame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cs-CZ" sz="1800" dirty="0"/>
              <a:t>s</a:t>
            </a:r>
            <a:r>
              <a:rPr lang="cs-CZ" sz="1800" dirty="0" smtClean="0"/>
              <a:t>tudenti </a:t>
            </a:r>
            <a:r>
              <a:rPr lang="cs-CZ" sz="1800" dirty="0" err="1" smtClean="0"/>
              <a:t>prelingválně</a:t>
            </a:r>
            <a:r>
              <a:rPr lang="cs-CZ" sz="1800" dirty="0" smtClean="0"/>
              <a:t> neslyšící/nedoslýchaví</a:t>
            </a:r>
          </a:p>
          <a:p>
            <a:r>
              <a:rPr lang="cs-CZ" sz="1800" dirty="0"/>
              <a:t>s</a:t>
            </a:r>
            <a:r>
              <a:rPr lang="cs-CZ" sz="1800" dirty="0" smtClean="0"/>
              <a:t>tudenti ohluchlí – neslyšící/nedoslýchaví</a:t>
            </a:r>
          </a:p>
          <a:p>
            <a:r>
              <a:rPr lang="cs-CZ" sz="1800" dirty="0"/>
              <a:t>s</a:t>
            </a:r>
            <a:r>
              <a:rPr lang="cs-CZ" sz="1800" dirty="0" smtClean="0"/>
              <a:t>tudenti s jednostrannou hluchotou/nedoslýchavostí</a:t>
            </a:r>
          </a:p>
          <a:p>
            <a:r>
              <a:rPr lang="cs-CZ" sz="1800" dirty="0" smtClean="0"/>
              <a:t>studenti s </a:t>
            </a:r>
            <a:r>
              <a:rPr lang="cs-CZ" sz="1800" dirty="0" err="1" smtClean="0"/>
              <a:t>tinnitem</a:t>
            </a:r>
            <a:endParaRPr lang="cs-CZ" sz="1800" dirty="0" smtClean="0"/>
          </a:p>
          <a:p>
            <a:r>
              <a:rPr lang="cs-CZ" sz="1800" dirty="0"/>
              <a:t>s</a:t>
            </a:r>
            <a:r>
              <a:rPr lang="cs-CZ" sz="1800" dirty="0" smtClean="0"/>
              <a:t>tudenti se sluchadly, s KI, s jinými pomůckami, bez pomůcek</a:t>
            </a:r>
          </a:p>
          <a:p>
            <a:r>
              <a:rPr lang="cs-CZ" sz="1800" dirty="0"/>
              <a:t>s</a:t>
            </a:r>
            <a:r>
              <a:rPr lang="cs-CZ" sz="1800" dirty="0" smtClean="0"/>
              <a:t>tudenti s dalšími </a:t>
            </a:r>
            <a:r>
              <a:rPr lang="cs-CZ" sz="1800" dirty="0" err="1" smtClean="0"/>
              <a:t>spec</a:t>
            </a:r>
            <a:r>
              <a:rPr lang="cs-CZ" sz="1800" dirty="0" smtClean="0"/>
              <a:t>. potřebami (studenti se zrakovým postižením, s psychickými obtížemi, s poruchami autistického </a:t>
            </a:r>
            <a:r>
              <a:rPr lang="cs-CZ" sz="1800" dirty="0" smtClean="0"/>
              <a:t>spektra, se specifickými poruchami učení…)</a:t>
            </a:r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129990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357433"/>
              </p:ext>
            </p:extLst>
          </p:nvPr>
        </p:nvGraphicFramePr>
        <p:xfrm>
          <a:off x="838200" y="1314451"/>
          <a:ext cx="10290175" cy="48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688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>
                                            <p:graphicEl>
                                              <a:dgm id="{3EEDBF6C-FF26-439C-B585-5BEB620E0A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>
                                            <p:graphicEl>
                                              <a:dgm id="{3EEDBF6C-FF26-439C-B585-5BEB620E0AAE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>
                                            <p:graphicEl>
                                              <a:dgm id="{75161AFB-672D-4E43-A980-A498AB2A0B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>
                                            <p:graphicEl>
                                              <a:dgm id="{75161AFB-672D-4E43-A980-A498AB2A0BA0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KDE se vzdělávají</a:t>
            </a:r>
            <a:r>
              <a:rPr lang="cs-CZ" dirty="0" smtClean="0"/>
              <a:t>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247900"/>
            <a:ext cx="8825659" cy="4269858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+mj-lt"/>
                <a:hlinkClick r:id="rId2"/>
              </a:rPr>
              <a:t>26 veřejných VŠ</a:t>
            </a:r>
            <a:endParaRPr lang="cs-CZ" sz="2400" dirty="0" smtClean="0">
              <a:latin typeface="+mj-lt"/>
            </a:endParaRPr>
          </a:p>
          <a:p>
            <a:r>
              <a:rPr lang="cs-CZ" sz="2400" dirty="0" smtClean="0">
                <a:latin typeface="+mj-lt"/>
                <a:hlinkClick r:id="rId3"/>
              </a:rPr>
              <a:t>Mapa</a:t>
            </a:r>
            <a:endParaRPr lang="cs-CZ" sz="2400" dirty="0" smtClean="0">
              <a:latin typeface="+mj-lt"/>
            </a:endParaRPr>
          </a:p>
          <a:p>
            <a:endParaRPr lang="en-GB" sz="2400" dirty="0">
              <a:latin typeface="+mj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/>
          <a:srcRect l="8196" t="10695" r="9758" b="5417"/>
          <a:stretch/>
        </p:blipFill>
        <p:spPr>
          <a:xfrm>
            <a:off x="184888" y="145758"/>
            <a:ext cx="11087694" cy="63720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58073" y="919972"/>
            <a:ext cx="2529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latin typeface="+mj-lt"/>
                <a:hlinkClick r:id="rId2"/>
              </a:rPr>
              <a:t>26 veřejných VŠ</a:t>
            </a:r>
            <a:endParaRPr lang="cs-CZ" sz="2400" dirty="0">
              <a:latin typeface="+mj-lt"/>
            </a:endParaRPr>
          </a:p>
        </p:txBody>
      </p:sp>
      <p:pic>
        <p:nvPicPr>
          <p:cNvPr id="7" name="Obrázek 6" descr="Výsledek obrázku pro masarykova univerzit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390" y="4999255"/>
            <a:ext cx="1298575" cy="8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Výsledek obrázku pro DiFa JAMU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93" y="4450615"/>
            <a:ext cx="815340" cy="8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4" descr="Výsledek obrázku pro univerzita palackéh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Obrázek 9" descr="Výsledek obrázku pro univerzita palackého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965" y="3331758"/>
            <a:ext cx="1151890" cy="8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 descr="Výsledek obrázku pro univerzita karlova filozofická fakulta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96" y="1520597"/>
            <a:ext cx="1151890" cy="86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32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smtClean="0"/>
              <a:t>Kde studují neslyšící studenti VŠ?</a:t>
            </a:r>
            <a:endParaRPr lang="en-GB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492303"/>
              </p:ext>
            </p:extLst>
          </p:nvPr>
        </p:nvGraphicFramePr>
        <p:xfrm>
          <a:off x="1175352" y="2182706"/>
          <a:ext cx="4876800" cy="4084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200" b="0" dirty="0" smtClean="0">
                          <a:latin typeface="+mn-lt"/>
                        </a:rPr>
                        <a:t>rok</a:t>
                      </a:r>
                      <a:endParaRPr lang="en-GB" sz="2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b="0" dirty="0" smtClean="0">
                          <a:latin typeface="+mn-lt"/>
                        </a:rPr>
                        <a:t>počet</a:t>
                      </a:r>
                      <a:r>
                        <a:rPr lang="cs-CZ" sz="2200" b="0" baseline="0" dirty="0" smtClean="0">
                          <a:latin typeface="+mn-lt"/>
                        </a:rPr>
                        <a:t> studentů ČR</a:t>
                      </a:r>
                      <a:endParaRPr lang="en-GB" sz="2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0" dirty="0" smtClean="0">
                          <a:latin typeface="+mn-lt"/>
                        </a:rPr>
                        <a:t>počet</a:t>
                      </a:r>
                      <a:r>
                        <a:rPr lang="cs-CZ" sz="2200" b="0" baseline="0" dirty="0" smtClean="0">
                          <a:latin typeface="+mn-lt"/>
                        </a:rPr>
                        <a:t> studentů UK</a:t>
                      </a:r>
                      <a:endParaRPr lang="en-GB" sz="2200" b="0" dirty="0" smtClean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2012</a:t>
                      </a:r>
                      <a:endParaRPr lang="en-GB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175</a:t>
                      </a:r>
                      <a:endParaRPr lang="en-GB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34</a:t>
                      </a:r>
                      <a:endParaRPr lang="en-GB" sz="22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2013</a:t>
                      </a:r>
                      <a:endParaRPr lang="en-GB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140</a:t>
                      </a:r>
                      <a:endParaRPr lang="en-GB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2014</a:t>
                      </a:r>
                      <a:endParaRPr lang="en-GB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170</a:t>
                      </a:r>
                      <a:endParaRPr lang="en-GB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33</a:t>
                      </a:r>
                      <a:endParaRPr lang="en-GB" sz="22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2015</a:t>
                      </a:r>
                      <a:endParaRPr lang="en-GB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177</a:t>
                      </a:r>
                      <a:endParaRPr lang="en-GB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38</a:t>
                      </a:r>
                      <a:endParaRPr lang="en-GB" sz="22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2016</a:t>
                      </a:r>
                      <a:endParaRPr lang="en-GB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187</a:t>
                      </a:r>
                      <a:endParaRPr lang="en-GB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35</a:t>
                      </a:r>
                      <a:endParaRPr lang="en-GB" sz="22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2017</a:t>
                      </a:r>
                      <a:endParaRPr lang="en-GB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194</a:t>
                      </a:r>
                      <a:endParaRPr lang="en-GB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42</a:t>
                      </a:r>
                      <a:endParaRPr lang="en-GB" sz="22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2018</a:t>
                      </a:r>
                      <a:endParaRPr lang="en-GB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2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42</a:t>
                      </a:r>
                      <a:endParaRPr lang="en-GB" sz="22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4439007"/>
              </p:ext>
            </p:extLst>
          </p:nvPr>
        </p:nvGraphicFramePr>
        <p:xfrm>
          <a:off x="6262576" y="2182706"/>
          <a:ext cx="5358810" cy="4084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771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</a:t>
            </a:r>
            <a:r>
              <a:rPr lang="cs-CZ" dirty="0"/>
              <a:t>studují neslyšící </a:t>
            </a:r>
            <a:r>
              <a:rPr lang="cs-CZ" dirty="0" smtClean="0"/>
              <a:t>studenti UK?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50842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20000"/>
              </a:lnSpc>
            </a:pPr>
            <a:r>
              <a:rPr lang="cs-CZ" sz="2600" dirty="0" smtClean="0"/>
              <a:t>Bc., </a:t>
            </a:r>
            <a:r>
              <a:rPr lang="cs-CZ" sz="2600" dirty="0" err="1" smtClean="0"/>
              <a:t>NMgr</a:t>
            </a:r>
            <a:r>
              <a:rPr lang="cs-CZ" sz="2600" dirty="0" smtClean="0"/>
              <a:t>. Mgr., PhD.</a:t>
            </a:r>
          </a:p>
          <a:p>
            <a:pPr lvl="0">
              <a:lnSpc>
                <a:spcPct val="120000"/>
              </a:lnSpc>
            </a:pPr>
            <a:r>
              <a:rPr lang="cs-CZ" sz="2600" dirty="0"/>
              <a:t>s</a:t>
            </a:r>
            <a:r>
              <a:rPr lang="cs-CZ" sz="2600" dirty="0" smtClean="0"/>
              <a:t>koro 50 oborů (v ČJ, také v AJ)</a:t>
            </a:r>
          </a:p>
          <a:p>
            <a:pPr lvl="1">
              <a:lnSpc>
                <a:spcPct val="120000"/>
              </a:lnSpc>
            </a:pPr>
            <a:r>
              <a:rPr lang="cs-CZ" sz="2400" dirty="0"/>
              <a:t>p</a:t>
            </a:r>
            <a:r>
              <a:rPr lang="cs-CZ" sz="2400" dirty="0" smtClean="0"/>
              <a:t>edagogika (čeština; angličtina; pedagogika; </a:t>
            </a:r>
            <a:r>
              <a:rPr lang="cs-CZ" sz="2400" dirty="0" err="1" smtClean="0"/>
              <a:t>spec</a:t>
            </a:r>
            <a:r>
              <a:rPr lang="cs-CZ" sz="2400" dirty="0" smtClean="0"/>
              <a:t>. pedagogika; vychovatelství…) </a:t>
            </a:r>
          </a:p>
          <a:p>
            <a:pPr lvl="1">
              <a:lnSpc>
                <a:spcPct val="120000"/>
              </a:lnSpc>
            </a:pPr>
            <a:r>
              <a:rPr lang="cs-CZ" sz="2400" dirty="0"/>
              <a:t>s</a:t>
            </a:r>
            <a:r>
              <a:rPr lang="cs-CZ" sz="2400" dirty="0" smtClean="0"/>
              <a:t>polečenské vědy (historie; sociologie; ekonomie; lingvistika - španělština, francouzština, </a:t>
            </a:r>
            <a:r>
              <a:rPr lang="cs-CZ" sz="2400" dirty="0" err="1" smtClean="0"/>
              <a:t>koreanistika</a:t>
            </a:r>
            <a:r>
              <a:rPr lang="cs-CZ" sz="2400" dirty="0" smtClean="0"/>
              <a:t>, </a:t>
            </a:r>
            <a:r>
              <a:rPr lang="cs-CZ" sz="2400" dirty="0" err="1"/>
              <a:t>romistika</a:t>
            </a:r>
            <a:r>
              <a:rPr lang="cs-CZ" sz="2400" dirty="0"/>
              <a:t>; </a:t>
            </a:r>
            <a:r>
              <a:rPr lang="cs-CZ" sz="2400" dirty="0" smtClean="0"/>
              <a:t>Čeština v komunikaci neslyšících; knihovnictví; informatika; právo; sociální práce; psychologie; teologie…)</a:t>
            </a:r>
          </a:p>
          <a:p>
            <a:pPr lvl="1">
              <a:lnSpc>
                <a:spcPct val="120000"/>
              </a:lnSpc>
            </a:pPr>
            <a:r>
              <a:rPr lang="cs-CZ" sz="2400" dirty="0"/>
              <a:t>t</a:t>
            </a:r>
            <a:r>
              <a:rPr lang="cs-CZ" sz="2400" dirty="0" smtClean="0"/>
              <a:t>ělesná výchova a sport</a:t>
            </a:r>
          </a:p>
          <a:p>
            <a:pPr lvl="1">
              <a:lnSpc>
                <a:spcPct val="120000"/>
              </a:lnSpc>
            </a:pPr>
            <a:r>
              <a:rPr lang="cs-CZ" sz="2400" dirty="0"/>
              <a:t>m</a:t>
            </a:r>
            <a:r>
              <a:rPr lang="cs-CZ" sz="2400" dirty="0" smtClean="0"/>
              <a:t>edicínské a zdravotnické obory</a:t>
            </a:r>
          </a:p>
          <a:p>
            <a:pPr lvl="1">
              <a:lnSpc>
                <a:spcPct val="120000"/>
              </a:lnSpc>
            </a:pPr>
            <a:r>
              <a:rPr lang="cs-CZ" sz="2400" dirty="0"/>
              <a:t>p</a:t>
            </a:r>
            <a:r>
              <a:rPr lang="cs-CZ" sz="2400" dirty="0" smtClean="0"/>
              <a:t>řírodní vědy (biologie; chemie; kartografie…) </a:t>
            </a:r>
          </a:p>
          <a:p>
            <a:pPr lvl="0">
              <a:lnSpc>
                <a:spcPct val="120000"/>
              </a:lnSpc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2545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</a:t>
            </a:r>
            <a:r>
              <a:rPr lang="cs-CZ" dirty="0"/>
              <a:t>studují neslyšící </a:t>
            </a:r>
            <a:r>
              <a:rPr lang="cs-CZ" dirty="0" smtClean="0"/>
              <a:t>studenti UK?</a:t>
            </a:r>
            <a:endParaRPr lang="en-GB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2210896"/>
              </p:ext>
            </p:extLst>
          </p:nvPr>
        </p:nvGraphicFramePr>
        <p:xfrm>
          <a:off x="818707" y="1541721"/>
          <a:ext cx="10309668" cy="5030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02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Dřevo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Dřevo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řev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Dřevo</Template>
  <TotalTime>1182</TotalTime>
  <Words>987</Words>
  <Application>Microsoft Office PowerPoint</Application>
  <PresentationFormat>Širokoúhlá obrazovka</PresentationFormat>
  <Paragraphs>253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9" baseType="lpstr">
      <vt:lpstr>Bookman Old Style</vt:lpstr>
      <vt:lpstr>Calibri</vt:lpstr>
      <vt:lpstr>Century Gothic</vt:lpstr>
      <vt:lpstr>Wingdings</vt:lpstr>
      <vt:lpstr>Dřevo</vt:lpstr>
      <vt:lpstr>Neslyšící, lidská práva a studium na vysoké škole</vt:lpstr>
      <vt:lpstr>Prezentace aplikace PowerPoint</vt:lpstr>
      <vt:lpstr>Kolik je u nás neslyšících studentů VŠ?</vt:lpstr>
      <vt:lpstr>Kolik je u nás neslyšících studentů VŠ?</vt:lpstr>
      <vt:lpstr>Prezentace aplikace PowerPoint</vt:lpstr>
      <vt:lpstr>KDE se vzdělávají?</vt:lpstr>
      <vt:lpstr>Kde studují neslyšící studenti VŠ?</vt:lpstr>
      <vt:lpstr>Co studují neslyšící studenti UK?</vt:lpstr>
      <vt:lpstr>Co studují neslyšící studenti UK?</vt:lpstr>
      <vt:lpstr>Co studují neslyšící studenti UK?</vt:lpstr>
      <vt:lpstr>Kde studují neslyšící studenti?</vt:lpstr>
      <vt:lpstr>Prezentace aplikace PowerPoint</vt:lpstr>
      <vt:lpstr>Úmluva o právech osob se zdravotním postižením, § 24</vt:lpstr>
      <vt:lpstr> Zákon o komunikačních systémech neslyšících a hluchoslepých osob </vt:lpstr>
      <vt:lpstr>Zákon o komunikačních systémech neslyšících a hluchoslepých osob</vt:lpstr>
      <vt:lpstr>Zákon o komunikačních systémech neslyšících a hluchoslepých osob</vt:lpstr>
      <vt:lpstr>Zákon o komunikačních systémech neslyšících a hluchoslepých osob</vt:lpstr>
      <vt:lpstr>   Metodický pokyn MŠMT k financování zvýšených nákladů na studium studentů se specifickými potřebami</vt:lpstr>
      <vt:lpstr>   Metodický pokyn MŠMT k financování zvýšených nákladů na studium studentů se specifickými potřebami</vt:lpstr>
      <vt:lpstr>Prezentace aplikace PowerPoint</vt:lpstr>
      <vt:lpstr>   Metodický pokyn MŠMT k financování zvýšených nákladů na studium studentů se specifickými potřebami</vt:lpstr>
      <vt:lpstr>Jak studují neslyšící studenti UK?</vt:lpstr>
      <vt:lpstr>Jak studují neslyšící studenti UK?</vt:lpstr>
      <vt:lpstr>Prezentace aplikace PowerPoint</vt:lpstr>
      <vt:lpstr>Jak studují neslyšící studenti FF UK?</vt:lpstr>
      <vt:lpstr>Prezentace aplikace PowerPoint</vt:lpstr>
      <vt:lpstr>Prezentace aplikace PowerPoint</vt:lpstr>
      <vt:lpstr>S jakými výsledky studují neslyšící studenti CNES?</vt:lpstr>
      <vt:lpstr>S jakými výsledky studují neslyšící studenti CNES?</vt:lpstr>
      <vt:lpstr>S jakými výsledky studují neslyšící studenti CNES?</vt:lpstr>
      <vt:lpstr>Prezentace aplikace PowerPoint</vt:lpstr>
      <vt:lpstr>Neslyšící, lidská práva a studium na vysoké škole</vt:lpstr>
      <vt:lpstr>Prezentace aplikace PowerPoint</vt:lpstr>
      <vt:lpstr>Děkuji za pozornost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 neslyšícího dítěte vyroste neslyšící dospělý</dc:title>
  <dc:creator>Andrea Hudáková</dc:creator>
  <cp:lastModifiedBy>Andrea Hudáková</cp:lastModifiedBy>
  <cp:revision>108</cp:revision>
  <dcterms:created xsi:type="dcterms:W3CDTF">2016-02-19T04:36:05Z</dcterms:created>
  <dcterms:modified xsi:type="dcterms:W3CDTF">2017-11-30T17:59:28Z</dcterms:modified>
</cp:coreProperties>
</file>