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Raleway" pitchFamily="2" charset="-18"/>
      <p:regular r:id="rId10"/>
      <p:bold r:id="rId11"/>
      <p:italic r:id="rId12"/>
      <p:boldItalic r:id="rId13"/>
    </p:embeddedFont>
    <p:embeddedFont>
      <p:font typeface="Source Sans Pro" panose="020B0503030403020204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>
      <p:cViewPr varScale="1">
        <p:scale>
          <a:sx n="100" d="100"/>
          <a:sy n="100" d="100"/>
        </p:scale>
        <p:origin x="7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6674a08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56674a08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75a37fd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75a37fd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5661e61cb4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5661e61cb4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74ea29ef7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74ea29ef7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57517ac7e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57517ac7e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7290a225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7290a225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743001"/>
            <a:ext cx="8520600" cy="200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2845182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2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l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Source Sans Pro"/>
              <a:buChar char="●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ramerius.lib.cas.cz/view/uuid:3f7006b9-dd8d-44a0-b6a6-73ffca50fb09?article=uuid:194bb27b-d0f2-48e2-9005-2f26d305901b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doi.org/10.1007/s11135-020-01041-2" TargetMode="External"/><Relationship Id="rId4" Type="http://schemas.openxmlformats.org/officeDocument/2006/relationships/hyperlink" Target="https://doi.org/10.1016/j.copsyc.2017.08.0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311700" y="743001"/>
            <a:ext cx="8520600" cy="2006400"/>
          </a:xfr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400"/>
              <a:t>Manažeři x řidiči</a:t>
            </a:r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1"/>
          </p:nvPr>
        </p:nvSpPr>
        <p:spPr>
          <a:xfrm>
            <a:off x="311700" y="2845182"/>
            <a:ext cx="8520600" cy="13008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cs"/>
              <a:t>Cidlinová, Klímová, Marková, Mayor, Voborníková</a:t>
            </a:r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cs-CZ" sz="3000"/>
              <a:t>Výrok</a:t>
            </a: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4294967295"/>
          </p:nvPr>
        </p:nvSpPr>
        <p:spPr>
          <a:xfrm>
            <a:off x="311700" y="1258925"/>
            <a:ext cx="8520600" cy="3264408"/>
          </a:xfrm>
        </p:spPr>
        <p:txBody>
          <a:bodyPr spcFirstLastPara="1" lIns="91425" tIns="91425" rIns="91425" bIns="91425" anchor="t" anchorCtr="0">
            <a:normAutofit/>
          </a:bodyPr>
          <a:lstStyle/>
          <a:p>
            <a:pPr marL="0" lvl="0" indent="0"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b="0" i="0" u="none" strike="noStrike" cap="none">
                <a:solidFill>
                  <a:schemeClr val="lt1"/>
                </a:solidFill>
              </a:rPr>
              <a:t>„Ptám se, jestli je v pořádku, že manažeři berou třeba 200 tisíc měsíčně a řidič autobusu 30. Copak jejich práce je 7x míň hodnotná a prospěšná? Vždyť kdo by pracoval ve firmách, které manažeři řídí, kdyby tam lidi neodvezli řidiči autobusu? A stejně je to s pekaři, prodavačkami, zdravotními sestrami... Zdá se mi to nemorální, ale taky nebezpečné. Vždyť kdo by se mohl divit, kdyby se ti obyčejní lidé naštvali a pokusili se to nějak změnit. A oni asi i naštvaní jsou. Možná, že z toho vychází i taková ta averze k Praze, jak lidi na venkově často nadávají na všechno spojené s Prahou, a pak se tam stejně jejich děti odstěhují…“</a:t>
            </a: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000"/>
              <a:t>Témata</a:t>
            </a:r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4294967295"/>
          </p:nvPr>
        </p:nvSpPr>
        <p:spPr>
          <a:xfrm>
            <a:off x="311700" y="1258925"/>
            <a:ext cx="8520600" cy="3264408"/>
          </a:xfrm>
        </p:spPr>
        <p:txBody>
          <a:bodyPr spcFirstLastPara="1" lIns="91425" tIns="91425" rIns="91425" bIns="91425" anchor="t" anchorCtr="0">
            <a:normAutofit/>
          </a:bodyPr>
          <a:lstStyle/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Nerovnost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Hodnoty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Sociální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identita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a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generační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konflikt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>
                <a:solidFill>
                  <a:schemeClr val="lt1"/>
                </a:solidFill>
              </a:rPr>
              <a:t>Moc a </a:t>
            </a:r>
            <a:r>
              <a:rPr lang="en-US" b="0" i="0" u="none" strike="noStrike" cap="none" dirty="0" err="1">
                <a:solidFill>
                  <a:schemeClr val="lt1"/>
                </a:solidFill>
              </a:rPr>
              <a:t>hierarchie</a:t>
            </a: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chemeClr val="lt1"/>
                </a:solidFill>
              </a:rPr>
              <a:t>Sociální</a:t>
            </a:r>
            <a:r>
              <a:rPr lang="en-US" b="0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lt1"/>
                </a:solidFill>
              </a:rPr>
              <a:t>frustrace</a:t>
            </a: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6666"/>
              <a:buFont typeface="Arial"/>
              <a:buNone/>
            </a:pPr>
            <a:r>
              <a:rPr lang="cs"/>
              <a:t>Nerovnost</a:t>
            </a:r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311700" y="1068425"/>
            <a:ext cx="8520600" cy="40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7200" b="1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“Ptám se, jestli je v pořádku, že manažeři berou třeba 200 tisíc měsíčně a řidič autobusu 30. Copak jejich práce je 7x míň hodnotná a prospěšná?”</a:t>
            </a:r>
            <a:endParaRPr sz="7200" b="1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endParaRPr sz="68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6075">
                <a:solidFill>
                  <a:schemeClr val="dk2"/>
                </a:solidFill>
              </a:rPr>
              <a:t>Je nerovnost v odměňování spravedlivá? 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 b="1">
                <a:solidFill>
                  <a:schemeClr val="dk2"/>
                </a:solidFill>
              </a:rPr>
              <a:t>System justification theory (Jost a Banaji)</a:t>
            </a:r>
            <a:endParaRPr sz="6075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Tendence obhajovat současný systém, i když je nespravedlivý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>
                <a:solidFill>
                  <a:schemeClr val="dk2"/>
                </a:solidFill>
              </a:rPr>
              <a:t>– I ti znevýhodnění (např. řidiči) se často smíří: „Moje práce není tak náročná“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 b="1">
                <a:solidFill>
                  <a:schemeClr val="dk2"/>
                </a:solidFill>
              </a:rPr>
              <a:t>Teorie spravedlivého světa (M. Lerner)</a:t>
            </a:r>
            <a:endParaRPr sz="6075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Lidé věří, že každý dostává, co si zaslouží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Nerovnosti si často ospravedlňujeme („manažer je chytřejší, víc odpovědný“)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4875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78571"/>
              <a:buFont typeface="Arial"/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Hodnoty</a:t>
            </a: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lnSpc>
                <a:spcPct val="10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7200" b="1" i="1">
                <a:solidFill>
                  <a:schemeClr val="dk2"/>
                </a:solidFill>
              </a:rPr>
              <a:t>„Copak je jejich práce 7x míň hodnotná a prospěšná? Vždyť kdo by pracoval ve firmách, které manažeři řídí, kdyby tam lidi neodvezli řidiči autobusu?​​“</a:t>
            </a:r>
            <a:endParaRPr sz="7200" b="1" i="1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06999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2200" b="1" i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cs" sz="5600" b="1">
                <a:solidFill>
                  <a:schemeClr val="dk2"/>
                </a:solidFill>
              </a:rPr>
              <a:t>Teorie hodnot (Schwartz)</a:t>
            </a:r>
            <a:endParaRPr sz="56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V příběhu vidíme konflikt dimenzí, které definoval Schwartz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Sebetranscendence</a:t>
            </a:r>
            <a:r>
              <a:rPr lang="cs" sz="5600">
                <a:solidFill>
                  <a:schemeClr val="dk2"/>
                </a:solidFill>
              </a:rPr>
              <a:t>: benevolence (péče o blaho druhých), universalismus (oceňování všech lidí bez rozdílu)​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Sebevylepšení</a:t>
            </a:r>
            <a:r>
              <a:rPr lang="cs" sz="5600">
                <a:solidFill>
                  <a:schemeClr val="dk2"/>
                </a:solidFill>
              </a:rPr>
              <a:t>: hédonismus, výkon (osobní spěch), síla (ovládání lidí a zdrojů)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Otevřenost ke změně</a:t>
            </a:r>
            <a:r>
              <a:rPr lang="cs" sz="5600">
                <a:solidFill>
                  <a:schemeClr val="dk2"/>
                </a:solidFill>
              </a:rPr>
              <a:t>: stimulace (vzrušení, změny, výzvy), nezávislost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Konzervatismus</a:t>
            </a:r>
            <a:r>
              <a:rPr lang="cs" sz="5600">
                <a:solidFill>
                  <a:schemeClr val="dk2"/>
                </a:solidFill>
              </a:rPr>
              <a:t>: bezpečnost (stabilita), konformita, tradice (respekt, závazek)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5600" b="1" i="1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06999"/>
              </a:lnSpc>
              <a:spcBef>
                <a:spcPts val="1200"/>
              </a:spcBef>
              <a:spcAft>
                <a:spcPts val="800"/>
              </a:spcAft>
              <a:buClr>
                <a:schemeClr val="dk2"/>
              </a:buClr>
              <a:buSzPct val="50000"/>
              <a:buFont typeface="Arial"/>
              <a:buNone/>
            </a:pPr>
            <a:endParaRPr sz="2200" b="1" i="1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Sociální identita a generační konflikt</a:t>
            </a:r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261375" y="1102125"/>
            <a:ext cx="8520600" cy="37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None/>
            </a:pPr>
            <a:r>
              <a:rPr lang="cs" sz="1300" b="1">
                <a:solidFill>
                  <a:schemeClr val="dk2"/>
                </a:solidFill>
              </a:rPr>
              <a:t>TEORIE SOCIÁLNÍ IDENTITY (Tajfel &amp; Turner)</a:t>
            </a:r>
            <a:endParaRPr sz="1300" b="1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>
                <a:solidFill>
                  <a:schemeClr val="dk2"/>
                </a:solidFill>
              </a:rPr>
              <a:t>potřeba vnímat sebe samé </a:t>
            </a:r>
            <a:r>
              <a:rPr lang="cs" sz="1100" b="1">
                <a:solidFill>
                  <a:schemeClr val="dk2"/>
                </a:solidFill>
              </a:rPr>
              <a:t>pozitivně</a:t>
            </a:r>
            <a:r>
              <a:rPr lang="cs" sz="1100">
                <a:solidFill>
                  <a:schemeClr val="dk2"/>
                </a:solidFill>
              </a:rPr>
              <a:t> -&gt; </a:t>
            </a:r>
            <a:r>
              <a:rPr lang="cs" sz="1100" b="1">
                <a:solidFill>
                  <a:schemeClr val="dk2"/>
                </a:solidFill>
              </a:rPr>
              <a:t>osvojíme si identitu skupiny</a:t>
            </a:r>
            <a:r>
              <a:rPr lang="cs" sz="1100">
                <a:solidFill>
                  <a:schemeClr val="dk2"/>
                </a:solidFill>
              </a:rPr>
              <a:t>, ke které patříme </a:t>
            </a:r>
            <a:r>
              <a:rPr lang="cs" sz="1100" i="1">
                <a:solidFill>
                  <a:schemeClr val="dk2"/>
                </a:solidFill>
              </a:rPr>
              <a:t>(„dělník“, „vesničan“, „mladý“</a:t>
            </a:r>
            <a:r>
              <a:rPr lang="cs" sz="1100">
                <a:solidFill>
                  <a:schemeClr val="dk2"/>
                </a:solidFill>
              </a:rPr>
              <a:t>), a usilujeme o to, aby </a:t>
            </a:r>
            <a:r>
              <a:rPr lang="cs" sz="1100" b="1">
                <a:solidFill>
                  <a:schemeClr val="dk2"/>
                </a:solidFill>
              </a:rPr>
              <a:t>tato skupina měla pozitivní obraz</a:t>
            </a:r>
            <a:endParaRPr sz="1100" b="1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Kategorizace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Identifikace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Source Sans Pro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Sociální srovnávání</a:t>
            </a:r>
            <a:endParaRPr sz="1100" b="1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 b="1">
                <a:solidFill>
                  <a:schemeClr val="dk2"/>
                </a:solidFill>
              </a:rPr>
              <a:t>ingroup favoritismus,</a:t>
            </a:r>
            <a:r>
              <a:rPr lang="cs" sz="1100">
                <a:solidFill>
                  <a:schemeClr val="dk2"/>
                </a:solidFill>
              </a:rPr>
              <a:t> </a:t>
            </a:r>
            <a:r>
              <a:rPr lang="cs" sz="1100" b="1">
                <a:solidFill>
                  <a:schemeClr val="dk2"/>
                </a:solidFill>
              </a:rPr>
              <a:t>outgroup homogenizace</a:t>
            </a:r>
            <a:r>
              <a:rPr lang="cs" sz="1100">
                <a:solidFill>
                  <a:schemeClr val="dk2"/>
                </a:solidFill>
              </a:rPr>
              <a:t>, </a:t>
            </a:r>
            <a:r>
              <a:rPr lang="cs" sz="1100" b="1">
                <a:solidFill>
                  <a:schemeClr val="dk2"/>
                </a:solidFill>
              </a:rPr>
              <a:t>statusová frustrace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0" marR="3810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300" b="1">
                <a:solidFill>
                  <a:schemeClr val="dk2"/>
                </a:solidFill>
              </a:rPr>
              <a:t>GENERAČNÍ KONFLIKT </a:t>
            </a:r>
            <a:endParaRPr sz="1100" i="1">
              <a:solidFill>
                <a:schemeClr val="dk2"/>
              </a:solidFill>
            </a:endParaRPr>
          </a:p>
          <a:p>
            <a:pPr marL="457200" marR="3810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 b="1">
                <a:solidFill>
                  <a:schemeClr val="dk2"/>
                </a:solidFill>
              </a:rPr>
              <a:t>generační zlom</a:t>
            </a:r>
            <a:r>
              <a:rPr lang="cs" sz="1100">
                <a:solidFill>
                  <a:schemeClr val="dk2"/>
                </a:solidFill>
              </a:rPr>
              <a:t> – mladí </a:t>
            </a:r>
            <a:r>
              <a:rPr lang="cs" sz="1100" b="1">
                <a:solidFill>
                  <a:schemeClr val="dk2"/>
                </a:solidFill>
              </a:rPr>
              <a:t>nepřebírají identitu regionu</a:t>
            </a:r>
            <a:endParaRPr sz="1100" b="1">
              <a:solidFill>
                <a:schemeClr val="dk2"/>
              </a:solidFill>
            </a:endParaRPr>
          </a:p>
          <a:p>
            <a:pPr marL="457200" marR="3810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Source Sans Pro"/>
              <a:buChar char="●"/>
            </a:pPr>
            <a:r>
              <a:rPr lang="cs" sz="1100">
                <a:solidFill>
                  <a:schemeClr val="dk2"/>
                </a:solidFill>
              </a:rPr>
              <a:t>Praha X venkov</a:t>
            </a:r>
            <a:endParaRPr sz="115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Zdroje</a:t>
            </a:r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Dalajka, J., &amp; Širůček, J.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(2010). Víra ve spravedlivý svět, psychosociální zátěž a depresivita v adolescenci: Mediační model.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Psychologie: Elektronický časopis ČMPS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(1). Dostupné z </a:t>
            </a:r>
            <a:r>
              <a:rPr lang="cs-CZ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https://kramerius.lib.cas.cz/view/uuid:3f7006b9-dd8d-44a0-b6a6-73ffca50fb09?article=uuid:194bb27b-d0f2-48e2-9005-2f26d305901b</a:t>
            </a:r>
            <a:endParaRPr lang="cs-CZ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-CZ"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Jost, J. T.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(2017). Working class conservatism: A system justification perspective.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Current Opinion in Psychology, 18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73–78. </a:t>
            </a:r>
            <a:r>
              <a:rPr lang="cs-CZ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https://doi.org/10.1016/j.copsyc.2017.08.020</a:t>
            </a:r>
            <a:endParaRPr lang="cs-CZ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-CZ" sz="1200" b="1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Wet, J., Wetzelhütter, D. &amp; Bacher, J. 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Standardising the reproduction of Schwartz’s two-dimensional value space using multi-dimensional scaling and goodness-of-fit test procedures. </a:t>
            </a:r>
            <a:r>
              <a:rPr lang="cs-CZ" sz="120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Qual Quant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2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55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1155–1179 (2021). </a:t>
            </a:r>
            <a:r>
              <a:rPr lang="cs-CZ" sz="1200" u="sng">
                <a:solidFill>
                  <a:schemeClr val="hlink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5"/>
              </a:rPr>
              <a:t>https://doi.org/10.1007/s11135-020-01041-2</a:t>
            </a:r>
            <a:endParaRPr lang="cs-CZ" sz="12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cs-CZ" sz="12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lang="cs-CZ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595</Words>
  <Application>Microsoft Office PowerPoint</Application>
  <PresentationFormat>Předvádění na obrazovce (16:9)</PresentationFormat>
  <Paragraphs>45</Paragraphs>
  <Slides>7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Raleway</vt:lpstr>
      <vt:lpstr>Source Sans Pro</vt:lpstr>
      <vt:lpstr>Arial</vt:lpstr>
      <vt:lpstr>Plum</vt:lpstr>
      <vt:lpstr>Manažeři x řidiči</vt:lpstr>
      <vt:lpstr>Výrok</vt:lpstr>
      <vt:lpstr>Témata</vt:lpstr>
      <vt:lpstr>Nerovnost</vt:lpstr>
      <vt:lpstr>Hodnoty</vt:lpstr>
      <vt:lpstr>Sociální identita a generační konflikt</vt:lpstr>
      <vt:lpstr>Zdroje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Cidlinová Pavlína</cp:lastModifiedBy>
  <cp:revision>2</cp:revision>
  <dcterms:modified xsi:type="dcterms:W3CDTF">2025-05-11T19:36:58Z</dcterms:modified>
</cp:coreProperties>
</file>