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6"/>
  </p:notesMasterIdLst>
  <p:sldIdLst>
    <p:sldId id="256" r:id="rId2"/>
    <p:sldId id="334" r:id="rId3"/>
    <p:sldId id="332" r:id="rId4"/>
    <p:sldId id="333" r:id="rId5"/>
    <p:sldId id="257" r:id="rId6"/>
    <p:sldId id="258" r:id="rId7"/>
    <p:sldId id="259" r:id="rId8"/>
    <p:sldId id="261" r:id="rId9"/>
    <p:sldId id="262" r:id="rId10"/>
    <p:sldId id="263" r:id="rId11"/>
    <p:sldId id="264" r:id="rId12"/>
    <p:sldId id="260" r:id="rId13"/>
    <p:sldId id="266" r:id="rId14"/>
    <p:sldId id="267" r:id="rId15"/>
    <p:sldId id="269" r:id="rId16"/>
    <p:sldId id="271" r:id="rId17"/>
    <p:sldId id="327" r:id="rId18"/>
    <p:sldId id="328" r:id="rId19"/>
    <p:sldId id="329" r:id="rId20"/>
    <p:sldId id="331" r:id="rId21"/>
    <p:sldId id="316" r:id="rId22"/>
    <p:sldId id="317" r:id="rId23"/>
    <p:sldId id="318" r:id="rId24"/>
    <p:sldId id="335" r:id="rId25"/>
    <p:sldId id="336" r:id="rId26"/>
    <p:sldId id="337" r:id="rId27"/>
    <p:sldId id="338" r:id="rId28"/>
    <p:sldId id="320" r:id="rId29"/>
    <p:sldId id="319" r:id="rId30"/>
    <p:sldId id="321" r:id="rId31"/>
    <p:sldId id="322" r:id="rId32"/>
    <p:sldId id="339" r:id="rId33"/>
    <p:sldId id="324" r:id="rId34"/>
    <p:sldId id="323" r:id="rId35"/>
    <p:sldId id="340" r:id="rId36"/>
    <p:sldId id="341" r:id="rId37"/>
    <p:sldId id="342" r:id="rId38"/>
    <p:sldId id="325" r:id="rId39"/>
    <p:sldId id="326" r:id="rId40"/>
    <p:sldId id="305" r:id="rId41"/>
    <p:sldId id="306" r:id="rId42"/>
    <p:sldId id="313" r:id="rId43"/>
    <p:sldId id="314" r:id="rId44"/>
    <p:sldId id="315" r:id="rId4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B50185-8FB4-4E93-95F5-002B2A684CC8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7FB217-8CF3-438F-80F9-36C8577021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8320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867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110AA-65CD-544E-8DF7-756240864AB4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51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F0334-E636-4EDA-93B0-734084B825C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942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84A33-01F4-4857-AE7C-C3596C1B0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001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7C3-853D-41E6-89E1-25734E00C1E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726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A66A1-E03B-4AA6-BA41-600D74D60D4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070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E5DF9-7ACF-4054-8556-E1124777720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592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A743E-FF45-43E3-8C4E-F10E1B516C4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591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76FFF-A7EA-4FA7-B5C4-B701DCFCEE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68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fld id="{E7FEAFAD-743C-4840-B378-F5A99786F027}" type="slidenum">
              <a:rPr lang="en-GB" smtClean="0"/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034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60E79-C75B-4878-A494-AB9C5802FF4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2517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64B84-5F79-4EBB-A556-294D59D5721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032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EDB65-EA44-4607-9A7A-91381A0DB4F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891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fld id="{E7FEAFAD-743C-4840-B378-F5A99786F027}" type="slidenum">
              <a:rPr lang="en-GB" smtClean="0"/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738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medard.soc.cas.cz/czlegis.html" TargetMode="External"/><Relationship Id="rId2" Type="http://schemas.openxmlformats.org/officeDocument/2006/relationships/hyperlink" Target="http://www.biograf.org/index.php?aktivni=cisla&amp;filtr_cislo=35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://platan.vc.cvut.cz/studium/vskp/plagiat.html" TargetMode="External"/><Relationship Id="rId2" Type="http://schemas.openxmlformats.org/officeDocument/2006/relationships/hyperlink" Target="http://www.casaonline.cz/wp-content/uploads/2009/12/Eticke_smernice_CASA.do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2132013"/>
            <a:ext cx="9228667" cy="1470025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Kvalita a etika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v </a:t>
            </a:r>
            <a:r>
              <a:rPr lang="cs-CZ" b="1" dirty="0" smtClean="0"/>
              <a:t>kvalitativním </a:t>
            </a:r>
            <a:r>
              <a:rPr lang="cs-CZ" b="1" dirty="0" smtClean="0"/>
              <a:t>výzkumu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Hedvika Novotná</a:t>
            </a:r>
          </a:p>
          <a:p>
            <a:r>
              <a:rPr lang="cs-CZ" dirty="0" smtClean="0"/>
              <a:t>SKE </a:t>
            </a:r>
            <a:r>
              <a:rPr lang="cs-CZ" dirty="0" smtClean="0"/>
              <a:t>2020/21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9938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FF0000"/>
                </a:solidFill>
              </a:rPr>
              <a:t>Triangulace</a:t>
            </a:r>
            <a:r>
              <a:rPr lang="cs-CZ" smtClean="0"/>
              <a:t> – Norman Denzin (1978)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r>
              <a:rPr lang="cs-CZ" sz="2400" b="1" i="1" dirty="0"/>
              <a:t>kombinace metodologií v jedné studii stejného fenoménu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r>
              <a:rPr lang="cs-CZ" sz="2400" b="1" i="1" dirty="0"/>
              <a:t> </a:t>
            </a:r>
            <a:r>
              <a:rPr lang="cs-CZ" sz="2400" i="1" dirty="0"/>
              <a:t>čtyři typy strategie triangulace:</a:t>
            </a:r>
            <a:endParaRPr lang="cs-CZ" sz="2400" dirty="0"/>
          </a:p>
          <a:p>
            <a:pPr lvl="1" eaLnBrk="1" hangingPunct="1"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r>
              <a:rPr lang="cs-CZ" sz="2000" dirty="0"/>
              <a:t>kombinace různých datových zdrojů </a:t>
            </a:r>
          </a:p>
          <a:p>
            <a:pPr lvl="1" eaLnBrk="1" hangingPunct="1"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r>
              <a:rPr lang="cs-CZ" sz="2000" dirty="0"/>
              <a:t>kombinace různých metodologií </a:t>
            </a:r>
          </a:p>
          <a:p>
            <a:pPr lvl="1" eaLnBrk="1" hangingPunct="1"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r>
              <a:rPr lang="cs-CZ" sz="2000" dirty="0"/>
              <a:t>kombinace různých výzkumníků </a:t>
            </a:r>
          </a:p>
          <a:p>
            <a:pPr lvl="1" eaLnBrk="1" hangingPunct="1"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r>
              <a:rPr lang="cs-CZ" sz="2000" dirty="0"/>
              <a:t>kombinace různých teoretických perspektiv</a:t>
            </a:r>
          </a:p>
          <a:p>
            <a:pPr lvl="1" eaLnBrk="1" hangingPunct="1"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endParaRPr lang="cs-CZ" dirty="0" smtClean="0"/>
          </a:p>
          <a:p>
            <a:pPr eaLnBrk="1" hangingPunct="1"/>
            <a:r>
              <a:rPr lang="en-US" sz="2000" i="1" dirty="0"/>
              <a:t>Cain a Finch</a:t>
            </a:r>
            <a:r>
              <a:rPr lang="en-US" sz="2000" dirty="0"/>
              <a:t>: </a:t>
            </a:r>
            <a:r>
              <a:rPr lang="en-US" sz="2000" dirty="0" err="1"/>
              <a:t>znásobení</a:t>
            </a:r>
            <a:r>
              <a:rPr lang="en-US" sz="2000" dirty="0"/>
              <a:t> </a:t>
            </a:r>
            <a:r>
              <a:rPr lang="en-US" sz="2000" dirty="0" err="1"/>
              <a:t>metod</a:t>
            </a:r>
            <a:r>
              <a:rPr lang="en-US" sz="2000" dirty="0"/>
              <a:t> </a:t>
            </a:r>
            <a:r>
              <a:rPr lang="en-US" sz="2000" dirty="0" err="1"/>
              <a:t>může</a:t>
            </a:r>
            <a:r>
              <a:rPr lang="en-US" sz="2000" dirty="0"/>
              <a:t> </a:t>
            </a:r>
            <a:r>
              <a:rPr lang="en-US" sz="2000" dirty="0" err="1"/>
              <a:t>prohloubit</a:t>
            </a:r>
            <a:r>
              <a:rPr lang="en-US" sz="2000" dirty="0"/>
              <a:t> </a:t>
            </a:r>
            <a:r>
              <a:rPr lang="en-US" sz="2000" dirty="0" err="1"/>
              <a:t>naše</a:t>
            </a:r>
            <a:r>
              <a:rPr lang="en-US" sz="2000" dirty="0"/>
              <a:t> </a:t>
            </a:r>
            <a:r>
              <a:rPr lang="en-US" sz="2000" dirty="0" err="1"/>
              <a:t>znalosti</a:t>
            </a:r>
            <a:r>
              <a:rPr lang="en-US" sz="2000" dirty="0"/>
              <a:t> </a:t>
            </a:r>
            <a:r>
              <a:rPr lang="en-US" sz="2000" dirty="0" err="1"/>
              <a:t>různých</a:t>
            </a:r>
            <a:r>
              <a:rPr lang="en-US" sz="2000" dirty="0"/>
              <a:t> </a:t>
            </a:r>
            <a:r>
              <a:rPr lang="en-US" sz="2000" dirty="0" err="1"/>
              <a:t>stránek</a:t>
            </a:r>
            <a:r>
              <a:rPr lang="en-US" sz="2000" dirty="0"/>
              <a:t> </a:t>
            </a:r>
            <a:r>
              <a:rPr lang="en-US" sz="2000" dirty="0" err="1"/>
              <a:t>věci</a:t>
            </a:r>
            <a:endParaRPr lang="en-US" sz="2000" dirty="0"/>
          </a:p>
          <a:p>
            <a:pPr eaLnBrk="1" hangingPunct="1"/>
            <a:r>
              <a:rPr lang="en-US" sz="2000" i="1" dirty="0"/>
              <a:t>Flick</a:t>
            </a:r>
            <a:r>
              <a:rPr lang="en-US" sz="2000" dirty="0"/>
              <a:t>: </a:t>
            </a:r>
            <a:r>
              <a:rPr lang="en-US" sz="2000" dirty="0" err="1"/>
              <a:t>triangulace</a:t>
            </a:r>
            <a:r>
              <a:rPr lang="en-US" sz="2000" dirty="0"/>
              <a:t> je </a:t>
            </a:r>
            <a:r>
              <a:rPr lang="en-US" sz="2000" dirty="0" err="1"/>
              <a:t>strategií</a:t>
            </a:r>
            <a:r>
              <a:rPr lang="en-US" sz="2000" dirty="0"/>
              <a:t>, </a:t>
            </a:r>
            <a:r>
              <a:rPr lang="en-US" sz="2000" dirty="0" err="1"/>
              <a:t>která</a:t>
            </a:r>
            <a:r>
              <a:rPr lang="en-US" sz="2000" dirty="0"/>
              <a:t> </a:t>
            </a:r>
            <a:r>
              <a:rPr lang="en-US" sz="2000" dirty="0" err="1"/>
              <a:t>rozšiřuje</a:t>
            </a:r>
            <a:r>
              <a:rPr lang="en-US" sz="2000" dirty="0"/>
              <a:t> </a:t>
            </a:r>
            <a:r>
              <a:rPr lang="en-US" sz="2000" dirty="0" err="1"/>
              <a:t>záběr</a:t>
            </a:r>
            <a:r>
              <a:rPr lang="en-US" sz="2000" dirty="0"/>
              <a:t> a </a:t>
            </a:r>
            <a:r>
              <a:rPr lang="en-US" sz="2000" dirty="0" err="1"/>
              <a:t>přidává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hloubce</a:t>
            </a:r>
            <a:r>
              <a:rPr lang="en-US" sz="2000" dirty="0"/>
              <a:t> a </a:t>
            </a:r>
            <a:r>
              <a:rPr lang="en-US" sz="2000" dirty="0" err="1"/>
              <a:t>konzistenci</a:t>
            </a:r>
            <a:r>
              <a:rPr lang="en-US" sz="2000" dirty="0"/>
              <a:t> (x </a:t>
            </a:r>
            <a:r>
              <a:rPr lang="en-US" sz="2000" dirty="0" err="1"/>
              <a:t>spíše</a:t>
            </a:r>
            <a:r>
              <a:rPr lang="en-US" sz="2000" dirty="0"/>
              <a:t> </a:t>
            </a:r>
            <a:r>
              <a:rPr lang="en-US" sz="2000" dirty="0" err="1"/>
              <a:t>než</a:t>
            </a:r>
            <a:r>
              <a:rPr lang="en-US" sz="2000" dirty="0"/>
              <a:t> </a:t>
            </a:r>
            <a:r>
              <a:rPr lang="en-US" sz="2000" dirty="0" err="1"/>
              <a:t>zvyšování</a:t>
            </a:r>
            <a:r>
              <a:rPr lang="en-US" sz="2000" dirty="0"/>
              <a:t> validity </a:t>
            </a:r>
            <a:r>
              <a:rPr lang="en-US" sz="2000" dirty="0" err="1"/>
              <a:t>výsledků</a:t>
            </a:r>
            <a:r>
              <a:rPr lang="en-US" sz="2000" dirty="0"/>
              <a:t> a </a:t>
            </a:r>
            <a:r>
              <a:rPr lang="en-US" sz="2000" dirty="0" err="1" smtClean="0"/>
              <a:t>postupů</a:t>
            </a:r>
            <a:r>
              <a:rPr lang="cs-CZ" sz="2000" dirty="0" smtClean="0"/>
              <a:t>)</a:t>
            </a:r>
            <a:endParaRPr lang="en-US" sz="2000" dirty="0"/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endParaRPr lang="cs-CZ" dirty="0" smtClean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1645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FF0000"/>
                </a:solidFill>
              </a:rPr>
              <a:t>Triangulace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– </a:t>
            </a:r>
            <a:r>
              <a:rPr lang="cs-CZ" dirty="0" err="1" smtClean="0"/>
              <a:t>Clive</a:t>
            </a:r>
            <a:r>
              <a:rPr lang="cs-CZ" dirty="0" smtClean="0"/>
              <a:t> </a:t>
            </a:r>
            <a:r>
              <a:rPr lang="cs-CZ" dirty="0" err="1" smtClean="0"/>
              <a:t>Seale</a:t>
            </a:r>
            <a:endParaRPr lang="en-US" dirty="0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23888" eaLnBrk="1" hangingPunct="1"/>
            <a:r>
              <a:rPr lang="en-US" smtClean="0"/>
              <a:t>zvyšování koherentnosti a bohatosti analýzy</a:t>
            </a:r>
          </a:p>
          <a:p>
            <a:pPr marL="936625" lvl="1" eaLnBrk="1" hangingPunct="1"/>
            <a:r>
              <a:rPr lang="en-US" smtClean="0"/>
              <a:t>uplatnění řady perspektiv a konstrukcí daného jevu</a:t>
            </a:r>
          </a:p>
          <a:p>
            <a:pPr marL="936625" lvl="1" eaLnBrk="1" hangingPunct="1"/>
            <a:r>
              <a:rPr lang="en-US" smtClean="0"/>
              <a:t>ověřování u členů zkoumané skupiny, vysvětlování případů, které nevysvětlují naše interpretace, analytická indukce,....</a:t>
            </a:r>
          </a:p>
        </p:txBody>
      </p:sp>
    </p:spTree>
    <p:extLst>
      <p:ext uri="{BB962C8B-B14F-4D97-AF65-F5344CB8AC3E}">
        <p14:creationId xmlns:p14="http://schemas.microsoft.com/office/powerpoint/2010/main" val="3304462589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Kritika </a:t>
            </a:r>
            <a:r>
              <a:rPr lang="cs-CZ" b="1" smtClean="0"/>
              <a:t>kritérií</a:t>
            </a:r>
            <a:r>
              <a:rPr lang="cs-CZ" smtClean="0"/>
              <a:t> kvality kvalitativního výzkumu</a:t>
            </a:r>
            <a:endParaRPr lang="en-US" smtClean="0"/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609601" y="1690688"/>
            <a:ext cx="10970684" cy="4438650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dirty="0" err="1"/>
              <a:t>determinac</a:t>
            </a:r>
            <a:r>
              <a:rPr lang="cs-CZ" sz="2400" dirty="0"/>
              <a:t>e</a:t>
            </a:r>
            <a:r>
              <a:rPr lang="en-US" sz="2400" dirty="0"/>
              <a:t> a </a:t>
            </a:r>
            <a:r>
              <a:rPr lang="en-US" sz="2400" dirty="0" err="1"/>
              <a:t>situovanost</a:t>
            </a:r>
            <a:r>
              <a:rPr lang="en-US" sz="2400" dirty="0"/>
              <a:t> </a:t>
            </a:r>
            <a:r>
              <a:rPr lang="en-US" sz="2400" dirty="0" err="1"/>
              <a:t>tvorby</a:t>
            </a:r>
            <a:r>
              <a:rPr lang="en-US" sz="2400" dirty="0"/>
              <a:t> </a:t>
            </a:r>
            <a:r>
              <a:rPr lang="en-US" sz="2400" dirty="0" err="1"/>
              <a:t>vědění</a:t>
            </a:r>
            <a:r>
              <a:rPr lang="en-US" sz="2400" dirty="0"/>
              <a:t> </a:t>
            </a:r>
            <a:r>
              <a:rPr lang="en-US" sz="2400" dirty="0" err="1"/>
              <a:t>historickými</a:t>
            </a:r>
            <a:r>
              <a:rPr lang="en-US" sz="2400" dirty="0"/>
              <a:t>, </a:t>
            </a:r>
            <a:r>
              <a:rPr lang="en-US" sz="2400" dirty="0" err="1"/>
              <a:t>politickými</a:t>
            </a:r>
            <a:r>
              <a:rPr lang="en-US" sz="2400" dirty="0"/>
              <a:t> a </a:t>
            </a:r>
            <a:r>
              <a:rPr lang="en-US" sz="2400" dirty="0" err="1"/>
              <a:t>kulturními</a:t>
            </a:r>
            <a:r>
              <a:rPr lang="en-US" sz="2400" dirty="0"/>
              <a:t> </a:t>
            </a:r>
            <a:r>
              <a:rPr lang="en-US" sz="2400" dirty="0" err="1"/>
              <a:t>či</a:t>
            </a:r>
            <a:r>
              <a:rPr lang="en-US" sz="2400" dirty="0"/>
              <a:t> </a:t>
            </a:r>
            <a:r>
              <a:rPr lang="en-US" sz="2400" dirty="0" err="1"/>
              <a:t>sociálními</a:t>
            </a:r>
            <a:r>
              <a:rPr lang="en-US" sz="2400" dirty="0"/>
              <a:t> </a:t>
            </a:r>
            <a:r>
              <a:rPr lang="en-US" sz="2400" dirty="0" err="1"/>
              <a:t>podmínkami</a:t>
            </a:r>
            <a:r>
              <a:rPr lang="en-US" sz="2400" dirty="0"/>
              <a:t> (</a:t>
            </a:r>
            <a:r>
              <a:rPr lang="cs-CZ" sz="2400" dirty="0" err="1"/>
              <a:t>Asad</a:t>
            </a:r>
            <a:r>
              <a:rPr lang="cs-CZ" sz="2400" dirty="0"/>
              <a:t> </a:t>
            </a:r>
            <a:r>
              <a:rPr lang="en-US" sz="2400" dirty="0"/>
              <a:t>1973</a:t>
            </a:r>
            <a:r>
              <a:rPr lang="cs-CZ" sz="2400" dirty="0"/>
              <a:t>, </a:t>
            </a:r>
            <a:r>
              <a:rPr lang="cs-CZ" sz="2400" dirty="0" err="1"/>
              <a:t>Rabinow</a:t>
            </a:r>
            <a:r>
              <a:rPr lang="cs-CZ" sz="2400" dirty="0"/>
              <a:t> 1986</a:t>
            </a:r>
            <a:r>
              <a:rPr lang="en-US" sz="2400" dirty="0"/>
              <a:t>)</a:t>
            </a:r>
            <a:r>
              <a:rPr lang="cs-CZ" sz="2400" dirty="0"/>
              <a:t> – univerzální pravda není možná</a:t>
            </a:r>
          </a:p>
          <a:p>
            <a:pPr marL="800100" lvl="3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kritéria</a:t>
            </a:r>
            <a:r>
              <a:rPr lang="en-US" dirty="0" smtClean="0"/>
              <a:t> pro </a:t>
            </a:r>
            <a:r>
              <a:rPr lang="en-US" dirty="0" err="1" smtClean="0"/>
              <a:t>posuzování</a:t>
            </a:r>
            <a:r>
              <a:rPr lang="en-US" dirty="0" smtClean="0"/>
              <a:t> </a:t>
            </a:r>
            <a:r>
              <a:rPr lang="en-US" dirty="0" err="1" smtClean="0"/>
              <a:t>v</a:t>
            </a:r>
            <a:r>
              <a:rPr lang="en-US" dirty="0" err="1" smtClean="0">
                <a:sym typeface="Lucida Grande" charset="0"/>
              </a:rPr>
              <a:t>ě</a:t>
            </a:r>
            <a:r>
              <a:rPr lang="en-US" dirty="0" err="1" smtClean="0"/>
              <a:t>rohodnosti</a:t>
            </a:r>
            <a:r>
              <a:rPr lang="en-US" dirty="0" smtClean="0"/>
              <a:t> </a:t>
            </a:r>
            <a:r>
              <a:rPr lang="en-US" dirty="0" err="1" smtClean="0"/>
              <a:t>výkladu</a:t>
            </a:r>
            <a:r>
              <a:rPr lang="en-US" dirty="0" smtClean="0"/>
              <a:t> v </a:t>
            </a:r>
            <a:r>
              <a:rPr lang="en-US" dirty="0" err="1" smtClean="0"/>
              <a:t>rozporu</a:t>
            </a:r>
            <a:r>
              <a:rPr lang="en-US" dirty="0" smtClean="0"/>
              <a:t> s </a:t>
            </a:r>
            <a:r>
              <a:rPr lang="en-US" dirty="0" err="1" smtClean="0"/>
              <a:t>konstruktivistickým</a:t>
            </a:r>
            <a:r>
              <a:rPr lang="en-US" dirty="0" smtClean="0"/>
              <a:t> </a:t>
            </a:r>
            <a:r>
              <a:rPr lang="en-US" dirty="0" err="1" smtClean="0"/>
              <a:t>paradigmatem</a:t>
            </a:r>
            <a:endParaRPr lang="en-US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výzkum jako proces, jedinečný vztah konkrétních lidí v konkrétním kontextu, interakce</a:t>
            </a:r>
          </a:p>
          <a:p>
            <a:pPr marL="800100" lvl="3" indent="-342900">
              <a:buFont typeface="Arial" panose="020B0604020202020204" pitchFamily="34" charset="0"/>
              <a:buChar char="•"/>
            </a:pPr>
            <a:r>
              <a:rPr lang="cs-CZ" dirty="0" smtClean="0"/>
              <a:t>„</a:t>
            </a:r>
            <a:r>
              <a:rPr lang="en-US" dirty="0" err="1" smtClean="0"/>
              <a:t>kvalita</a:t>
            </a:r>
            <a:r>
              <a:rPr lang="en-US" dirty="0" smtClean="0"/>
              <a:t>”</a:t>
            </a:r>
            <a:r>
              <a:rPr lang="cs-CZ" dirty="0" smtClean="0"/>
              <a:t> </a:t>
            </a:r>
            <a:r>
              <a:rPr lang="en-US" dirty="0" smtClean="0"/>
              <a:t>je </a:t>
            </a:r>
            <a:r>
              <a:rPr lang="en-US" dirty="0" err="1" smtClean="0"/>
              <a:t>t</a:t>
            </a:r>
            <a:r>
              <a:rPr lang="en-US" dirty="0" err="1" smtClean="0">
                <a:sym typeface="Lucida Grande" charset="0"/>
              </a:rPr>
              <a:t>ě</a:t>
            </a:r>
            <a:r>
              <a:rPr lang="en-US" dirty="0" err="1" smtClean="0"/>
              <a:t>žko</a:t>
            </a:r>
            <a:r>
              <a:rPr lang="en-US" dirty="0" smtClean="0"/>
              <a:t> </a:t>
            </a:r>
            <a:r>
              <a:rPr lang="en-US" dirty="0" err="1" smtClean="0"/>
              <a:t>postižitelný</a:t>
            </a:r>
            <a:r>
              <a:rPr lang="en-US" dirty="0" smtClean="0"/>
              <a:t> </a:t>
            </a:r>
            <a:r>
              <a:rPr lang="en-US" dirty="0" err="1" smtClean="0"/>
              <a:t>jev</a:t>
            </a:r>
            <a:r>
              <a:rPr lang="en-US" dirty="0" smtClean="0"/>
              <a:t>, </a:t>
            </a:r>
            <a:r>
              <a:rPr lang="en-US" dirty="0" err="1" smtClean="0"/>
              <a:t>který</a:t>
            </a:r>
            <a:r>
              <a:rPr lang="en-US" dirty="0" smtClean="0"/>
              <a:t> je </a:t>
            </a:r>
            <a:r>
              <a:rPr lang="en-US" dirty="0" err="1" smtClean="0"/>
              <a:t>obtížn</a:t>
            </a:r>
            <a:r>
              <a:rPr lang="en-US" dirty="0" err="1" smtClean="0">
                <a:sym typeface="Lucida Grande" charset="0"/>
              </a:rPr>
              <a:t>ě</a:t>
            </a:r>
            <a:r>
              <a:rPr lang="en-US" dirty="0" smtClean="0"/>
              <a:t> </a:t>
            </a:r>
            <a:r>
              <a:rPr lang="en-US" dirty="0" err="1" smtClean="0"/>
              <a:t>vymezitelný</a:t>
            </a:r>
            <a:r>
              <a:rPr lang="en-US" dirty="0" smtClean="0"/>
              <a:t> </a:t>
            </a:r>
            <a:r>
              <a:rPr lang="en-US" dirty="0" err="1" smtClean="0"/>
              <a:t>pomocí</a:t>
            </a:r>
            <a:r>
              <a:rPr lang="en-US" dirty="0" smtClean="0"/>
              <a:t> </a:t>
            </a:r>
            <a:r>
              <a:rPr lang="en-US" dirty="0" err="1" smtClean="0"/>
              <a:t>metodologických</a:t>
            </a:r>
            <a:r>
              <a:rPr lang="en-US" dirty="0" smtClean="0"/>
              <a:t> </a:t>
            </a:r>
            <a:r>
              <a:rPr lang="en-US" dirty="0" err="1" smtClean="0"/>
              <a:t>pravidel</a:t>
            </a:r>
            <a:endParaRPr lang="cs-CZ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situovanost výzkumu, konstruovaná povaha interpretací a reprezentací „</a:t>
            </a:r>
            <a:r>
              <a:rPr lang="cs-CZ" sz="2400" dirty="0" smtClean="0"/>
              <a:t>Jiných“</a:t>
            </a:r>
            <a:endParaRPr lang="cs-CZ" sz="2400" dirty="0"/>
          </a:p>
          <a:p>
            <a:pPr marL="695325" lvl="2" indent="-342900">
              <a:buFont typeface="Arial" panose="020B0604020202020204" pitchFamily="34" charset="0"/>
              <a:buChar char="•"/>
            </a:pPr>
            <a:r>
              <a:rPr lang="en-US" sz="2000" dirty="0" err="1" smtClean="0"/>
              <a:t>stejně</a:t>
            </a:r>
            <a:r>
              <a:rPr lang="en-US" sz="2000" dirty="0" smtClean="0"/>
              <a:t> </a:t>
            </a:r>
            <a:r>
              <a:rPr lang="en-US" sz="2000" dirty="0" err="1"/>
              <a:t>jako</a:t>
            </a:r>
            <a:r>
              <a:rPr lang="en-US" sz="2000" dirty="0"/>
              <a:t> </a:t>
            </a:r>
            <a:r>
              <a:rPr lang="en-US" sz="2000" dirty="0" err="1"/>
              <a:t>kvalitativní</a:t>
            </a:r>
            <a:r>
              <a:rPr lang="en-US" sz="2000" dirty="0"/>
              <a:t> </a:t>
            </a:r>
            <a:r>
              <a:rPr lang="en-US" sz="2000" dirty="0" err="1"/>
              <a:t>výzkum</a:t>
            </a:r>
            <a:r>
              <a:rPr lang="en-US" sz="2000" dirty="0"/>
              <a:t>, </a:t>
            </a:r>
            <a:r>
              <a:rPr lang="en-US" sz="2000" dirty="0" err="1"/>
              <a:t>tak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pravidla</a:t>
            </a:r>
            <a:r>
              <a:rPr lang="en-US" sz="2000" dirty="0"/>
              <a:t> pro </a:t>
            </a:r>
            <a:r>
              <a:rPr lang="en-US" sz="2000" dirty="0" err="1"/>
              <a:t>posuzování</a:t>
            </a:r>
            <a:r>
              <a:rPr lang="en-US" sz="2000" dirty="0"/>
              <a:t> </a:t>
            </a:r>
            <a:r>
              <a:rPr lang="en-US" sz="2000" dirty="0" err="1"/>
              <a:t>kvality</a:t>
            </a:r>
            <a:r>
              <a:rPr lang="en-US" sz="2000" dirty="0"/>
              <a:t> </a:t>
            </a:r>
            <a:r>
              <a:rPr lang="en-US" sz="2000" dirty="0" err="1"/>
              <a:t>mají</a:t>
            </a:r>
            <a:r>
              <a:rPr lang="en-US" sz="2000" dirty="0"/>
              <a:t> </a:t>
            </a:r>
            <a:r>
              <a:rPr lang="en-US" sz="2000" dirty="0" err="1"/>
              <a:t>být</a:t>
            </a:r>
            <a:r>
              <a:rPr lang="en-US" sz="2000" dirty="0"/>
              <a:t> </a:t>
            </a:r>
            <a:r>
              <a:rPr lang="en-US" sz="2000" dirty="0" err="1"/>
              <a:t>otevřená</a:t>
            </a:r>
            <a:r>
              <a:rPr lang="en-US" sz="2000" dirty="0"/>
              <a:t>, </a:t>
            </a:r>
            <a:r>
              <a:rPr lang="en-US" sz="2000" dirty="0" err="1"/>
              <a:t>flexibilní</a:t>
            </a:r>
            <a:r>
              <a:rPr lang="en-US" sz="2000" dirty="0"/>
              <a:t>, </a:t>
            </a:r>
            <a:r>
              <a:rPr lang="en-US" sz="2000" dirty="0" err="1"/>
              <a:t>neexistuje</a:t>
            </a:r>
            <a:r>
              <a:rPr lang="en-US" sz="2000" dirty="0"/>
              <a:t> </a:t>
            </a:r>
            <a:r>
              <a:rPr lang="en-US" sz="2000" dirty="0" err="1"/>
              <a:t>jedna</a:t>
            </a:r>
            <a:r>
              <a:rPr lang="en-US" sz="2000" dirty="0"/>
              <a:t> </a:t>
            </a:r>
            <a:r>
              <a:rPr lang="en-US" sz="2000" dirty="0" err="1"/>
              <a:t>objektivní</a:t>
            </a:r>
            <a:r>
              <a:rPr lang="en-US" sz="2000" dirty="0"/>
              <a:t> </a:t>
            </a:r>
            <a:r>
              <a:rPr lang="en-US" sz="2000" dirty="0" err="1"/>
              <a:t>verze</a:t>
            </a:r>
            <a:r>
              <a:rPr lang="en-US" sz="2000" dirty="0"/>
              <a:t> </a:t>
            </a:r>
            <a:r>
              <a:rPr lang="en-US" sz="2000" dirty="0" err="1"/>
              <a:t>pravdy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84589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→ diskurzivní a dialogické paradigma</a:t>
            </a:r>
            <a:br>
              <a:rPr lang="cs-CZ" smtClean="0"/>
            </a:br>
            <a:r>
              <a:rPr lang="cs-CZ" sz="3600"/>
              <a:t>Clifford – Marcus  (1986)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cs-CZ" sz="2000" dirty="0"/>
              <a:t>výzkumník je integrální součástí výzkumného procesu, výzkumný proces je dynamický a reciproční, vliv individuality výzkumníka i informátora</a:t>
            </a:r>
          </a:p>
          <a:p>
            <a:pPr marL="0" indent="0">
              <a:buNone/>
              <a:defRPr/>
            </a:pPr>
            <a:r>
              <a:rPr lang="cs-CZ" sz="2000" dirty="0"/>
              <a:t>	→ </a:t>
            </a:r>
            <a:r>
              <a:rPr lang="cs-CZ" sz="2000" b="1" dirty="0"/>
              <a:t>reaktivita</a:t>
            </a:r>
          </a:p>
          <a:p>
            <a:pPr>
              <a:defRPr/>
            </a:pPr>
            <a:r>
              <a:rPr lang="cs-CZ" sz="2000" dirty="0"/>
              <a:t>přiznaná subjektivita a její reflexe, </a:t>
            </a:r>
            <a:r>
              <a:rPr lang="cs-CZ" sz="2000" dirty="0" err="1" smtClean="0"/>
              <a:t>positioning</a:t>
            </a:r>
            <a:r>
              <a:rPr lang="cs-CZ" sz="2000" dirty="0" smtClean="0"/>
              <a:t> (situovanost)</a:t>
            </a:r>
            <a:endParaRPr lang="cs-CZ" sz="2000" dirty="0"/>
          </a:p>
          <a:p>
            <a:pPr marL="0" indent="0">
              <a:buNone/>
              <a:defRPr/>
            </a:pPr>
            <a:r>
              <a:rPr lang="cs-CZ" sz="2000" dirty="0"/>
              <a:t>	→ </a:t>
            </a:r>
            <a:r>
              <a:rPr lang="cs-CZ" sz="2000" b="1" dirty="0"/>
              <a:t>reflexivita</a:t>
            </a:r>
            <a:r>
              <a:rPr lang="cs-CZ" sz="2000" dirty="0"/>
              <a:t> 	subjektivní		</a:t>
            </a:r>
          </a:p>
          <a:p>
            <a:pPr marL="457200" lvl="1" indent="0">
              <a:buNone/>
              <a:defRPr/>
            </a:pPr>
            <a:r>
              <a:rPr lang="cs-CZ" sz="2000" dirty="0"/>
              <a:t>			</a:t>
            </a:r>
            <a:r>
              <a:rPr lang="cs-CZ" sz="2000" dirty="0" smtClean="0"/>
              <a:t>epistemologická </a:t>
            </a:r>
            <a:r>
              <a:rPr lang="cs-CZ" sz="2000" dirty="0" smtClean="0"/>
              <a:t>(</a:t>
            </a:r>
            <a:r>
              <a:rPr lang="cs-CZ" sz="2000" dirty="0" err="1" smtClean="0"/>
              <a:t>Bourdieu</a:t>
            </a:r>
            <a:r>
              <a:rPr lang="cs-CZ" sz="2000" dirty="0" smtClean="0"/>
              <a:t>)</a:t>
            </a:r>
            <a:endParaRPr lang="cs-CZ" sz="2000" dirty="0"/>
          </a:p>
          <a:p>
            <a:pPr>
              <a:defRPr/>
            </a:pPr>
            <a:r>
              <a:rPr lang="cs-CZ" sz="2000" dirty="0"/>
              <a:t>důležitým tématem je reprezentace výzkumů prostřednictvím publikací</a:t>
            </a:r>
          </a:p>
          <a:p>
            <a:pPr marL="0" indent="0">
              <a:buNone/>
              <a:defRPr/>
            </a:pPr>
            <a:r>
              <a:rPr lang="cs-CZ" sz="2000" dirty="0"/>
              <a:t>	→ </a:t>
            </a:r>
            <a:r>
              <a:rPr lang="cs-CZ" sz="2000" b="1" dirty="0"/>
              <a:t>transparentnost</a:t>
            </a:r>
          </a:p>
          <a:p>
            <a:pPr marL="0" indent="0">
              <a:buNone/>
              <a:defRPr/>
            </a:pPr>
            <a:endParaRPr lang="cs-CZ" sz="500" dirty="0"/>
          </a:p>
          <a:p>
            <a:pPr marL="0" indent="0">
              <a:buNone/>
              <a:defRPr/>
            </a:pPr>
            <a:r>
              <a:rPr lang="en-US" sz="1800" dirty="0"/>
              <a:t>„</a:t>
            </a:r>
            <a:r>
              <a:rPr lang="en-US" sz="1800" dirty="0" err="1"/>
              <a:t>Psaní</a:t>
            </a:r>
            <a:r>
              <a:rPr lang="en-US" sz="1800" dirty="0"/>
              <a:t> a </a:t>
            </a:r>
            <a:r>
              <a:rPr lang="en-US" sz="1800" dirty="0" err="1"/>
              <a:t>čtení</a:t>
            </a:r>
            <a:r>
              <a:rPr lang="en-US" sz="1800" dirty="0"/>
              <a:t> </a:t>
            </a:r>
            <a:r>
              <a:rPr lang="en-US" sz="1800" dirty="0" err="1"/>
              <a:t>etnografie</a:t>
            </a:r>
            <a:r>
              <a:rPr lang="en-US" sz="1800" dirty="0"/>
              <a:t> je </a:t>
            </a:r>
            <a:r>
              <a:rPr lang="en-US" sz="1800" dirty="0" err="1"/>
              <a:t>předeterminováno</a:t>
            </a:r>
            <a:r>
              <a:rPr lang="en-US" sz="1800" dirty="0"/>
              <a:t> </a:t>
            </a:r>
            <a:r>
              <a:rPr lang="en-US" sz="1800" dirty="0" err="1"/>
              <a:t>silami</a:t>
            </a:r>
            <a:r>
              <a:rPr lang="en-US" sz="1800" dirty="0"/>
              <a:t> </a:t>
            </a:r>
            <a:r>
              <a:rPr lang="en-US" sz="1800" dirty="0" err="1"/>
              <a:t>mimo</a:t>
            </a:r>
            <a:r>
              <a:rPr lang="en-US" sz="1800" dirty="0"/>
              <a:t> </a:t>
            </a:r>
            <a:r>
              <a:rPr lang="en-US" sz="1800" dirty="0" err="1"/>
              <a:t>kontrolu</a:t>
            </a:r>
            <a:r>
              <a:rPr lang="en-US" sz="1800" dirty="0"/>
              <a:t> </a:t>
            </a:r>
            <a:r>
              <a:rPr lang="en-US" sz="1800" dirty="0" err="1"/>
              <a:t>autora</a:t>
            </a:r>
            <a:r>
              <a:rPr lang="en-US" sz="1800" dirty="0"/>
              <a:t> </a:t>
            </a:r>
            <a:r>
              <a:rPr lang="en-US" sz="1800" dirty="0" err="1"/>
              <a:t>či</a:t>
            </a:r>
            <a:r>
              <a:rPr lang="en-US" sz="1800" dirty="0"/>
              <a:t> </a:t>
            </a:r>
            <a:r>
              <a:rPr lang="en-US" sz="1800" dirty="0" err="1"/>
              <a:t>interpretující</a:t>
            </a:r>
            <a:r>
              <a:rPr lang="en-US" sz="1800" dirty="0"/>
              <a:t> </a:t>
            </a:r>
            <a:r>
              <a:rPr lang="en-US" sz="1800" dirty="0" err="1"/>
              <a:t>komunity</a:t>
            </a:r>
            <a:r>
              <a:rPr lang="en-US" sz="1800" dirty="0"/>
              <a:t>. </a:t>
            </a:r>
            <a:r>
              <a:rPr lang="en-US" sz="1800" dirty="0" err="1"/>
              <a:t>Tyto</a:t>
            </a:r>
            <a:r>
              <a:rPr lang="en-US" sz="1800" dirty="0"/>
              <a:t> </a:t>
            </a:r>
            <a:r>
              <a:rPr lang="en-US" sz="1800" dirty="0" err="1"/>
              <a:t>nahodilosti</a:t>
            </a:r>
            <a:r>
              <a:rPr lang="en-US" sz="1800" dirty="0"/>
              <a:t> – </a:t>
            </a:r>
            <a:r>
              <a:rPr lang="en-US" sz="1800" dirty="0" err="1"/>
              <a:t>jazyka</a:t>
            </a:r>
            <a:r>
              <a:rPr lang="en-US" sz="1800" dirty="0"/>
              <a:t>, </a:t>
            </a:r>
            <a:r>
              <a:rPr lang="en-US" sz="1800" dirty="0" err="1"/>
              <a:t>rétoriky</a:t>
            </a:r>
            <a:r>
              <a:rPr lang="en-US" sz="1800" dirty="0"/>
              <a:t>, </a:t>
            </a:r>
            <a:r>
              <a:rPr lang="en-US" sz="1800" dirty="0" err="1"/>
              <a:t>moci</a:t>
            </a:r>
            <a:r>
              <a:rPr lang="en-US" sz="1800" dirty="0"/>
              <a:t> a </a:t>
            </a:r>
            <a:r>
              <a:rPr lang="en-US" sz="1800" dirty="0" err="1"/>
              <a:t>historie</a:t>
            </a:r>
            <a:r>
              <a:rPr lang="en-US" sz="1800" dirty="0"/>
              <a:t> – </a:t>
            </a:r>
            <a:r>
              <a:rPr lang="en-US" sz="1800" dirty="0" err="1"/>
              <a:t>musí</a:t>
            </a:r>
            <a:r>
              <a:rPr lang="en-US" sz="1800" dirty="0"/>
              <a:t> </a:t>
            </a:r>
            <a:r>
              <a:rPr lang="en-US" sz="1800" dirty="0" err="1"/>
              <a:t>být</a:t>
            </a:r>
            <a:r>
              <a:rPr lang="en-US" sz="1800" dirty="0"/>
              <a:t> </a:t>
            </a:r>
            <a:r>
              <a:rPr lang="en-US" sz="1800" dirty="0" err="1"/>
              <a:t>otevřeně</a:t>
            </a:r>
            <a:r>
              <a:rPr lang="en-US" sz="1800" dirty="0"/>
              <a:t> </a:t>
            </a:r>
            <a:r>
              <a:rPr lang="en-US" sz="1800" dirty="0" err="1"/>
              <a:t>konfrontovány</a:t>
            </a:r>
            <a:r>
              <a:rPr lang="en-US" sz="1800" dirty="0"/>
              <a:t> </a:t>
            </a:r>
            <a:r>
              <a:rPr lang="en-US" sz="1800" dirty="0" err="1"/>
              <a:t>při</a:t>
            </a:r>
            <a:r>
              <a:rPr lang="en-US" sz="1800" dirty="0"/>
              <a:t> </a:t>
            </a:r>
            <a:r>
              <a:rPr lang="en-US" sz="1800" dirty="0" err="1"/>
              <a:t>procesu</a:t>
            </a:r>
            <a:r>
              <a:rPr lang="en-US" sz="1800" dirty="0"/>
              <a:t> </a:t>
            </a:r>
            <a:r>
              <a:rPr lang="en-US" sz="1800" dirty="0" err="1"/>
              <a:t>psaní</a:t>
            </a:r>
            <a:r>
              <a:rPr lang="en-US" sz="1800" dirty="0"/>
              <a:t>“ (Clifford a Marcus 1986:25)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7638080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Techniky ke zvyšování kvality kvalitativního výzkumu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2400" b="1" dirty="0"/>
              <a:t>záměr</a:t>
            </a:r>
            <a:r>
              <a:rPr lang="cs-CZ" sz="2400" dirty="0"/>
              <a:t> – veškeré kroky provádíme vědomě (nebo je reflektujeme zpětně)</a:t>
            </a:r>
          </a:p>
          <a:p>
            <a:pPr>
              <a:defRPr/>
            </a:pPr>
            <a:r>
              <a:rPr lang="cs-CZ" sz="2400" b="1" dirty="0" smtClean="0"/>
              <a:t>konzistence</a:t>
            </a:r>
            <a:r>
              <a:rPr lang="cs-CZ" sz="2400" dirty="0" smtClean="0"/>
              <a:t> – </a:t>
            </a:r>
            <a:r>
              <a:rPr lang="cs-CZ" sz="2400" dirty="0"/>
              <a:t>veškeré kroky (jakkoli  provázané) systematicky směřujeme k cíli (porozumění sledovanému jevu</a:t>
            </a:r>
            <a:r>
              <a:rPr lang="cs-CZ" sz="2400" dirty="0" smtClean="0"/>
              <a:t>) resp. reflektujeme, zda k cíli směřují</a:t>
            </a:r>
            <a:endParaRPr lang="cs-CZ" sz="2400" dirty="0"/>
          </a:p>
          <a:p>
            <a:pPr>
              <a:defRPr/>
            </a:pPr>
            <a:r>
              <a:rPr lang="cs-CZ" sz="2400" b="1" dirty="0"/>
              <a:t>záznam</a:t>
            </a:r>
            <a:r>
              <a:rPr lang="cs-CZ" sz="2400" dirty="0"/>
              <a:t> – vše co si týká výzkumu (tj. nejen data) zaznamenáváme, abychom mohli i zpětně reflektovat </a:t>
            </a:r>
          </a:p>
          <a:p>
            <a:pPr>
              <a:defRPr/>
            </a:pPr>
            <a:r>
              <a:rPr lang="cs-CZ" sz="2400" b="1" dirty="0"/>
              <a:t>hloubka</a:t>
            </a:r>
            <a:r>
              <a:rPr lang="cs-CZ" sz="2400" dirty="0"/>
              <a:t> – délka pobytu v terénu, rozhovorů…</a:t>
            </a:r>
          </a:p>
          <a:p>
            <a:pPr>
              <a:defRPr/>
            </a:pPr>
            <a:r>
              <a:rPr lang="cs-CZ" sz="2400" b="1" dirty="0"/>
              <a:t>nesamozřejmost</a:t>
            </a:r>
            <a:r>
              <a:rPr lang="cs-CZ" sz="2400" dirty="0"/>
              <a:t> – kritika pramenů + otevřenost </a:t>
            </a:r>
            <a:r>
              <a:rPr lang="cs-CZ" sz="2400" dirty="0" smtClean="0"/>
              <a:t>jinakosti</a:t>
            </a:r>
          </a:p>
          <a:p>
            <a:pPr>
              <a:defRPr/>
            </a:pPr>
            <a:r>
              <a:rPr lang="cs-CZ" sz="2400" b="1" dirty="0" smtClean="0"/>
              <a:t>výpovědní hodnota dat </a:t>
            </a:r>
            <a:r>
              <a:rPr lang="cs-CZ" sz="2400" dirty="0" smtClean="0"/>
              <a:t>– heuristika pramenů, transparentnost</a:t>
            </a:r>
          </a:p>
          <a:p>
            <a:pPr>
              <a:defRPr/>
            </a:pPr>
            <a:r>
              <a:rPr lang="cs-CZ" sz="2400" b="1" dirty="0" smtClean="0"/>
              <a:t>triangulace</a:t>
            </a:r>
            <a:r>
              <a:rPr lang="cs-CZ" sz="2400" dirty="0" smtClean="0"/>
              <a:t>  (datových zdrojů, metodologií, výzkumníků, teoretických perspektiv, perspektiv a konstrukcí sledovaného jevu…)</a:t>
            </a:r>
            <a:endParaRPr lang="cs-CZ" sz="2400" dirty="0"/>
          </a:p>
          <a:p>
            <a:pPr>
              <a:buFont typeface="Wingdings" charset="2"/>
              <a:buChar char=""/>
              <a:defRPr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257620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Použitá literatura</a:t>
            </a:r>
            <a:endParaRPr lang="en-US" dirty="0" smtClean="0"/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>
          <a:xfrm>
            <a:off x="609601" y="1380066"/>
            <a:ext cx="9599613" cy="4749271"/>
          </a:xfrm>
        </p:spPr>
        <p:txBody>
          <a:bodyPr/>
          <a:lstStyle/>
          <a:p>
            <a:r>
              <a:rPr lang="en-US" sz="1600" dirty="0"/>
              <a:t>BRYMAN, Alan. Social research methods. 3rd ed. Oxford: Oxford University Press, 2008</a:t>
            </a:r>
            <a:r>
              <a:rPr lang="cs-CZ" sz="1600" dirty="0"/>
              <a:t>.</a:t>
            </a:r>
          </a:p>
          <a:p>
            <a:r>
              <a:rPr lang="en-US" sz="1600" dirty="0"/>
              <a:t>CLIFFORD, James a George E MARCUS. Writing culture: the poetics and politics of ethnography. 25th anniversary ed. /. Berkeley: University of California Press, 2010?c1986</a:t>
            </a:r>
            <a:r>
              <a:rPr lang="cs-CZ" sz="1600" dirty="0"/>
              <a:t>.</a:t>
            </a:r>
          </a:p>
          <a:p>
            <a:r>
              <a:rPr lang="cs-CZ" sz="1600" dirty="0"/>
              <a:t>DISMAN, Miroslav. Jak se vyrábí sociologická znalost: příručka pro uživatele. 3. vyd. Praha: Karolinum, 2000.</a:t>
            </a:r>
          </a:p>
          <a:p>
            <a:r>
              <a:rPr lang="en-US" sz="1600" dirty="0"/>
              <a:t>FLICK, Uwe. Managing quality in qualitative research. 1st publ. Thousand Oaks: Sage Publications, 2007</a:t>
            </a:r>
            <a:r>
              <a:rPr lang="cs-CZ" sz="1600" dirty="0"/>
              <a:t>.</a:t>
            </a:r>
          </a:p>
          <a:p>
            <a:r>
              <a:rPr lang="cs-CZ" sz="1600" dirty="0"/>
              <a:t>HENDL, Jan. Kvalitativní výzkum: základní teorie, metody a aplikace. 2., </a:t>
            </a:r>
            <a:r>
              <a:rPr lang="cs-CZ" sz="1600" dirty="0" err="1"/>
              <a:t>aktualiz</a:t>
            </a:r>
            <a:r>
              <a:rPr lang="cs-CZ" sz="1600" dirty="0"/>
              <a:t>. vyd. Praha: Portál, 2008. </a:t>
            </a:r>
          </a:p>
          <a:p>
            <a:r>
              <a:rPr lang="cs-CZ" sz="1600" dirty="0"/>
              <a:t>REICHEL, Jiří. Kapitoly metodologie sociálních výzkumů. Vyd. 1. Praha: </a:t>
            </a:r>
            <a:r>
              <a:rPr lang="cs-CZ" sz="1600" dirty="0" err="1"/>
              <a:t>Grada</a:t>
            </a:r>
            <a:r>
              <a:rPr lang="cs-CZ" sz="1600" dirty="0"/>
              <a:t>, 2009. </a:t>
            </a:r>
          </a:p>
          <a:p>
            <a:r>
              <a:rPr lang="cs-CZ" sz="1600" dirty="0"/>
              <a:t>SEALE, </a:t>
            </a:r>
            <a:r>
              <a:rPr lang="cs-CZ" sz="1600" dirty="0" err="1"/>
              <a:t>Clive</a:t>
            </a:r>
            <a:r>
              <a:rPr lang="cs-CZ" sz="1600" dirty="0"/>
              <a:t>. Kvalita v kvalitativním výzkumu. Biograf. 2720023-16, s. 3-16. </a:t>
            </a:r>
          </a:p>
          <a:p>
            <a:r>
              <a:rPr lang="cs-CZ" sz="1600" dirty="0"/>
              <a:t>ŠVAŘÍČEK, Roman a Klára ŠEĎOVÁ. Kvalitativní výzkum v pedagogických vědách. Vyd. 1. Praha: Portál, 2007</a:t>
            </a:r>
          </a:p>
          <a:p>
            <a:r>
              <a:rPr lang="cs-CZ" sz="1600" dirty="0"/>
              <a:t>TOŠNER, Michal. Kultura před soudem. In: </a:t>
            </a:r>
            <a:r>
              <a:rPr lang="cs-CZ" sz="1600" dirty="0" err="1"/>
              <a:t>Culturologia</a:t>
            </a:r>
            <a:r>
              <a:rPr lang="cs-CZ" sz="1600" dirty="0"/>
              <a:t> 1(1). Praha: Česká kulturologická společnost, 2012, s. 26 –35.</a:t>
            </a:r>
          </a:p>
        </p:txBody>
      </p:sp>
    </p:spTree>
    <p:extLst>
      <p:ext uri="{BB962C8B-B14F-4D97-AF65-F5344CB8AC3E}">
        <p14:creationId xmlns:p14="http://schemas.microsoft.com/office/powerpoint/2010/main" val="16956907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Etika</a:t>
            </a:r>
            <a:r>
              <a:rPr lang="cs-CZ" sz="4000" dirty="0"/>
              <a:t> a společenskovědní výzkum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000"/>
              <a:t>V rámci empirického výzkumu je třeba vyvažovat 2 roviny:</a:t>
            </a:r>
          </a:p>
          <a:p>
            <a:pPr lvl="1">
              <a:lnSpc>
                <a:spcPct val="80000"/>
              </a:lnSpc>
            </a:pPr>
            <a:r>
              <a:rPr lang="cs-CZ" sz="1800" b="1"/>
              <a:t>snahu o dosažení vědeckého poznání</a:t>
            </a:r>
          </a:p>
          <a:p>
            <a:pPr lvl="1">
              <a:lnSpc>
                <a:spcPct val="80000"/>
              </a:lnSpc>
            </a:pPr>
            <a:r>
              <a:rPr lang="cs-CZ" sz="1800" b="1"/>
              <a:t>práva osob, které jsou zkoumány </a:t>
            </a:r>
          </a:p>
          <a:p>
            <a:pPr>
              <a:lnSpc>
                <a:spcPct val="80000"/>
              </a:lnSpc>
            </a:pPr>
            <a:endParaRPr lang="cs-CZ" sz="2000" b="1"/>
          </a:p>
          <a:p>
            <a:pPr>
              <a:lnSpc>
                <a:spcPct val="80000"/>
              </a:lnSpc>
            </a:pPr>
            <a:r>
              <a:rPr lang="cs-CZ" sz="2000" b="1"/>
              <a:t>Etika</a:t>
            </a:r>
            <a:r>
              <a:rPr lang="cs-CZ" sz="2000"/>
              <a:t> je nedílnou součástí vědecké a výzkumné praxe, proto má být naplňována skrze dialog </a:t>
            </a:r>
            <a:r>
              <a:rPr lang="cs-CZ" sz="2000" b="1"/>
              <a:t>celého výzkumného procesu.</a:t>
            </a:r>
          </a:p>
          <a:p>
            <a:pPr>
              <a:lnSpc>
                <a:spcPct val="80000"/>
              </a:lnSpc>
            </a:pPr>
            <a:endParaRPr lang="cs-CZ" sz="2000"/>
          </a:p>
          <a:p>
            <a:pPr>
              <a:lnSpc>
                <a:spcPct val="80000"/>
              </a:lnSpc>
            </a:pPr>
            <a:r>
              <a:rPr lang="cs-CZ" sz="2000" b="1"/>
              <a:t>Etika </a:t>
            </a:r>
            <a:r>
              <a:rPr lang="cs-CZ" sz="2000"/>
              <a:t>má charakter</a:t>
            </a:r>
            <a:r>
              <a:rPr lang="cs-CZ" sz="2000" b="1"/>
              <a:t> dynamického vztahu, vyjednávání </a:t>
            </a:r>
            <a:r>
              <a:rPr lang="cs-CZ" sz="2000"/>
              <a:t>s těmi, které zkoumáme, ale potažmo i s vědeckou obcí a veřejností.</a:t>
            </a:r>
          </a:p>
          <a:p>
            <a:pPr>
              <a:lnSpc>
                <a:spcPct val="80000"/>
              </a:lnSpc>
            </a:pPr>
            <a:endParaRPr lang="cs-CZ" sz="2000"/>
          </a:p>
          <a:p>
            <a:pPr>
              <a:lnSpc>
                <a:spcPct val="80000"/>
              </a:lnSpc>
            </a:pPr>
            <a:r>
              <a:rPr lang="cs-CZ" sz="2000"/>
              <a:t>Etické otázky je třeba zvažovat jak v rámci kvalitativní, tak  kvantitativní strategie výzkumu.</a:t>
            </a:r>
          </a:p>
        </p:txBody>
      </p:sp>
    </p:spTree>
    <p:extLst>
      <p:ext uri="{BB962C8B-B14F-4D97-AF65-F5344CB8AC3E}">
        <p14:creationId xmlns:p14="http://schemas.microsoft.com/office/powerpoint/2010/main" val="425407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 idx="4294967295"/>
          </p:nvPr>
        </p:nvSpPr>
        <p:spPr>
          <a:xfrm>
            <a:off x="822960" y="508544"/>
            <a:ext cx="10476411" cy="933450"/>
          </a:xfrm>
        </p:spPr>
        <p:txBody>
          <a:bodyPr anchor="b"/>
          <a:lstStyle/>
          <a:p>
            <a:pPr eaLnBrk="1" hangingPunct="1"/>
            <a:r>
              <a:rPr lang="cs-CZ" altLang="cs-CZ" sz="2800" b="1" dirty="0"/>
              <a:t>Dva pohledy na to, jak v terénu budovat </a:t>
            </a:r>
            <a:r>
              <a:rPr lang="cs-CZ" altLang="cs-CZ" sz="2800" b="1" dirty="0" smtClean="0"/>
              <a:t>vztahy k </a:t>
            </a:r>
            <a:r>
              <a:rPr lang="cs-CZ" altLang="cs-CZ" sz="2800" b="1" dirty="0"/>
              <a:t>informátorům a o co opírat etická rozhodnutí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4294967295"/>
          </p:nvPr>
        </p:nvSpPr>
        <p:spPr>
          <a:xfrm>
            <a:off x="822960" y="1830977"/>
            <a:ext cx="10476411" cy="4694238"/>
          </a:xfrm>
        </p:spPr>
        <p:txBody>
          <a:bodyPr/>
          <a:lstStyle/>
          <a:p>
            <a:pPr eaLnBrk="1" hangingPunct="1"/>
            <a:endParaRPr lang="cs-CZ" altLang="cs-CZ" sz="2400" b="1" dirty="0"/>
          </a:p>
          <a:p>
            <a:pPr eaLnBrk="1" hangingPunct="1"/>
            <a:r>
              <a:rPr lang="cs-CZ" altLang="cs-CZ" sz="2400" b="1" dirty="0"/>
              <a:t>Etika spravedlnosti</a:t>
            </a:r>
          </a:p>
          <a:p>
            <a:pPr lvl="1" eaLnBrk="1" hangingPunct="1"/>
            <a:r>
              <a:rPr lang="cs-CZ" altLang="cs-CZ" sz="1800" dirty="0"/>
              <a:t>Přístup </a:t>
            </a:r>
            <a:r>
              <a:rPr lang="cs-CZ" altLang="cs-CZ" sz="1800" i="1" dirty="0">
                <a:solidFill>
                  <a:schemeClr val="tx2"/>
                </a:solidFill>
              </a:rPr>
              <a:t>situačně nezávislý</a:t>
            </a:r>
            <a:r>
              <a:rPr lang="cs-CZ" altLang="cs-CZ" sz="1800" dirty="0">
                <a:solidFill>
                  <a:schemeClr val="tx2"/>
                </a:solidFill>
              </a:rPr>
              <a:t> </a:t>
            </a:r>
            <a:r>
              <a:rPr lang="cs-CZ" altLang="cs-CZ" sz="1800" dirty="0"/>
              <a:t>= snaha nalézt a definovat pravidla etického rozhodování, </a:t>
            </a:r>
            <a:r>
              <a:rPr lang="cs-CZ" altLang="cs-CZ" sz="1800" b="1" dirty="0"/>
              <a:t>platná a uplatnitelná vždy</a:t>
            </a:r>
            <a:r>
              <a:rPr lang="cs-CZ" altLang="cs-CZ" sz="1800" dirty="0"/>
              <a:t>, </a:t>
            </a:r>
            <a:r>
              <a:rPr lang="cs-CZ" altLang="cs-CZ" sz="1800" b="1" dirty="0"/>
              <a:t>bez ohledu na konkrétní situaci a její aktéry </a:t>
            </a:r>
            <a:r>
              <a:rPr lang="cs-CZ" altLang="cs-CZ" sz="1800" dirty="0"/>
              <a:t>(včetně osoby výzkumníka).</a:t>
            </a:r>
          </a:p>
          <a:p>
            <a:pPr lvl="1" eaLnBrk="1" hangingPunct="1"/>
            <a:endParaRPr lang="cs-CZ" altLang="cs-CZ" sz="1800" dirty="0"/>
          </a:p>
          <a:p>
            <a:pPr eaLnBrk="1" hangingPunct="1"/>
            <a:r>
              <a:rPr lang="cs-CZ" altLang="cs-CZ" sz="2400" b="1" dirty="0"/>
              <a:t>Etika péče / účasti</a:t>
            </a:r>
          </a:p>
          <a:p>
            <a:pPr lvl="1" eaLnBrk="1" hangingPunct="1"/>
            <a:r>
              <a:rPr lang="cs-CZ" altLang="cs-CZ" sz="1800" dirty="0"/>
              <a:t>Společenskovědní výzkum je </a:t>
            </a:r>
            <a:r>
              <a:rPr lang="cs-CZ" altLang="cs-CZ" sz="1800" i="1" dirty="0">
                <a:solidFill>
                  <a:schemeClr val="tx2"/>
                </a:solidFill>
              </a:rPr>
              <a:t>situovaný</a:t>
            </a:r>
            <a:r>
              <a:rPr lang="cs-CZ" altLang="cs-CZ" sz="1800" dirty="0"/>
              <a:t>, je jedinečným </a:t>
            </a:r>
            <a:r>
              <a:rPr lang="cs-CZ" altLang="cs-CZ" sz="1800" i="1" dirty="0">
                <a:solidFill>
                  <a:schemeClr val="tx2"/>
                </a:solidFill>
              </a:rPr>
              <a:t>vztahem konkrétních lidí </a:t>
            </a:r>
            <a:r>
              <a:rPr lang="cs-CZ" altLang="cs-CZ" sz="1800" dirty="0"/>
              <a:t>v </a:t>
            </a:r>
            <a:r>
              <a:rPr lang="cs-CZ" altLang="cs-CZ" sz="1800" i="1" dirty="0">
                <a:solidFill>
                  <a:schemeClr val="tx2"/>
                </a:solidFill>
              </a:rPr>
              <a:t>konkrétním mocenském kontextu.</a:t>
            </a:r>
          </a:p>
          <a:p>
            <a:pPr lvl="1" eaLnBrk="1" hangingPunct="1"/>
            <a:r>
              <a:rPr lang="cs-CZ" altLang="cs-CZ" sz="1800" dirty="0"/>
              <a:t>pravidlo systematicky vytvářené a udržované </a:t>
            </a:r>
            <a:r>
              <a:rPr lang="cs-CZ" altLang="cs-CZ" sz="1800" b="1" i="1" dirty="0"/>
              <a:t>upřímnosti a rovnosti </a:t>
            </a:r>
            <a:r>
              <a:rPr lang="cs-CZ" altLang="cs-CZ" sz="1800" dirty="0"/>
              <a:t>výzkumníka a zkoumaných </a:t>
            </a:r>
          </a:p>
          <a:p>
            <a:pPr lvl="1" algn="r" eaLnBrk="1" hangingPunct="1">
              <a:buFont typeface="Wingdings" panose="05000000000000000000" pitchFamily="2" charset="2"/>
              <a:buNone/>
            </a:pPr>
            <a:r>
              <a:rPr lang="cs-CZ" altLang="cs-CZ" sz="1400" dirty="0"/>
              <a:t>Carol </a:t>
            </a:r>
            <a:r>
              <a:rPr lang="cs-CZ" altLang="cs-CZ" sz="1400" dirty="0" err="1"/>
              <a:t>Gilligan</a:t>
            </a:r>
            <a:r>
              <a:rPr lang="cs-CZ" altLang="cs-CZ" sz="1400" dirty="0"/>
              <a:t>: </a:t>
            </a:r>
            <a:r>
              <a:rPr lang="cs-CZ" altLang="cs-CZ" sz="1400" i="1" dirty="0"/>
              <a:t>In a </a:t>
            </a:r>
            <a:r>
              <a:rPr lang="cs-CZ" altLang="cs-CZ" sz="1400" i="1" dirty="0" err="1"/>
              <a:t>Different</a:t>
            </a:r>
            <a:r>
              <a:rPr lang="cs-CZ" altLang="cs-CZ" sz="1400" i="1" dirty="0"/>
              <a:t> </a:t>
            </a:r>
            <a:r>
              <a:rPr lang="cs-CZ" altLang="cs-CZ" sz="1400" i="1" dirty="0" err="1"/>
              <a:t>Voice</a:t>
            </a:r>
            <a:r>
              <a:rPr lang="cs-CZ" altLang="cs-CZ" sz="1400" dirty="0"/>
              <a:t> (1982)</a:t>
            </a:r>
          </a:p>
          <a:p>
            <a:pPr lvl="1" eaLnBrk="1" hangingPunct="1"/>
            <a:endParaRPr lang="cs-CZ" altLang="cs-CZ" sz="1800" dirty="0"/>
          </a:p>
          <a:p>
            <a:pPr lvl="1" eaLnBrk="1" hangingPunct="1"/>
            <a:endParaRPr lang="cs-CZ" alt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904549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 idx="4294967295"/>
          </p:nvPr>
        </p:nvSpPr>
        <p:spPr>
          <a:xfrm>
            <a:off x="940526" y="454343"/>
            <a:ext cx="11251474" cy="685800"/>
          </a:xfrm>
        </p:spPr>
        <p:txBody>
          <a:bodyPr anchor="b">
            <a:normAutofit/>
          </a:bodyPr>
          <a:lstStyle/>
          <a:p>
            <a:pPr eaLnBrk="1" hangingPunct="1"/>
            <a:r>
              <a:rPr lang="cs-CZ" altLang="cs-CZ" sz="3200" dirty="0"/>
              <a:t>Etika spravedlnosti (</a:t>
            </a:r>
            <a:r>
              <a:rPr lang="cs-CZ" altLang="cs-CZ" sz="3200" dirty="0" err="1"/>
              <a:t>ethics</a:t>
            </a:r>
            <a:r>
              <a:rPr lang="cs-CZ" altLang="cs-CZ" sz="3200" dirty="0"/>
              <a:t> </a:t>
            </a:r>
            <a:r>
              <a:rPr lang="cs-CZ" altLang="cs-CZ" sz="3200" dirty="0" err="1"/>
              <a:t>of</a:t>
            </a:r>
            <a:r>
              <a:rPr lang="cs-CZ" altLang="cs-CZ" sz="3200" dirty="0"/>
              <a:t> justice)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4294967295"/>
          </p:nvPr>
        </p:nvSpPr>
        <p:spPr>
          <a:xfrm>
            <a:off x="940526" y="1600200"/>
            <a:ext cx="10383384" cy="452913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è"/>
            </a:pPr>
            <a:r>
              <a:rPr lang="cs-CZ" altLang="cs-CZ" sz="2400" b="1" i="1" dirty="0"/>
              <a:t>usilování o spravedlnost</a:t>
            </a:r>
            <a:r>
              <a:rPr lang="cs-CZ" altLang="cs-CZ" sz="2400" b="1" dirty="0"/>
              <a:t> (</a:t>
            </a:r>
            <a:r>
              <a:rPr lang="cs-CZ" altLang="cs-CZ" sz="2400" b="1" i="1" dirty="0"/>
              <a:t>justice</a:t>
            </a:r>
            <a:r>
              <a:rPr lang="cs-CZ" altLang="cs-CZ" sz="2400" b="1" dirty="0"/>
              <a:t>), </a:t>
            </a:r>
            <a:r>
              <a:rPr lang="cs-CZ" altLang="cs-CZ" sz="2400" dirty="0"/>
              <a:t>tedy o spravedlivé a rovné zacházení se všemi participanty výzkumu</a:t>
            </a:r>
          </a:p>
          <a:p>
            <a:pPr eaLnBrk="1" hangingPunct="1">
              <a:buFont typeface="Wingdings" panose="05000000000000000000" pitchFamily="2" charset="2"/>
              <a:buChar char="è"/>
            </a:pPr>
            <a:r>
              <a:rPr lang="cs-CZ" altLang="cs-CZ" sz="2400" b="1" i="1" dirty="0"/>
              <a:t>hledání obecných etických principů</a:t>
            </a:r>
            <a:r>
              <a:rPr lang="cs-CZ" altLang="cs-CZ" sz="2400" b="1" dirty="0"/>
              <a:t>  </a:t>
            </a:r>
            <a:endParaRPr lang="cs-CZ" altLang="cs-CZ" sz="2400" dirty="0"/>
          </a:p>
          <a:p>
            <a:pPr eaLnBrk="1" hangingPunct="1"/>
            <a:endParaRPr lang="cs-CZ" altLang="cs-CZ" sz="2400" dirty="0"/>
          </a:p>
          <a:p>
            <a:pPr eaLnBrk="1" hangingPunct="1"/>
            <a:r>
              <a:rPr lang="cs-CZ" altLang="cs-CZ" sz="2400" b="1" dirty="0"/>
              <a:t>Cílem je jednoznačné a univerzální zhodnocení etického chování </a:t>
            </a:r>
            <a:r>
              <a:rPr lang="cs-CZ" altLang="cs-CZ" sz="2400" dirty="0"/>
              <a:t>výzkumníka </a:t>
            </a:r>
          </a:p>
          <a:p>
            <a:pPr eaLnBrk="1" hangingPunct="1"/>
            <a:endParaRPr lang="cs-CZ" altLang="cs-CZ" sz="24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>
                <a:sym typeface="Wingdings" panose="05000000000000000000" pitchFamily="2" charset="2"/>
              </a:rPr>
              <a:t> </a:t>
            </a:r>
            <a:r>
              <a:rPr lang="cs-CZ" altLang="cs-CZ" sz="2400" dirty="0"/>
              <a:t>snaha o zajištění </a:t>
            </a:r>
            <a:r>
              <a:rPr lang="cs-CZ" altLang="cs-CZ" sz="2400" b="1" dirty="0"/>
              <a:t>nestranného, na abstraktních principech založeného jednání v terénu </a:t>
            </a:r>
            <a:r>
              <a:rPr lang="cs-CZ" altLang="cs-CZ" sz="2400" dirty="0"/>
              <a:t>(</a:t>
            </a:r>
            <a:r>
              <a:rPr lang="cs-CZ" altLang="cs-CZ" sz="2400" dirty="0">
                <a:sym typeface="Wingdings" panose="05000000000000000000" pitchFamily="2" charset="2"/>
              </a:rPr>
              <a:t>etické KODEXY)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3918874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 idx="4294967295"/>
          </p:nvPr>
        </p:nvSpPr>
        <p:spPr>
          <a:xfrm>
            <a:off x="647700" y="458652"/>
            <a:ext cx="7886700" cy="609600"/>
          </a:xfrm>
        </p:spPr>
        <p:txBody>
          <a:bodyPr anchor="b">
            <a:noAutofit/>
          </a:bodyPr>
          <a:lstStyle/>
          <a:p>
            <a:pPr eaLnBrk="1" hangingPunct="1"/>
            <a:r>
              <a:rPr lang="cs-CZ" altLang="cs-CZ" sz="3200" dirty="0" smtClean="0"/>
              <a:t>Etika </a:t>
            </a:r>
            <a:r>
              <a:rPr lang="cs-CZ" altLang="cs-CZ" sz="3200" dirty="0"/>
              <a:t>péče / účasti (care </a:t>
            </a:r>
            <a:r>
              <a:rPr lang="cs-CZ" altLang="cs-CZ" sz="3200" dirty="0" err="1"/>
              <a:t>ethics</a:t>
            </a:r>
            <a:r>
              <a:rPr lang="cs-CZ" altLang="cs-CZ" sz="3200" dirty="0"/>
              <a:t>)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4294967295"/>
          </p:nvPr>
        </p:nvSpPr>
        <p:spPr>
          <a:xfrm>
            <a:off x="647700" y="1404166"/>
            <a:ext cx="10808426" cy="4535488"/>
          </a:xfrm>
        </p:spPr>
        <p:txBody>
          <a:bodyPr/>
          <a:lstStyle/>
          <a:p>
            <a:pPr eaLnBrk="1" hangingPunct="1"/>
            <a:endParaRPr lang="cs-CZ" altLang="cs-CZ" sz="2400" dirty="0"/>
          </a:p>
          <a:p>
            <a:pPr eaLnBrk="1" hangingPunct="1"/>
            <a:r>
              <a:rPr lang="cs-CZ" altLang="cs-CZ" sz="2400" dirty="0"/>
              <a:t>etický postoj inspirovaný feministickými výzkumy – výzkum je určitý </a:t>
            </a:r>
            <a:r>
              <a:rPr lang="cs-CZ" altLang="cs-CZ" sz="2400" b="1" i="1" dirty="0">
                <a:solidFill>
                  <a:schemeClr val="tx2"/>
                </a:solidFill>
              </a:rPr>
              <a:t>mocenský vztah </a:t>
            </a:r>
            <a:r>
              <a:rPr lang="cs-CZ" altLang="cs-CZ" sz="2400" dirty="0"/>
              <a:t>a odehrává se v kontextu jiných mocenských vztahů</a:t>
            </a:r>
            <a:endParaRPr lang="cs-CZ" altLang="cs-CZ" sz="2400" dirty="0">
              <a:solidFill>
                <a:schemeClr val="tx2"/>
              </a:solidFill>
            </a:endParaRPr>
          </a:p>
          <a:p>
            <a:pPr eaLnBrk="1" hangingPunct="1"/>
            <a:r>
              <a:rPr lang="cs-CZ" altLang="cs-CZ" sz="2400" dirty="0"/>
              <a:t>výzkumný proces chápán jako </a:t>
            </a:r>
            <a:r>
              <a:rPr lang="cs-CZ" altLang="cs-CZ" sz="2400" b="1" i="1" dirty="0"/>
              <a:t>dynamický a reciproční</a:t>
            </a:r>
          </a:p>
          <a:p>
            <a:pPr eaLnBrk="1" hangingPunct="1"/>
            <a:r>
              <a:rPr lang="cs-CZ" altLang="cs-CZ" sz="2400" dirty="0"/>
              <a:t>výzkumník je </a:t>
            </a:r>
            <a:r>
              <a:rPr lang="cs-CZ" altLang="cs-CZ" sz="2400" b="1" i="1" dirty="0"/>
              <a:t>osobně angažovaný </a:t>
            </a:r>
            <a:endParaRPr lang="cs-CZ" altLang="cs-CZ" sz="2400" dirty="0"/>
          </a:p>
          <a:p>
            <a:pPr eaLnBrk="1" hangingPunct="1"/>
            <a:r>
              <a:rPr lang="cs-CZ" altLang="cs-CZ" sz="2400" dirty="0"/>
              <a:t>důležitým tématem reprezentace výzkumů prostřednictvím </a:t>
            </a:r>
            <a:r>
              <a:rPr lang="cs-CZ" altLang="cs-CZ" sz="2400" b="1" i="1" dirty="0"/>
              <a:t>publikací</a:t>
            </a:r>
          </a:p>
          <a:p>
            <a:pPr eaLnBrk="1" hangingPunct="1"/>
            <a:r>
              <a:rPr lang="cs-CZ" altLang="cs-CZ" sz="2400" dirty="0"/>
              <a:t>Pro výzkumníka mělo platit </a:t>
            </a:r>
            <a:r>
              <a:rPr lang="cs-CZ" altLang="cs-CZ" sz="2400" b="1" i="1" dirty="0">
                <a:solidFill>
                  <a:schemeClr val="tx2"/>
                </a:solidFill>
              </a:rPr>
              <a:t>kritérium partnerství, respektu a nezneužívání</a:t>
            </a:r>
            <a:r>
              <a:rPr lang="cs-CZ" altLang="cs-CZ" sz="2400" dirty="0"/>
              <a:t> </a:t>
            </a:r>
          </a:p>
          <a:p>
            <a:pPr eaLnBrk="1" hangingPunct="1"/>
            <a:r>
              <a:rPr lang="cs-CZ" altLang="cs-CZ" sz="2400" dirty="0" smtClean="0"/>
              <a:t>Základním </a:t>
            </a:r>
            <a:r>
              <a:rPr lang="cs-CZ" altLang="cs-CZ" sz="2400" dirty="0"/>
              <a:t>východiskem je </a:t>
            </a:r>
            <a:r>
              <a:rPr lang="cs-CZ" altLang="cs-CZ" sz="2400" b="1" i="1" dirty="0">
                <a:solidFill>
                  <a:schemeClr val="tx2"/>
                </a:solidFill>
              </a:rPr>
              <a:t>přiznaná subjektivita a její reflexe</a:t>
            </a:r>
            <a:endParaRPr lang="cs-CZ" altLang="cs-CZ" sz="2400" i="1" dirty="0">
              <a:solidFill>
                <a:schemeClr val="tx2"/>
              </a:solidFill>
            </a:endParaRPr>
          </a:p>
          <a:p>
            <a:pPr eaLnBrk="1" hangingPunct="1"/>
            <a:endParaRPr lang="cs-CZ" altLang="cs-CZ" sz="2400" dirty="0"/>
          </a:p>
          <a:p>
            <a:pPr eaLnBrk="1" hangingPunct="1"/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3080998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cs typeface="Arial" charset="0"/>
              </a:rPr>
              <a:t>Opakování: paradigmatické ukotvení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567542"/>
            <a:ext cx="10970684" cy="456179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 smtClean="0"/>
              <a:t>Paradigma</a:t>
            </a:r>
          </a:p>
          <a:p>
            <a:pPr lvl="1"/>
            <a:r>
              <a:rPr lang="cs-CZ" dirty="0" smtClean="0"/>
              <a:t>sdílený názor na to, jak se má dělat věda: ontologie, epistemologie a metodologie: </a:t>
            </a:r>
          </a:p>
          <a:p>
            <a:pPr lvl="1"/>
            <a:r>
              <a:rPr lang="cs-CZ" dirty="0" smtClean="0"/>
              <a:t>množina předpokladů o sociálním světě a o tom, jak jej zkoumat</a:t>
            </a:r>
          </a:p>
          <a:p>
            <a:pPr lvl="2"/>
            <a:r>
              <a:rPr lang="cs-CZ" dirty="0" smtClean="0"/>
              <a:t>Jaký je (sociální) svět, jak mu rozumím (v kontextu oboru, teorií) →</a:t>
            </a:r>
          </a:p>
          <a:p>
            <a:pPr lvl="2"/>
            <a:r>
              <a:rPr lang="cs-CZ" dirty="0" smtClean="0"/>
              <a:t>jaká jsou relevantní výzkumná </a:t>
            </a:r>
            <a:r>
              <a:rPr lang="cs-CZ" b="1" dirty="0" smtClean="0"/>
              <a:t> témata</a:t>
            </a:r>
          </a:p>
          <a:p>
            <a:pPr lvl="2"/>
            <a:r>
              <a:rPr lang="cs-CZ" dirty="0" smtClean="0"/>
              <a:t>jaké postupy = </a:t>
            </a:r>
            <a:r>
              <a:rPr lang="cs-CZ" b="1" dirty="0" smtClean="0"/>
              <a:t>metody </a:t>
            </a:r>
            <a:r>
              <a:rPr lang="cs-CZ" dirty="0" smtClean="0"/>
              <a:t>pro výzkum zvolit (strategie výzkumu, techniky sběru / tvorby dat, analytické postupy, interpretace</a:t>
            </a:r>
          </a:p>
          <a:p>
            <a:pPr marL="0" indent="0">
              <a:buNone/>
            </a:pPr>
            <a:r>
              <a:rPr lang="cs-CZ" dirty="0" smtClean="0"/>
              <a:t>Vliv paradigmatu (= zvolené teoretické perspektivy/perspektiv) na výzkum:</a:t>
            </a:r>
          </a:p>
          <a:p>
            <a:pPr lvl="1"/>
            <a:r>
              <a:rPr lang="cs-CZ" dirty="0" smtClean="0"/>
              <a:t>Výzkumník přijme určitý systém názorů a jiné odmítne </a:t>
            </a:r>
            <a:r>
              <a:rPr lang="cs-CZ" dirty="0" smtClean="0">
                <a:cs typeface="Arial" charset="0"/>
              </a:rPr>
              <a:t>→</a:t>
            </a:r>
            <a:endParaRPr lang="cs-CZ" dirty="0" smtClean="0"/>
          </a:p>
          <a:p>
            <a:pPr lvl="2"/>
            <a:r>
              <a:rPr lang="cs-CZ" dirty="0" smtClean="0"/>
              <a:t>podoba (obsah i forma) kladení výzkumných otázek </a:t>
            </a:r>
          </a:p>
          <a:p>
            <a:pPr lvl="2"/>
            <a:r>
              <a:rPr lang="cs-CZ" dirty="0" smtClean="0"/>
              <a:t>metody výzkumu</a:t>
            </a:r>
          </a:p>
          <a:p>
            <a:pPr lvl="2"/>
            <a:r>
              <a:rPr lang="cs-CZ" dirty="0" smtClean="0"/>
              <a:t>diskurz (/sdílený/ jazyk = podoba (s)rozumění) </a:t>
            </a:r>
          </a:p>
          <a:p>
            <a:pPr marL="914400" lvl="2" indent="0" algn="r">
              <a:buNone/>
            </a:pPr>
            <a:r>
              <a:rPr lang="cs-CZ" sz="1500" dirty="0" err="1" smtClean="0"/>
              <a:t>Punch</a:t>
            </a:r>
            <a:r>
              <a:rPr lang="cs-CZ" sz="1500" dirty="0" smtClean="0"/>
              <a:t> (2008:54) /závorky H.N./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14545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 idx="4294967295"/>
          </p:nvPr>
        </p:nvSpPr>
        <p:spPr>
          <a:xfrm>
            <a:off x="852351" y="455704"/>
            <a:ext cx="10394769" cy="1317534"/>
          </a:xfrm>
        </p:spPr>
        <p:txBody>
          <a:bodyPr anchor="b">
            <a:normAutofit/>
          </a:bodyPr>
          <a:lstStyle/>
          <a:p>
            <a:pPr algn="ctr" eaLnBrk="1" hangingPunct="1"/>
            <a:r>
              <a:rPr lang="cs-CZ" altLang="cs-CZ" sz="3600" dirty="0" smtClean="0"/>
              <a:t>Etika </a:t>
            </a:r>
            <a:r>
              <a:rPr lang="cs-CZ" altLang="cs-CZ" sz="3600" dirty="0"/>
              <a:t>spravedlnosti   x   Etika péče / účasti </a:t>
            </a:r>
            <a:r>
              <a:rPr lang="cs-CZ" altLang="cs-CZ" sz="3600" dirty="0"/>
              <a:t/>
            </a:r>
            <a:br>
              <a:rPr lang="cs-CZ" altLang="cs-CZ" sz="3600" dirty="0"/>
            </a:br>
            <a:r>
              <a:rPr lang="cs-CZ" altLang="cs-CZ" sz="3600" dirty="0" smtClean="0"/>
              <a:t>Úskalí </a:t>
            </a:r>
            <a:r>
              <a:rPr lang="cs-CZ" altLang="cs-CZ" sz="3600" dirty="0"/>
              <a:t>a rizika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4294967295"/>
          </p:nvPr>
        </p:nvSpPr>
        <p:spPr>
          <a:xfrm>
            <a:off x="852351" y="1773238"/>
            <a:ext cx="10616837" cy="4359275"/>
          </a:xfrm>
        </p:spPr>
        <p:txBody>
          <a:bodyPr/>
          <a:lstStyle/>
          <a:p>
            <a:pPr eaLnBrk="1" hangingPunct="1"/>
            <a:endParaRPr lang="cs-CZ" altLang="cs-CZ" sz="2400" dirty="0"/>
          </a:p>
          <a:p>
            <a:pPr eaLnBrk="1" hangingPunct="1"/>
            <a:r>
              <a:rPr lang="cs-CZ" altLang="cs-CZ" sz="2400" dirty="0"/>
              <a:t>Etika spravedlnosti: riziko </a:t>
            </a:r>
            <a:r>
              <a:rPr lang="cs-CZ" altLang="cs-CZ" sz="2400" dirty="0">
                <a:solidFill>
                  <a:schemeClr val="tx2"/>
                </a:solidFill>
              </a:rPr>
              <a:t>formalizace, odosobnění; </a:t>
            </a:r>
            <a:r>
              <a:rPr lang="cs-CZ" altLang="cs-CZ" sz="2400" dirty="0"/>
              <a:t>přecenění možnosti </a:t>
            </a:r>
            <a:r>
              <a:rPr lang="cs-CZ" altLang="cs-CZ" sz="2400" dirty="0">
                <a:solidFill>
                  <a:schemeClr val="tx2"/>
                </a:solidFill>
              </a:rPr>
              <a:t>objektivity </a:t>
            </a:r>
            <a:r>
              <a:rPr lang="cs-CZ" altLang="cs-CZ" sz="2400" dirty="0"/>
              <a:t>pravidel</a:t>
            </a:r>
          </a:p>
          <a:p>
            <a:pPr eaLnBrk="1" hangingPunct="1"/>
            <a:r>
              <a:rPr lang="cs-CZ" altLang="cs-CZ" sz="2400" dirty="0"/>
              <a:t>Etika péče: riziko </a:t>
            </a:r>
            <a:r>
              <a:rPr lang="cs-CZ" altLang="cs-CZ" sz="2400" dirty="0">
                <a:solidFill>
                  <a:schemeClr val="tx2"/>
                </a:solidFill>
              </a:rPr>
              <a:t>nereflektované subjektivity</a:t>
            </a:r>
            <a:r>
              <a:rPr lang="cs-CZ" altLang="cs-CZ" sz="2400" dirty="0"/>
              <a:t>, </a:t>
            </a:r>
            <a:r>
              <a:rPr lang="cs-CZ" altLang="cs-CZ" sz="2400" dirty="0">
                <a:solidFill>
                  <a:schemeClr val="tx2"/>
                </a:solidFill>
              </a:rPr>
              <a:t>nereflektovaného ovlivnění terénu; </a:t>
            </a:r>
            <a:r>
              <a:rPr lang="cs-CZ" altLang="cs-CZ" sz="2400" dirty="0"/>
              <a:t>otázka </a:t>
            </a:r>
            <a:r>
              <a:rPr lang="cs-CZ" altLang="cs-CZ" sz="2400" dirty="0">
                <a:solidFill>
                  <a:schemeClr val="tx2"/>
                </a:solidFill>
              </a:rPr>
              <a:t>hranic a míry angažovanosti</a:t>
            </a:r>
          </a:p>
          <a:p>
            <a:pPr eaLnBrk="1" hangingPunct="1"/>
            <a:endParaRPr lang="cs-CZ" altLang="cs-CZ" sz="2400" dirty="0"/>
          </a:p>
          <a:p>
            <a:pPr eaLnBrk="1" hangingPunct="1"/>
            <a:r>
              <a:rPr lang="cs-CZ" altLang="cs-CZ" sz="2400" dirty="0"/>
              <a:t>Není „lepší“ a „horší“ přístup – oba jsou legitimní</a:t>
            </a:r>
          </a:p>
          <a:p>
            <a:pPr eaLnBrk="1" hangingPunct="1"/>
            <a:r>
              <a:rPr lang="cs-CZ" altLang="cs-CZ" sz="2400" dirty="0"/>
              <a:t>Volba přístupu je věcí pečlivé rozvahy každého výzkumníka</a:t>
            </a:r>
          </a:p>
          <a:p>
            <a:pPr eaLnBrk="1" hangingPunct="1"/>
            <a:r>
              <a:rPr lang="cs-CZ" altLang="cs-CZ" sz="2400" dirty="0"/>
              <a:t>Etický přístup by měl být v souladu s teoretickými východisky výzkumu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4167295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46113" y="332847"/>
            <a:ext cx="10487554" cy="1371600"/>
          </a:xfrm>
        </p:spPr>
        <p:txBody>
          <a:bodyPr/>
          <a:lstStyle/>
          <a:p>
            <a:pPr eaLnBrk="1" hangingPunct="1"/>
            <a:r>
              <a:rPr lang="cs-CZ" sz="3900" dirty="0" smtClean="0"/>
              <a:t>Etické </a:t>
            </a:r>
            <a:r>
              <a:rPr lang="cs-CZ" sz="3900" dirty="0"/>
              <a:t>aspekty </a:t>
            </a:r>
            <a:r>
              <a:rPr lang="cs-CZ" sz="3900" dirty="0" err="1"/>
              <a:t>sociálněvědního</a:t>
            </a:r>
            <a:r>
              <a:rPr lang="cs-CZ" sz="3900" dirty="0"/>
              <a:t> výzkumu se odrážejí</a:t>
            </a:r>
            <a:endParaRPr lang="cs-CZ" sz="38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646113" y="1881050"/>
            <a:ext cx="10487554" cy="44975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dirty="0"/>
              <a:t>1. </a:t>
            </a:r>
            <a:r>
              <a:rPr lang="cs-CZ" sz="2000" b="1" dirty="0"/>
              <a:t>v procesu interakce /dynamiky vztahu/ s těmi, které zkoumáme</a:t>
            </a:r>
            <a:r>
              <a:rPr lang="cs-CZ" sz="2000" dirty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/>
              <a:t>Etika výzkumu </a:t>
            </a:r>
          </a:p>
          <a:p>
            <a:pPr lvl="2" eaLnBrk="1" hangingPunct="1">
              <a:lnSpc>
                <a:spcPct val="80000"/>
              </a:lnSpc>
            </a:pPr>
            <a:r>
              <a:rPr lang="cs-CZ" dirty="0"/>
              <a:t>Procedurální etika</a:t>
            </a:r>
          </a:p>
          <a:p>
            <a:pPr lvl="2" eaLnBrk="1" hangingPunct="1">
              <a:lnSpc>
                <a:spcPct val="80000"/>
              </a:lnSpc>
            </a:pPr>
            <a:r>
              <a:rPr lang="cs-CZ" dirty="0"/>
              <a:t>„Etika v praxi“ = tzv. </a:t>
            </a:r>
            <a:r>
              <a:rPr lang="cs-CZ" dirty="0" err="1"/>
              <a:t>mikroetika</a:t>
            </a:r>
            <a:endParaRPr lang="cs-CZ" dirty="0"/>
          </a:p>
          <a:p>
            <a:pPr eaLnBrk="1" hangingPunct="1">
              <a:lnSpc>
                <a:spcPct val="80000"/>
              </a:lnSpc>
            </a:pPr>
            <a:endParaRPr lang="cs-CZ" sz="2000" dirty="0"/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2. </a:t>
            </a:r>
            <a:r>
              <a:rPr lang="cs-CZ" sz="2000" b="1" dirty="0"/>
              <a:t>v procesu reprezentace /výsledků výzkumů/</a:t>
            </a:r>
            <a:r>
              <a:rPr lang="cs-CZ" sz="2000" dirty="0"/>
              <a:t> 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/>
              <a:t>Publikační etika</a:t>
            </a:r>
          </a:p>
          <a:p>
            <a:pPr lvl="2" eaLnBrk="1" hangingPunct="1">
              <a:lnSpc>
                <a:spcPct val="80000"/>
              </a:lnSpc>
            </a:pPr>
            <a:r>
              <a:rPr lang="cs-CZ" dirty="0"/>
              <a:t>Plagiátorství	</a:t>
            </a:r>
          </a:p>
          <a:p>
            <a:pPr lvl="2" eaLnBrk="1" hangingPunct="1">
              <a:lnSpc>
                <a:spcPct val="80000"/>
              </a:lnSpc>
            </a:pPr>
            <a:r>
              <a:rPr lang="cs-CZ" dirty="0"/>
              <a:t>Falzifikace	</a:t>
            </a:r>
          </a:p>
          <a:p>
            <a:pPr lvl="2" eaLnBrk="1" hangingPunct="1">
              <a:lnSpc>
                <a:spcPct val="80000"/>
              </a:lnSpc>
            </a:pPr>
            <a:endParaRPr lang="cs-CZ" dirty="0"/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3. </a:t>
            </a:r>
            <a:r>
              <a:rPr lang="cs-CZ" sz="2000" b="1" dirty="0"/>
              <a:t>v otázce legitimity výzkumu </a:t>
            </a:r>
            <a:r>
              <a:rPr lang="cs-CZ" sz="2000" dirty="0"/>
              <a:t>/zejména v aplikovaných typech výzkumu/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sz="1800" dirty="0"/>
          </a:p>
          <a:p>
            <a:pPr algn="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sz="1800" dirty="0"/>
              <a:t>(</a:t>
            </a:r>
            <a:r>
              <a:rPr lang="en-US" sz="1800" dirty="0"/>
              <a:t>Guillemin – Gillam 2004)</a:t>
            </a:r>
            <a:endParaRPr lang="cs-CZ" sz="18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sz="18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sz="1800" dirty="0"/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sz="1600" dirty="0"/>
          </a:p>
          <a:p>
            <a:pPr eaLnBrk="1" hangingPunct="1">
              <a:lnSpc>
                <a:spcPct val="80000"/>
              </a:lnSpc>
            </a:pPr>
            <a:endParaRPr lang="cs-CZ" sz="2000" dirty="0"/>
          </a:p>
          <a:p>
            <a:pPr eaLnBrk="1" hangingPunct="1">
              <a:lnSpc>
                <a:spcPct val="8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0928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/>
              <a:t>Etika výzkumu: </a:t>
            </a:r>
            <a:r>
              <a:rPr lang="cs-CZ" sz="4000" b="1"/>
              <a:t>Procedurální etika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/>
              <a:t>A) Legislativa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/>
              <a:t>B) Profesní etické </a:t>
            </a:r>
            <a:r>
              <a:rPr lang="cs-CZ" sz="2400" dirty="0" smtClean="0"/>
              <a:t>kodexy, etické komise </a:t>
            </a:r>
            <a:endParaRPr lang="cs-CZ" sz="24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sz="24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sz="2400" dirty="0"/>
              <a:t>- nástroje chránící základní práva a bezpečnost aktérů výzkumu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dirty="0"/>
              <a:t>- „návod“ pro výzkumníka: 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cs-CZ" sz="2000" dirty="0"/>
              <a:t>připomíná situace, které pro aktéry mohou představovat riziko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cs-CZ" sz="2000" dirty="0"/>
              <a:t>připomíná nutnost zvažovat přínosy výzkumu na pozadí nebezpečí, které může výzkum představovat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cs-CZ" sz="2000" dirty="0"/>
              <a:t>kroky k zajištění důvěryhodnosti dat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sz="2400" dirty="0"/>
          </a:p>
          <a:p>
            <a:pPr eaLnBrk="1" hangingPunct="1">
              <a:lnSpc>
                <a:spcPct val="9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831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22313" y="413280"/>
            <a:ext cx="11410420" cy="1371600"/>
          </a:xfrm>
        </p:spPr>
        <p:txBody>
          <a:bodyPr/>
          <a:lstStyle/>
          <a:p>
            <a:pPr eaLnBrk="1" hangingPunct="1"/>
            <a:r>
              <a:rPr lang="cs-CZ" sz="2800" dirty="0"/>
              <a:t>Etika výzkumu: Procedurální etika: </a:t>
            </a:r>
            <a:r>
              <a:rPr lang="cs-CZ" sz="2800" b="1" dirty="0"/>
              <a:t>Legislativa</a:t>
            </a:r>
            <a:br>
              <a:rPr lang="cs-CZ" sz="2800" b="1" dirty="0"/>
            </a:br>
            <a:r>
              <a:rPr lang="cs-CZ" sz="2800" b="1" dirty="0"/>
              <a:t/>
            </a:r>
            <a:br>
              <a:rPr lang="cs-CZ" sz="2800" b="1" dirty="0"/>
            </a:br>
            <a:r>
              <a:rPr lang="cs-CZ" sz="2400" b="1" dirty="0"/>
              <a:t>Přehled základních zákonných úprav vztahujících se ke společenskovědnímu výzkumu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722312" y="1972734"/>
            <a:ext cx="10616247" cy="4205998"/>
          </a:xfrm>
        </p:spPr>
        <p:txBody>
          <a:bodyPr/>
          <a:lstStyle/>
          <a:p>
            <a:pPr lvl="0"/>
            <a:r>
              <a:rPr lang="cs-CZ" sz="2400" dirty="0" smtClean="0"/>
              <a:t>Zákon </a:t>
            </a:r>
            <a:r>
              <a:rPr lang="cs-CZ" sz="2400" dirty="0"/>
              <a:t>č.89/2012 Sb., občanský zákoník, ve znění pozdějších předpisů</a:t>
            </a:r>
            <a:endParaRPr lang="en-US" sz="2400" dirty="0"/>
          </a:p>
          <a:p>
            <a:pPr lvl="0"/>
            <a:r>
              <a:rPr lang="cs-CZ" sz="2400" dirty="0"/>
              <a:t>Zákon č.121/2000 Sb., autorský zákon, ve znění pozdějších předpisů</a:t>
            </a:r>
            <a:endParaRPr lang="en-US" sz="2400" dirty="0"/>
          </a:p>
          <a:p>
            <a:pPr lvl="0"/>
            <a:r>
              <a:rPr lang="cs-CZ" sz="2400" dirty="0"/>
              <a:t>Zákon č.449/2004 Sb. o archivní a spisové službě a o změně některých zákonů, ve znění pozdějších předpisů</a:t>
            </a:r>
            <a:endParaRPr lang="en-US" sz="2400" dirty="0"/>
          </a:p>
          <a:p>
            <a:pPr lvl="0"/>
            <a:r>
              <a:rPr lang="cs-CZ" sz="2400" dirty="0"/>
              <a:t>Zákon č.40/2009 Sb., trestní zákoník, ve znění pozdějších </a:t>
            </a:r>
            <a:r>
              <a:rPr lang="cs-CZ" sz="2400" dirty="0" smtClean="0"/>
              <a:t>předpisů</a:t>
            </a:r>
          </a:p>
          <a:p>
            <a:r>
              <a:rPr lang="cs-CZ" sz="2400" dirty="0"/>
              <a:t>Zákon č. 110/2019 Sb., o zpracování osobních údajů a v souladu s Nařízením Evropského parlamentu a Rady (EU) 2016/679 o ochraně fyzických osob v souvislosti se zpracováním osobních údajů a o volném pohybu těchto údajů (GDPR)</a:t>
            </a:r>
            <a:endParaRPr lang="en-US" sz="2400" dirty="0"/>
          </a:p>
          <a:p>
            <a:pPr marL="0" lvl="0" indent="0">
              <a:buNone/>
            </a:pPr>
            <a:endParaRPr lang="en-US" sz="2400" dirty="0"/>
          </a:p>
          <a:p>
            <a:pPr lvl="1" eaLnBrk="1" hangingPunct="1">
              <a:lnSpc>
                <a:spcPct val="90000"/>
              </a:lnSpc>
            </a:pPr>
            <a:endParaRPr lang="cs-CZ" sz="20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2471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výzkumu</a:t>
            </a:r>
            <a:r>
              <a:rPr lang="cs-CZ" dirty="0" smtClean="0"/>
              <a:t> </a:t>
            </a:r>
            <a:r>
              <a:rPr lang="is-IS" dirty="0" smtClean="0"/>
              <a:t>…</a:t>
            </a:r>
            <a:r>
              <a:rPr lang="cs-CZ" dirty="0" smtClean="0"/>
              <a:t> </a:t>
            </a:r>
            <a:r>
              <a:rPr lang="is-IS" dirty="0" smtClean="0"/>
              <a:t>transparentnost </a:t>
            </a:r>
            <a:r>
              <a:rPr lang="is-IS" dirty="0" smtClean="0"/>
              <a:t>výzkumu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promýšlení vztahu </a:t>
            </a:r>
            <a:r>
              <a:rPr lang="cs-CZ" sz="3200" dirty="0"/>
              <a:t>a dopadu výzkumu na ty, </a:t>
            </a:r>
            <a:r>
              <a:rPr lang="cs-CZ" sz="3200" dirty="0" smtClean="0"/>
              <a:t>kteří jsou zkoumáni...řešení etických dilemat</a:t>
            </a:r>
          </a:p>
          <a:p>
            <a:pPr>
              <a:buFont typeface="Wingdings" charset="2"/>
              <a:buChar char="Ø"/>
            </a:pPr>
            <a:r>
              <a:rPr lang="cs-CZ" sz="3200" dirty="0" smtClean="0"/>
              <a:t>Skrytý nebo otevřený výzkum?</a:t>
            </a:r>
          </a:p>
          <a:p>
            <a:pPr>
              <a:buFont typeface="Arial" charset="0"/>
              <a:buChar char="•"/>
            </a:pPr>
            <a:r>
              <a:rPr lang="cs-CZ" sz="3200" b="1" dirty="0" smtClean="0"/>
              <a:t>otevřený </a:t>
            </a:r>
            <a:r>
              <a:rPr lang="cs-CZ" sz="3200" b="1" dirty="0"/>
              <a:t>výzkum </a:t>
            </a:r>
            <a:r>
              <a:rPr lang="cs-CZ" sz="3200" dirty="0"/>
              <a:t>je takový, kdy účastníci vědí o tom, že jsou </a:t>
            </a:r>
            <a:r>
              <a:rPr lang="cs-CZ" sz="3200" dirty="0" smtClean="0"/>
              <a:t>zkoumáni</a:t>
            </a:r>
          </a:p>
          <a:p>
            <a:pPr>
              <a:buFont typeface="Arial" charset="0"/>
              <a:buChar char="•"/>
            </a:pPr>
            <a:r>
              <a:rPr lang="cs-CZ" sz="3200" b="1" dirty="0" smtClean="0"/>
              <a:t>skrytý </a:t>
            </a:r>
            <a:r>
              <a:rPr lang="cs-CZ" sz="3200" b="1" dirty="0"/>
              <a:t>výzkum</a:t>
            </a:r>
            <a:r>
              <a:rPr lang="cs-CZ" sz="3200" dirty="0"/>
              <a:t> je taková situace, kdy se badatel domnívá, že za účelem výzkumu musí zatajit svou identitu těm, které bude </a:t>
            </a:r>
            <a:r>
              <a:rPr lang="cs-CZ" sz="3200" dirty="0" smtClean="0"/>
              <a:t>zkoumat</a:t>
            </a:r>
          </a:p>
        </p:txBody>
      </p:sp>
    </p:spTree>
    <p:extLst>
      <p:ext uri="{BB962C8B-B14F-4D97-AF65-F5344CB8AC3E}">
        <p14:creationId xmlns:p14="http://schemas.microsoft.com/office/powerpoint/2010/main" val="42074871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výzkumu</a:t>
            </a:r>
            <a:r>
              <a:rPr lang="cs-CZ" dirty="0" smtClean="0"/>
              <a:t> </a:t>
            </a:r>
            <a:r>
              <a:rPr lang="is-IS" dirty="0" smtClean="0"/>
              <a:t>…</a:t>
            </a:r>
            <a:r>
              <a:rPr lang="cs-CZ" dirty="0" smtClean="0"/>
              <a:t> </a:t>
            </a:r>
            <a:r>
              <a:rPr lang="is-IS" dirty="0" smtClean="0"/>
              <a:t>transparentnost </a:t>
            </a:r>
            <a:r>
              <a:rPr lang="is-IS" dirty="0" smtClean="0"/>
              <a:t>výzkumu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charset="2"/>
              <a:buChar char="Ø"/>
            </a:pPr>
            <a:r>
              <a:rPr lang="cs-CZ" b="1" dirty="0" smtClean="0"/>
              <a:t>Proč preferovat otevřený výzkum?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vztahy se </a:t>
            </a:r>
            <a:r>
              <a:rPr lang="cs-CZ" dirty="0"/>
              <a:t>z</a:t>
            </a:r>
            <a:r>
              <a:rPr lang="cs-CZ" dirty="0" smtClean="0"/>
              <a:t>koumanými by neměly být založené na lži/podvodu, ale na důvěře</a:t>
            </a:r>
          </a:p>
          <a:p>
            <a:pPr>
              <a:buFont typeface="Arial" charset="0"/>
              <a:buChar char="•"/>
            </a:pPr>
            <a:r>
              <a:rPr lang="cs-CZ" dirty="0"/>
              <a:t>n</a:t>
            </a:r>
            <a:r>
              <a:rPr lang="cs-CZ" dirty="0" smtClean="0"/>
              <a:t>utnost promýšlet i prezentaci výsledků a s tím spojené neohrožení zkoumaných aktérů</a:t>
            </a:r>
          </a:p>
          <a:p>
            <a:pPr>
              <a:buFont typeface="Arial" charset="0"/>
              <a:buChar char="•"/>
            </a:pPr>
            <a:r>
              <a:rPr lang="cs-CZ" dirty="0"/>
              <a:t>z</a:t>
            </a:r>
            <a:r>
              <a:rPr lang="cs-CZ" dirty="0" smtClean="0"/>
              <a:t>odpovědnost výzkumníka za řešení situací, pokud by se dostal na hranici zákona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zkoumané </a:t>
            </a:r>
            <a:r>
              <a:rPr lang="cs-CZ" dirty="0"/>
              <a:t>osoby, mají jako kdokoli jiný plné právo </a:t>
            </a:r>
            <a:r>
              <a:rPr lang="cs-CZ" dirty="0" smtClean="0"/>
              <a:t>vědět</a:t>
            </a:r>
            <a:r>
              <a:rPr lang="cs-CZ" dirty="0"/>
              <a:t>, že jsou předmětem zkoumání </a:t>
            </a:r>
            <a:endParaRPr lang="cs-CZ" dirty="0" smtClean="0"/>
          </a:p>
          <a:p>
            <a:pPr>
              <a:buFont typeface="Wingdings" charset="2"/>
              <a:buChar char="Ø"/>
            </a:pPr>
            <a:r>
              <a:rPr lang="cs-CZ" dirty="0"/>
              <a:t>r</a:t>
            </a:r>
            <a:r>
              <a:rPr lang="cs-CZ" dirty="0" smtClean="0"/>
              <a:t>ozhodne-li se výzkumník jejich </a:t>
            </a:r>
            <a:r>
              <a:rPr lang="cs-CZ" dirty="0"/>
              <a:t>právo porušit a nadřadit mu vědecké poznání, musí k tomu mít velice </a:t>
            </a:r>
            <a:r>
              <a:rPr lang="cs-CZ" dirty="0" smtClean="0"/>
              <a:t>silný důvod....např. společenská závažnost </a:t>
            </a:r>
            <a:r>
              <a:rPr lang="cs-CZ" dirty="0"/>
              <a:t>zkoumaného témat</a:t>
            </a:r>
            <a:r>
              <a:rPr lang="en-US" dirty="0" smtClean="0">
                <a:effectLst/>
              </a:rPr>
              <a:t> </a:t>
            </a:r>
            <a:endParaRPr lang="cs-CZ" dirty="0" smtClean="0"/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4929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výzkumu</a:t>
            </a:r>
            <a:r>
              <a:rPr lang="is-IS" dirty="0" smtClean="0"/>
              <a:t>…transparentnost výzkumu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charset="2"/>
              <a:buChar char="Ø"/>
            </a:pPr>
            <a:r>
              <a:rPr lang="cs-CZ" b="1" dirty="0" smtClean="0"/>
              <a:t>Jak realizovat skrytý výzkum, aby byl eticky přijatelný?</a:t>
            </a:r>
          </a:p>
          <a:p>
            <a:pPr>
              <a:buFont typeface="Arial" charset="0"/>
              <a:buChar char="•"/>
            </a:pPr>
            <a:r>
              <a:rPr lang="cs-CZ" dirty="0"/>
              <a:t>b</a:t>
            </a:r>
            <a:r>
              <a:rPr lang="cs-CZ" dirty="0" smtClean="0"/>
              <a:t>adatel </a:t>
            </a:r>
            <a:r>
              <a:rPr lang="cs-CZ" dirty="0" smtClean="0"/>
              <a:t>nesbírá/tvoří </a:t>
            </a:r>
            <a:r>
              <a:rPr lang="cs-CZ" dirty="0" smtClean="0"/>
              <a:t>osobní </a:t>
            </a:r>
            <a:r>
              <a:rPr lang="cs-CZ" dirty="0" smtClean="0"/>
              <a:t>údaje ... tzn</a:t>
            </a:r>
            <a:r>
              <a:rPr lang="cs-CZ" dirty="0" smtClean="0"/>
              <a:t>. údaje, které by přímo, ale i nepřímo napomáhaly v identifikaci osob, organizací, míst apod. </a:t>
            </a:r>
          </a:p>
          <a:p>
            <a:pPr>
              <a:buFont typeface="Arial" charset="0"/>
              <a:buChar char="•"/>
            </a:pPr>
            <a:r>
              <a:rPr lang="cs-CZ" dirty="0"/>
              <a:t>b</a:t>
            </a:r>
            <a:r>
              <a:rPr lang="cs-CZ" dirty="0" smtClean="0"/>
              <a:t>adatel anonymizuje zkoumané </a:t>
            </a:r>
            <a:r>
              <a:rPr lang="cs-CZ" dirty="0" smtClean="0"/>
              <a:t>prostředí ... tzn</a:t>
            </a:r>
            <a:r>
              <a:rPr lang="cs-CZ" dirty="0"/>
              <a:t>. odstranit ty údaje, které by přímo, ale i nepřímo napomáhaly v identifikaci osob, organizací, míst apod</a:t>
            </a:r>
            <a:r>
              <a:rPr lang="cs-CZ" dirty="0" smtClean="0"/>
              <a:t>. </a:t>
            </a:r>
          </a:p>
          <a:p>
            <a:pPr>
              <a:buFont typeface="Arial" charset="0"/>
              <a:buChar char="•"/>
            </a:pPr>
            <a:r>
              <a:rPr lang="cs-CZ" dirty="0"/>
              <a:t>b</a:t>
            </a:r>
            <a:r>
              <a:rPr lang="cs-CZ" dirty="0" smtClean="0"/>
              <a:t>adatel výzkum odkryje </a:t>
            </a:r>
            <a:r>
              <a:rPr lang="cs-CZ" dirty="0"/>
              <a:t>účastníkům po jeho ukončení a zpětně s nimi </a:t>
            </a:r>
            <a:r>
              <a:rPr lang="cs-CZ" dirty="0" smtClean="0"/>
              <a:t>vyjedná </a:t>
            </a:r>
            <a:r>
              <a:rPr lang="cs-CZ" dirty="0"/>
              <a:t>souhlas se zveřejněním</a:t>
            </a:r>
            <a:r>
              <a:rPr lang="en-US" dirty="0" smtClean="0">
                <a:effectLst/>
              </a:rPr>
              <a:t> </a:t>
            </a:r>
          </a:p>
          <a:p>
            <a:r>
              <a:rPr lang="cs-CZ" dirty="0"/>
              <a:t>p</a:t>
            </a:r>
            <a:r>
              <a:rPr lang="cs-CZ" dirty="0" smtClean="0"/>
              <a:t>ublikování výsledků </a:t>
            </a:r>
            <a:r>
              <a:rPr lang="cs-CZ" dirty="0"/>
              <a:t>s větším časovým </a:t>
            </a:r>
            <a:r>
              <a:rPr lang="cs-CZ" dirty="0" smtClean="0"/>
              <a:t>odstupem ... uveřejnění </a:t>
            </a:r>
            <a:r>
              <a:rPr lang="cs-CZ" dirty="0"/>
              <a:t>dat </a:t>
            </a:r>
            <a:r>
              <a:rPr lang="cs-CZ" dirty="0" smtClean="0"/>
              <a:t>by nemělo </a:t>
            </a:r>
            <a:r>
              <a:rPr lang="cs-CZ" dirty="0"/>
              <a:t>nikoho </a:t>
            </a:r>
            <a:r>
              <a:rPr lang="cs-CZ" dirty="0" smtClean="0"/>
              <a:t>ohrozit</a:t>
            </a:r>
            <a:endParaRPr lang="en-US" dirty="0"/>
          </a:p>
          <a:p>
            <a:pPr>
              <a:buFont typeface="Arial" charset="0"/>
              <a:buChar char="•"/>
            </a:pPr>
            <a:endParaRPr lang="cs-CZ" dirty="0" smtClean="0"/>
          </a:p>
          <a:p>
            <a:pPr>
              <a:buFont typeface="Arial" charset="0"/>
              <a:buChar char="•"/>
            </a:pPr>
            <a:endParaRPr lang="cs-CZ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9965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výzkumu</a:t>
            </a:r>
            <a:r>
              <a:rPr lang="is-IS" dirty="0" smtClean="0"/>
              <a:t>…transparentnost výzkumu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Ø"/>
            </a:pPr>
            <a:r>
              <a:rPr lang="cs-CZ" sz="3600" b="1" dirty="0" smtClean="0"/>
              <a:t>Jak realizovat otevřený výzkum, aby byl eticky přijatelný?</a:t>
            </a:r>
          </a:p>
          <a:p>
            <a:r>
              <a:rPr lang="cs-CZ" sz="3600" dirty="0"/>
              <a:t>v</a:t>
            </a:r>
            <a:r>
              <a:rPr lang="cs-CZ" sz="3600" dirty="0" smtClean="0"/>
              <a:t>yjednání Informovaného souhlasu</a:t>
            </a:r>
          </a:p>
          <a:p>
            <a:r>
              <a:rPr lang="cs-CZ" sz="3600" dirty="0" err="1"/>
              <a:t>a</a:t>
            </a:r>
            <a:r>
              <a:rPr lang="cs-CZ" sz="3600" dirty="0" err="1" smtClean="0"/>
              <a:t>nonymizace</a:t>
            </a:r>
            <a:r>
              <a:rPr lang="cs-CZ" sz="3600" dirty="0" smtClean="0"/>
              <a:t> dat</a:t>
            </a:r>
          </a:p>
          <a:p>
            <a:r>
              <a:rPr lang="cs-CZ" sz="3600" dirty="0"/>
              <a:t>z</a:t>
            </a:r>
            <a:r>
              <a:rPr lang="cs-CZ" sz="3600" dirty="0" smtClean="0"/>
              <a:t>ískání souhlasu se zpracováním osobních údajů</a:t>
            </a:r>
          </a:p>
          <a:p>
            <a:r>
              <a:rPr lang="cs-CZ" sz="3600" dirty="0"/>
              <a:t>z</a:t>
            </a:r>
            <a:r>
              <a:rPr lang="cs-CZ" sz="3600" dirty="0" smtClean="0"/>
              <a:t>odpovědná archivace dat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4210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800" dirty="0"/>
              <a:t>Etika výzkumu: Procedurální </a:t>
            </a:r>
            <a:r>
              <a:rPr lang="cs-CZ" sz="2800" dirty="0" smtClean="0"/>
              <a:t>etika: </a:t>
            </a:r>
            <a:r>
              <a:rPr lang="cs-CZ" sz="3200" b="1" dirty="0" smtClean="0"/>
              <a:t>Co </a:t>
            </a:r>
            <a:r>
              <a:rPr lang="cs-CZ" sz="3200" b="1" dirty="0"/>
              <a:t>vyplývá z legislativy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100" dirty="0"/>
              <a:t>Je nezbytné </a:t>
            </a:r>
            <a:r>
              <a:rPr lang="cs-CZ" sz="2100" b="1" dirty="0"/>
              <a:t>vyjednat s informátorem podmínky </a:t>
            </a:r>
            <a:r>
              <a:rPr lang="cs-CZ" sz="2100" b="1" dirty="0" smtClean="0"/>
              <a:t>sběru/tvorby, </a:t>
            </a:r>
            <a:r>
              <a:rPr lang="cs-CZ" sz="2100" b="1" dirty="0"/>
              <a:t>zpracování, zveřejnění a archivace dat </a:t>
            </a:r>
            <a:r>
              <a:rPr lang="cs-CZ" sz="2100" dirty="0"/>
              <a:t>prostřednictvím </a:t>
            </a:r>
            <a:r>
              <a:rPr lang="cs-CZ" sz="2100" i="1" dirty="0"/>
              <a:t>informovaného souhlasu</a:t>
            </a:r>
            <a:r>
              <a:rPr lang="cs-CZ" sz="2100" dirty="0"/>
              <a:t> (písemného nebo ústního)</a:t>
            </a:r>
          </a:p>
          <a:p>
            <a:pPr eaLnBrk="1" hangingPunct="1">
              <a:lnSpc>
                <a:spcPct val="80000"/>
              </a:lnSpc>
            </a:pPr>
            <a:r>
              <a:rPr lang="cs-CZ" sz="2100" dirty="0"/>
              <a:t>V souladu s dohodou je třeba s daty po celou dobu výzkumu nakládat</a:t>
            </a:r>
          </a:p>
          <a:p>
            <a:pPr eaLnBrk="1" hangingPunct="1">
              <a:lnSpc>
                <a:spcPct val="80000"/>
              </a:lnSpc>
            </a:pPr>
            <a:r>
              <a:rPr lang="cs-CZ" sz="2100" dirty="0"/>
              <a:t>Pokud dohoda nestanoví jinak, je na místě data ve všech podobách </a:t>
            </a:r>
            <a:r>
              <a:rPr lang="cs-CZ" sz="2100" b="1" dirty="0"/>
              <a:t>anonymizovat</a:t>
            </a:r>
          </a:p>
          <a:p>
            <a:pPr eaLnBrk="1" hangingPunct="1">
              <a:lnSpc>
                <a:spcPct val="80000"/>
              </a:lnSpc>
            </a:pPr>
            <a:endParaRPr lang="cs-CZ" sz="2200" dirty="0"/>
          </a:p>
          <a:p>
            <a:pPr eaLnBrk="1" hangingPunct="1">
              <a:lnSpc>
                <a:spcPct val="80000"/>
              </a:lnSpc>
            </a:pPr>
            <a:r>
              <a:rPr lang="cs-CZ" sz="2200" dirty="0"/>
              <a:t>Nezletilí (tj. mladší 15-ti let) nemohou dát informovaný souhlas. Informovaný souhlas mohou poskytnout jen jejich </a:t>
            </a:r>
            <a:r>
              <a:rPr lang="cs-CZ" sz="2200" b="1" dirty="0"/>
              <a:t>zákonní zástupci</a:t>
            </a:r>
            <a:r>
              <a:rPr lang="cs-CZ" sz="2200" dirty="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cs-CZ" sz="2200" dirty="0"/>
              <a:t>Práce s dětmi a nezletilými má svá další specifika, o nichž je třeba se řádně informovat!</a:t>
            </a:r>
          </a:p>
          <a:p>
            <a:pPr eaLnBrk="1" hangingPunct="1">
              <a:lnSpc>
                <a:spcPct val="8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7860613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/>
              <a:t>Etika výzkumu: Procedurální </a:t>
            </a:r>
            <a:r>
              <a:rPr lang="cs-CZ" sz="2800" dirty="0" smtClean="0"/>
              <a:t>etika: </a:t>
            </a:r>
            <a:r>
              <a:rPr lang="cs-CZ" sz="3200" b="1" dirty="0" smtClean="0"/>
              <a:t>Co </a:t>
            </a:r>
            <a:r>
              <a:rPr lang="cs-CZ" sz="3200" b="1" dirty="0"/>
              <a:t>vyplývá z legislativy</a:t>
            </a:r>
            <a:endParaRPr lang="cs-CZ" sz="2800" b="1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09601" y="1789611"/>
            <a:ext cx="10744199" cy="429768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400" dirty="0"/>
              <a:t>Je nezbytné vždy </a:t>
            </a:r>
            <a:r>
              <a:rPr lang="cs-CZ" sz="2400" b="1" dirty="0"/>
              <a:t>informovat</a:t>
            </a:r>
            <a:r>
              <a:rPr lang="cs-CZ" sz="2400" dirty="0"/>
              <a:t> všechny, jichž by se výzkum mohl dotknout, o tom, že výzkum provádíme, o jaký výzkum jde (téma, postup, zadavatel) a jaké z toho pro ně</a:t>
            </a:r>
            <a:r>
              <a:rPr lang="cs-CZ" sz="2400" dirty="0">
                <a:solidFill>
                  <a:srgbClr val="CC3300"/>
                </a:solidFill>
              </a:rPr>
              <a:t> </a:t>
            </a:r>
            <a:r>
              <a:rPr lang="cs-CZ" sz="2400" dirty="0"/>
              <a:t>plynou důsledky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v některých typech výzkumů aktéry není třeba informovat a ani to nejde – např. nezúčastněné pozorování toho, jak lidé přecházejí křižovatku – podmínkou ovšem je, že se nedostáváme k ŽÁDNÝM osobním a citlivým údajům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pokud provádíme výzkum v takovém prostředí, kde by zveřejnění identity výzkumníka zamezilo vstupu do terénu, informujeme o provádění výzkumu v nejbližším možném okamžiku – takové typy výzkumů jsou však VÝJIMEČNÉ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informovat musíme i o způsobu sběru dat – je </a:t>
            </a:r>
            <a:r>
              <a:rPr lang="cs-CZ" sz="1800" b="1" dirty="0"/>
              <a:t>nepřípustné nahrávat</a:t>
            </a:r>
            <a:r>
              <a:rPr lang="cs-CZ" sz="1800" dirty="0"/>
              <a:t> aktéra bez jeho vědomí. Pořizovat </a:t>
            </a:r>
            <a:r>
              <a:rPr lang="cs-CZ" sz="1800" b="1" dirty="0"/>
              <a:t>fotografie</a:t>
            </a:r>
            <a:r>
              <a:rPr lang="cs-CZ" sz="1800" dirty="0"/>
              <a:t> lze jen tehdy, nejsou-li spojeny s osobními a citlivými údaji a nepoškodí-li aktéry. </a:t>
            </a:r>
            <a:r>
              <a:rPr lang="cs-CZ" sz="1800" b="1" dirty="0"/>
              <a:t>Dokumenty</a:t>
            </a:r>
            <a:r>
              <a:rPr lang="cs-CZ" sz="1800" dirty="0"/>
              <a:t> osobního charakteru lze shromažďovat jen se souhlasem aktéra.</a:t>
            </a:r>
          </a:p>
          <a:p>
            <a:pPr eaLnBrk="1" hangingPunct="1">
              <a:lnSpc>
                <a:spcPct val="8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4762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Volba paradigmatu / </a:t>
            </a:r>
            <a:r>
              <a:rPr lang="cs-CZ" dirty="0" err="1" smtClean="0"/>
              <a:t>epist</a:t>
            </a:r>
            <a:r>
              <a:rPr lang="cs-CZ" dirty="0" smtClean="0"/>
              <a:t>.-</a:t>
            </a:r>
            <a:r>
              <a:rPr lang="cs-CZ" dirty="0" err="1" smtClean="0"/>
              <a:t>teor</a:t>
            </a:r>
            <a:r>
              <a:rPr lang="cs-CZ" dirty="0" smtClean="0"/>
              <a:t>. </a:t>
            </a:r>
            <a:r>
              <a:rPr lang="cs-CZ" dirty="0"/>
              <a:t>z</a:t>
            </a:r>
            <a:r>
              <a:rPr lang="cs-CZ" dirty="0" smtClean="0"/>
              <a:t>ázemí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ZÁSADNĚ ovlivňuje veškeré další výzkumné postupy, tj. VOLBY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trategie výzkumu, tj. metodologie a konkrétních technik, tj. </a:t>
            </a:r>
            <a:r>
              <a:rPr lang="cs-CZ" b="1" dirty="0" smtClean="0"/>
              <a:t>projekt</a:t>
            </a:r>
            <a:r>
              <a:rPr lang="cs-CZ" dirty="0" smtClean="0"/>
              <a:t> výzkumu</a:t>
            </a:r>
          </a:p>
          <a:p>
            <a:pPr marL="0" indent="0">
              <a:buNone/>
            </a:pPr>
            <a:r>
              <a:rPr lang="cs-CZ" dirty="0"/>
              <a:t>a</a:t>
            </a:r>
            <a:r>
              <a:rPr lang="cs-CZ" dirty="0" smtClean="0"/>
              <a:t> v rámci toho (v souladu s tím)   </a:t>
            </a:r>
          </a:p>
          <a:p>
            <a:pPr lvl="1"/>
            <a:r>
              <a:rPr lang="cs-CZ" dirty="0" smtClean="0"/>
              <a:t>uvažování o </a:t>
            </a:r>
            <a:r>
              <a:rPr lang="cs-CZ" b="1" dirty="0" smtClean="0"/>
              <a:t>kvalitě</a:t>
            </a:r>
            <a:r>
              <a:rPr lang="cs-CZ" dirty="0" smtClean="0"/>
              <a:t> výzkumu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řístupu k </a:t>
            </a:r>
            <a:r>
              <a:rPr lang="cs-CZ" b="1" dirty="0" smtClean="0"/>
              <a:t>etice</a:t>
            </a:r>
            <a:r>
              <a:rPr lang="cs-CZ" dirty="0" smtClean="0"/>
              <a:t> výzkumu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64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12800" y="381001"/>
            <a:ext cx="9398000" cy="1103314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800" dirty="0"/>
              <a:t>Etika výzkumu: Procedurální etika:</a:t>
            </a:r>
            <a:r>
              <a:rPr lang="cs-CZ" sz="3200" b="1" dirty="0"/>
              <a:t> </a:t>
            </a:r>
            <a:r>
              <a:rPr lang="cs-CZ" sz="3200" b="1" dirty="0" smtClean="0"/>
              <a:t>Informovaný </a:t>
            </a:r>
            <a:r>
              <a:rPr lang="cs-CZ" sz="3200" b="1" dirty="0"/>
              <a:t>souhlas</a:t>
            </a:r>
            <a:endParaRPr lang="en-US" sz="3200" b="1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812800" y="1608667"/>
            <a:ext cx="10541000" cy="506200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b="1" dirty="0"/>
              <a:t>Informovaný souhlas je</a:t>
            </a:r>
            <a:r>
              <a:rPr lang="cs-CZ" sz="2000" dirty="0"/>
              <a:t> </a:t>
            </a:r>
            <a:r>
              <a:rPr lang="cs-CZ" sz="2000" dirty="0" smtClean="0"/>
              <a:t>způsobem </a:t>
            </a:r>
            <a:r>
              <a:rPr lang="cs-CZ" sz="2000" b="1" dirty="0"/>
              <a:t>naplnění etických principů</a:t>
            </a:r>
            <a:r>
              <a:rPr lang="cs-CZ" sz="2000" dirty="0"/>
              <a:t> ve vztahu k těm</a:t>
            </a:r>
            <a:r>
              <a:rPr lang="en-US" sz="2000" dirty="0"/>
              <a:t>, </a:t>
            </a:r>
            <a:r>
              <a:rPr lang="cs-CZ" sz="2000" dirty="0"/>
              <a:t>které studujeme</a:t>
            </a:r>
            <a:endParaRPr lang="cs-CZ" sz="2000" b="1" dirty="0"/>
          </a:p>
          <a:p>
            <a:pPr eaLnBrk="1" hangingPunct="1">
              <a:lnSpc>
                <a:spcPct val="80000"/>
              </a:lnSpc>
            </a:pPr>
            <a:endParaRPr 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sz="2000" b="1" dirty="0"/>
              <a:t>Funkce	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b="1" dirty="0"/>
              <a:t>A) Explicitní</a:t>
            </a:r>
            <a:endParaRPr lang="cs-CZ" sz="1800" dirty="0"/>
          </a:p>
          <a:p>
            <a:pPr lvl="2" eaLnBrk="1" hangingPunct="1">
              <a:lnSpc>
                <a:spcPct val="80000"/>
              </a:lnSpc>
            </a:pPr>
            <a:r>
              <a:rPr lang="cs-CZ" sz="1600" dirty="0"/>
              <a:t>stanoví </a:t>
            </a:r>
            <a:r>
              <a:rPr lang="cs-CZ" sz="1600" b="1" dirty="0"/>
              <a:t>role </a:t>
            </a:r>
            <a:r>
              <a:rPr lang="cs-CZ" sz="1600" dirty="0"/>
              <a:t>ve </a:t>
            </a:r>
            <a:r>
              <a:rPr lang="cs-CZ" sz="1600" b="1" dirty="0"/>
              <a:t>vztahu</a:t>
            </a:r>
            <a:r>
              <a:rPr lang="cs-CZ" sz="1600" dirty="0"/>
              <a:t> mezi výzkumníkem a těmi, které zkoumáme</a:t>
            </a:r>
          </a:p>
          <a:p>
            <a:pPr lvl="3" eaLnBrk="1" hangingPunct="1">
              <a:lnSpc>
                <a:spcPct val="80000"/>
              </a:lnSpc>
            </a:pPr>
            <a:r>
              <a:rPr lang="cs-CZ" sz="1400" dirty="0"/>
              <a:t>„</a:t>
            </a:r>
            <a:r>
              <a:rPr lang="cs-CZ" sz="1400" i="1" dirty="0"/>
              <a:t>To jsem já. Toto je cílem mé studie. Chci ji provádět tak a tak. Můžete se rozhodnout jestli se jí chcete zúčastnit... Byl bych rád, kdybyste mi umožnil rozhovor s vámi nahrát... Můžete jej přerušit kdykoliv budete chtít...“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 dirty="0"/>
              <a:t>Zároveň je dohodou o všech krocích, které s daty provádíme</a:t>
            </a:r>
          </a:p>
          <a:p>
            <a:pPr lvl="3" eaLnBrk="1" hangingPunct="1">
              <a:lnSpc>
                <a:spcPct val="80000"/>
              </a:lnSpc>
            </a:pPr>
            <a:r>
              <a:rPr lang="cs-CZ" sz="1400" dirty="0"/>
              <a:t>Sběr dat, jejich zpracování, archivace, publikace</a:t>
            </a:r>
            <a:endParaRPr lang="cs-CZ" sz="1400" b="1" dirty="0"/>
          </a:p>
          <a:p>
            <a:pPr lvl="1" eaLnBrk="1" hangingPunct="1">
              <a:lnSpc>
                <a:spcPct val="80000"/>
              </a:lnSpc>
            </a:pPr>
            <a:r>
              <a:rPr lang="cs-CZ" sz="1800" b="1" dirty="0"/>
              <a:t>B) Implicitní</a:t>
            </a:r>
            <a:r>
              <a:rPr lang="cs-CZ" sz="1800" dirty="0"/>
              <a:t> 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 dirty="0"/>
              <a:t>rozvíjí </a:t>
            </a:r>
            <a:r>
              <a:rPr lang="cs-CZ" sz="1600" b="1" dirty="0"/>
              <a:t>vztah</a:t>
            </a:r>
            <a:r>
              <a:rPr lang="cs-CZ" sz="1600" dirty="0"/>
              <a:t> mezi výzkumníkem a zkoumaným</a:t>
            </a:r>
          </a:p>
          <a:p>
            <a:pPr lvl="3" eaLnBrk="1" hangingPunct="1">
              <a:lnSpc>
                <a:spcPct val="80000"/>
              </a:lnSpc>
            </a:pPr>
            <a:r>
              <a:rPr lang="cs-CZ" sz="1400" b="1" dirty="0"/>
              <a:t>Dynamiku vztahu</a:t>
            </a:r>
            <a:r>
              <a:rPr lang="cs-CZ" sz="1400" dirty="0"/>
              <a:t> ovlivňují různé předpoklady a očekávání výzkumníka/zkoumaného, se kterými do výzkumu vstupují, a různé dopady výzkumu na výzkumníka a zkoumané</a:t>
            </a:r>
          </a:p>
        </p:txBody>
      </p:sp>
    </p:spTree>
    <p:extLst>
      <p:ext uri="{BB962C8B-B14F-4D97-AF65-F5344CB8AC3E}">
        <p14:creationId xmlns:p14="http://schemas.microsoft.com/office/powerpoint/2010/main" val="233080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200" dirty="0"/>
              <a:t>Etika výzkumu: Procedurální etika:</a:t>
            </a:r>
            <a:r>
              <a:rPr lang="cs-CZ" sz="3600" b="1" dirty="0"/>
              <a:t> </a:t>
            </a:r>
            <a:r>
              <a:rPr lang="cs-CZ" sz="3600" b="1" dirty="0" smtClean="0"/>
              <a:t>Informovaný </a:t>
            </a:r>
            <a:r>
              <a:rPr lang="cs-CZ" sz="3600" b="1" dirty="0"/>
              <a:t>souhlas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09601" y="1549400"/>
            <a:ext cx="10970684" cy="48323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b="1" dirty="0"/>
              <a:t>Forma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b="1" dirty="0"/>
              <a:t>Písemný</a:t>
            </a:r>
            <a:r>
              <a:rPr lang="cs-CZ" sz="1800" dirty="0"/>
              <a:t> informovaný souhlas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 dirty="0"/>
              <a:t>nutný při práci s citlivými údaji – např. biografická narativní interview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 dirty="0"/>
              <a:t>2 výtisky: 1 pro výzkumníka + 1 pro informátora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b="1" dirty="0"/>
              <a:t>Ústní</a:t>
            </a:r>
            <a:r>
              <a:rPr lang="cs-CZ" sz="1800" dirty="0"/>
              <a:t> informovaný souhlas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 dirty="0"/>
              <a:t>postačí, pokud téma výzkumu nenasvědčuje tomu, že se dostaneme k citlivým údajům (např. organizace neziskového občanského sdružení), či pokud citlivé údaje pořizujeme bez údajů osobních (např. pokud se neptáme na jméno a nežádáme kontakt)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Souhlas </a:t>
            </a:r>
            <a:r>
              <a:rPr lang="cs-CZ" sz="1800" b="1" dirty="0"/>
              <a:t>neodporováním </a:t>
            </a:r>
            <a:r>
              <a:rPr lang="cs-CZ" sz="1800" dirty="0"/>
              <a:t>(pasivní informovaný souhlas)</a:t>
            </a:r>
            <a:endParaRPr lang="cs-CZ" sz="1800" b="1" dirty="0"/>
          </a:p>
          <a:p>
            <a:pPr lvl="2" eaLnBrk="1" hangingPunct="1">
              <a:lnSpc>
                <a:spcPct val="80000"/>
              </a:lnSpc>
            </a:pPr>
            <a:r>
              <a:rPr lang="cs-CZ" sz="1600" dirty="0"/>
              <a:t>užívá se při terénních výzkumech v relativně uzavřených skupinách – podmínky výzkumu dohodneme s autoritou, o této dohodě všechny ostatní členy skupiny informujeme a poskytneme jim možnost se výzkumu nezúčastnit.</a:t>
            </a:r>
            <a:r>
              <a:rPr lang="cs-CZ" sz="1400" dirty="0"/>
              <a:t> </a:t>
            </a:r>
          </a:p>
          <a:p>
            <a:pPr lvl="2" eaLnBrk="1" hangingPunct="1">
              <a:lnSpc>
                <a:spcPct val="80000"/>
              </a:lnSpc>
            </a:pPr>
            <a:endParaRPr lang="cs-CZ" sz="1400" dirty="0"/>
          </a:p>
          <a:p>
            <a:pPr eaLnBrk="1" hangingPunct="1">
              <a:lnSpc>
                <a:spcPct val="80000"/>
              </a:lnSpc>
            </a:pPr>
            <a:r>
              <a:rPr lang="cs-CZ" sz="2400" dirty="0"/>
              <a:t>„informovaný“ souhlas = </a:t>
            </a:r>
            <a:r>
              <a:rPr lang="cs-CZ" sz="2400" b="1" dirty="0"/>
              <a:t>poučený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600" dirty="0"/>
              <a:t>informátor musí chápat, s čím ne/souhlasí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600" dirty="0"/>
              <a:t>je na výzkumníkovi, aby informátorovi vše srozumitelně vysvětlil</a:t>
            </a:r>
            <a:endParaRPr lang="en-US" sz="1600" dirty="0"/>
          </a:p>
          <a:p>
            <a:pPr eaLnBrk="1" hangingPunct="1">
              <a:lnSpc>
                <a:spcPct val="8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8899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Etika výzkumu: Procedurální etika: </a:t>
            </a:r>
            <a:r>
              <a:rPr lang="cs-CZ" sz="3600" b="1" dirty="0" smtClean="0"/>
              <a:t>Co vyplývá z legislativy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400" dirty="0" smtClean="0"/>
              <a:t>Je nezbytné vždy </a:t>
            </a:r>
            <a:r>
              <a:rPr lang="cs-CZ" sz="2400" b="1" dirty="0" smtClean="0"/>
              <a:t>oddělovat</a:t>
            </a:r>
            <a:r>
              <a:rPr lang="cs-CZ" sz="2400" dirty="0" smtClean="0"/>
              <a:t> </a:t>
            </a:r>
            <a:r>
              <a:rPr lang="cs-CZ" sz="2400" b="1" dirty="0" smtClean="0"/>
              <a:t>osobní a citlivé údaje</a:t>
            </a:r>
            <a:r>
              <a:rPr lang="cs-CZ" sz="2400" dirty="0" smtClean="0"/>
              <a:t>, tj. např. neoznačit soubor s nahrávkou rozhovoru jménem a tel. číslem informátora</a:t>
            </a:r>
            <a:r>
              <a:rPr lang="cs-CZ" sz="2400" b="1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cs-CZ" sz="1800" b="1" dirty="0" smtClean="0"/>
              <a:t>Osobním údajem</a:t>
            </a:r>
            <a:r>
              <a:rPr lang="cs-CZ" sz="1800" dirty="0" smtClean="0"/>
              <a:t> jsou tzv. identifikační údaje (např. jméno, adresa, tel. číslo), ale i samotná data, pokud jsou spojena s identifikačními údaji</a:t>
            </a:r>
          </a:p>
          <a:p>
            <a:pPr lvl="1">
              <a:lnSpc>
                <a:spcPct val="80000"/>
              </a:lnSpc>
            </a:pPr>
            <a:r>
              <a:rPr lang="cs-CZ" sz="1800" b="1" dirty="0" smtClean="0"/>
              <a:t>Citlivým údajem</a:t>
            </a:r>
            <a:r>
              <a:rPr lang="cs-CZ" sz="1800" dirty="0" smtClean="0"/>
              <a:t> jsou informace o národnosti, vyznání, politických postojích, sexuální orientaci, zdravotním stavu atp. (viz výše), tzn. většina </a:t>
            </a:r>
            <a:r>
              <a:rPr lang="cs-CZ" sz="1800" dirty="0" err="1" smtClean="0"/>
              <a:t>sociálněvědních</a:t>
            </a:r>
            <a:r>
              <a:rPr lang="cs-CZ" sz="1800" dirty="0" smtClean="0"/>
              <a:t> výzkumů je bez citlivých údajů takřka nemyslitelná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8061347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dirty="0"/>
              <a:t>Etika výzkumu: Procedurální etika:</a:t>
            </a:r>
            <a:r>
              <a:rPr lang="cs-CZ" sz="3600" b="1" dirty="0"/>
              <a:t> </a:t>
            </a:r>
            <a:r>
              <a:rPr lang="cs-CZ" sz="3600" b="1" dirty="0" err="1" smtClean="0"/>
              <a:t>Anonymizace</a:t>
            </a:r>
            <a:endParaRPr lang="cs-CZ" sz="3600" b="1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/>
              <a:t>Povaha anonymizace závisí na informovaném souhlasu (anonymizujeme sebraná data / výstupy / archivovaná data)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/>
              <a:t>Provádí se dle povahy výzkumu nejen na úrovni jména informátora (nahradit pseudonymem, písmeny, číslicemi atp.), ale též lokality (např. etnografie lokální komunity) či organizace (vztahy na pracovišti XY)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/>
              <a:t>Úroveň anonymizace musí být taková, aby nikdo nebyl poškozen. Tj. v odůvodněných případech lze abstrahovat i sociodemografické údaje (pohlaví, věk, zaměstnání…) např. prostřednictvím kategorizace (kat. 20-29 let), či obdobné údaje nezveřejňovat vůbec (včetně např. data rozhovoru)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/>
              <a:t>Odůvodněným případem je např. výzkum vztahů mezi nemocničním personálem a pacienty na oddělení XY, nikoli výzkum toho, co si pacienti oddělení XY myslí o fotbale</a:t>
            </a:r>
            <a:endParaRPr lang="cs-CZ" sz="1800"/>
          </a:p>
        </p:txBody>
      </p:sp>
    </p:spTree>
    <p:extLst>
      <p:ext uri="{BB962C8B-B14F-4D97-AF65-F5344CB8AC3E}">
        <p14:creationId xmlns:p14="http://schemas.microsoft.com/office/powerpoint/2010/main" val="186156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/>
              <a:t>Etika výzkumu: Procedurální etika:</a:t>
            </a:r>
            <a:r>
              <a:rPr lang="cs-CZ" sz="2800" b="1" dirty="0"/>
              <a:t> </a:t>
            </a:r>
            <a:r>
              <a:rPr lang="cs-CZ" sz="3200" b="1" dirty="0" smtClean="0"/>
              <a:t>Archivace </a:t>
            </a:r>
            <a:r>
              <a:rPr lang="cs-CZ" sz="3200" b="1" dirty="0"/>
              <a:t>dat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609601" y="1528354"/>
            <a:ext cx="10970684" cy="462109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 dirty="0"/>
              <a:t>Primární data (nahrávky, </a:t>
            </a:r>
            <a:r>
              <a:rPr lang="cs-CZ" sz="1800" dirty="0" err="1"/>
              <a:t>transkripty</a:t>
            </a:r>
            <a:r>
              <a:rPr lang="cs-CZ" sz="1800" dirty="0"/>
              <a:t>, terénní poznámky, fotografie atp.) výzkumník systematicky archivuje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500" dirty="0"/>
              <a:t>Všechna data (ve všech podobách – např. nahrávky rozhovorů i jejich elektronické a vytištěné </a:t>
            </a:r>
            <a:r>
              <a:rPr lang="cs-CZ" sz="1500" dirty="0" err="1"/>
              <a:t>transkripty</a:t>
            </a:r>
            <a:r>
              <a:rPr lang="cs-CZ" sz="1500" dirty="0"/>
              <a:t>) mají být zbavena co největšího počtu identifikačních znaků</a:t>
            </a:r>
            <a:endParaRPr lang="cs-CZ" sz="1600" dirty="0"/>
          </a:p>
          <a:p>
            <a:pPr eaLnBrk="1" hangingPunct="1">
              <a:lnSpc>
                <a:spcPct val="80000"/>
              </a:lnSpc>
            </a:pPr>
            <a:r>
              <a:rPr lang="cs-CZ" sz="1800" dirty="0"/>
              <a:t>Výzkumník dbá na to, aby se k datům nedostal nikdo cizí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600" dirty="0"/>
              <a:t>Nepouští nikomu nahrávky rozhovorů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600" dirty="0"/>
              <a:t>Neukazuje nikomu </a:t>
            </a:r>
            <a:r>
              <a:rPr lang="cs-CZ" sz="1600" dirty="0" err="1"/>
              <a:t>transkripty</a:t>
            </a:r>
            <a:r>
              <a:rPr lang="cs-CZ" sz="1600" dirty="0"/>
              <a:t> či terénní poznámky (a neztrácí je)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600" dirty="0"/>
              <a:t>Nenahrává fotografie či filmy na internet </a:t>
            </a:r>
            <a:r>
              <a:rPr lang="cs-CZ" sz="900" dirty="0"/>
              <a:t>(</a:t>
            </a:r>
            <a:r>
              <a:rPr lang="cs-CZ" sz="900" dirty="0" err="1"/>
              <a:t>YouTube</a:t>
            </a:r>
            <a:r>
              <a:rPr lang="cs-CZ" sz="900" dirty="0"/>
              <a:t>, </a:t>
            </a:r>
            <a:r>
              <a:rPr lang="cs-CZ" sz="900" dirty="0" err="1"/>
              <a:t>Facebook</a:t>
            </a:r>
            <a:r>
              <a:rPr lang="cs-CZ" sz="900" dirty="0"/>
              <a:t>, Rajče.cz atd.)</a:t>
            </a:r>
            <a:r>
              <a:rPr lang="cs-CZ" sz="1600" dirty="0"/>
              <a:t>  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/>
              <a:t>Výzkumník dbá na zabezpečení archivovaných dat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600" dirty="0"/>
              <a:t>Osobní údaje (jména a kontakty) aktérů ukládá vždy odděleně od všech ostatních dat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400" dirty="0"/>
              <a:t>osobní údaje přechovává jen po nezbytně nutnou dobu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400" dirty="0"/>
              <a:t>osobní údaje by se neměly převádět do elektronické podoby, posílat mailem atp.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400" dirty="0"/>
              <a:t>osobní údaje nesmí být uloženy na stejném PC, kde jsou data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600" dirty="0"/>
              <a:t>Data v elektronické formě zajišťuje přístupovým heslem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600" dirty="0"/>
              <a:t>Data ve fyzické formě skladuje pod zámkem</a:t>
            </a:r>
            <a:endParaRPr lang="cs-CZ" sz="1600" dirty="0">
              <a:solidFill>
                <a:srgbClr val="FF33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1700" dirty="0"/>
              <a:t>Data, která není třeba dále archivovat, bezpečným způsobem okamžitě ničí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500" dirty="0"/>
              <a:t>Skartace (směsný ani tříděný odpad není bezpečné zbavení se dat)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500" dirty="0"/>
              <a:t>Formátování SD karty, mazací programy – </a:t>
            </a:r>
            <a:r>
              <a:rPr lang="cs-CZ" sz="1500" dirty="0" err="1"/>
              <a:t>Eraser</a:t>
            </a:r>
            <a:r>
              <a:rPr lang="cs-CZ" sz="1500" dirty="0"/>
              <a:t> portable apod. („</a:t>
            </a:r>
            <a:r>
              <a:rPr lang="cs-CZ" sz="1500" dirty="0" err="1"/>
              <a:t>delete</a:t>
            </a:r>
            <a:r>
              <a:rPr lang="cs-CZ" sz="1500" dirty="0"/>
              <a:t>“ není bezpečné mazání)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210435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Souhlas</a:t>
            </a:r>
            <a:r>
              <a:rPr lang="en-US" sz="3600" dirty="0" smtClean="0"/>
              <a:t> se </a:t>
            </a:r>
            <a:r>
              <a:rPr lang="en-US" sz="3600" dirty="0" err="1" smtClean="0"/>
              <a:t>zpracováním</a:t>
            </a:r>
            <a:r>
              <a:rPr lang="en-US" sz="3600" dirty="0" smtClean="0"/>
              <a:t> </a:t>
            </a:r>
            <a:r>
              <a:rPr lang="en-US" sz="3600" dirty="0" err="1" smtClean="0"/>
              <a:t>osobních</a:t>
            </a:r>
            <a:r>
              <a:rPr lang="en-US" sz="3600" dirty="0" smtClean="0"/>
              <a:t> </a:t>
            </a:r>
            <a:r>
              <a:rPr lang="en-US" sz="3600" dirty="0" err="1" smtClean="0"/>
              <a:t>údajů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pokud výzkumník data neanonymizuje a osobní údaje má uloženy a dále s nimi pracuje, musí:</a:t>
            </a:r>
          </a:p>
          <a:p>
            <a:pPr lvl="1"/>
            <a:r>
              <a:rPr lang="cs-CZ" sz="2800" dirty="0" smtClean="0"/>
              <a:t>získat </a:t>
            </a:r>
            <a:r>
              <a:rPr lang="cs-CZ" sz="2800" b="1" dirty="0" smtClean="0"/>
              <a:t>souhlas se zpracováním osobních údajů dle nařízení GDPR</a:t>
            </a:r>
          </a:p>
          <a:p>
            <a:pPr lvl="1"/>
            <a:r>
              <a:rPr lang="cs-CZ" sz="2800" dirty="0"/>
              <a:t>m</a:t>
            </a:r>
            <a:r>
              <a:rPr lang="cs-CZ" sz="2800" dirty="0" smtClean="0"/>
              <a:t>á povinnost zajistit, aby nedošlo k jejich úniku, ztrátě</a:t>
            </a:r>
          </a:p>
          <a:p>
            <a:pPr marL="457200" lvl="1" indent="0">
              <a:buNone/>
            </a:pPr>
            <a:endParaRPr lang="cs-CZ" dirty="0" smtClean="0"/>
          </a:p>
          <a:p>
            <a:r>
              <a:rPr lang="cs-CZ" b="1" dirty="0"/>
              <a:t>o</a:t>
            </a:r>
            <a:r>
              <a:rPr lang="cs-CZ" b="1" dirty="0" smtClean="0"/>
              <a:t>sobní údaje</a:t>
            </a:r>
            <a:r>
              <a:rPr lang="cs-CZ" dirty="0" smtClean="0"/>
              <a:t>: informace, vztahující se k identifikované či identifikovatelné fyzické osobě </a:t>
            </a:r>
          </a:p>
          <a:p>
            <a:pPr lvl="1"/>
            <a:r>
              <a:rPr lang="cs-CZ" dirty="0" smtClean="0"/>
              <a:t>jméno, pohlaví, věk a datum narození, osobní stav, IP adresu a za určitých okolností fotografický záznam, tzv. organizační údaje, kterými jsou například e-mailová adresa, telefonní číslo či různé identifikační údaje vydané státem</a:t>
            </a:r>
          </a:p>
          <a:p>
            <a:r>
              <a:rPr lang="cs-CZ" dirty="0"/>
              <a:t>z</a:t>
            </a:r>
            <a:r>
              <a:rPr lang="cs-CZ" dirty="0" smtClean="0"/>
              <a:t>vláštní kategorií osobních údajů jsou tzv. </a:t>
            </a:r>
            <a:r>
              <a:rPr lang="cs-CZ" b="1" dirty="0" smtClean="0"/>
              <a:t>citlivé údaje</a:t>
            </a:r>
            <a:r>
              <a:rPr lang="cs-CZ" dirty="0" smtClean="0"/>
              <a:t>: údaje citlivé z hlediska základních práv a svobod </a:t>
            </a:r>
          </a:p>
          <a:p>
            <a:pPr lvl="1"/>
            <a:r>
              <a:rPr lang="cs-CZ" dirty="0" smtClean="0"/>
              <a:t>údaje o rasovém či etnickém původu, politických názorech, náboženském nebo filozofickém vyznání, členství v odborech, zdravotním stavu, sexuální orientaci a trestních deliktech či pravomocném odsouzení, genetické a biometrické údaje a osobní údaje dětí</a:t>
            </a:r>
            <a:r>
              <a:rPr lang="cs-CZ" dirty="0" smtClean="0">
                <a:effectLst/>
              </a:rPr>
              <a:t> </a:t>
            </a:r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2761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Souhlas</a:t>
            </a:r>
            <a:r>
              <a:rPr lang="en-US" sz="3600" dirty="0" smtClean="0"/>
              <a:t> se </a:t>
            </a:r>
            <a:r>
              <a:rPr lang="en-US" sz="3600" dirty="0" err="1" smtClean="0"/>
              <a:t>zpracováním</a:t>
            </a:r>
            <a:r>
              <a:rPr lang="en-US" sz="3600" dirty="0" smtClean="0"/>
              <a:t> </a:t>
            </a:r>
            <a:r>
              <a:rPr lang="en-US" sz="3600" dirty="0" err="1" smtClean="0"/>
              <a:t>osobních</a:t>
            </a:r>
            <a:r>
              <a:rPr lang="en-US" sz="3600" dirty="0" smtClean="0"/>
              <a:t> </a:t>
            </a:r>
            <a:r>
              <a:rPr lang="en-US" sz="3600" dirty="0" err="1" smtClean="0"/>
              <a:t>údajů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charset="2"/>
              <a:buChar char="Ø"/>
            </a:pPr>
            <a:r>
              <a:rPr lang="cs-CZ" sz="3200" b="1" dirty="0" smtClean="0"/>
              <a:t>Kdy </a:t>
            </a:r>
            <a:r>
              <a:rPr lang="cs-CZ" sz="3200" b="1" dirty="0"/>
              <a:t>výzkumník </a:t>
            </a:r>
            <a:r>
              <a:rPr lang="cs-CZ" sz="3200" b="1" u="sng" dirty="0"/>
              <a:t>ne</a:t>
            </a:r>
            <a:r>
              <a:rPr lang="cs-CZ" sz="3200" b="1" dirty="0"/>
              <a:t>potřebuje </a:t>
            </a:r>
            <a:r>
              <a:rPr lang="cs-CZ" sz="3200" b="1" dirty="0" smtClean="0"/>
              <a:t>souhlas se zpracováním os. údajů</a:t>
            </a:r>
            <a:r>
              <a:rPr lang="cs-CZ" sz="3200" dirty="0" smtClean="0"/>
              <a:t>:</a:t>
            </a:r>
          </a:p>
          <a:p>
            <a:r>
              <a:rPr lang="cs-CZ" sz="3200" dirty="0" smtClean="0"/>
              <a:t>sběr/tvorba </a:t>
            </a:r>
            <a:r>
              <a:rPr lang="cs-CZ" sz="3200" dirty="0" smtClean="0"/>
              <a:t>anonymních dat</a:t>
            </a:r>
          </a:p>
          <a:p>
            <a:r>
              <a:rPr lang="cs-CZ" sz="3200" dirty="0" err="1"/>
              <a:t>a</a:t>
            </a:r>
            <a:r>
              <a:rPr lang="cs-CZ" sz="3200" dirty="0" err="1" smtClean="0"/>
              <a:t>nonymizace</a:t>
            </a:r>
            <a:r>
              <a:rPr lang="cs-CZ" sz="3200" dirty="0" smtClean="0"/>
              <a:t> dat</a:t>
            </a:r>
          </a:p>
          <a:p>
            <a:r>
              <a:rPr lang="cs-CZ" sz="3200" dirty="0" err="1"/>
              <a:t>p</a:t>
            </a:r>
            <a:r>
              <a:rPr lang="cs-CZ" sz="3200" dirty="0" err="1" smtClean="0"/>
              <a:t>seudonymizace</a:t>
            </a:r>
            <a:r>
              <a:rPr lang="cs-CZ" sz="3200" dirty="0" smtClean="0"/>
              <a:t>: dočasné přesunutí vybraných údajů, znepřístupnění osobních údajů jiným lidem + využívání oddělených osobních dat jen k výzkumným účelům daného výzkumníka </a:t>
            </a:r>
          </a:p>
          <a:p>
            <a:pPr lvl="1"/>
            <a:r>
              <a:rPr lang="cs-CZ" sz="3200" dirty="0"/>
              <a:t>d</a:t>
            </a:r>
            <a:r>
              <a:rPr lang="cs-CZ" sz="3200" dirty="0" smtClean="0"/>
              <a:t>ata nejsou zveřejňována, předávána třetí osobě</a:t>
            </a:r>
          </a:p>
        </p:txBody>
      </p:sp>
    </p:spTree>
    <p:extLst>
      <p:ext uri="{BB962C8B-B14F-4D97-AF65-F5344CB8AC3E}">
        <p14:creationId xmlns:p14="http://schemas.microsoft.com/office/powerpoint/2010/main" val="27941716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Souhlas</a:t>
            </a:r>
            <a:r>
              <a:rPr lang="en-US" sz="3600" dirty="0" smtClean="0"/>
              <a:t> se </a:t>
            </a:r>
            <a:r>
              <a:rPr lang="en-US" sz="3600" dirty="0" err="1" smtClean="0"/>
              <a:t>zpracováním</a:t>
            </a:r>
            <a:r>
              <a:rPr lang="en-US" sz="3600" dirty="0" smtClean="0"/>
              <a:t> </a:t>
            </a:r>
            <a:r>
              <a:rPr lang="en-US" sz="3600" dirty="0" err="1" smtClean="0"/>
              <a:t>osobních</a:t>
            </a:r>
            <a:r>
              <a:rPr lang="en-US" sz="3600" dirty="0" smtClean="0"/>
              <a:t> </a:t>
            </a:r>
            <a:r>
              <a:rPr lang="en-US" sz="3600" dirty="0" err="1" smtClean="0"/>
              <a:t>údajů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en-US" dirty="0" err="1"/>
              <a:t>P</a:t>
            </a:r>
            <a:r>
              <a:rPr lang="en-US" dirty="0" err="1" smtClean="0"/>
              <a:t>ísemný</a:t>
            </a:r>
            <a:r>
              <a:rPr lang="en-US" dirty="0" smtClean="0"/>
              <a:t> </a:t>
            </a:r>
            <a:r>
              <a:rPr lang="en-US" dirty="0" err="1" smtClean="0"/>
              <a:t>souhlas</a:t>
            </a:r>
            <a:r>
              <a:rPr lang="en-US" dirty="0"/>
              <a:t> </a:t>
            </a:r>
            <a:r>
              <a:rPr lang="en-US" dirty="0" smtClean="0"/>
              <a:t>se </a:t>
            </a:r>
            <a:r>
              <a:rPr lang="en-US" dirty="0" err="1" smtClean="0"/>
              <a:t>zpracováním</a:t>
            </a:r>
            <a:r>
              <a:rPr lang="en-US" dirty="0" smtClean="0"/>
              <a:t> </a:t>
            </a:r>
            <a:r>
              <a:rPr lang="en-US" dirty="0" err="1" smtClean="0"/>
              <a:t>osobních</a:t>
            </a:r>
            <a:r>
              <a:rPr lang="en-US" dirty="0" smtClean="0"/>
              <a:t> </a:t>
            </a:r>
            <a:r>
              <a:rPr lang="cs-CZ" dirty="0" smtClean="0"/>
              <a:t>údajů</a:t>
            </a:r>
            <a:r>
              <a:rPr lang="en-US" dirty="0" smtClean="0"/>
              <a:t> </a:t>
            </a:r>
            <a:r>
              <a:rPr lang="en-US" dirty="0" err="1" smtClean="0"/>
              <a:t>musí</a:t>
            </a:r>
            <a:r>
              <a:rPr lang="en-US" dirty="0" smtClean="0"/>
              <a:t> </a:t>
            </a:r>
            <a:r>
              <a:rPr lang="en-US" dirty="0" err="1" smtClean="0"/>
              <a:t>zahrnovat</a:t>
            </a:r>
            <a:r>
              <a:rPr lang="en-US" dirty="0" smtClean="0"/>
              <a:t>:</a:t>
            </a:r>
          </a:p>
          <a:p>
            <a:r>
              <a:rPr lang="cs-CZ" dirty="0"/>
              <a:t>za jakým účelem osobní údaje bude „</a:t>
            </a:r>
            <a:r>
              <a:rPr lang="cs-CZ" dirty="0" smtClean="0"/>
              <a:t>zpracovávat“</a:t>
            </a:r>
          </a:p>
          <a:p>
            <a:r>
              <a:rPr lang="cs-CZ" dirty="0" smtClean="0"/>
              <a:t>období</a:t>
            </a:r>
            <a:r>
              <a:rPr lang="cs-CZ" dirty="0"/>
              <a:t>, po které budou údaje uchovávány (nelze shromažďovat osobní údaje na dobu neurčitou</a:t>
            </a:r>
            <a:r>
              <a:rPr lang="cs-CZ" dirty="0" smtClean="0"/>
              <a:t>)</a:t>
            </a:r>
          </a:p>
          <a:p>
            <a:r>
              <a:rPr lang="cs-CZ" dirty="0" smtClean="0"/>
              <a:t>správce dat</a:t>
            </a:r>
            <a:endParaRPr lang="cs-CZ" dirty="0"/>
          </a:p>
          <a:p>
            <a:r>
              <a:rPr lang="cs-CZ" dirty="0" smtClean="0"/>
              <a:t>příjemce/třetí strany, pokud </a:t>
            </a:r>
            <a:r>
              <a:rPr lang="cs-CZ" dirty="0"/>
              <a:t>budou </a:t>
            </a:r>
            <a:r>
              <a:rPr lang="cs-CZ" dirty="0" smtClean="0"/>
              <a:t>osobní </a:t>
            </a:r>
            <a:r>
              <a:rPr lang="cs-CZ" dirty="0"/>
              <a:t>údaje někomu poskytnuty (např. dalším výzkumníkům, </a:t>
            </a:r>
            <a:r>
              <a:rPr lang="cs-CZ" dirty="0" smtClean="0"/>
              <a:t>médiím </a:t>
            </a:r>
            <a:r>
              <a:rPr lang="cs-CZ" dirty="0"/>
              <a:t>atd</a:t>
            </a:r>
            <a:r>
              <a:rPr lang="cs-CZ" dirty="0" smtClean="0"/>
              <a:t>.) </a:t>
            </a:r>
          </a:p>
          <a:p>
            <a:r>
              <a:rPr lang="cs-CZ" dirty="0" smtClean="0"/>
              <a:t>logiku </a:t>
            </a:r>
            <a:r>
              <a:rPr lang="cs-CZ" dirty="0"/>
              <a:t>zpracování osobních údajů </a:t>
            </a:r>
          </a:p>
          <a:p>
            <a:r>
              <a:rPr lang="cs-CZ" dirty="0" smtClean="0"/>
              <a:t>důsledky zpracování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995134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Etika výzkumu: </a:t>
            </a:r>
            <a:r>
              <a:rPr lang="cs-CZ" b="1" dirty="0" err="1" smtClean="0"/>
              <a:t>Mikroetika</a:t>
            </a:r>
            <a:endParaRPr lang="cs-CZ" b="1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09601" y="1690688"/>
            <a:ext cx="10970684" cy="44307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b="1" dirty="0"/>
              <a:t>rozhodování výzkumníka v průběhu vlastního pobytu v terénu</a:t>
            </a:r>
            <a:r>
              <a:rPr lang="cs-CZ" sz="1800" b="1" dirty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600" dirty="0"/>
              <a:t>oporu pro rozhodování poskytuje výzkumníkovi procedurální etika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600" dirty="0"/>
              <a:t>v průběhu výzkumu se objevují i takové eticky důležité momenty, které se nedají předem předvídat, ale na které výzkumník musí reagovat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400" dirty="0"/>
              <a:t>např. když dotazovaný naznačí, že již by raději neodpovídal, když se vydá všanc tím, že odhalí své slabé místo atd.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600" dirty="0"/>
              <a:t>některé etické otázky, jež vyvstávají v průběhu výzkumu, dokonce za pomoci procedurální etiky nejsou řešitelné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sz="1900" b="1" dirty="0">
                <a:cs typeface="Arial" panose="020B0604020202020204" pitchFamily="34" charset="0"/>
              </a:rPr>
              <a:t>	</a:t>
            </a:r>
            <a:endParaRPr lang="cs-CZ" sz="1900" dirty="0"/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sz="1700" b="1" dirty="0">
                <a:cs typeface="Arial" panose="020B0604020202020204" pitchFamily="34" charset="0"/>
              </a:rPr>
              <a:t>	→</a:t>
            </a:r>
            <a:r>
              <a:rPr lang="cs-CZ" sz="1700" dirty="0"/>
              <a:t> </a:t>
            </a:r>
            <a:r>
              <a:rPr lang="cs-CZ" sz="1800" dirty="0"/>
              <a:t>rozpor mezi jednotlivými aspekty situace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sz="1800" b="1" dirty="0">
                <a:cs typeface="Arial" panose="020B0604020202020204" pitchFamily="34" charset="0"/>
              </a:rPr>
              <a:t>	→</a:t>
            </a:r>
            <a:r>
              <a:rPr lang="cs-CZ" sz="1800" dirty="0">
                <a:cs typeface="Arial" panose="020B0604020202020204" pitchFamily="34" charset="0"/>
              </a:rPr>
              <a:t> </a:t>
            </a:r>
            <a:r>
              <a:rPr lang="cs-CZ" sz="1800" dirty="0"/>
              <a:t>rozpor mezi morálním chováním a procedurální etikou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sz="1800" b="1" dirty="0">
                <a:cs typeface="Arial" panose="020B0604020202020204" pitchFamily="34" charset="0"/>
              </a:rPr>
              <a:t>	→ </a:t>
            </a:r>
            <a:r>
              <a:rPr lang="cs-CZ" sz="1800" dirty="0">
                <a:cs typeface="Arial" panose="020B0604020202020204" pitchFamily="34" charset="0"/>
              </a:rPr>
              <a:t>rozpor mezi morálním chováním a právním řádem platným </a:t>
            </a:r>
            <a:r>
              <a:rPr lang="cs-CZ" sz="1800" dirty="0" smtClean="0">
                <a:cs typeface="Arial" panose="020B0604020202020204" pitchFamily="34" charset="0"/>
              </a:rPr>
              <a:t>ve </a:t>
            </a:r>
            <a:r>
              <a:rPr lang="cs-CZ" sz="1800" dirty="0">
                <a:cs typeface="Arial" panose="020B0604020202020204" pitchFamily="34" charset="0"/>
              </a:rPr>
              <a:t>výzkumném terénu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sz="2000" dirty="0"/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cs typeface="Arial" panose="020B0604020202020204" pitchFamily="34" charset="0"/>
              </a:rPr>
              <a:t>tzn. v průběhu takřka každého výzkumu vyvstávají</a:t>
            </a:r>
            <a:r>
              <a:rPr lang="cs-CZ" sz="2000" b="1" dirty="0">
                <a:cs typeface="Arial" panose="020B0604020202020204" pitchFamily="34" charset="0"/>
              </a:rPr>
              <a:t> etická dilemata, </a:t>
            </a:r>
            <a:r>
              <a:rPr lang="cs-CZ" sz="2000" dirty="0">
                <a:cs typeface="Arial" panose="020B0604020202020204" pitchFamily="34" charset="0"/>
              </a:rPr>
              <a:t>kdy musí výzkumník řešit, jaké jednání je v dané situaci a kontextu nejvhodnější (s ohledem na aktéry, sebe sama i lokalitu)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60950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/>
              <a:t>Etika výzkumu: Mikroetika</a:t>
            </a:r>
            <a:br>
              <a:rPr lang="cs-CZ" sz="4000"/>
            </a:br>
            <a:r>
              <a:rPr lang="cs-CZ" sz="2400" b="1"/>
              <a:t>Momenty, při nichž často dochází k etickým dilematům</a:t>
            </a:r>
            <a:r>
              <a:rPr lang="cs-CZ" sz="2400"/>
              <a:t/>
            </a:r>
            <a:br>
              <a:rPr lang="cs-CZ" sz="2400"/>
            </a:br>
            <a:endParaRPr lang="cs-CZ" sz="2400">
              <a:solidFill>
                <a:srgbClr val="FF3300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09601" y="1690688"/>
            <a:ext cx="10970684" cy="4710112"/>
          </a:xfrm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</a:pPr>
            <a:r>
              <a:rPr lang="cs-CZ" sz="2000" dirty="0"/>
              <a:t>Vstup do terénu / zahájení výzkumu</a:t>
            </a:r>
          </a:p>
          <a:p>
            <a:pPr marL="457200" indent="-457200" eaLnBrk="1" hangingPunct="1">
              <a:lnSpc>
                <a:spcPct val="80000"/>
              </a:lnSpc>
            </a:pPr>
            <a:r>
              <a:rPr lang="cs-CZ" sz="2000" dirty="0"/>
              <a:t>Uzávorkování vlastních hodnotových (náboženských, politických) pozic</a:t>
            </a:r>
          </a:p>
          <a:p>
            <a:pPr marL="457200" indent="-457200" eaLnBrk="1" hangingPunct="1">
              <a:lnSpc>
                <a:spcPct val="80000"/>
              </a:lnSpc>
            </a:pPr>
            <a:r>
              <a:rPr lang="cs-CZ" sz="2000" dirty="0"/>
              <a:t>Identita výzkumníka v terénu (pozorování otevřené / skryté)</a:t>
            </a:r>
          </a:p>
          <a:p>
            <a:pPr marL="838200" lvl="1" indent="-381000" eaLnBrk="1" hangingPunct="1">
              <a:lnSpc>
                <a:spcPct val="80000"/>
              </a:lnSpc>
            </a:pPr>
            <a:r>
              <a:rPr lang="cs-CZ" sz="1800" i="1" dirty="0"/>
              <a:t>kvalitativní výzkum</a:t>
            </a:r>
          </a:p>
          <a:p>
            <a:pPr marL="457200" indent="-457200" eaLnBrk="1" hangingPunct="1">
              <a:lnSpc>
                <a:spcPct val="80000"/>
              </a:lnSpc>
            </a:pPr>
            <a:r>
              <a:rPr lang="cs-CZ" sz="2000" dirty="0"/>
              <a:t>Vztahy výzkumníka a aktérů, důvěra, reciprocita atd.</a:t>
            </a:r>
          </a:p>
          <a:p>
            <a:pPr marL="838200" lvl="1" indent="-381000" eaLnBrk="1" hangingPunct="1">
              <a:lnSpc>
                <a:spcPct val="80000"/>
              </a:lnSpc>
            </a:pPr>
            <a:r>
              <a:rPr lang="cs-CZ" sz="1800" i="1" dirty="0"/>
              <a:t>kvalitativní výzkum, zejm. terénní výzkum</a:t>
            </a:r>
          </a:p>
          <a:p>
            <a:pPr marL="457200" indent="-457200" eaLnBrk="1" hangingPunct="1">
              <a:lnSpc>
                <a:spcPct val="80000"/>
              </a:lnSpc>
            </a:pPr>
            <a:r>
              <a:rPr lang="cs-CZ" sz="2000" dirty="0"/>
              <a:t>Okamžitá reakce výzkumníka na sdělené (důvěrné, intimní) informace či chování aktérů (např. pláč)</a:t>
            </a:r>
          </a:p>
          <a:p>
            <a:pPr marL="457200" indent="-457200" eaLnBrk="1" hangingPunct="1">
              <a:lnSpc>
                <a:spcPct val="80000"/>
              </a:lnSpc>
            </a:pPr>
            <a:r>
              <a:rPr lang="cs-CZ" sz="2000" dirty="0"/>
              <a:t>Shromažďování dat </a:t>
            </a:r>
          </a:p>
          <a:p>
            <a:pPr marL="457200" indent="-457200" eaLnBrk="1" hangingPunct="1">
              <a:lnSpc>
                <a:spcPct val="80000"/>
              </a:lnSpc>
            </a:pPr>
            <a:r>
              <a:rPr lang="cs-CZ" sz="2000" dirty="0"/>
              <a:t>Přání aktéra ukončit svou účast ve výzkumu</a:t>
            </a:r>
          </a:p>
          <a:p>
            <a:pPr marL="457200" indent="-457200" eaLnBrk="1" hangingPunct="1">
              <a:lnSpc>
                <a:spcPct val="80000"/>
              </a:lnSpc>
            </a:pPr>
            <a:r>
              <a:rPr lang="cs-CZ" sz="2000" dirty="0"/>
              <a:t>Aktér hodnotí výzkumníkovy interpretace </a:t>
            </a:r>
          </a:p>
          <a:p>
            <a:pPr marL="457200" indent="-457200" eaLnBrk="1" hangingPunct="1">
              <a:lnSpc>
                <a:spcPct val="80000"/>
              </a:lnSpc>
            </a:pPr>
            <a:r>
              <a:rPr lang="cs-CZ" sz="2000" dirty="0"/>
              <a:t>Odchod z terénu / ukončení výzkumu</a:t>
            </a:r>
          </a:p>
          <a:p>
            <a:pPr marL="457200" indent="-457200" eaLnBrk="1" hangingPunct="1">
              <a:lnSpc>
                <a:spcPct val="80000"/>
              </a:lnSpc>
            </a:pPr>
            <a:r>
              <a:rPr lang="cs-CZ" sz="2000" dirty="0"/>
              <a:t>Psaní výzkumné zprávy</a:t>
            </a:r>
          </a:p>
        </p:txBody>
      </p:sp>
    </p:spTree>
    <p:extLst>
      <p:ext uri="{BB962C8B-B14F-4D97-AF65-F5344CB8AC3E}">
        <p14:creationId xmlns:p14="http://schemas.microsoft.com/office/powerpoint/2010/main" val="193447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Paradigma a uvažování o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1" y="1567543"/>
            <a:ext cx="10970684" cy="4561795"/>
          </a:xfrm>
        </p:spPr>
        <p:txBody>
          <a:bodyPr>
            <a:noAutofit/>
          </a:bodyPr>
          <a:lstStyle/>
          <a:p>
            <a:r>
              <a:rPr lang="cs-CZ" altLang="cs-CZ" sz="2400" dirty="0" smtClean="0"/>
              <a:t>Sociální vědy jsou </a:t>
            </a:r>
            <a:r>
              <a:rPr lang="cs-CZ" altLang="cs-CZ" sz="2400" dirty="0" err="1" smtClean="0"/>
              <a:t>multiparadigmatické</a:t>
            </a:r>
            <a:endParaRPr lang="cs-CZ" altLang="cs-CZ" sz="2400" dirty="0" smtClean="0"/>
          </a:p>
          <a:p>
            <a:pPr marL="457200" lvl="1" indent="0">
              <a:buNone/>
            </a:pPr>
            <a:r>
              <a:rPr lang="cs-CZ" altLang="cs-CZ" sz="2000" dirty="0" smtClean="0"/>
              <a:t>= v rámci každého oboru paralelně různá paradigmata </a:t>
            </a:r>
          </a:p>
          <a:p>
            <a:pPr marL="457200" lvl="1" indent="0">
              <a:buNone/>
            </a:pPr>
            <a:r>
              <a:rPr lang="cs-CZ" altLang="cs-CZ" sz="2000" dirty="0" smtClean="0"/>
              <a:t>= nejsou „lepší“ a „horší“ přístupy </a:t>
            </a:r>
          </a:p>
          <a:p>
            <a:pPr marL="457200" lvl="1" indent="0">
              <a:buNone/>
            </a:pPr>
            <a:r>
              <a:rPr lang="cs-CZ" altLang="cs-CZ" sz="2000" dirty="0" smtClean="0"/>
              <a:t>= všechny relevantní přístupy jsou legitimní</a:t>
            </a:r>
          </a:p>
          <a:p>
            <a:pPr lvl="2"/>
            <a:r>
              <a:rPr lang="cs-CZ" altLang="cs-CZ" sz="1800" dirty="0"/>
              <a:t>r</a:t>
            </a:r>
            <a:r>
              <a:rPr lang="cs-CZ" altLang="cs-CZ" sz="1800" dirty="0" smtClean="0"/>
              <a:t>elevantní = oborově a paradigmaticky/teoreticky kvalitní a etické</a:t>
            </a:r>
          </a:p>
          <a:p>
            <a:pPr lvl="2"/>
            <a:r>
              <a:rPr lang="cs-CZ" altLang="cs-CZ" sz="1800" dirty="0"/>
              <a:t>r</a:t>
            </a:r>
            <a:r>
              <a:rPr lang="cs-CZ" altLang="cs-CZ" sz="1800" dirty="0" smtClean="0"/>
              <a:t>elevantní = oborově a paradigmaticky/teoreticky </a:t>
            </a:r>
            <a:r>
              <a:rPr lang="cs-CZ" altLang="cs-CZ" sz="1800" b="1" dirty="0" smtClean="0"/>
              <a:t>konzistentní</a:t>
            </a:r>
          </a:p>
          <a:p>
            <a:r>
              <a:rPr lang="cs-CZ" altLang="cs-CZ" sz="2400" dirty="0" smtClean="0"/>
              <a:t>Volba přístupu je věcí pečlivé rozvahy každého výzkumníka</a:t>
            </a:r>
          </a:p>
          <a:p>
            <a:r>
              <a:rPr lang="cs-CZ" sz="2400" dirty="0" smtClean="0"/>
              <a:t>Napříč všemi paradigmaty/teoretickými přístupy je každopádně nezbytné uvažovat základní principy kvality a etiky výzkumu, tj.</a:t>
            </a:r>
          </a:p>
          <a:p>
            <a:pPr lvl="1"/>
            <a:r>
              <a:rPr lang="cs-CZ" sz="2000" dirty="0" smtClean="0"/>
              <a:t>výpovědní hodnota sebraných/vytvořených/získaných dat</a:t>
            </a:r>
          </a:p>
          <a:p>
            <a:pPr lvl="1"/>
            <a:r>
              <a:rPr lang="cs-CZ" sz="2000" dirty="0" smtClean="0"/>
              <a:t>věrohodná analýza a interpretace dat</a:t>
            </a:r>
          </a:p>
          <a:p>
            <a:pPr lvl="1"/>
            <a:r>
              <a:rPr lang="cs-CZ" sz="2000" dirty="0" smtClean="0"/>
              <a:t>etický vztah k terénu a všem dalším aktérům</a:t>
            </a:r>
          </a:p>
          <a:p>
            <a:pPr lvl="1"/>
            <a:r>
              <a:rPr lang="cs-CZ" sz="2000" dirty="0" smtClean="0"/>
              <a:t>publikační etika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7640874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Etika výzkumu: </a:t>
            </a:r>
            <a:r>
              <a:rPr lang="cs-CZ" dirty="0" err="1" smtClean="0"/>
              <a:t>Mikroetika</a:t>
            </a:r>
            <a:r>
              <a:rPr lang="cs-CZ" dirty="0" smtClean="0"/>
              <a:t>: </a:t>
            </a:r>
            <a:r>
              <a:rPr lang="cs-CZ" sz="4000" b="1" dirty="0" smtClean="0"/>
              <a:t>Reflexivita</a:t>
            </a:r>
            <a:r>
              <a:rPr lang="cs-CZ" sz="4000" dirty="0" smtClean="0"/>
              <a:t> </a:t>
            </a:r>
            <a:endParaRPr lang="cs-CZ" sz="4000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>
          <a:xfrm>
            <a:off x="609601" y="1871133"/>
            <a:ext cx="11048999" cy="4364567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b="1"/>
              <a:t>	Reflexivita</a:t>
            </a:r>
            <a:r>
              <a:rPr lang="cs-CZ"/>
              <a:t> = citlivost vůči otázkám badatelské etiky</a:t>
            </a:r>
          </a:p>
          <a:p>
            <a:pPr lvl="1">
              <a:lnSpc>
                <a:spcPct val="90000"/>
              </a:lnSpc>
            </a:pPr>
            <a:r>
              <a:rPr lang="cs-CZ"/>
              <a:t> být reflexivním v etickém smyslu znamená, že si je výzkumník vědom mikroetických stránek výzkumné praxe</a:t>
            </a:r>
          </a:p>
          <a:p>
            <a:pPr lvl="2">
              <a:lnSpc>
                <a:spcPct val="90000"/>
              </a:lnSpc>
            </a:pPr>
            <a:r>
              <a:rPr lang="cs-CZ"/>
              <a:t>je ostražitý vůči případným etickým pnutím/dilematům</a:t>
            </a:r>
          </a:p>
          <a:p>
            <a:pPr lvl="2">
              <a:lnSpc>
                <a:spcPct val="90000"/>
              </a:lnSpc>
            </a:pPr>
            <a:r>
              <a:rPr lang="cs-CZ"/>
              <a:t>je připravený je řešit</a:t>
            </a:r>
          </a:p>
          <a:p>
            <a:pPr lvl="2">
              <a:lnSpc>
                <a:spcPct val="90000"/>
              </a:lnSpc>
            </a:pPr>
            <a:r>
              <a:rPr lang="cs-CZ"/>
              <a:t>píše o nich v závěrečné zprávě</a:t>
            </a:r>
          </a:p>
          <a:p>
            <a:pPr lvl="2" algn="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sz="1200"/>
              <a:t>(</a:t>
            </a:r>
            <a:r>
              <a:rPr lang="cs-CZ" sz="1600" i="1"/>
              <a:t>Guillemin, Gillam 2005</a:t>
            </a:r>
            <a:r>
              <a:rPr lang="cs-CZ" sz="120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1461472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Publikační etika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/>
              <a:t>Základní pravidla publikační etiky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V každém odborném textu musí autor:</a:t>
            </a:r>
          </a:p>
          <a:p>
            <a:pPr lvl="2">
              <a:lnSpc>
                <a:spcPct val="90000"/>
              </a:lnSpc>
            </a:pPr>
            <a:r>
              <a:rPr lang="cs-CZ" sz="1800"/>
              <a:t>Podat úplné informace o všech využitých zdrojích</a:t>
            </a:r>
          </a:p>
          <a:p>
            <a:pPr lvl="2">
              <a:lnSpc>
                <a:spcPct val="90000"/>
              </a:lnSpc>
            </a:pPr>
            <a:r>
              <a:rPr lang="cs-CZ" sz="1800"/>
              <a:t>Jasně odlišit vlastní myšlenky, formulace, data a údaje převzaté </a:t>
            </a:r>
          </a:p>
          <a:p>
            <a:pPr lvl="2">
              <a:lnSpc>
                <a:spcPct val="90000"/>
              </a:lnSpc>
            </a:pPr>
            <a:r>
              <a:rPr lang="cs-CZ" sz="1800"/>
              <a:t>Citované pasáže musí být přesnou kopií originálu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sz="18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sz="900" b="1"/>
          </a:p>
          <a:p>
            <a:pPr>
              <a:lnSpc>
                <a:spcPct val="90000"/>
              </a:lnSpc>
            </a:pPr>
            <a:r>
              <a:rPr lang="cs-CZ" sz="2400"/>
              <a:t>Důsledky nedodržení publikační etiky: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Plagiátorství 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Falzifikace</a:t>
            </a:r>
          </a:p>
          <a:p>
            <a:pPr lvl="2" algn="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sz="1900" i="1"/>
              <a:t>	</a:t>
            </a:r>
            <a:r>
              <a:rPr lang="cs-CZ" sz="1600"/>
              <a:t>	</a:t>
            </a:r>
            <a:r>
              <a:rPr lang="cs-CZ" sz="1400"/>
              <a:t>(Neuman 2003: 118-119)</a:t>
            </a:r>
            <a:r>
              <a:rPr lang="cs-CZ" sz="2900"/>
              <a:t> </a:t>
            </a:r>
          </a:p>
          <a:p>
            <a:pPr>
              <a:lnSpc>
                <a:spcPct val="90000"/>
              </a:lnSpc>
            </a:pPr>
            <a:endParaRPr lang="cs-CZ" sz="2800"/>
          </a:p>
          <a:p>
            <a:pPr>
              <a:lnSpc>
                <a:spcPct val="90000"/>
              </a:lnSpc>
            </a:pPr>
            <a:endParaRPr lang="cs-CZ" sz="2800"/>
          </a:p>
        </p:txBody>
      </p:sp>
    </p:spTree>
    <p:extLst>
      <p:ext uri="{BB962C8B-B14F-4D97-AF65-F5344CB8AC3E}">
        <p14:creationId xmlns:p14="http://schemas.microsoft.com/office/powerpoint/2010/main" val="206342487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1" y="270933"/>
            <a:ext cx="9734549" cy="1348317"/>
          </a:xfrm>
        </p:spPr>
        <p:txBody>
          <a:bodyPr/>
          <a:lstStyle/>
          <a:p>
            <a:pPr eaLnBrk="1" hangingPunct="1"/>
            <a:r>
              <a:rPr lang="cs-CZ" sz="4000" b="1" dirty="0"/>
              <a:t>Shrnutí: čtyři pilíře etiky v sociálních vědách</a:t>
            </a:r>
            <a:endParaRPr lang="en-US" sz="4000" b="1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700" b="1"/>
              <a:t>1. </a:t>
            </a:r>
            <a:r>
              <a:rPr lang="cs-CZ" sz="2400" b="1"/>
              <a:t>Princip dobrovolné participace</a:t>
            </a:r>
          </a:p>
          <a:p>
            <a:pPr lvl="1" eaLnBrk="1" hangingPunct="1"/>
            <a:r>
              <a:rPr lang="cs-CZ" sz="2000"/>
              <a:t>Informovaný souhlas s výzkumem, svoboda odmítnutí</a:t>
            </a:r>
            <a:r>
              <a:rPr lang="cs-CZ" sz="2000" b="1"/>
              <a:t> </a:t>
            </a:r>
          </a:p>
          <a:p>
            <a:pPr eaLnBrk="1" hangingPunct="1"/>
            <a:r>
              <a:rPr lang="cs-CZ" sz="2400" b="1"/>
              <a:t>2. Princip důvěryhodnosti</a:t>
            </a:r>
          </a:p>
          <a:p>
            <a:pPr lvl="1" eaLnBrk="1" hangingPunct="1"/>
            <a:r>
              <a:rPr lang="cs-CZ" sz="2000"/>
              <a:t>Dohodnutá míra soukromí, anonymity, důvěrnosti dat</a:t>
            </a:r>
          </a:p>
          <a:p>
            <a:pPr eaLnBrk="1" hangingPunct="1"/>
            <a:r>
              <a:rPr lang="cs-CZ" sz="2400" b="1"/>
              <a:t>3. Princip neubližování</a:t>
            </a:r>
          </a:p>
          <a:p>
            <a:pPr lvl="1" eaLnBrk="1" hangingPunct="1"/>
            <a:r>
              <a:rPr lang="cs-CZ" sz="2000"/>
              <a:t>nebezpečí: fyzická újma, psychická újma, právní újma</a:t>
            </a:r>
          </a:p>
          <a:p>
            <a:pPr lvl="1" eaLnBrk="1" hangingPunct="1"/>
            <a:r>
              <a:rPr lang="cs-CZ" sz="2000"/>
              <a:t>péče o vzájemný vyvážený vztah mezi výzkumníkem a aktérem</a:t>
            </a:r>
          </a:p>
          <a:p>
            <a:pPr eaLnBrk="1" hangingPunct="1"/>
            <a:r>
              <a:rPr lang="cs-CZ" sz="2400" b="1"/>
              <a:t>4. Princ</a:t>
            </a:r>
            <a:r>
              <a:rPr lang="en-US" sz="2400" b="1"/>
              <a:t>i</a:t>
            </a:r>
            <a:r>
              <a:rPr lang="cs-CZ" sz="2400" b="1"/>
              <a:t>p správnosti a integrity </a:t>
            </a:r>
            <a:endParaRPr lang="cs-CZ" sz="2400"/>
          </a:p>
          <a:p>
            <a:pPr lvl="1" eaLnBrk="1" hangingPunct="1"/>
            <a:r>
              <a:rPr lang="cs-CZ" sz="2000"/>
              <a:t>Publikační etika (plagiace, falzifikace)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77488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Studijní zdroje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100" b="1"/>
              <a:t>Monotematická čísla časopisů na téma etika</a:t>
            </a:r>
            <a:r>
              <a:rPr lang="cs-CZ" sz="2100"/>
              <a:t>:</a:t>
            </a:r>
          </a:p>
          <a:p>
            <a:pPr eaLnBrk="1" hangingPunct="1">
              <a:lnSpc>
                <a:spcPct val="80000"/>
              </a:lnSpc>
            </a:pPr>
            <a:endParaRPr lang="cs-CZ" sz="2100"/>
          </a:p>
          <a:p>
            <a:pPr eaLnBrk="1" hangingPunct="1">
              <a:lnSpc>
                <a:spcPct val="80000"/>
              </a:lnSpc>
            </a:pPr>
            <a:r>
              <a:rPr lang="cs-CZ" sz="2100"/>
              <a:t>CARGO /Časopis pro kulturní a sociální antropologii/ 1/ 2009</a:t>
            </a:r>
          </a:p>
          <a:p>
            <a:pPr eaLnBrk="1" hangingPunct="1">
              <a:lnSpc>
                <a:spcPct val="80000"/>
              </a:lnSpc>
            </a:pPr>
            <a:r>
              <a:rPr lang="cs-CZ" sz="2100"/>
              <a:t>Biograf /Časopis pro biografickou a reflexivní sociologii/ 35/ 2004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900">
                <a:hlinkClick r:id="rId2"/>
              </a:rPr>
              <a:t>http://www.biograf.org/index.php?aktivni=cisla&amp;filtr_cislo=35</a:t>
            </a:r>
            <a:endParaRPr lang="cs-CZ" sz="1900"/>
          </a:p>
          <a:p>
            <a:pPr eaLnBrk="1" hangingPunct="1">
              <a:lnSpc>
                <a:spcPct val="80000"/>
              </a:lnSpc>
            </a:pPr>
            <a:endParaRPr lang="cs-CZ" sz="2100"/>
          </a:p>
          <a:p>
            <a:pPr eaLnBrk="1" hangingPunct="1">
              <a:lnSpc>
                <a:spcPct val="80000"/>
              </a:lnSpc>
            </a:pPr>
            <a:r>
              <a:rPr lang="cs-CZ" sz="2100" b="1"/>
              <a:t>Legislativa</a:t>
            </a:r>
            <a:r>
              <a:rPr lang="cs-CZ" sz="2100"/>
              <a:t>:</a:t>
            </a:r>
          </a:p>
          <a:p>
            <a:pPr eaLnBrk="1" hangingPunct="1">
              <a:lnSpc>
                <a:spcPct val="80000"/>
              </a:lnSpc>
            </a:pPr>
            <a:r>
              <a:rPr lang="cs-CZ" sz="2100"/>
              <a:t>Sociologický datový archiv MEDARD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>
                <a:hlinkClick r:id="rId3"/>
              </a:rPr>
              <a:t>http://medard.soc.cas.cz/czlegis.html</a:t>
            </a:r>
            <a:endParaRPr lang="cs-CZ" sz="1900"/>
          </a:p>
          <a:p>
            <a:pPr eaLnBrk="1" hangingPunct="1">
              <a:lnSpc>
                <a:spcPct val="80000"/>
              </a:lnSpc>
            </a:pPr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19700715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Použitá literatura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609601" y="1690688"/>
            <a:ext cx="10970684" cy="431218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dirty="0" err="1"/>
              <a:t>Bitrich</a:t>
            </a:r>
            <a:r>
              <a:rPr lang="en-US" sz="1300" dirty="0"/>
              <a:t>, </a:t>
            </a:r>
            <a:r>
              <a:rPr lang="en-US" sz="1300" dirty="0" err="1"/>
              <a:t>Tomáš</a:t>
            </a:r>
            <a:r>
              <a:rPr lang="en-US" sz="1300" dirty="0"/>
              <a:t> (2002): </a:t>
            </a:r>
            <a:r>
              <a:rPr lang="en-US" sz="1300" dirty="0" err="1"/>
              <a:t>Kvalitativní</a:t>
            </a:r>
            <a:r>
              <a:rPr lang="en-US" sz="1300" dirty="0"/>
              <a:t> </a:t>
            </a:r>
            <a:r>
              <a:rPr lang="en-US" sz="1300" dirty="0" err="1"/>
              <a:t>výzkum</a:t>
            </a:r>
            <a:r>
              <a:rPr lang="en-US" sz="1300" dirty="0"/>
              <a:t> a </a:t>
            </a:r>
            <a:r>
              <a:rPr lang="en-US" sz="1300" dirty="0" err="1"/>
              <a:t>česká</a:t>
            </a:r>
            <a:r>
              <a:rPr lang="en-US" sz="1300" dirty="0"/>
              <a:t> </a:t>
            </a:r>
            <a:r>
              <a:rPr lang="en-US" sz="1300" dirty="0" err="1"/>
              <a:t>legislativa</a:t>
            </a:r>
            <a:r>
              <a:rPr lang="en-US" sz="1300" dirty="0"/>
              <a:t>: </a:t>
            </a:r>
            <a:r>
              <a:rPr lang="en-US" sz="1300" dirty="0" err="1"/>
              <a:t>Informace</a:t>
            </a:r>
            <a:r>
              <a:rPr lang="en-US" sz="1300" dirty="0"/>
              <a:t> </a:t>
            </a:r>
            <a:r>
              <a:rPr lang="en-US" sz="1300" dirty="0" err="1"/>
              <a:t>nejen</a:t>
            </a:r>
            <a:r>
              <a:rPr lang="en-US" sz="1300" dirty="0"/>
              <a:t> o </a:t>
            </a:r>
            <a:r>
              <a:rPr lang="en-US" sz="1300" dirty="0" err="1"/>
              <a:t>zákoně</a:t>
            </a:r>
            <a:r>
              <a:rPr lang="en-US" sz="1300" dirty="0"/>
              <a:t> </a:t>
            </a:r>
            <a:r>
              <a:rPr lang="en-US" sz="1300" dirty="0" err="1"/>
              <a:t>na</a:t>
            </a:r>
            <a:r>
              <a:rPr lang="en-US" sz="1300" dirty="0"/>
              <a:t> </a:t>
            </a:r>
            <a:r>
              <a:rPr lang="en-US" sz="1300" dirty="0" err="1"/>
              <a:t>ochranu</a:t>
            </a:r>
            <a:r>
              <a:rPr lang="en-US" sz="1300" dirty="0"/>
              <a:t> </a:t>
            </a:r>
            <a:r>
              <a:rPr lang="en-US" sz="1300" dirty="0" err="1"/>
              <a:t>osobních</a:t>
            </a:r>
            <a:r>
              <a:rPr lang="en-US" sz="1300" dirty="0"/>
              <a:t> </a:t>
            </a:r>
            <a:r>
              <a:rPr lang="en-US" sz="1300" dirty="0" err="1"/>
              <a:t>údajů</a:t>
            </a:r>
            <a:r>
              <a:rPr lang="en-US" sz="1300" dirty="0"/>
              <a:t>. </a:t>
            </a:r>
            <a:r>
              <a:rPr lang="en-US" sz="1300" i="1" dirty="0" err="1"/>
              <a:t>Biograf</a:t>
            </a:r>
            <a:r>
              <a:rPr lang="en-US" sz="1300" dirty="0"/>
              <a:t>, č. 27, s. 91-104.</a:t>
            </a:r>
            <a:endParaRPr lang="cs-CZ" sz="13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sz="1300" dirty="0" err="1"/>
              <a:t>Bitrich</a:t>
            </a:r>
            <a:r>
              <a:rPr lang="cs-CZ" sz="1300" dirty="0"/>
              <a:t>, Tomáš (c2005): </a:t>
            </a:r>
            <a:r>
              <a:rPr lang="cs-CZ" sz="1300" i="1" dirty="0"/>
              <a:t>Nejdůležitější legislativní normy týkající se kvalitativního výzkumu</a:t>
            </a:r>
            <a:r>
              <a:rPr lang="cs-CZ" sz="1300" dirty="0"/>
              <a:t> [online].[cit. 2008-03-28]. </a:t>
            </a:r>
            <a:r>
              <a:rPr lang="cs-CZ" sz="1100" dirty="0"/>
              <a:t>Dostupný z WWW: &lt;http://medard.soc.cas.cz/czlegis.html&gt;. </a:t>
            </a:r>
            <a:endParaRPr lang="en-US" sz="11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dirty="0" err="1"/>
              <a:t>Cassell</a:t>
            </a:r>
            <a:r>
              <a:rPr lang="en-US" sz="1300" dirty="0"/>
              <a:t>, Joan - Jacobs , Sue-Ellen (c1996-2006): </a:t>
            </a:r>
            <a:r>
              <a:rPr lang="en-US" sz="1300" i="1" dirty="0"/>
              <a:t>Handbook on Ethical Issues in Anthropology : a special publication of the American Anthropological Association number 23 </a:t>
            </a:r>
            <a:r>
              <a:rPr lang="en-US" sz="1300" dirty="0"/>
              <a:t>[online]. American Anthropological Association. [cit. 2008-12-03]. </a:t>
            </a:r>
            <a:r>
              <a:rPr lang="en-US" sz="1300" dirty="0" err="1"/>
              <a:t>Dostupné</a:t>
            </a:r>
            <a:r>
              <a:rPr lang="en-US" sz="1300" dirty="0"/>
              <a:t> z WWW: &lt;http://www.aaanet.org/committees/ethics/toc.htm&gt;.</a:t>
            </a:r>
            <a:endParaRPr lang="cs-CZ" sz="13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sz="1300" dirty="0" err="1"/>
              <a:t>Disman</a:t>
            </a:r>
            <a:r>
              <a:rPr lang="cs-CZ" sz="1300" dirty="0"/>
              <a:t>, Miroslav (2002): </a:t>
            </a:r>
            <a:r>
              <a:rPr lang="cs-CZ" sz="1300" i="1" dirty="0"/>
              <a:t>Jak se vyrábí sociologická znalost</a:t>
            </a:r>
            <a:r>
              <a:rPr lang="cs-CZ" sz="1300" dirty="0"/>
              <a:t>. Praha: Karolinum.</a:t>
            </a:r>
            <a:endParaRPr lang="en-US" sz="13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sz="1300" i="1" dirty="0"/>
              <a:t>Etické směrnice České asociace pro sociální antropologii</a:t>
            </a:r>
            <a:r>
              <a:rPr lang="cs-CZ" sz="1300" dirty="0"/>
              <a:t>. </a:t>
            </a:r>
            <a:r>
              <a:rPr lang="en-US" sz="1200" dirty="0"/>
              <a:t>[online]. [cit. 20</a:t>
            </a:r>
            <a:r>
              <a:rPr lang="cs-CZ" sz="1200" dirty="0"/>
              <a:t>11</a:t>
            </a:r>
            <a:r>
              <a:rPr lang="en-US" sz="1200" dirty="0"/>
              <a:t>-02-06]. </a:t>
            </a:r>
            <a:r>
              <a:rPr lang="cs-CZ" sz="1300" dirty="0"/>
              <a:t>Dostupné z: </a:t>
            </a:r>
            <a:r>
              <a:rPr lang="cs-CZ" sz="1200" dirty="0">
                <a:hlinkClick r:id="rId2"/>
              </a:rPr>
              <a:t>http://www.casaonline.cz/wp-content/uploads/2009/12/Eticke_smernice_CASA.doc</a:t>
            </a:r>
            <a:endParaRPr lang="cs-CZ" sz="12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dirty="0"/>
              <a:t>Guillemin, </a:t>
            </a:r>
            <a:r>
              <a:rPr lang="en-US" sz="1300" dirty="0" err="1"/>
              <a:t>Marilys</a:t>
            </a:r>
            <a:r>
              <a:rPr lang="en-US" sz="1300" dirty="0"/>
              <a:t> - </a:t>
            </a:r>
            <a:r>
              <a:rPr lang="en-US" sz="1300" dirty="0" err="1"/>
              <a:t>Gillam</a:t>
            </a:r>
            <a:r>
              <a:rPr lang="en-US" sz="1300" dirty="0"/>
              <a:t>, Lynn (2004): </a:t>
            </a:r>
            <a:r>
              <a:rPr lang="en-US" sz="1300" dirty="0" err="1"/>
              <a:t>Etika</a:t>
            </a:r>
            <a:r>
              <a:rPr lang="en-US" sz="1300" dirty="0"/>
              <a:t>, </a:t>
            </a:r>
            <a:r>
              <a:rPr lang="en-US" sz="1300" dirty="0" err="1"/>
              <a:t>reflexivita</a:t>
            </a:r>
            <a:r>
              <a:rPr lang="en-US" sz="1300" dirty="0"/>
              <a:t> a "</a:t>
            </a:r>
            <a:r>
              <a:rPr lang="en-US" sz="1300" dirty="0" err="1"/>
              <a:t>eticky</a:t>
            </a:r>
            <a:r>
              <a:rPr lang="en-US" sz="1300" dirty="0"/>
              <a:t> </a:t>
            </a:r>
            <a:r>
              <a:rPr lang="en-US" sz="1300" dirty="0" err="1"/>
              <a:t>důležité</a:t>
            </a:r>
            <a:r>
              <a:rPr lang="en-US" sz="1300" dirty="0"/>
              <a:t> </a:t>
            </a:r>
            <a:r>
              <a:rPr lang="en-US" sz="1300" dirty="0" err="1"/>
              <a:t>okamžiky</a:t>
            </a:r>
            <a:r>
              <a:rPr lang="en-US" sz="1300" dirty="0"/>
              <a:t>" </a:t>
            </a:r>
            <a:r>
              <a:rPr lang="en-US" sz="1300" dirty="0" err="1"/>
              <a:t>ve</a:t>
            </a:r>
            <a:r>
              <a:rPr lang="en-US" sz="1300" dirty="0"/>
              <a:t> </a:t>
            </a:r>
            <a:r>
              <a:rPr lang="en-US" sz="1300" dirty="0" err="1"/>
              <a:t>výzkumu</a:t>
            </a:r>
            <a:r>
              <a:rPr lang="en-US" sz="1300" dirty="0"/>
              <a:t>. </a:t>
            </a:r>
            <a:r>
              <a:rPr lang="en-US" sz="1300" i="1" dirty="0" err="1"/>
              <a:t>Biograf</a:t>
            </a:r>
            <a:r>
              <a:rPr lang="en-US" sz="1300" i="1" dirty="0"/>
              <a:t>, </a:t>
            </a:r>
            <a:r>
              <a:rPr lang="en-US" sz="1300" dirty="0"/>
              <a:t>č.</a:t>
            </a:r>
            <a:r>
              <a:rPr lang="en-US" sz="1300" i="1" dirty="0"/>
              <a:t> </a:t>
            </a:r>
            <a:r>
              <a:rPr lang="en-US" sz="1300" dirty="0"/>
              <a:t>35, s. 11-31.</a:t>
            </a:r>
            <a:endParaRPr lang="cs-CZ" sz="13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sz="1300" dirty="0" err="1"/>
              <a:t>Hendl</a:t>
            </a:r>
            <a:r>
              <a:rPr lang="cs-CZ" sz="1300" dirty="0"/>
              <a:t>, Jan (2005): </a:t>
            </a:r>
            <a:r>
              <a:rPr lang="cs-CZ" sz="1300" i="1" dirty="0"/>
              <a:t>Kvalitativní výzkum. Základní metody a aplikace</a:t>
            </a:r>
            <a:r>
              <a:rPr lang="cs-CZ" sz="1300" dirty="0"/>
              <a:t>. Praha: Portál.</a:t>
            </a:r>
            <a:endParaRPr lang="en-US" sz="13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dirty="0" err="1"/>
              <a:t>Hřešanová</a:t>
            </a:r>
            <a:r>
              <a:rPr lang="en-US" sz="1300" dirty="0"/>
              <a:t>, Eva (2004): </a:t>
            </a:r>
            <a:r>
              <a:rPr lang="en-US" sz="1300" dirty="0" err="1"/>
              <a:t>Profesionalizace</a:t>
            </a:r>
            <a:r>
              <a:rPr lang="en-US" sz="1300" dirty="0"/>
              <a:t> </a:t>
            </a:r>
            <a:r>
              <a:rPr lang="en-US" sz="1300" dirty="0" err="1"/>
              <a:t>antropologie</a:t>
            </a:r>
            <a:r>
              <a:rPr lang="en-US" sz="1300" dirty="0"/>
              <a:t> a </a:t>
            </a:r>
            <a:r>
              <a:rPr lang="en-US" sz="1300" dirty="0" err="1"/>
              <a:t>etické</a:t>
            </a:r>
            <a:r>
              <a:rPr lang="en-US" sz="1300" dirty="0"/>
              <a:t> </a:t>
            </a:r>
            <a:r>
              <a:rPr lang="en-US" sz="1300" dirty="0" err="1"/>
              <a:t>instituce</a:t>
            </a:r>
            <a:r>
              <a:rPr lang="en-US" sz="1300" dirty="0"/>
              <a:t>. </a:t>
            </a:r>
            <a:r>
              <a:rPr lang="en-US" sz="1300" i="1" dirty="0" err="1"/>
              <a:t>Biograf</a:t>
            </a:r>
            <a:r>
              <a:rPr lang="en-US" sz="1300" i="1" dirty="0"/>
              <a:t>,</a:t>
            </a:r>
            <a:r>
              <a:rPr lang="en-US" sz="1300" dirty="0"/>
              <a:t> č. 35), s. 127-146.</a:t>
            </a:r>
            <a:endParaRPr lang="cs-CZ" sz="13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dirty="0" err="1"/>
              <a:t>Lindbloom</a:t>
            </a:r>
            <a:r>
              <a:rPr lang="en-US" sz="1300" dirty="0"/>
              <a:t>, Jana (2004): </a:t>
            </a:r>
            <a:r>
              <a:rPr lang="en-US" sz="1300" dirty="0" err="1"/>
              <a:t>Preklopenie</a:t>
            </a:r>
            <a:r>
              <a:rPr lang="en-US" sz="1300" dirty="0"/>
              <a:t> </a:t>
            </a:r>
            <a:r>
              <a:rPr lang="en-US" sz="1300" dirty="0" err="1"/>
              <a:t>asymetrie</a:t>
            </a:r>
            <a:r>
              <a:rPr lang="en-US" sz="1300" dirty="0"/>
              <a:t> </a:t>
            </a:r>
            <a:r>
              <a:rPr lang="en-US" sz="1300" dirty="0" err="1"/>
              <a:t>po</a:t>
            </a:r>
            <a:r>
              <a:rPr lang="en-US" sz="1300" dirty="0"/>
              <a:t> </a:t>
            </a:r>
            <a:r>
              <a:rPr lang="en-US" sz="1300" dirty="0" err="1"/>
              <a:t>získaní</a:t>
            </a:r>
            <a:r>
              <a:rPr lang="en-US" sz="1300" dirty="0"/>
              <a:t> </a:t>
            </a:r>
            <a:r>
              <a:rPr lang="en-US" sz="1300" dirty="0" err="1"/>
              <a:t>údajov</a:t>
            </a:r>
            <a:r>
              <a:rPr lang="en-US" sz="1300" dirty="0"/>
              <a:t>: </a:t>
            </a:r>
            <a:r>
              <a:rPr lang="en-US" sz="1300" dirty="0" err="1"/>
              <a:t>Pomáha</a:t>
            </a:r>
            <a:r>
              <a:rPr lang="en-US" sz="1300" dirty="0"/>
              <a:t> </a:t>
            </a:r>
            <a:r>
              <a:rPr lang="en-US" sz="1300" dirty="0" err="1"/>
              <a:t>informovaný</a:t>
            </a:r>
            <a:r>
              <a:rPr lang="en-US" sz="1300" dirty="0"/>
              <a:t> </a:t>
            </a:r>
            <a:r>
              <a:rPr lang="en-US" sz="1300" dirty="0" err="1"/>
              <a:t>súhlas</a:t>
            </a:r>
            <a:r>
              <a:rPr lang="en-US" sz="1300" dirty="0"/>
              <a:t> </a:t>
            </a:r>
            <a:r>
              <a:rPr lang="en-US" sz="1300" dirty="0" err="1"/>
              <a:t>alebo</a:t>
            </a:r>
            <a:r>
              <a:rPr lang="en-US" sz="1300" dirty="0"/>
              <a:t> </a:t>
            </a:r>
            <a:r>
              <a:rPr lang="en-US" sz="1300" dirty="0" err="1"/>
              <a:t>škodí</a:t>
            </a:r>
            <a:r>
              <a:rPr lang="en-US" sz="1300" dirty="0"/>
              <a:t>?. </a:t>
            </a:r>
            <a:r>
              <a:rPr lang="en-US" sz="1300" i="1" dirty="0" err="1"/>
              <a:t>Biograf</a:t>
            </a:r>
            <a:r>
              <a:rPr lang="en-US" sz="1300" i="1" dirty="0"/>
              <a:t>, </a:t>
            </a:r>
            <a:r>
              <a:rPr lang="en-US" sz="1300" dirty="0"/>
              <a:t>č. 35, s. 85-95.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dirty="0" err="1"/>
              <a:t>Miovský</a:t>
            </a:r>
            <a:r>
              <a:rPr lang="en-US" sz="1300" dirty="0"/>
              <a:t>, Michal - </a:t>
            </a:r>
            <a:r>
              <a:rPr lang="en-US" sz="1300" dirty="0" err="1"/>
              <a:t>Miovská</a:t>
            </a:r>
            <a:r>
              <a:rPr lang="en-US" sz="1300" dirty="0"/>
              <a:t>, </a:t>
            </a:r>
            <a:r>
              <a:rPr lang="en-US" sz="1300" dirty="0" err="1"/>
              <a:t>Lenka</a:t>
            </a:r>
            <a:r>
              <a:rPr lang="en-US" sz="1300" dirty="0"/>
              <a:t> - </a:t>
            </a:r>
            <a:r>
              <a:rPr lang="en-US" sz="1300" dirty="0" err="1"/>
              <a:t>Gajdošíková</a:t>
            </a:r>
            <a:r>
              <a:rPr lang="en-US" sz="1300" dirty="0"/>
              <a:t>, Hana (2004): </a:t>
            </a:r>
            <a:r>
              <a:rPr lang="en-US" sz="1300" dirty="0" err="1"/>
              <a:t>Některé</a:t>
            </a:r>
            <a:r>
              <a:rPr lang="en-US" sz="1300" dirty="0"/>
              <a:t> </a:t>
            </a:r>
            <a:r>
              <a:rPr lang="en-US" sz="1300" dirty="0" err="1"/>
              <a:t>etické</a:t>
            </a:r>
            <a:r>
              <a:rPr lang="en-US" sz="1300" dirty="0"/>
              <a:t> </a:t>
            </a:r>
            <a:r>
              <a:rPr lang="en-US" sz="1300" dirty="0" err="1"/>
              <a:t>aspekty</a:t>
            </a:r>
            <a:r>
              <a:rPr lang="en-US" sz="1300" dirty="0"/>
              <a:t> </a:t>
            </a:r>
            <a:r>
              <a:rPr lang="en-US" sz="1300" dirty="0" err="1"/>
              <a:t>terénního</a:t>
            </a:r>
            <a:r>
              <a:rPr lang="en-US" sz="1300" dirty="0"/>
              <a:t> </a:t>
            </a:r>
            <a:r>
              <a:rPr lang="en-US" sz="1300" dirty="0" err="1"/>
              <a:t>výzkumu</a:t>
            </a:r>
            <a:r>
              <a:rPr lang="en-US" sz="1300" dirty="0"/>
              <a:t> </a:t>
            </a:r>
            <a:r>
              <a:rPr lang="en-US" sz="1300" dirty="0" err="1"/>
              <a:t>uživatelů</a:t>
            </a:r>
            <a:r>
              <a:rPr lang="en-US" sz="1300" dirty="0"/>
              <a:t> </a:t>
            </a:r>
            <a:r>
              <a:rPr lang="en-US" sz="1300" dirty="0" err="1"/>
              <a:t>nelegálních</a:t>
            </a:r>
            <a:r>
              <a:rPr lang="en-US" sz="1300" dirty="0"/>
              <a:t> </a:t>
            </a:r>
            <a:r>
              <a:rPr lang="en-US" sz="1300" dirty="0" err="1"/>
              <a:t>drog</a:t>
            </a:r>
            <a:r>
              <a:rPr lang="en-US" sz="1300" dirty="0"/>
              <a:t>. </a:t>
            </a:r>
            <a:r>
              <a:rPr lang="en-US" sz="1300" i="1" dirty="0" err="1"/>
              <a:t>Biograf</a:t>
            </a:r>
            <a:r>
              <a:rPr lang="en-US" sz="1300" i="1" dirty="0"/>
              <a:t>,</a:t>
            </a:r>
            <a:r>
              <a:rPr lang="en-US" sz="1300" dirty="0"/>
              <a:t> č. 35, s. 33-52. </a:t>
            </a:r>
            <a:endParaRPr lang="cs-CZ" sz="13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sz="1300" dirty="0"/>
              <a:t>Neuman, W. </a:t>
            </a:r>
            <a:r>
              <a:rPr lang="cs-CZ" sz="1300" dirty="0" err="1"/>
              <a:t>Lawrence</a:t>
            </a:r>
            <a:r>
              <a:rPr lang="cs-CZ" sz="1300" dirty="0"/>
              <a:t> (2003): </a:t>
            </a:r>
            <a:r>
              <a:rPr lang="cs-CZ" sz="1300" i="1" dirty="0" err="1"/>
              <a:t>Social</a:t>
            </a:r>
            <a:r>
              <a:rPr lang="cs-CZ" sz="1300" i="1" dirty="0"/>
              <a:t> </a:t>
            </a:r>
            <a:r>
              <a:rPr lang="cs-CZ" sz="1300" i="1" dirty="0" err="1"/>
              <a:t>Research</a:t>
            </a:r>
            <a:r>
              <a:rPr lang="cs-CZ" sz="1300" i="1" dirty="0"/>
              <a:t> </a:t>
            </a:r>
            <a:r>
              <a:rPr lang="cs-CZ" sz="1300" i="1" dirty="0" err="1"/>
              <a:t>Methods</a:t>
            </a:r>
            <a:r>
              <a:rPr lang="cs-CZ" sz="1300" i="1" dirty="0"/>
              <a:t>. </a:t>
            </a:r>
            <a:r>
              <a:rPr lang="cs-CZ" sz="1300" i="1" dirty="0" err="1"/>
              <a:t>Qualitative</a:t>
            </a:r>
            <a:r>
              <a:rPr lang="cs-CZ" sz="1300" i="1" dirty="0"/>
              <a:t> and </a:t>
            </a:r>
            <a:r>
              <a:rPr lang="cs-CZ" sz="1300" i="1" dirty="0" err="1"/>
              <a:t>Quantitative</a:t>
            </a:r>
            <a:r>
              <a:rPr lang="cs-CZ" sz="1300" i="1" dirty="0"/>
              <a:t> </a:t>
            </a:r>
            <a:r>
              <a:rPr lang="cs-CZ" sz="1300" i="1" dirty="0" err="1"/>
              <a:t>Approaches</a:t>
            </a:r>
            <a:r>
              <a:rPr lang="cs-CZ" sz="1300" dirty="0"/>
              <a:t>. 5th Ed. Boston: </a:t>
            </a:r>
            <a:r>
              <a:rPr lang="cs-CZ" sz="1300" dirty="0" err="1"/>
              <a:t>Allyn</a:t>
            </a:r>
            <a:r>
              <a:rPr lang="cs-CZ" sz="1300" dirty="0"/>
              <a:t> and Bacon.</a:t>
            </a:r>
            <a:endParaRPr lang="en-US" sz="13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dirty="0"/>
              <a:t>Silverman, David (2005): </a:t>
            </a:r>
            <a:r>
              <a:rPr lang="en-US" sz="1300" i="1" dirty="0" err="1"/>
              <a:t>Ako</a:t>
            </a:r>
            <a:r>
              <a:rPr lang="en-US" sz="1300" i="1" dirty="0"/>
              <a:t> </a:t>
            </a:r>
            <a:r>
              <a:rPr lang="en-US" sz="1300" i="1" dirty="0" err="1"/>
              <a:t>robiť</a:t>
            </a:r>
            <a:r>
              <a:rPr lang="en-US" sz="1300" i="1" dirty="0"/>
              <a:t> </a:t>
            </a:r>
            <a:r>
              <a:rPr lang="en-US" sz="1300" i="1" dirty="0" err="1"/>
              <a:t>kvalitatívny</a:t>
            </a:r>
            <a:r>
              <a:rPr lang="en-US" sz="1300" i="1" dirty="0"/>
              <a:t> </a:t>
            </a:r>
            <a:r>
              <a:rPr lang="en-US" sz="1300" i="1" dirty="0" err="1"/>
              <a:t>výskum</a:t>
            </a:r>
            <a:r>
              <a:rPr lang="en-US" sz="1300" i="1" dirty="0"/>
              <a:t>: </a:t>
            </a:r>
            <a:r>
              <a:rPr lang="en-US" sz="1300" i="1" dirty="0" err="1"/>
              <a:t>praktická</a:t>
            </a:r>
            <a:r>
              <a:rPr lang="en-US" sz="1300" i="1" dirty="0"/>
              <a:t> </a:t>
            </a:r>
            <a:r>
              <a:rPr lang="en-US" sz="1300" i="1" dirty="0" err="1"/>
              <a:t>príručka</a:t>
            </a:r>
            <a:r>
              <a:rPr lang="en-US" sz="1300" i="1" dirty="0"/>
              <a:t>.</a:t>
            </a:r>
            <a:r>
              <a:rPr lang="en-US" sz="1300" dirty="0"/>
              <a:t> Bratislava: </a:t>
            </a:r>
            <a:r>
              <a:rPr lang="en-US" sz="1300" dirty="0" err="1"/>
              <a:t>Ikar</a:t>
            </a:r>
            <a:r>
              <a:rPr lang="en-US" sz="1300" dirty="0"/>
              <a:t>.</a:t>
            </a:r>
            <a:endParaRPr lang="cs-CZ" sz="13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sz="1300" dirty="0"/>
              <a:t>Šanderová, J. (2007): </a:t>
            </a:r>
            <a:r>
              <a:rPr lang="cs-CZ" sz="1300" i="1" dirty="0"/>
              <a:t>Jak číst a psát odborný text ve společenských vědách. </a:t>
            </a:r>
            <a:r>
              <a:rPr lang="cs-CZ" sz="1300" dirty="0"/>
              <a:t>Praha: SLON.</a:t>
            </a:r>
            <a:endParaRPr lang="en-US" sz="13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300" dirty="0" err="1"/>
              <a:t>Tyl</a:t>
            </a:r>
            <a:r>
              <a:rPr lang="en-US" sz="1300" dirty="0"/>
              <a:t>, </a:t>
            </a:r>
            <a:r>
              <a:rPr lang="en-US" sz="1300" dirty="0" err="1"/>
              <a:t>Tomáš</a:t>
            </a:r>
            <a:r>
              <a:rPr lang="en-US" sz="1300" dirty="0"/>
              <a:t> (2004): </a:t>
            </a:r>
            <a:r>
              <a:rPr lang="en-US" sz="1300" dirty="0" err="1"/>
              <a:t>Některé</a:t>
            </a:r>
            <a:r>
              <a:rPr lang="en-US" sz="1300" dirty="0"/>
              <a:t> </a:t>
            </a:r>
            <a:r>
              <a:rPr lang="en-US" sz="1300" dirty="0" err="1"/>
              <a:t>právní</a:t>
            </a:r>
            <a:r>
              <a:rPr lang="en-US" sz="1300" dirty="0"/>
              <a:t> </a:t>
            </a:r>
            <a:r>
              <a:rPr lang="en-US" sz="1300" dirty="0" err="1"/>
              <a:t>aspekty</a:t>
            </a:r>
            <a:r>
              <a:rPr lang="en-US" sz="1300" dirty="0"/>
              <a:t> </a:t>
            </a:r>
            <a:r>
              <a:rPr lang="en-US" sz="1300" dirty="0" err="1"/>
              <a:t>kvalitativního</a:t>
            </a:r>
            <a:r>
              <a:rPr lang="en-US" sz="1300" dirty="0"/>
              <a:t> </a:t>
            </a:r>
            <a:r>
              <a:rPr lang="en-US" sz="1300" dirty="0" err="1"/>
              <a:t>výzkumu</a:t>
            </a:r>
            <a:r>
              <a:rPr lang="en-US" sz="1300" dirty="0"/>
              <a:t>. </a:t>
            </a:r>
            <a:r>
              <a:rPr lang="en-US" sz="1300" i="1" dirty="0" err="1"/>
              <a:t>Biograf</a:t>
            </a:r>
            <a:r>
              <a:rPr lang="en-US" sz="1300" dirty="0"/>
              <a:t> , č. 35, s. 147-155.</a:t>
            </a:r>
            <a:endParaRPr lang="cs-CZ" sz="13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sz="1300" dirty="0">
                <a:hlinkClick r:id="rId3"/>
              </a:rPr>
              <a:t>http://platan.vc.cvut.cz/studium/vskp/plagiat.html</a:t>
            </a:r>
            <a:endParaRPr lang="cs-CZ" sz="13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300" dirty="0"/>
          </a:p>
          <a:p>
            <a:pPr eaLnBrk="1" hangingPunct="1">
              <a:lnSpc>
                <a:spcPct val="80000"/>
              </a:lnSpc>
            </a:pPr>
            <a:endParaRPr lang="cs-CZ" sz="1300" dirty="0"/>
          </a:p>
        </p:txBody>
      </p:sp>
    </p:spTree>
    <p:extLst>
      <p:ext uri="{BB962C8B-B14F-4D97-AF65-F5344CB8AC3E}">
        <p14:creationId xmlns:p14="http://schemas.microsoft.com/office/powerpoint/2010/main" val="2531535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Kvalita kvalitativního výzkumu - východiska</a:t>
            </a:r>
            <a:endParaRPr lang="en-US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>
          <a:xfrm>
            <a:off x="609601" y="1541417"/>
            <a:ext cx="10744199" cy="505623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000" b="1" dirty="0"/>
              <a:t>Inspirace přírodními vědami: jádrem vědy je hledání příčin a důsledků = OBJEKTIVISTICKÉ </a:t>
            </a:r>
            <a:r>
              <a:rPr lang="cs-CZ" sz="2000" b="1" dirty="0" smtClean="0"/>
              <a:t>DISKURZY</a:t>
            </a:r>
          </a:p>
          <a:p>
            <a:pPr lvl="1">
              <a:lnSpc>
                <a:spcPct val="100000"/>
              </a:lnSpc>
            </a:pPr>
            <a:r>
              <a:rPr lang="cs-CZ" sz="2000" dirty="0" smtClean="0"/>
              <a:t>naturalismus </a:t>
            </a:r>
            <a:r>
              <a:rPr lang="cs-CZ" sz="2000" dirty="0"/>
              <a:t>* 20. l. 20. stol</a:t>
            </a:r>
            <a:r>
              <a:rPr lang="cs-CZ" sz="2000" dirty="0" smtClean="0"/>
              <a:t>. (</a:t>
            </a:r>
            <a:r>
              <a:rPr lang="cs-CZ" sz="2000" dirty="0" err="1" smtClean="0"/>
              <a:t>antropo</a:t>
            </a:r>
            <a:r>
              <a:rPr lang="cs-CZ" sz="2000" dirty="0" smtClean="0"/>
              <a:t>, </a:t>
            </a:r>
            <a:r>
              <a:rPr lang="cs-CZ" sz="2000" dirty="0" err="1" smtClean="0"/>
              <a:t>sg</a:t>
            </a:r>
            <a:r>
              <a:rPr lang="cs-CZ" sz="2000" dirty="0" smtClean="0"/>
              <a:t>.)</a:t>
            </a:r>
            <a:endParaRPr lang="cs-CZ" sz="2000" dirty="0"/>
          </a:p>
          <a:p>
            <a:pPr lvl="1">
              <a:lnSpc>
                <a:spcPct val="100000"/>
              </a:lnSpc>
            </a:pPr>
            <a:r>
              <a:rPr lang="cs-CZ" sz="2000" dirty="0" smtClean="0"/>
              <a:t>pozitivismus </a:t>
            </a:r>
            <a:r>
              <a:rPr lang="cs-CZ" sz="2000" dirty="0"/>
              <a:t>- dominance 30.-50.l.: sociologie, psychologie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b="1" dirty="0" smtClean="0"/>
              <a:t>→ </a:t>
            </a:r>
            <a:r>
              <a:rPr lang="cs-CZ" sz="2000" b="1" dirty="0"/>
              <a:t>zvolíme-li optimální nástroj měření a použijeme-li jej vhodným způsobem, získáme PRAVDIVÉ poznání</a:t>
            </a:r>
            <a:endParaRPr lang="cs-CZ" sz="300" b="1" dirty="0"/>
          </a:p>
          <a:p>
            <a:pPr marL="0" indent="0">
              <a:lnSpc>
                <a:spcPct val="100000"/>
              </a:lnSpc>
              <a:buNone/>
            </a:pPr>
            <a:r>
              <a:rPr lang="cs-CZ" sz="2000" dirty="0"/>
              <a:t>→ </a:t>
            </a:r>
            <a:r>
              <a:rPr lang="cs-CZ" sz="2000" b="1" dirty="0"/>
              <a:t>TRADIČNÍ KRITÉRIA KVALITY</a:t>
            </a:r>
            <a:r>
              <a:rPr lang="cs-CZ" sz="2000" dirty="0"/>
              <a:t> empir. výzkumu</a:t>
            </a:r>
          </a:p>
          <a:p>
            <a:pPr lvl="1">
              <a:lnSpc>
                <a:spcPct val="100000"/>
              </a:lnSpc>
            </a:pPr>
            <a:r>
              <a:rPr lang="cs-CZ" sz="1800" b="1" dirty="0"/>
              <a:t>objektivita</a:t>
            </a:r>
          </a:p>
          <a:p>
            <a:pPr lvl="2">
              <a:lnSpc>
                <a:spcPct val="100000"/>
              </a:lnSpc>
            </a:pPr>
            <a:r>
              <a:rPr lang="cs-CZ" sz="1600" dirty="0"/>
              <a:t>předpokládá nezávislost poznávaného na poznávajícím</a:t>
            </a:r>
          </a:p>
          <a:p>
            <a:pPr lvl="1">
              <a:lnSpc>
                <a:spcPct val="100000"/>
              </a:lnSpc>
            </a:pPr>
            <a:r>
              <a:rPr lang="cs-CZ" sz="1800" b="1" dirty="0" err="1"/>
              <a:t>zobecnitelnost</a:t>
            </a:r>
            <a:r>
              <a:rPr lang="cs-CZ" sz="1800" b="1" dirty="0"/>
              <a:t> </a:t>
            </a:r>
          </a:p>
          <a:p>
            <a:pPr lvl="2">
              <a:lnSpc>
                <a:spcPct val="100000"/>
              </a:lnSpc>
            </a:pPr>
            <a:r>
              <a:rPr lang="cs-CZ" sz="1600" dirty="0"/>
              <a:t>zjištění lze zobecnit na nějaký kontext</a:t>
            </a:r>
          </a:p>
          <a:p>
            <a:pPr lvl="1">
              <a:lnSpc>
                <a:spcPct val="100000"/>
              </a:lnSpc>
            </a:pPr>
            <a:r>
              <a:rPr lang="cs-CZ" sz="1800" b="1" dirty="0"/>
              <a:t>standardizace</a:t>
            </a:r>
          </a:p>
          <a:p>
            <a:pPr lvl="2">
              <a:lnSpc>
                <a:spcPct val="100000"/>
              </a:lnSpc>
            </a:pPr>
            <a:r>
              <a:rPr lang="en-US" sz="1600" dirty="0" err="1"/>
              <a:t>výběr</a:t>
            </a:r>
            <a:r>
              <a:rPr lang="en-US" sz="1600" dirty="0"/>
              <a:t>, </a:t>
            </a:r>
            <a:r>
              <a:rPr lang="en-US" sz="1600" dirty="0" err="1"/>
              <a:t>sjednocování</a:t>
            </a:r>
            <a:r>
              <a:rPr lang="en-US" sz="1600" dirty="0"/>
              <a:t> a </a:t>
            </a:r>
            <a:r>
              <a:rPr lang="en-US" sz="1600" dirty="0" err="1"/>
              <a:t>ustálení</a:t>
            </a:r>
            <a:r>
              <a:rPr lang="en-US" sz="1600" dirty="0"/>
              <a:t> </a:t>
            </a:r>
            <a:r>
              <a:rPr lang="en-US" sz="1600" dirty="0" err="1"/>
              <a:t>jednotlivých</a:t>
            </a:r>
            <a:r>
              <a:rPr lang="en-US" sz="1600" dirty="0"/>
              <a:t> variant </a:t>
            </a:r>
            <a:r>
              <a:rPr lang="en-US" sz="1600" dirty="0" err="1"/>
              <a:t>postupů</a:t>
            </a:r>
            <a:r>
              <a:rPr lang="en-US" sz="1600" dirty="0"/>
              <a:t>, </a:t>
            </a:r>
            <a:r>
              <a:rPr lang="en-US" sz="1600" dirty="0" err="1"/>
              <a:t>procesů</a:t>
            </a:r>
            <a:r>
              <a:rPr lang="en-US" sz="1600" dirty="0"/>
              <a:t>, </a:t>
            </a:r>
            <a:r>
              <a:rPr lang="en-US" sz="1600" dirty="0" err="1"/>
              <a:t>vstupů</a:t>
            </a:r>
            <a:r>
              <a:rPr lang="en-US" sz="1600" dirty="0"/>
              <a:t> a </a:t>
            </a:r>
            <a:r>
              <a:rPr lang="en-US" sz="1600" dirty="0" err="1"/>
              <a:t>jejich</a:t>
            </a:r>
            <a:r>
              <a:rPr lang="en-US" sz="1600" dirty="0"/>
              <a:t> </a:t>
            </a:r>
            <a:r>
              <a:rPr lang="en-US" sz="1600" dirty="0" err="1"/>
              <a:t>kombinací</a:t>
            </a:r>
            <a:endParaRPr lang="cs-CZ" sz="1600" dirty="0"/>
          </a:p>
          <a:p>
            <a:pPr lvl="1">
              <a:lnSpc>
                <a:spcPct val="100000"/>
              </a:lnSpc>
            </a:pPr>
            <a:r>
              <a:rPr lang="cs-CZ" sz="1800" b="1" dirty="0"/>
              <a:t>validita a reliabilita</a:t>
            </a:r>
            <a:endParaRPr lang="en-US" sz="1800" b="1" dirty="0"/>
          </a:p>
          <a:p>
            <a:pPr marL="0" indent="0" eaLnBrk="1" hangingPunct="1">
              <a:lnSpc>
                <a:spcPct val="100000"/>
              </a:lnSpc>
              <a:buNone/>
            </a:pPr>
            <a:r>
              <a:rPr lang="en-US" sz="2400" dirty="0">
                <a:latin typeface="Calibri" panose="020F0502020204030204" pitchFamily="34" charset="0"/>
              </a:rPr>
              <a:t>→</a:t>
            </a:r>
            <a:r>
              <a:rPr lang="cs-CZ" sz="2400" dirty="0">
                <a:latin typeface="Calibri" panose="020F0502020204030204" pitchFamily="34" charset="0"/>
              </a:rPr>
              <a:t> </a:t>
            </a:r>
            <a:r>
              <a:rPr lang="en-US" sz="2400" dirty="0" err="1"/>
              <a:t>kritéria</a:t>
            </a:r>
            <a:r>
              <a:rPr lang="en-US" sz="2400" dirty="0"/>
              <a:t> </a:t>
            </a:r>
            <a:r>
              <a:rPr lang="en-US" sz="2400" dirty="0" err="1"/>
              <a:t>kvality</a:t>
            </a:r>
            <a:r>
              <a:rPr lang="en-US" sz="2400" dirty="0"/>
              <a:t> </a:t>
            </a:r>
            <a:r>
              <a:rPr lang="en-US" sz="2400" dirty="0" err="1"/>
              <a:t>spoléhají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standardizaci</a:t>
            </a:r>
            <a:r>
              <a:rPr lang="en-US" sz="2400" dirty="0"/>
              <a:t> </a:t>
            </a:r>
            <a:r>
              <a:rPr lang="en-US" sz="2400" dirty="0" err="1"/>
              <a:t>výzkumného</a:t>
            </a:r>
            <a:r>
              <a:rPr lang="en-US" sz="2400" dirty="0"/>
              <a:t> </a:t>
            </a:r>
            <a:r>
              <a:rPr lang="en-US" sz="2400" dirty="0" err="1"/>
              <a:t>procesu</a:t>
            </a:r>
            <a:r>
              <a:rPr lang="en-US" sz="2400" dirty="0"/>
              <a:t> (</a:t>
            </a:r>
            <a:r>
              <a:rPr lang="en-US" sz="2400" dirty="0" err="1"/>
              <a:t>praktik</a:t>
            </a:r>
            <a:r>
              <a:rPr lang="en-US" sz="2400" dirty="0"/>
              <a:t> a </a:t>
            </a:r>
            <a:r>
              <a:rPr lang="en-US" sz="2400" dirty="0" err="1"/>
              <a:t>situací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20575805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113710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dirty="0" smtClean="0"/>
              <a:t>Kvalita kvalitativního výzkumu – východiska</a:t>
            </a:r>
            <a:r>
              <a:rPr lang="cs-CZ" dirty="0" smtClean="0"/>
              <a:t>:</a:t>
            </a:r>
            <a:r>
              <a:rPr lang="cs-CZ" sz="4400" dirty="0"/>
              <a:t/>
            </a:r>
            <a:br>
              <a:rPr lang="cs-CZ" sz="4400" dirty="0"/>
            </a:br>
            <a:endParaRPr lang="en-US" dirty="0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2900" lvl="1" indent="-342900" eaLnBrk="1" hangingPunct="1"/>
            <a:r>
              <a:rPr lang="en-US" sz="2400"/>
              <a:t>Vývoj diskuse o kritériích kvality výzkumu:</a:t>
            </a:r>
            <a:endParaRPr lang="cs-CZ" sz="2400"/>
          </a:p>
          <a:p>
            <a:pPr marL="660400" lvl="3" indent="-342900" eaLnBrk="1" hangingPunct="1"/>
            <a:r>
              <a:rPr lang="en-US" smtClean="0"/>
              <a:t>přisuzování nových významů existujícím pojmům</a:t>
            </a:r>
            <a:endParaRPr lang="cs-CZ" smtClean="0"/>
          </a:p>
          <a:p>
            <a:pPr marL="660400" lvl="3" indent="-342900" eaLnBrk="1" hangingPunct="1"/>
            <a:r>
              <a:rPr lang="cs-CZ" smtClean="0"/>
              <a:t>modernismus: </a:t>
            </a:r>
            <a:r>
              <a:rPr lang="en-US" smtClean="0"/>
              <a:t>odmítnutí pozitivistických kritérií</a:t>
            </a:r>
            <a:r>
              <a:rPr lang="cs-CZ" smtClean="0"/>
              <a:t> (v několika fázích)</a:t>
            </a:r>
          </a:p>
          <a:p>
            <a:pPr marL="625475" lvl="4" indent="-285750" eaLnBrk="1" hangingPunct="1"/>
            <a:r>
              <a:rPr lang="en-US" sz="1800"/>
              <a:t>interpretativismus, který byl nahrazen konstruktivismema </a:t>
            </a:r>
            <a:r>
              <a:rPr lang="cs-CZ" sz="1800"/>
              <a:t>s </a:t>
            </a:r>
            <a:r>
              <a:rPr lang="en-US" sz="1800"/>
              <a:t>prvkem relativismu</a:t>
            </a:r>
          </a:p>
          <a:p>
            <a:pPr marL="625475" lvl="4" indent="-285750" eaLnBrk="1" hangingPunct="1"/>
            <a:r>
              <a:rPr lang="en-US" sz="1800"/>
              <a:t>ochrana pře</a:t>
            </a:r>
            <a:r>
              <a:rPr lang="cs-CZ" sz="1800"/>
              <a:t>d</a:t>
            </a:r>
            <a:r>
              <a:rPr lang="en-US" sz="1800"/>
              <a:t> relativismem - politický výklad smyslu výzkumu</a:t>
            </a:r>
            <a:endParaRPr lang="cs-CZ" sz="1800"/>
          </a:p>
          <a:p>
            <a:pPr marL="660400" lvl="3" indent="-342900" eaLnBrk="1" hangingPunct="1"/>
            <a:r>
              <a:rPr lang="cs-CZ" smtClean="0"/>
              <a:t>postmodernismus</a:t>
            </a:r>
          </a:p>
          <a:p>
            <a:pPr marL="625475" lvl="4" indent="-285750" eaLnBrk="1" hangingPunct="1"/>
            <a:r>
              <a:rPr lang="en-US" sz="1800"/>
              <a:t>tvořivost, otevřené bádání, pojmová pružnost</a:t>
            </a:r>
          </a:p>
          <a:p>
            <a:pPr marL="625475" lvl="4" indent="-285750" eaLnBrk="1" hangingPunct="1"/>
            <a:r>
              <a:rPr lang="en-US" sz="1800"/>
              <a:t>neoddělitelnost hodnot od bádání</a:t>
            </a:r>
            <a:endParaRPr lang="cs-CZ" sz="1800"/>
          </a:p>
          <a:p>
            <a:pPr marL="342900" lvl="1" indent="-342900" eaLnBrk="1" hangingPunct="1"/>
            <a:endParaRPr lang="cs-CZ" sz="1100"/>
          </a:p>
          <a:p>
            <a:pPr eaLnBrk="1" hangingPunct="1"/>
            <a:r>
              <a:rPr lang="en-US" sz="2400"/>
              <a:t>Standardizace x diversita v datech a analýze, flexibilita, konkrétnost</a:t>
            </a:r>
          </a:p>
          <a:p>
            <a:pPr eaLnBrk="1" hangingPunct="1"/>
            <a:r>
              <a:rPr lang="en-US" sz="2400"/>
              <a:t>Redukce vlivu x znalost výzkumného prostředí</a:t>
            </a:r>
          </a:p>
          <a:p>
            <a:pPr marL="342900" lvl="1" indent="-342900" eaLnBrk="1" hangingPunct="1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084349789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Př. odmítnutí kritérií kvality scientistické tradice </a:t>
            </a:r>
            <a:endParaRPr lang="en-US" dirty="0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idx="1"/>
          </p:nvPr>
        </p:nvSpPr>
        <p:spPr>
          <a:xfrm>
            <a:off x="397933" y="1854926"/>
            <a:ext cx="11182352" cy="4274412"/>
          </a:xfrm>
        </p:spPr>
        <p:txBody>
          <a:bodyPr/>
          <a:lstStyle/>
          <a:p>
            <a:pPr marL="623888" eaLnBrk="1" hangingPunct="1"/>
            <a:r>
              <a:rPr lang="en-US" sz="2000" dirty="0"/>
              <a:t>Lincoln a Guba: </a:t>
            </a:r>
            <a:r>
              <a:rPr lang="en-US" sz="2000" dirty="0" err="1"/>
              <a:t>kritéria</a:t>
            </a:r>
            <a:r>
              <a:rPr lang="en-US" sz="2000" dirty="0"/>
              <a:t> pro </a:t>
            </a:r>
            <a:r>
              <a:rPr lang="en-US" sz="2000" dirty="0" err="1"/>
              <a:t>naturalistický</a:t>
            </a:r>
            <a:r>
              <a:rPr lang="en-US" sz="2000" dirty="0"/>
              <a:t> </a:t>
            </a:r>
            <a:r>
              <a:rPr lang="en-US" sz="2000" dirty="0" err="1"/>
              <a:t>výzkum</a:t>
            </a:r>
            <a:r>
              <a:rPr lang="en-US" sz="2000" dirty="0"/>
              <a:t> /</a:t>
            </a:r>
            <a:r>
              <a:rPr lang="en-US" sz="2000" dirty="0" err="1"/>
              <a:t>konstruktivistické</a:t>
            </a:r>
            <a:r>
              <a:rPr lang="en-US" sz="2000" dirty="0"/>
              <a:t> </a:t>
            </a:r>
            <a:r>
              <a:rPr lang="en-US" sz="2000" dirty="0" err="1"/>
              <a:t>paradigma</a:t>
            </a:r>
            <a:r>
              <a:rPr lang="en-US" sz="2000" dirty="0"/>
              <a:t>/, </a:t>
            </a:r>
            <a:r>
              <a:rPr lang="en-US" sz="2000" dirty="0" err="1"/>
              <a:t>která</a:t>
            </a:r>
            <a:r>
              <a:rPr lang="en-US" sz="2000" dirty="0"/>
              <a:t> </a:t>
            </a:r>
            <a:r>
              <a:rPr lang="en-US" sz="2000" dirty="0" err="1"/>
              <a:t>nahradila</a:t>
            </a:r>
            <a:r>
              <a:rPr lang="en-US" sz="2000" dirty="0"/>
              <a:t> “</a:t>
            </a:r>
            <a:r>
              <a:rPr lang="en-US" sz="2000" dirty="0" err="1"/>
              <a:t>tradiční</a:t>
            </a:r>
            <a:r>
              <a:rPr lang="en-US" sz="2000" dirty="0"/>
              <a:t>” </a:t>
            </a:r>
            <a:r>
              <a:rPr lang="en-US" sz="2000" dirty="0" err="1"/>
              <a:t>kritéria</a:t>
            </a:r>
            <a:r>
              <a:rPr lang="en-US" sz="2000" dirty="0"/>
              <a:t> </a:t>
            </a:r>
          </a:p>
          <a:p>
            <a:pPr marL="936625" lvl="1" eaLnBrk="1" hangingPunct="1"/>
            <a:r>
              <a:rPr lang="en-US" sz="2000" dirty="0" err="1"/>
              <a:t>pravdivost</a:t>
            </a:r>
            <a:r>
              <a:rPr lang="en-US" sz="2000" dirty="0"/>
              <a:t> </a:t>
            </a:r>
            <a:r>
              <a:rPr lang="en-US" sz="2000" dirty="0">
                <a:latin typeface="Calibri" panose="020F0502020204030204" pitchFamily="34" charset="0"/>
                <a:ea typeface="Lucida Grande" charset="0"/>
                <a:cs typeface="Calibri" panose="020F0502020204030204" pitchFamily="34" charset="0"/>
              </a:rPr>
              <a:t>→</a:t>
            </a:r>
            <a:r>
              <a:rPr lang="en-US" sz="2000" dirty="0"/>
              <a:t> </a:t>
            </a:r>
            <a:r>
              <a:rPr lang="en-US" sz="2000" dirty="0" err="1"/>
              <a:t>důvěryhodnost</a:t>
            </a:r>
            <a:endParaRPr lang="en-US" sz="2000" dirty="0"/>
          </a:p>
          <a:p>
            <a:pPr marL="936625" lvl="1" eaLnBrk="1" hangingPunct="1"/>
            <a:r>
              <a:rPr lang="en-US" sz="2000" dirty="0" err="1"/>
              <a:t>aplikovatelnost</a:t>
            </a:r>
            <a:r>
              <a:rPr lang="en-US" sz="2000" dirty="0"/>
              <a:t>/</a:t>
            </a:r>
            <a:r>
              <a:rPr lang="en-US" sz="2000" dirty="0" err="1"/>
              <a:t>externí</a:t>
            </a:r>
            <a:r>
              <a:rPr lang="en-US" sz="2000" dirty="0"/>
              <a:t> </a:t>
            </a:r>
            <a:r>
              <a:rPr lang="en-US" sz="2000" dirty="0" err="1"/>
              <a:t>validita</a:t>
            </a:r>
            <a:r>
              <a:rPr lang="en-US" sz="2000" dirty="0"/>
              <a:t> </a:t>
            </a:r>
            <a:r>
              <a:rPr lang="en-US" sz="2000" dirty="0">
                <a:latin typeface="Calibri" panose="020F0502020204030204" pitchFamily="34" charset="0"/>
              </a:rPr>
              <a:t>→</a:t>
            </a:r>
            <a:r>
              <a:rPr lang="en-US" sz="2000" dirty="0"/>
              <a:t> </a:t>
            </a:r>
            <a:r>
              <a:rPr lang="en-US" sz="2000" dirty="0" err="1"/>
              <a:t>přenositelnost</a:t>
            </a:r>
            <a:endParaRPr lang="en-US" sz="2000" dirty="0"/>
          </a:p>
          <a:p>
            <a:pPr marL="936625" lvl="1" eaLnBrk="1" hangingPunct="1"/>
            <a:r>
              <a:rPr lang="en-US" sz="2000" dirty="0" err="1"/>
              <a:t>konzistentnost</a:t>
            </a:r>
            <a:r>
              <a:rPr lang="en-US" sz="2000" dirty="0"/>
              <a:t>/</a:t>
            </a:r>
            <a:r>
              <a:rPr lang="en-US" sz="2000" dirty="0" err="1"/>
              <a:t>reliabilita</a:t>
            </a:r>
            <a:r>
              <a:rPr lang="en-US" sz="2000" dirty="0"/>
              <a:t> </a:t>
            </a:r>
            <a:r>
              <a:rPr lang="en-US" sz="2000" dirty="0">
                <a:latin typeface="Calibri" panose="020F0502020204030204" pitchFamily="34" charset="0"/>
              </a:rPr>
              <a:t>→</a:t>
            </a:r>
            <a:r>
              <a:rPr lang="en-US" sz="2000" dirty="0"/>
              <a:t> </a:t>
            </a:r>
            <a:r>
              <a:rPr lang="en-US" sz="2000" dirty="0" err="1"/>
              <a:t>spolehlivost</a:t>
            </a:r>
            <a:endParaRPr lang="en-US" sz="2000" dirty="0"/>
          </a:p>
          <a:p>
            <a:pPr marL="936625" lvl="1" eaLnBrk="1" hangingPunct="1"/>
            <a:r>
              <a:rPr lang="en-US" sz="2000" dirty="0" err="1"/>
              <a:t>neutralita</a:t>
            </a:r>
            <a:r>
              <a:rPr lang="en-US" sz="2000" dirty="0"/>
              <a:t>/</a:t>
            </a:r>
            <a:r>
              <a:rPr lang="en-US" sz="2000" dirty="0" err="1"/>
              <a:t>objektivita</a:t>
            </a:r>
            <a:r>
              <a:rPr lang="en-US" sz="2000" dirty="0"/>
              <a:t> </a:t>
            </a:r>
            <a:r>
              <a:rPr lang="en-US" sz="2000" dirty="0">
                <a:latin typeface="Calibri" panose="020F0502020204030204" pitchFamily="34" charset="0"/>
              </a:rPr>
              <a:t>→</a:t>
            </a:r>
            <a:r>
              <a:rPr lang="en-US" sz="2000" dirty="0"/>
              <a:t> </a:t>
            </a:r>
            <a:r>
              <a:rPr lang="en-US" sz="2000" dirty="0" err="1"/>
              <a:t>potvrditelnost</a:t>
            </a:r>
            <a:endParaRPr lang="en-US" sz="2000" dirty="0"/>
          </a:p>
          <a:p>
            <a:pPr marL="936625" lvl="1" eaLnBrk="1" hangingPunct="1"/>
            <a:r>
              <a:rPr lang="en-US" sz="2000" dirty="0" err="1"/>
              <a:t>věrohodnost</a:t>
            </a:r>
            <a:r>
              <a:rPr lang="en-US" sz="2000" dirty="0"/>
              <a:t> ne</a:t>
            </a:r>
            <a:r>
              <a:rPr lang="cs-CZ" sz="2000" dirty="0"/>
              <a:t>z</a:t>
            </a:r>
            <a:r>
              <a:rPr lang="en-US" sz="2000" dirty="0" err="1"/>
              <a:t>pochybnitelná</a:t>
            </a:r>
            <a:r>
              <a:rPr lang="en-US" sz="2000" dirty="0"/>
              <a:t> </a:t>
            </a:r>
            <a:r>
              <a:rPr lang="en-US" sz="2000" dirty="0">
                <a:latin typeface="Calibri" panose="020F0502020204030204" pitchFamily="34" charset="0"/>
              </a:rPr>
              <a:t>→</a:t>
            </a:r>
            <a:r>
              <a:rPr lang="en-US" sz="2000" dirty="0"/>
              <a:t> </a:t>
            </a:r>
            <a:r>
              <a:rPr lang="en-US" sz="2000" dirty="0" err="1"/>
              <a:t>věrohodnost</a:t>
            </a:r>
            <a:r>
              <a:rPr lang="en-US" sz="2000" dirty="0"/>
              <a:t> </a:t>
            </a:r>
            <a:r>
              <a:rPr lang="en-US" sz="2000" dirty="0" err="1"/>
              <a:t>vyjednávaná</a:t>
            </a:r>
            <a:endParaRPr lang="cs-CZ" sz="2000" dirty="0"/>
          </a:p>
          <a:p>
            <a:pPr marL="936625" lvl="1" eaLnBrk="1" hangingPunct="1"/>
            <a:r>
              <a:rPr lang="cs-CZ" sz="2000" dirty="0"/>
              <a:t>+ nové</a:t>
            </a:r>
            <a:r>
              <a:rPr lang="en-US" sz="2000" dirty="0"/>
              <a:t> </a:t>
            </a:r>
            <a:r>
              <a:rPr lang="en-US" sz="2000" dirty="0" err="1"/>
              <a:t>kritérium</a:t>
            </a:r>
            <a:r>
              <a:rPr lang="en-US" sz="2000" dirty="0"/>
              <a:t>: </a:t>
            </a:r>
            <a:r>
              <a:rPr lang="en-US" sz="2000" dirty="0" err="1"/>
              <a:t>autenticita</a:t>
            </a:r>
            <a:endParaRPr lang="en-US" sz="2000" dirty="0"/>
          </a:p>
          <a:p>
            <a:pPr marL="1289050" lvl="2" eaLnBrk="1" hangingPunct="1"/>
            <a:r>
              <a:rPr lang="en-US" sz="1600" dirty="0" err="1"/>
              <a:t>autentický</a:t>
            </a:r>
            <a:r>
              <a:rPr lang="en-US" sz="1600" dirty="0"/>
              <a:t> </a:t>
            </a:r>
            <a:r>
              <a:rPr lang="en-US" sz="1600" dirty="0" err="1"/>
              <a:t>výzkum</a:t>
            </a:r>
            <a:r>
              <a:rPr lang="en-US" sz="1600" dirty="0"/>
              <a:t>: </a:t>
            </a:r>
            <a:r>
              <a:rPr lang="en-US" sz="1600" dirty="0" err="1"/>
              <a:t>výzkum</a:t>
            </a:r>
            <a:r>
              <a:rPr lang="en-US" sz="1600" dirty="0"/>
              <a:t> </a:t>
            </a:r>
            <a:r>
              <a:rPr lang="en-US" sz="1600" dirty="0" err="1"/>
              <a:t>reprezentující</a:t>
            </a:r>
            <a:r>
              <a:rPr lang="en-US" sz="1600" dirty="0"/>
              <a:t> </a:t>
            </a:r>
            <a:r>
              <a:rPr lang="en-US" sz="1600" dirty="0" err="1"/>
              <a:t>škálu</a:t>
            </a:r>
            <a:r>
              <a:rPr lang="en-US" sz="1600" dirty="0"/>
              <a:t> </a:t>
            </a:r>
            <a:r>
              <a:rPr lang="en-US" sz="1600" dirty="0" err="1"/>
              <a:t>různých</a:t>
            </a:r>
            <a:r>
              <a:rPr lang="en-US" sz="1600" dirty="0"/>
              <a:t> </a:t>
            </a:r>
            <a:r>
              <a:rPr lang="en-US" sz="1600" dirty="0" err="1"/>
              <a:t>realit</a:t>
            </a:r>
            <a:endParaRPr lang="en-US" sz="1600" dirty="0"/>
          </a:p>
          <a:p>
            <a:pPr marL="1289050" lvl="2" eaLnBrk="1" hangingPunct="1"/>
            <a:r>
              <a:rPr lang="en-US" sz="1600" dirty="0"/>
              <a:t>v </a:t>
            </a:r>
            <a:r>
              <a:rPr lang="en-US" sz="1600" dirty="0" err="1"/>
              <a:t>souladu</a:t>
            </a:r>
            <a:r>
              <a:rPr lang="en-US" sz="1600" dirty="0"/>
              <a:t> s </a:t>
            </a:r>
            <a:r>
              <a:rPr lang="en-US" sz="1600" dirty="0" err="1"/>
              <a:t>relativistickými</a:t>
            </a:r>
            <a:r>
              <a:rPr lang="en-US" sz="1600" dirty="0"/>
              <a:t> </a:t>
            </a:r>
            <a:r>
              <a:rPr lang="en-US" sz="1600" dirty="0" err="1"/>
              <a:t>postoji</a:t>
            </a:r>
            <a:r>
              <a:rPr lang="en-US" sz="1600" dirty="0"/>
              <a:t>: </a:t>
            </a:r>
            <a:r>
              <a:rPr lang="en-US" sz="1600" dirty="0" err="1"/>
              <a:t>výzkumná</a:t>
            </a:r>
            <a:r>
              <a:rPr lang="en-US" sz="1600" dirty="0"/>
              <a:t> </a:t>
            </a:r>
            <a:r>
              <a:rPr lang="en-US" sz="1600" dirty="0" err="1"/>
              <a:t>zpráva</a:t>
            </a:r>
            <a:r>
              <a:rPr lang="en-US" sz="1600" dirty="0"/>
              <a:t> </a:t>
            </a:r>
            <a:r>
              <a:rPr lang="en-US" sz="1600" dirty="0" err="1"/>
              <a:t>představuje</a:t>
            </a:r>
            <a:r>
              <a:rPr lang="en-US" sz="1600" dirty="0"/>
              <a:t> </a:t>
            </a:r>
            <a:r>
              <a:rPr lang="en-US" sz="1600" dirty="0" err="1"/>
              <a:t>sofistikovanou</a:t>
            </a:r>
            <a:r>
              <a:rPr lang="en-US" sz="1600" dirty="0"/>
              <a:t>, ale </a:t>
            </a:r>
            <a:r>
              <a:rPr lang="en-US" sz="1600" dirty="0" err="1"/>
              <a:t>jen</a:t>
            </a:r>
            <a:r>
              <a:rPr lang="en-US" sz="1600" dirty="0"/>
              <a:t> </a:t>
            </a:r>
            <a:r>
              <a:rPr lang="en-US" sz="1600" dirty="0" err="1"/>
              <a:t>dočasnou</a:t>
            </a:r>
            <a:r>
              <a:rPr lang="en-US" sz="1600" dirty="0"/>
              <a:t> </a:t>
            </a:r>
            <a:r>
              <a:rPr lang="en-US" sz="1600" dirty="0" err="1"/>
              <a:t>shodu</a:t>
            </a:r>
            <a:r>
              <a:rPr lang="en-US" sz="1600" dirty="0"/>
              <a:t> </a:t>
            </a:r>
            <a:r>
              <a:rPr lang="en-US" sz="1600" dirty="0" err="1"/>
              <a:t>názorů</a:t>
            </a:r>
            <a:r>
              <a:rPr lang="en-US" sz="1600" dirty="0"/>
              <a:t> </a:t>
            </a:r>
            <a:r>
              <a:rPr lang="en-US" sz="1600" dirty="0" err="1"/>
              <a:t>na</a:t>
            </a:r>
            <a:r>
              <a:rPr lang="en-US" sz="1600" dirty="0"/>
              <a:t> to, co je </a:t>
            </a:r>
            <a:r>
              <a:rPr lang="en-US" sz="1600" dirty="0" err="1"/>
              <a:t>považováno</a:t>
            </a:r>
            <a:r>
              <a:rPr lang="en-US" sz="1600" dirty="0"/>
              <a:t> </a:t>
            </a:r>
            <a:r>
              <a:rPr lang="en-US" sz="1600" dirty="0" err="1"/>
              <a:t>za</a:t>
            </a:r>
            <a:r>
              <a:rPr lang="en-US" sz="1600" dirty="0"/>
              <a:t> </a:t>
            </a:r>
            <a:r>
              <a:rPr lang="en-US" sz="1600" dirty="0" err="1"/>
              <a:t>pravdivé</a:t>
            </a:r>
            <a:endParaRPr lang="en-US" sz="1600" dirty="0"/>
          </a:p>
          <a:p>
            <a:pPr marL="1289050" lvl="2" eaLnBrk="1" hangingPunct="1"/>
            <a:r>
              <a:rPr lang="en-US" sz="1600" dirty="0" err="1"/>
              <a:t>výzkum</a:t>
            </a:r>
            <a:r>
              <a:rPr lang="en-US" sz="1600" dirty="0"/>
              <a:t> </a:t>
            </a:r>
            <a:r>
              <a:rPr lang="en-US" sz="1600" dirty="0" err="1"/>
              <a:t>založen</a:t>
            </a:r>
            <a:r>
              <a:rPr lang="en-US" sz="1600" dirty="0"/>
              <a:t> </a:t>
            </a:r>
            <a:r>
              <a:rPr lang="en-US" sz="1600" dirty="0" err="1"/>
              <a:t>na</a:t>
            </a:r>
            <a:r>
              <a:rPr lang="en-US" sz="1600" dirty="0"/>
              <a:t> </a:t>
            </a:r>
            <a:r>
              <a:rPr lang="en-US" sz="1600" dirty="0" err="1"/>
              <a:t>politických</a:t>
            </a:r>
            <a:r>
              <a:rPr lang="en-US" sz="1600" dirty="0"/>
              <a:t> </a:t>
            </a:r>
            <a:r>
              <a:rPr lang="en-US" sz="1600" dirty="0" err="1"/>
              <a:t>cílech</a:t>
            </a:r>
            <a:endParaRPr lang="en-US" sz="1600" dirty="0"/>
          </a:p>
          <a:p>
            <a:pPr marL="936625" lvl="1" eaLnBrk="1" hangingPunct="1"/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43153360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idx="1"/>
          </p:nvPr>
        </p:nvSpPr>
        <p:spPr>
          <a:xfrm>
            <a:off x="723373" y="1854201"/>
            <a:ext cx="10833627" cy="372427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800" dirty="0" smtClean="0"/>
              <a:t>Zeměměřičství: metoda určování polohy a vzdálenosti</a:t>
            </a:r>
          </a:p>
          <a:p>
            <a:pPr lvl="1" eaLnBrk="1" hangingPunct="1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400" dirty="0" smtClean="0">
                <a:cs typeface="Times New Roman" panose="02020603050405020304" pitchFamily="18" charset="0"/>
              </a:rPr>
              <a:t>mám-li k dispozici alespoň dva pevné body, tato relace (triangl, trojúhelník) mi pomůže zaměřit mé stanoviště</a:t>
            </a:r>
            <a:endParaRPr lang="cs-CZ" sz="1800" b="1" dirty="0"/>
          </a:p>
          <a:p>
            <a:pPr eaLnBrk="1" hangingPunct="1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800" b="1" dirty="0" smtClean="0">
                <a:cs typeface="Times New Roman" panose="02020603050405020304" pitchFamily="18" charset="0"/>
              </a:rPr>
              <a:t>Metodologický nástroj spol. věd:                 </a:t>
            </a:r>
          </a:p>
          <a:p>
            <a:pPr eaLnBrk="1" hangingPunct="1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800" dirty="0" smtClean="0">
                <a:cs typeface="Times New Roman" panose="02020603050405020304" pitchFamily="18" charset="0"/>
              </a:rPr>
              <a:t>CÍL: </a:t>
            </a:r>
            <a:r>
              <a:rPr lang="cs-CZ" sz="2800" dirty="0" smtClean="0"/>
              <a:t>očistit spolehlivé informace od nespolehlivých, získat validní obraz studovaného objektu </a:t>
            </a: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Mgr.H.Novotná, Úvod do společenskovědních metod,FHS UK  Praha, 2009/2010</a:t>
            </a:r>
          </a:p>
        </p:txBody>
      </p:sp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723373" y="418573"/>
            <a:ext cx="10740494" cy="765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3366"/>
                </a:solidFill>
                <a:latin typeface="Arial" pitchFamily="34" charset="0"/>
              </a:defRPr>
            </a:lvl9pPr>
          </a:lstStyle>
          <a:p>
            <a:pPr defTabSz="449263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r>
              <a:rPr lang="cs-CZ" sz="3600" dirty="0">
                <a:solidFill>
                  <a:schemeClr val="tx1"/>
                </a:solidFill>
                <a:latin typeface="+mj-lt"/>
              </a:rPr>
              <a:t>Př</a:t>
            </a:r>
            <a:r>
              <a:rPr lang="cs-CZ" sz="3600" dirty="0" smtClean="0">
                <a:solidFill>
                  <a:schemeClr val="tx1"/>
                </a:solidFill>
                <a:latin typeface="+mj-lt"/>
              </a:rPr>
              <a:t>.: originální </a:t>
            </a:r>
            <a:r>
              <a:rPr lang="cs-CZ" sz="3600" dirty="0">
                <a:solidFill>
                  <a:schemeClr val="tx1"/>
                </a:solidFill>
                <a:latin typeface="+mj-lt"/>
              </a:rPr>
              <a:t>přístup ke kritériím kvality: </a:t>
            </a:r>
            <a:r>
              <a:rPr lang="cs-CZ" sz="3600" b="1" dirty="0">
                <a:solidFill>
                  <a:schemeClr val="tx1"/>
                </a:solidFill>
                <a:latin typeface="+mj-lt"/>
              </a:rPr>
              <a:t>Triangulace</a:t>
            </a:r>
          </a:p>
        </p:txBody>
      </p:sp>
    </p:spTree>
    <p:extLst>
      <p:ext uri="{BB962C8B-B14F-4D97-AF65-F5344CB8AC3E}">
        <p14:creationId xmlns:p14="http://schemas.microsoft.com/office/powerpoint/2010/main" val="38017441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FF0000"/>
                </a:solidFill>
              </a:rPr>
              <a:t>Triangulace</a:t>
            </a:r>
            <a:r>
              <a:rPr lang="cs-CZ" smtClean="0"/>
              <a:t> – Ronald J. Chenail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>
          <a:xfrm>
            <a:off x="745067" y="1567542"/>
            <a:ext cx="10608733" cy="4561795"/>
          </a:xfrm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r>
              <a:rPr lang="cs-CZ" sz="2400" dirty="0"/>
              <a:t>„Pečlivá reflexe toho, jakých úhlů pohledu výzkumník používá pro triangulaci daného fenoménu, vypovídá </a:t>
            </a:r>
            <a:r>
              <a:rPr lang="cs-CZ" sz="2400" b="1" dirty="0"/>
              <a:t>o perspektivě výzkumníka </a:t>
            </a:r>
            <a:r>
              <a:rPr lang="cs-CZ" sz="2400" dirty="0"/>
              <a:t>stejně jako </a:t>
            </a:r>
            <a:r>
              <a:rPr lang="cs-CZ" sz="2400" b="1" dirty="0"/>
              <a:t>o samotném problému.“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sz="1400" b="1" dirty="0"/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r>
              <a:rPr lang="cs-CZ" sz="2400" b="1" dirty="0"/>
              <a:t>Jak srovnat kvalitativní výzkum do latě: „OLOVNICE“ 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sz="1400" b="1" dirty="0"/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r>
              <a:rPr lang="cs-CZ" sz="2400" dirty="0"/>
              <a:t>1. Oblast zájmu (= téma výzkumu)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r>
              <a:rPr lang="cs-CZ" sz="2400" dirty="0"/>
              <a:t>2. Výzkumná otázka (= výzkumný problém)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r>
              <a:rPr lang="cs-CZ" sz="2400" dirty="0"/>
              <a:t>3. Data, která mají být sebrána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r>
              <a:rPr lang="cs-CZ" sz="2400" dirty="0"/>
              <a:t>4. Procedura analýzy dat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sz="1600" dirty="0"/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r>
              <a:rPr lang="cs-CZ" sz="2400" dirty="0"/>
              <a:t>Neustálá reflexe toho, zda jsou všechny tyto položky v souladu</a:t>
            </a:r>
            <a:endParaRPr lang="cs-CZ" dirty="0" smtClean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02694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</TotalTime>
  <Words>3593</Words>
  <Application>Microsoft Office PowerPoint</Application>
  <PresentationFormat>Širokoúhlá obrazovka</PresentationFormat>
  <Paragraphs>410</Paragraphs>
  <Slides>44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51" baseType="lpstr">
      <vt:lpstr>Arial</vt:lpstr>
      <vt:lpstr>Calibri</vt:lpstr>
      <vt:lpstr>Calibri Light</vt:lpstr>
      <vt:lpstr>Lucida Grande</vt:lpstr>
      <vt:lpstr>Times New Roman</vt:lpstr>
      <vt:lpstr>Wingdings</vt:lpstr>
      <vt:lpstr>Motiv Office</vt:lpstr>
      <vt:lpstr>Kvalita a etika  v kvalitativním výzkumu</vt:lpstr>
      <vt:lpstr>Opakování: paradigmatické ukotvení</vt:lpstr>
      <vt:lpstr>Volba paradigmatu / epist.-teor. zázemí </vt:lpstr>
      <vt:lpstr>Paradigma a uvažování o výzkumu</vt:lpstr>
      <vt:lpstr>Kvalita kvalitativního výzkumu - východiska</vt:lpstr>
      <vt:lpstr>Kvalita kvalitativního výzkumu – východiska: </vt:lpstr>
      <vt:lpstr>Př. odmítnutí kritérií kvality scientistické tradice </vt:lpstr>
      <vt:lpstr>Prezentace aplikace PowerPoint</vt:lpstr>
      <vt:lpstr>Triangulace – Ronald J. Chenail</vt:lpstr>
      <vt:lpstr>Triangulace – Norman Denzin (1978)</vt:lpstr>
      <vt:lpstr>Triangulace – Clive Seale</vt:lpstr>
      <vt:lpstr>Kritika kritérií kvality kvalitativního výzkumu</vt:lpstr>
      <vt:lpstr>→ diskurzivní a dialogické paradigma Clifford – Marcus  (1986)</vt:lpstr>
      <vt:lpstr>Techniky ke zvyšování kvality kvalitativního výzkumu</vt:lpstr>
      <vt:lpstr>Použitá literatura</vt:lpstr>
      <vt:lpstr>Etika a společenskovědní výzkum</vt:lpstr>
      <vt:lpstr>Dva pohledy na to, jak v terénu budovat vztahy k informátorům a o co opírat etická rozhodnutí</vt:lpstr>
      <vt:lpstr>Etika spravedlnosti (ethics of justice)</vt:lpstr>
      <vt:lpstr>Etika péče / účasti (care ethics)</vt:lpstr>
      <vt:lpstr>Etika spravedlnosti   x   Etika péče / účasti  Úskalí a rizika</vt:lpstr>
      <vt:lpstr>Etické aspekty sociálněvědního výzkumu se odrážejí</vt:lpstr>
      <vt:lpstr>Etika výzkumu: Procedurální etika</vt:lpstr>
      <vt:lpstr>Etika výzkumu: Procedurální etika: Legislativa  Přehled základních zákonných úprav vztahujících se ke společenskovědnímu výzkumu</vt:lpstr>
      <vt:lpstr>Etika výzkumu … transparentnost výzkumu</vt:lpstr>
      <vt:lpstr>Etika výzkumu … transparentnost výzkumu</vt:lpstr>
      <vt:lpstr>Etika výzkumu…transparentnost výzkumu</vt:lpstr>
      <vt:lpstr>Etika výzkumu…transparentnost výzkumu</vt:lpstr>
      <vt:lpstr>Etika výzkumu: Procedurální etika: Co vyplývá z legislativy</vt:lpstr>
      <vt:lpstr>Etika výzkumu: Procedurální etika: Co vyplývá z legislativy</vt:lpstr>
      <vt:lpstr>Etika výzkumu: Procedurální etika: Informovaný souhlas</vt:lpstr>
      <vt:lpstr>Etika výzkumu: Procedurální etika: Informovaný souhlas</vt:lpstr>
      <vt:lpstr>Etika výzkumu: Procedurální etika: Co vyplývá z legislativy</vt:lpstr>
      <vt:lpstr>Etika výzkumu: Procedurální etika: Anonymizace</vt:lpstr>
      <vt:lpstr>Etika výzkumu: Procedurální etika: Archivace dat</vt:lpstr>
      <vt:lpstr>Souhlas se zpracováním osobních údajů</vt:lpstr>
      <vt:lpstr>Souhlas se zpracováním osobních údajů</vt:lpstr>
      <vt:lpstr>Souhlas se zpracováním osobních údajů</vt:lpstr>
      <vt:lpstr>Etika výzkumu: Mikroetika</vt:lpstr>
      <vt:lpstr>Etika výzkumu: Mikroetika Momenty, při nichž často dochází k etickým dilematům </vt:lpstr>
      <vt:lpstr>Etika výzkumu: Mikroetika: Reflexivita </vt:lpstr>
      <vt:lpstr>Publikační etika</vt:lpstr>
      <vt:lpstr>Shrnutí: čtyři pilíře etiky v sociálních vědách</vt:lpstr>
      <vt:lpstr>Studijní zdroje</vt:lpstr>
      <vt:lpstr>Použitá 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Kvalita a etika kvalitativního výzkumu</dc:title>
  <dc:creator>Hedvika Novotná</dc:creator>
  <cp:lastModifiedBy>Uživatel systému Windows</cp:lastModifiedBy>
  <cp:revision>14</cp:revision>
  <dcterms:created xsi:type="dcterms:W3CDTF">2014-02-24T09:59:51Z</dcterms:created>
  <dcterms:modified xsi:type="dcterms:W3CDTF">2021-03-17T08:54:43Z</dcterms:modified>
</cp:coreProperties>
</file>