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92EEB45-6D81-4B42-9EAF-4AA480E71761}" type="datetimeFigureOut">
              <a:rPr lang="cs-CZ" smtClean="0"/>
              <a:t>4. 1. 2016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E028863D-E47E-4444-B230-AF7C9341D928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5324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EB45-6D81-4B42-9EAF-4AA480E71761}" type="datetimeFigureOut">
              <a:rPr lang="cs-CZ" smtClean="0"/>
              <a:t>4. 1. 2016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8863D-E47E-4444-B230-AF7C9341D9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2817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EB45-6D81-4B42-9EAF-4AA480E71761}" type="datetimeFigureOut">
              <a:rPr lang="cs-CZ" smtClean="0"/>
              <a:t>4. 1. 2016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8863D-E47E-4444-B230-AF7C9341D928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54742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EB45-6D81-4B42-9EAF-4AA480E71761}" type="datetimeFigureOut">
              <a:rPr lang="cs-CZ" smtClean="0"/>
              <a:t>4. 1. 2016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8863D-E47E-4444-B230-AF7C9341D928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12759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EB45-6D81-4B42-9EAF-4AA480E71761}" type="datetimeFigureOut">
              <a:rPr lang="cs-CZ" smtClean="0"/>
              <a:t>4. 1. 2016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8863D-E47E-4444-B230-AF7C9341D9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1873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EB45-6D81-4B42-9EAF-4AA480E71761}" type="datetimeFigureOut">
              <a:rPr lang="cs-CZ" smtClean="0"/>
              <a:t>4. 1. 2016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8863D-E47E-4444-B230-AF7C9341D928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68739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EB45-6D81-4B42-9EAF-4AA480E71761}" type="datetimeFigureOut">
              <a:rPr lang="cs-CZ" smtClean="0"/>
              <a:t>4. 1. 2016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8863D-E47E-4444-B230-AF7C9341D928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985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EB45-6D81-4B42-9EAF-4AA480E71761}" type="datetimeFigureOut">
              <a:rPr lang="cs-CZ" smtClean="0"/>
              <a:t>4. 1. 2016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8863D-E47E-4444-B230-AF7C9341D928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92316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EB45-6D81-4B42-9EAF-4AA480E71761}" type="datetimeFigureOut">
              <a:rPr lang="cs-CZ" smtClean="0"/>
              <a:t>4. 1. 2016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8863D-E47E-4444-B230-AF7C9341D928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9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EB45-6D81-4B42-9EAF-4AA480E71761}" type="datetimeFigureOut">
              <a:rPr lang="cs-CZ" smtClean="0"/>
              <a:t>4. 1. 2016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8863D-E47E-4444-B230-AF7C9341D9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2406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EB45-6D81-4B42-9EAF-4AA480E71761}" type="datetimeFigureOut">
              <a:rPr lang="cs-CZ" smtClean="0"/>
              <a:t>4. 1. 2016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8863D-E47E-4444-B230-AF7C9341D928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2832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EB45-6D81-4B42-9EAF-4AA480E71761}" type="datetimeFigureOut">
              <a:rPr lang="cs-CZ" smtClean="0"/>
              <a:t>4. 1. 2016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8863D-E47E-4444-B230-AF7C9341D9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3168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EB45-6D81-4B42-9EAF-4AA480E71761}" type="datetimeFigureOut">
              <a:rPr lang="cs-CZ" smtClean="0"/>
              <a:t>4. 1. 2016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8863D-E47E-4444-B230-AF7C9341D928}" type="slidenum">
              <a:rPr lang="cs-CZ" smtClean="0"/>
              <a:t>‹#›</a:t>
            </a:fld>
            <a:endParaRPr lang="cs-CZ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6251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EB45-6D81-4B42-9EAF-4AA480E71761}" type="datetimeFigureOut">
              <a:rPr lang="cs-CZ" smtClean="0"/>
              <a:t>4. 1. 2016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8863D-E47E-4444-B230-AF7C9341D928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705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EB45-6D81-4B42-9EAF-4AA480E71761}" type="datetimeFigureOut">
              <a:rPr lang="cs-CZ" smtClean="0"/>
              <a:t>4. 1. 2016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8863D-E47E-4444-B230-AF7C9341D9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2786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EB45-6D81-4B42-9EAF-4AA480E71761}" type="datetimeFigureOut">
              <a:rPr lang="cs-CZ" smtClean="0"/>
              <a:t>4. 1. 2016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8863D-E47E-4444-B230-AF7C9341D928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8936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EB45-6D81-4B42-9EAF-4AA480E71761}" type="datetimeFigureOut">
              <a:rPr lang="cs-CZ" smtClean="0"/>
              <a:t>4. 1. 2016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8863D-E47E-4444-B230-AF7C9341D9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8678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92EEB45-6D81-4B42-9EAF-4AA480E71761}" type="datetimeFigureOut">
              <a:rPr lang="cs-CZ" smtClean="0"/>
              <a:t>4. 1. 2016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028863D-E47E-4444-B230-AF7C9341D9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2098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Rétorika a argumentace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PhDr. Pavla Chejnová, Ph.D.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9976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Neverbální komunikace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Mimika</a:t>
            </a:r>
          </a:p>
          <a:p>
            <a:r>
              <a:rPr lang="cs-CZ" dirty="0" err="1" smtClean="0"/>
              <a:t>Gestika</a:t>
            </a:r>
            <a:endParaRPr lang="cs-CZ" dirty="0" smtClean="0"/>
          </a:p>
          <a:p>
            <a:r>
              <a:rPr lang="cs-CZ" dirty="0" err="1" smtClean="0"/>
              <a:t>Proxemika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Haptika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Kinezika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 err="1" smtClean="0"/>
              <a:t>Olfaktorika</a:t>
            </a:r>
            <a:endParaRPr lang="cs-CZ" dirty="0" smtClean="0"/>
          </a:p>
          <a:p>
            <a:r>
              <a:rPr lang="cs-CZ" dirty="0" err="1" smtClean="0"/>
              <a:t>Chronemika</a:t>
            </a:r>
            <a:endParaRPr lang="cs-CZ" dirty="0" smtClean="0"/>
          </a:p>
          <a:p>
            <a:r>
              <a:rPr lang="cs-CZ" dirty="0" smtClean="0"/>
              <a:t>Prostředí </a:t>
            </a:r>
          </a:p>
          <a:p>
            <a:r>
              <a:rPr lang="cs-CZ" dirty="0" smtClean="0"/>
              <a:t>Oblečení, barvy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235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Ortoepie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Nauka o spisovné výslovnosti</a:t>
            </a:r>
          </a:p>
          <a:p>
            <a:r>
              <a:rPr lang="cs-CZ" dirty="0" smtClean="0"/>
              <a:t>Samohlásky: délka, kvalita </a:t>
            </a:r>
          </a:p>
          <a:p>
            <a:r>
              <a:rPr lang="cs-CZ" dirty="0" smtClean="0"/>
              <a:t>Souhlásky: vyslovit všechny (u zdvojených lze vynechat, když nemění význam)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1130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Paralingvální</a:t>
            </a:r>
            <a:r>
              <a:rPr lang="cs-CZ" dirty="0" smtClean="0"/>
              <a:t> jevy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Intonace</a:t>
            </a:r>
          </a:p>
          <a:p>
            <a:r>
              <a:rPr lang="cs-CZ" dirty="0" smtClean="0"/>
              <a:t>Tempo </a:t>
            </a:r>
          </a:p>
          <a:p>
            <a:r>
              <a:rPr lang="cs-CZ" dirty="0" smtClean="0"/>
              <a:t>Rytmus</a:t>
            </a:r>
          </a:p>
          <a:p>
            <a:r>
              <a:rPr lang="cs-CZ" dirty="0" smtClean="0"/>
              <a:t>Frázování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5530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Argumentace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Argumentace je jednou z forem přesvědčování, je založena na působení na rozum. Názor je zdůvodňován pomocí argumentů. </a:t>
            </a:r>
          </a:p>
          <a:p>
            <a:r>
              <a:rPr lang="cs-CZ" dirty="0" smtClean="0"/>
              <a:t>Názor (teze) je subjektivní tvrzení, nikoliv objektivně ověřitelný fakt. </a:t>
            </a:r>
          </a:p>
          <a:p>
            <a:r>
              <a:rPr lang="cs-CZ" dirty="0" smtClean="0"/>
              <a:t>Argument je prostředek zdůvodnění nějaké sporné teze.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1220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Typologie argumentů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Faktické argumenty: fakt, popis události, věc, předmět.</a:t>
            </a:r>
          </a:p>
          <a:p>
            <a:r>
              <a:rPr lang="cs-CZ" dirty="0" smtClean="0"/>
              <a:t>Argumenty pomocí příkladu: na základě dostatečného množství příkladů lze vyvodit zobecnění (lze užít statistiky, ale je nutno uvádět poměrné i absolutní údaje).</a:t>
            </a:r>
          </a:p>
          <a:p>
            <a:r>
              <a:rPr lang="cs-CZ" dirty="0" smtClean="0"/>
              <a:t>Argumenty z analogie: jsou založeny na porovnání dvou situací, jevů, které mají určité významné rysy společné. Argumentující předpokládá, že si budou podobné i v dalších rysech.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2642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Typologie argumentů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Argumenty autoritou: odůvodňují přijetí názoru tím, že ho zastává nějaká věrohodná osoba, expert, skupina osob, instituce. Nutno citovat zdroj (bibliografický údaj). </a:t>
            </a:r>
          </a:p>
          <a:p>
            <a:r>
              <a:rPr lang="cs-CZ" dirty="0" smtClean="0"/>
              <a:t>Argumenty o příčině: zdůvodňují názor, který uvádí, pravděpodobnou příčinou. Časová následnost mezi událostmi ještě neznamená, že je mezi nimi příčinná souvislost.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3948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Literatura: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Machová, S. – Šamalová, M. (</a:t>
            </a:r>
            <a:r>
              <a:rPr lang="cs-CZ" dirty="0" err="1"/>
              <a:t>Eds</a:t>
            </a:r>
            <a:r>
              <a:rPr lang="cs-CZ" dirty="0"/>
              <a:t>.) </a:t>
            </a:r>
            <a:r>
              <a:rPr lang="cs-CZ" i="1" dirty="0"/>
              <a:t>Výuka pragmatických aspektů řečové komunikace ve vyšších třídách gymnázií a na SOŠ.</a:t>
            </a:r>
            <a:r>
              <a:rPr lang="cs-CZ" dirty="0"/>
              <a:t> 2. vyd. Praha: </a:t>
            </a:r>
            <a:r>
              <a:rPr lang="cs-CZ" dirty="0" err="1"/>
              <a:t>PedF</a:t>
            </a:r>
            <a:r>
              <a:rPr lang="cs-CZ" dirty="0"/>
              <a:t>, </a:t>
            </a:r>
            <a:r>
              <a:rPr lang="cs-CZ" smtClean="0"/>
              <a:t>2007.</a:t>
            </a:r>
          </a:p>
          <a:p>
            <a:endParaRPr lang="cs-CZ" dirty="0"/>
          </a:p>
          <a:p>
            <a:r>
              <a:rPr lang="cs-CZ" dirty="0"/>
              <a:t>Chejnová, P. (Ed.) </a:t>
            </a:r>
            <a:r>
              <a:rPr lang="cs-CZ" i="1" dirty="0"/>
              <a:t>Výuka pragmatických aspektů řečové komunikace ve vyšších třídách gymnázií a na SOŠ II – metodické listy.</a:t>
            </a:r>
            <a:r>
              <a:rPr lang="cs-CZ" dirty="0"/>
              <a:t> Praha: </a:t>
            </a:r>
            <a:r>
              <a:rPr lang="cs-CZ" dirty="0" err="1"/>
              <a:t>PedF</a:t>
            </a:r>
            <a:r>
              <a:rPr lang="cs-CZ" dirty="0"/>
              <a:t>, </a:t>
            </a:r>
            <a:r>
              <a:rPr lang="cs-CZ" dirty="0" smtClean="0"/>
              <a:t>2007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29198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a">
  <a:themeElements>
    <a:clrScheme name="Organika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a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33</TotalTime>
  <Words>292</Words>
  <Application>Microsoft Office PowerPoint</Application>
  <PresentationFormat>Širokoúhlá obrazovka</PresentationFormat>
  <Paragraphs>36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1" baseType="lpstr">
      <vt:lpstr>Arial</vt:lpstr>
      <vt:lpstr>Garamond</vt:lpstr>
      <vt:lpstr>Organika</vt:lpstr>
      <vt:lpstr>Rétorika a argumentace</vt:lpstr>
      <vt:lpstr>Neverbální komunikace</vt:lpstr>
      <vt:lpstr>Ortoepie </vt:lpstr>
      <vt:lpstr>Paralingvální jevy</vt:lpstr>
      <vt:lpstr>Argumentace </vt:lpstr>
      <vt:lpstr>Typologie argumentů</vt:lpstr>
      <vt:lpstr>Typologie argumentů</vt:lpstr>
      <vt:lpstr>Literatura: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Rétorika a argumentace</dc:title>
  <dc:creator>Pavla Chejnová</dc:creator>
  <cp:lastModifiedBy>Pavla Chejnová</cp:lastModifiedBy>
  <cp:revision>5</cp:revision>
  <dcterms:created xsi:type="dcterms:W3CDTF">2016-01-04T08:34:30Z</dcterms:created>
  <dcterms:modified xsi:type="dcterms:W3CDTF">2016-01-04T09:07:55Z</dcterms:modified>
</cp:coreProperties>
</file>