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94" r:id="rId3"/>
    <p:sldId id="267" r:id="rId4"/>
    <p:sldId id="293" r:id="rId5"/>
    <p:sldId id="269" r:id="rId6"/>
    <p:sldId id="271" r:id="rId7"/>
    <p:sldId id="278" r:id="rId8"/>
    <p:sldId id="299" r:id="rId9"/>
    <p:sldId id="275" r:id="rId10"/>
    <p:sldId id="276" r:id="rId11"/>
    <p:sldId id="298" r:id="rId12"/>
    <p:sldId id="297" r:id="rId13"/>
    <p:sldId id="290" r:id="rId14"/>
    <p:sldId id="282" r:id="rId15"/>
    <p:sldId id="283" r:id="rId16"/>
    <p:sldId id="295" r:id="rId17"/>
    <p:sldId id="284" r:id="rId18"/>
    <p:sldId id="285" r:id="rId19"/>
    <p:sldId id="286" r:id="rId20"/>
    <p:sldId id="287" r:id="rId21"/>
    <p:sldId id="288" r:id="rId22"/>
    <p:sldId id="279" r:id="rId23"/>
    <p:sldId id="289" r:id="rId24"/>
    <p:sldId id="296" r:id="rId25"/>
    <p:sldId id="292" r:id="rId26"/>
    <p:sldId id="274" r:id="rId27"/>
    <p:sldId id="273" r:id="rId28"/>
    <p:sldId id="272" r:id="rId29"/>
    <p:sldId id="268" r:id="rId3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95071" autoAdjust="0"/>
  </p:normalViewPr>
  <p:slideViewPr>
    <p:cSldViewPr snapToGrid="0">
      <p:cViewPr varScale="1">
        <p:scale>
          <a:sx n="106" d="100"/>
          <a:sy n="106" d="100"/>
        </p:scale>
        <p:origin x="744" y="108"/>
      </p:cViewPr>
      <p:guideLst/>
    </p:cSldViewPr>
  </p:slideViewPr>
  <p:outlineViewPr>
    <p:cViewPr>
      <p:scale>
        <a:sx n="33" d="100"/>
        <a:sy n="33" d="100"/>
      </p:scale>
      <p:origin x="0" y="-885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567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483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039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93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551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173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051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54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745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815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CD90-ABFB-477A-B4C1-AB391929EDD9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9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3CD90-ABFB-477A-B4C1-AB391929EDD9}" type="datetimeFigureOut">
              <a:rPr lang="cs-CZ" smtClean="0"/>
              <a:t>23.10.2024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BEE9F-A00E-4CCD-9B47-888961B6A5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7781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l1.cuni.cz/mod/resource/view.php?id=733292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ct24.cz/gallerywindow.php?at_id=125333&amp;mm_id=194860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Ehk5qCAAVA&amp;t=23s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SOCIÁLNÍ PROBLÉMY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IV.: Jak definovat sociální problém? Vědecky nebo jinak? A jak je řešit?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2150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038"/>
    </mc:Choice>
    <mc:Fallback xmlns="">
      <p:transition spd="slow" advTm="18038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68" y="118967"/>
            <a:ext cx="8873842" cy="5329333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1399" y="5773956"/>
            <a:ext cx="8193129" cy="926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578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538"/>
    </mc:Choice>
    <mc:Fallback xmlns="">
      <p:transition spd="slow" advTm="59538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54C7D8-3A50-454F-F760-8B436E064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nejvíc rozděluje českou společnost?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CEA40E-2590-5CD1-50DA-745908B38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Jak, pokud, je česká společnost fragmentovaná? </a:t>
            </a:r>
          </a:p>
          <a:p>
            <a:endParaRPr lang="cs-CZ" dirty="0"/>
          </a:p>
          <a:p>
            <a:r>
              <a:rPr lang="cs-CZ" dirty="0"/>
              <a:t>Jaká témata ji nejvíce rozdělují?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Kdo jste nečetl, čtete publikaci dostupnou v Moodle: </a:t>
            </a:r>
            <a:br>
              <a:rPr lang="cs-CZ" u="none" strike="noStrike" dirty="0">
                <a:solidFill>
                  <a:srgbClr val="CC2C32"/>
                </a:solidFill>
                <a:effectLst/>
                <a:hlinkClick r:id="rId2"/>
              </a:rPr>
            </a:br>
            <a:r>
              <a:rPr lang="cs-CZ" u="none" strike="noStrike" dirty="0">
                <a:solidFill>
                  <a:srgbClr val="CC2C32"/>
                </a:solidFill>
                <a:effectLst/>
                <a:hlinkClick r:id="rId2"/>
              </a:rPr>
              <a:t>Jedna společnost, různé světy (2021) </a:t>
            </a:r>
            <a:br>
              <a:rPr lang="cs-CZ" b="1" i="0" dirty="0">
                <a:solidFill>
                  <a:srgbClr val="1D2125"/>
                </a:solidFill>
                <a:effectLst/>
                <a:latin typeface="-apple-system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6158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7A93F0CC-07E9-2301-9AF5-31D6AC398A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9394" y="0"/>
            <a:ext cx="41332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525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4766"/>
          </a:xfrm>
        </p:spPr>
        <p:txBody>
          <a:bodyPr/>
          <a:lstStyle/>
          <a:p>
            <a:r>
              <a:rPr lang="cs-CZ" dirty="0"/>
              <a:t>Shoda?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74618"/>
            <a:ext cx="10515600" cy="49023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O něco věší shoda je v tom, co je problémové, než proč a jak je to problémové.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Jaký byl počáteční pohled na sociální problémy?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accent5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Jak?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accent5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Na co se sociologie zaměřovala?</a:t>
            </a:r>
          </a:p>
          <a:p>
            <a:pPr marL="0" indent="0">
              <a:buNone/>
            </a:pPr>
            <a:endParaRPr lang="cs-CZ" dirty="0">
              <a:solidFill>
                <a:schemeClr val="accent5">
                  <a:lumMod val="60000"/>
                  <a:lumOff val="4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>
              <a:solidFill>
                <a:schemeClr val="accent5">
                  <a:lumMod val="60000"/>
                  <a:lumOff val="4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A jak to ovlivňuje současnost?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804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196"/>
    </mc:Choice>
    <mc:Fallback xmlns="">
      <p:transition spd="slow" advTm="41196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7912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Soc. problémy jako ZLO: </a:t>
            </a:r>
            <a:r>
              <a:rPr lang="cs-CZ" b="1" dirty="0">
                <a:solidFill>
                  <a:srgbClr val="FF0000"/>
                </a:solidFill>
              </a:rPr>
              <a:t>teorie sociální patologie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81959"/>
            <a:ext cx="10515600" cy="51814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Období 19/20. století a dále, opět snaha vidět to „vědecky“, exaktně, odoperovat problémy (např. H. Spencer)</a:t>
            </a:r>
          </a:p>
          <a:p>
            <a:pPr>
              <a:defRPr/>
            </a:pPr>
            <a:r>
              <a:rPr lang="cs-CZ" dirty="0"/>
              <a:t>SP škodí zdravému vývoji společnosti</a:t>
            </a:r>
          </a:p>
          <a:p>
            <a:pPr>
              <a:defRPr/>
            </a:pPr>
            <a:r>
              <a:rPr lang="cs-CZ" dirty="0"/>
              <a:t>SP = choroby společenského organismu 	(špatné podmínky produkují špatné lidi a vice versa)</a:t>
            </a:r>
          </a:p>
          <a:p>
            <a:pPr>
              <a:defRPr/>
            </a:pPr>
            <a:r>
              <a:rPr lang="cs-CZ" dirty="0"/>
              <a:t> SP jako patologické jevy způsobené  patologickými příčinami – „Zlo plodí zlo!“</a:t>
            </a:r>
          </a:p>
          <a:p>
            <a:pPr>
              <a:defRPr/>
            </a:pPr>
            <a:r>
              <a:rPr lang="cs-CZ" dirty="0"/>
              <a:t>SP = odsouzeníhodné, nemorální  jevy odporující 	uznávaným hodnotám – nejde jen o „nežádoucí jevy“ ale o </a:t>
            </a:r>
            <a:r>
              <a:rPr lang="cs-CZ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ZLO</a:t>
            </a:r>
          </a:p>
          <a:p>
            <a:pPr>
              <a:defRPr/>
            </a:pPr>
            <a:r>
              <a:rPr lang="cs-CZ" dirty="0"/>
              <a:t>příklady : kriminalita, prostituce, alkoholismus, narkomanie, vandalství,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4720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4898"/>
    </mc:Choice>
    <mc:Fallback xmlns="">
      <p:transition spd="slow" advTm="104898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 jako ZLO: sociální patologie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000" dirty="0"/>
              <a:t>Individuální patologie x institucionální patologie</a:t>
            </a:r>
          </a:p>
          <a:p>
            <a:endParaRPr lang="cs-CZ" sz="3000" dirty="0"/>
          </a:p>
          <a:p>
            <a:r>
              <a:rPr lang="cs-CZ" sz="3000" dirty="0"/>
              <a:t>V pozadí dualismus (dobro x zlo)</a:t>
            </a:r>
          </a:p>
          <a:p>
            <a:pPr marL="0" indent="0">
              <a:buNone/>
            </a:pPr>
            <a:endParaRPr lang="cs-CZ" sz="3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cs-CZ" sz="30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Jak bude tento pohled řešit sociální problémy? </a:t>
            </a:r>
            <a:endParaRPr lang="cs-CZ" sz="3000" i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1156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1473"/>
    </mc:Choice>
    <mc:Fallback xmlns="">
      <p:transition spd="slow" advTm="261473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 jako ZLO: 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Řešení je léčba nemoci </a:t>
            </a:r>
            <a:r>
              <a:rPr lang="cs-CZ" sz="3000" dirty="0"/>
              <a:t>(pozor zlo se šíří)</a:t>
            </a:r>
          </a:p>
          <a:p>
            <a:pPr lvl="1" algn="just">
              <a:defRPr/>
            </a:pPr>
            <a:r>
              <a:rPr lang="cs-CZ" sz="2600" dirty="0">
                <a:cs typeface="Arial" charset="0"/>
              </a:rPr>
              <a:t>změnou jednotlivců (či méně institucí) vyléčíme celou společnost!</a:t>
            </a:r>
          </a:p>
          <a:p>
            <a:pPr lvl="1" algn="just">
              <a:defRPr/>
            </a:pPr>
            <a:r>
              <a:rPr lang="cs-CZ" sz="2600" dirty="0">
                <a:cs typeface="Arial" charset="0"/>
              </a:rPr>
              <a:t>návrat ke starým hodnotám</a:t>
            </a:r>
          </a:p>
          <a:p>
            <a:pPr lvl="1" algn="just">
              <a:defRPr/>
            </a:pPr>
            <a:r>
              <a:rPr lang="cs-CZ" sz="2600" dirty="0">
                <a:cs typeface="Arial" charset="0"/>
              </a:rPr>
              <a:t>tvrdé tresty, izolace </a:t>
            </a:r>
          </a:p>
          <a:p>
            <a:pPr lvl="1" algn="just">
              <a:defRPr/>
            </a:pPr>
            <a:r>
              <a:rPr lang="cs-CZ" sz="2600" dirty="0">
                <a:cs typeface="Arial" charset="0"/>
              </a:rPr>
              <a:t>morální převýchova </a:t>
            </a:r>
            <a:endParaRPr lang="cs-CZ" sz="2600" dirty="0"/>
          </a:p>
          <a:p>
            <a:pPr lvl="1" algn="just">
              <a:defRPr/>
            </a:pPr>
            <a:r>
              <a:rPr lang="cs-CZ" sz="2600" dirty="0">
                <a:cs typeface="Arial" charset="0"/>
              </a:rPr>
              <a:t>radikální řešení (násilná resocializace např. odebírání dětí, eugenika např.  sterilizace - zabránit degeneraci populace, zákazy: alkoholu, kouření …)</a:t>
            </a:r>
          </a:p>
          <a:p>
            <a:pPr lvl="1" algn="just">
              <a:defRPr/>
            </a:pPr>
            <a:endParaRPr lang="cs-CZ" sz="2600" dirty="0">
              <a:cs typeface="Arial" charset="0"/>
            </a:endParaRPr>
          </a:p>
          <a:p>
            <a:pPr marL="457200" lvl="1" indent="0" algn="just">
              <a:buNone/>
              <a:defRPr/>
            </a:pPr>
            <a:endParaRPr lang="en-GB" sz="2600" dirty="0">
              <a:cs typeface="Arial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90684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Skutečně je tento pohled minulostí? (korupce = nemoc)</a:t>
            </a:r>
          </a:p>
        </p:txBody>
      </p:sp>
      <p:pic>
        <p:nvPicPr>
          <p:cNvPr id="4" name="obrázek 3" descr="Korupce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9972" y="1589248"/>
            <a:ext cx="8499024" cy="4716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7763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575"/>
    </mc:Choice>
    <mc:Fallback xmlns="">
      <p:transition spd="slow" advTm="48575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0981"/>
          </a:xfrm>
        </p:spPr>
        <p:txBody>
          <a:bodyPr/>
          <a:lstStyle/>
          <a:p>
            <a:r>
              <a:rPr lang="cs-CZ" dirty="0"/>
              <a:t>Pochyby a kritika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81959"/>
            <a:ext cx="10515600" cy="4695004"/>
          </a:xfrm>
        </p:spPr>
        <p:txBody>
          <a:bodyPr>
            <a:normAutofit fontScale="62500" lnSpcReduction="20000"/>
          </a:bodyPr>
          <a:lstStyle/>
          <a:p>
            <a:pPr marL="457200" indent="-457200">
              <a:buFontTx/>
              <a:buChar char="-"/>
              <a:defRPr/>
            </a:pPr>
            <a:r>
              <a:rPr lang="cs-CZ" sz="3200" dirty="0"/>
              <a:t>Uznávaná hodnota: fyzické zdraví</a:t>
            </a:r>
          </a:p>
          <a:p>
            <a:pPr marL="457200" indent="-457200">
              <a:buFontTx/>
              <a:buChar char="-"/>
              <a:defRPr/>
            </a:pPr>
            <a:r>
              <a:rPr lang="cs-CZ" sz="3200" dirty="0"/>
              <a:t>Patologie = nemoc, obezita anebo podvýživa</a:t>
            </a:r>
          </a:p>
          <a:p>
            <a:pPr marL="457200" indent="-457200">
              <a:buFontTx/>
              <a:buChar char="-"/>
              <a:defRPr/>
            </a:pPr>
            <a:endParaRPr lang="cs-CZ" sz="3200" dirty="0"/>
          </a:p>
          <a:p>
            <a:pPr marL="457200" indent="-457200">
              <a:buFontTx/>
              <a:buChar char="-"/>
              <a:defRPr/>
            </a:pPr>
            <a:r>
              <a:rPr lang="cs-CZ" sz="3200" dirty="0"/>
              <a:t>Uznávaná hodnota: zdravá ekonomika</a:t>
            </a:r>
          </a:p>
          <a:p>
            <a:pPr marL="457200" indent="-457200">
              <a:buFontTx/>
              <a:buChar char="-"/>
              <a:defRPr/>
            </a:pPr>
            <a:r>
              <a:rPr lang="cs-CZ" sz="3200" dirty="0"/>
              <a:t>Patologie = vysoká inflace či nezaměstnanost</a:t>
            </a:r>
          </a:p>
          <a:p>
            <a:pPr marL="457200" indent="-457200">
              <a:buFontTx/>
              <a:buChar char="-"/>
              <a:defRPr/>
            </a:pPr>
            <a:endParaRPr lang="cs-CZ" sz="3200" dirty="0"/>
          </a:p>
          <a:p>
            <a:pPr marL="457200" indent="-457200">
              <a:buFontTx/>
              <a:buChar char="-"/>
              <a:defRPr/>
            </a:pPr>
            <a:r>
              <a:rPr lang="cs-CZ" sz="3200" dirty="0"/>
              <a:t>Existuje vždy objektivní kritérium soc. zdraví?</a:t>
            </a:r>
          </a:p>
          <a:p>
            <a:pPr marL="457200" indent="-457200">
              <a:buFontTx/>
              <a:buChar char="-"/>
              <a:defRPr/>
            </a:pPr>
            <a:r>
              <a:rPr lang="cs-CZ" sz="3200" dirty="0"/>
              <a:t>Např. uznávaná hodnota: důstojné stáří?</a:t>
            </a:r>
          </a:p>
          <a:p>
            <a:pPr marL="457200" indent="-457200">
              <a:buFontTx/>
              <a:buChar char="-"/>
              <a:defRPr/>
            </a:pPr>
            <a:endParaRPr lang="cs-CZ" sz="3200" dirty="0"/>
          </a:p>
          <a:p>
            <a:pPr marL="457200" indent="-457200">
              <a:buFontTx/>
              <a:buChar char="-"/>
              <a:defRPr/>
            </a:pPr>
            <a:r>
              <a:rPr lang="cs-CZ" sz="3200" dirty="0"/>
              <a:t>Kdo určí hranici?</a:t>
            </a:r>
          </a:p>
          <a:p>
            <a:pPr marL="457200" indent="-457200">
              <a:buFontTx/>
              <a:buChar char="-"/>
              <a:defRPr/>
            </a:pPr>
            <a:r>
              <a:rPr lang="cs-CZ" sz="3200" dirty="0"/>
              <a:t>Ten komu se podaří přesvědčit ostatní?!</a:t>
            </a:r>
          </a:p>
          <a:p>
            <a:pPr marL="457200" indent="-457200">
              <a:buFontTx/>
              <a:buChar char="-"/>
              <a:defRPr/>
            </a:pPr>
            <a:r>
              <a:rPr lang="cs-CZ" sz="3200" dirty="0"/>
              <a:t>Kdo vnáší hodnoty?</a:t>
            </a:r>
          </a:p>
          <a:p>
            <a:pPr marL="0" indent="0">
              <a:buNone/>
              <a:defRPr/>
            </a:pPr>
            <a:r>
              <a:rPr lang="cs-CZ" sz="3200" dirty="0"/>
              <a:t>        </a:t>
            </a:r>
            <a:r>
              <a:rPr lang="cs-CZ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x</a:t>
            </a:r>
            <a:r>
              <a:rPr lang="cs-CZ" sz="3200" dirty="0"/>
              <a:t> </a:t>
            </a:r>
            <a:r>
              <a:rPr lang="cs-CZ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mnoho dalších pohledů</a:t>
            </a:r>
            <a:r>
              <a:rPr lang="cs-CZ" sz="3200" dirty="0"/>
              <a:t>: SP ne jako důsledek sociální patologie, ale jako </a:t>
            </a:r>
            <a:r>
              <a:rPr lang="cs-CZ" sz="32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nezamýšlené důsledky sledování obecně akceptovaných cílů</a:t>
            </a:r>
            <a:r>
              <a:rPr lang="cs-CZ" sz="3200" dirty="0"/>
              <a:t> (U. Beck: „Riziková společnost“ 1986 /2011) </a:t>
            </a:r>
          </a:p>
          <a:p>
            <a:pPr marL="457200" indent="-457200">
              <a:buFontTx/>
              <a:buChar char="-"/>
              <a:defRPr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212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4326"/>
    </mc:Choice>
    <mc:Fallback xmlns="">
      <p:transition spd="slow" advTm="154326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byste vnímali řešení nezaměstnanosti z pohledu teorie sociální patologie?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Buďte vyhrocení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37488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431"/>
    </mc:Choice>
    <mc:Fallback xmlns="">
      <p:transition spd="slow" advTm="7843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Repete…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Domácí násilí</a:t>
            </a:r>
          </a:p>
          <a:p>
            <a:r>
              <a:rPr lang="cs-CZ" dirty="0"/>
              <a:t>Četba namísto zkoušky (pozor na termín zapsání se do tabulky)</a:t>
            </a:r>
          </a:p>
          <a:p>
            <a:r>
              <a:rPr lang="cs-CZ" dirty="0"/>
              <a:t>Tabulka (porovnání)</a:t>
            </a:r>
          </a:p>
          <a:p>
            <a:r>
              <a:rPr lang="cs-CZ" dirty="0"/>
              <a:t>Kniha Slepé skvrny</a:t>
            </a:r>
          </a:p>
          <a:p>
            <a:endParaRPr lang="cs-CZ" dirty="0"/>
          </a:p>
          <a:p>
            <a:r>
              <a:rPr lang="cs-CZ" dirty="0"/>
              <a:t>Procvičujme teoretické perspektivy…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+ Co je to latentní funkce, co manifestní?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8158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nezaměstnanosti z pohledu teorie sociální patologie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cs-CZ" sz="32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Příčiny vzniku SP nezaměstnanost: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cs-CZ" b="1" dirty="0"/>
              <a:t> </a:t>
            </a:r>
            <a:r>
              <a:rPr lang="cs-CZ" dirty="0"/>
              <a:t>Patologie = </a:t>
            </a:r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líní jedinci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cs-CZ" dirty="0"/>
              <a:t> </a:t>
            </a:r>
            <a:r>
              <a:rPr lang="cs-CZ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Kultura lumpenproletariátu </a:t>
            </a:r>
            <a:r>
              <a:rPr lang="cs-CZ" dirty="0"/>
              <a:t>- osobují si právo žít na úkor ostatních, žijí z dávek - parasitismus. </a:t>
            </a:r>
          </a:p>
          <a:p>
            <a:pPr>
              <a:lnSpc>
                <a:spcPct val="80000"/>
              </a:lnSpc>
              <a:defRPr/>
            </a:pPr>
            <a:endParaRPr lang="cs-CZ" sz="105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  <a:defRPr/>
            </a:pPr>
            <a:r>
              <a:rPr lang="cs-CZ" dirty="0"/>
              <a:t> </a:t>
            </a:r>
            <a:r>
              <a:rPr lang="cs-CZ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Chorobná touha kapitalistů </a:t>
            </a:r>
            <a:r>
              <a:rPr lang="cs-CZ" dirty="0"/>
              <a:t>po co nejvyšších ziscích, nezodpovědnost za soc. exkluzi, odmítají princip solidarity a spravedlivého dělení bohatství.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  <a:defRPr/>
            </a:pPr>
            <a:r>
              <a:rPr lang="cs-CZ" b="1" dirty="0"/>
              <a:t> </a:t>
            </a:r>
            <a:r>
              <a:rPr lang="cs-CZ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Nezodpovědnost </a:t>
            </a:r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- </a:t>
            </a:r>
            <a:r>
              <a:rPr lang="cs-CZ" dirty="0"/>
              <a:t>přenášejí sociální a ekologické důsledky jejich podnikání na celou společnost.</a:t>
            </a:r>
          </a:p>
          <a:p>
            <a:pPr>
              <a:lnSpc>
                <a:spcPct val="80000"/>
              </a:lnSpc>
              <a:buFontTx/>
              <a:buChar char="-"/>
              <a:defRPr/>
            </a:pPr>
            <a:endParaRPr lang="cs-CZ" sz="105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0890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231"/>
    </mc:Choice>
    <mc:Fallback xmlns="">
      <p:transition spd="slow" advTm="87231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nezaměstnanosti z pohledu teorie sociální patologie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cs-CZ" dirty="0"/>
              <a:t>Zavedení 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pracovní povinnosti </a:t>
            </a:r>
            <a:r>
              <a:rPr lang="cs-CZ" dirty="0"/>
              <a:t>– „Kdo nepracuje, ať nejí!“ (příživnictví)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cs-CZ" dirty="0"/>
              <a:t> Zintenzivnění sociální 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kontroly a represe </a:t>
            </a:r>
            <a:r>
              <a:rPr lang="cs-CZ" dirty="0"/>
              <a:t>- trestání a převýchova těch, co se vyhýbají práci (vězení, vystěhování …).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cs-CZ" dirty="0"/>
              <a:t> 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Zákaz</a:t>
            </a:r>
            <a:r>
              <a:rPr lang="cs-CZ" dirty="0"/>
              <a:t> „bezpracných“ zisků! </a:t>
            </a:r>
            <a:r>
              <a:rPr lang="cs-CZ" sz="2400" dirty="0"/>
              <a:t>(šmelina, </a:t>
            </a:r>
            <a:r>
              <a:rPr lang="cs-CZ" sz="2400" dirty="0" err="1"/>
              <a:t>wechsel</a:t>
            </a:r>
            <a:r>
              <a:rPr lang="cs-CZ" sz="2400" dirty="0"/>
              <a:t>…)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cs-CZ" sz="2400" dirty="0"/>
          </a:p>
          <a:p>
            <a:pPr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cs-CZ" dirty="0"/>
              <a:t> </a:t>
            </a:r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Podřízení ekonomiky státu </a:t>
            </a:r>
            <a:r>
              <a:rPr lang="cs-CZ" dirty="0"/>
              <a:t>– regulace cen či odměn manažerů (zisku kapitalistů)</a:t>
            </a:r>
          </a:p>
          <a:p>
            <a:pPr>
              <a:spcBef>
                <a:spcPct val="0"/>
              </a:spcBef>
              <a:buFontTx/>
              <a:buChar char="-"/>
              <a:defRPr/>
            </a:pPr>
            <a:endParaRPr lang="cs-CZ" sz="1200" dirty="0"/>
          </a:p>
          <a:p>
            <a:pPr>
              <a:spcBef>
                <a:spcPct val="0"/>
              </a:spcBef>
              <a:buFont typeface="Wingdings" panose="05000000000000000000" pitchFamily="2" charset="2"/>
              <a:buChar char="v"/>
              <a:defRPr/>
            </a:pPr>
            <a:r>
              <a:rPr lang="cs-CZ" dirty="0"/>
              <a:t>Extrémní případ - revoluce – </a:t>
            </a:r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svržení nadvlády kapitalistů </a:t>
            </a:r>
            <a:r>
              <a:rPr lang="cs-CZ" dirty="0"/>
              <a:t>a nastolení vlády (diktatury) proletariátu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040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672"/>
    </mc:Choice>
    <mc:Fallback xmlns="">
      <p:transition spd="slow" advTm="96672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sociálních problémů…není snadné a vyvěrá z toho, co vidíme jako příčiny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80593" y="1949213"/>
            <a:ext cx="6290441" cy="4688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299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174"/>
    </mc:Choice>
    <mc:Fallback xmlns="">
      <p:transition spd="slow" advTm="48174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51793"/>
            <a:ext cx="10515600" cy="1273832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Strom problému </a:t>
            </a:r>
            <a:r>
              <a:rPr lang="cs-CZ" sz="27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- analytická metoda, která slouží k zpřesnění a popsání problému. </a:t>
            </a:r>
            <a:r>
              <a:rPr lang="cs-CZ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Jak na to?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Určete ústřední problém (výzvu, otázku) který potřebujete vyřešit - můžete vycházet z diskuze nebo třeba z brainstormingu. Problém by měl by neměl být ani příliš úzký, ani zbytečně široký.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Vypište ústřední problém do středu papíru, bude tvořit “kmen” stromu.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Identifikujte příčiny (“kořeny”) ústředního problému a vepište je do spodní části plátna. Příčiny se mohou také větvit, vytvořte tedy hierarchickou strukturu příčin a jejich “</a:t>
            </a:r>
            <a:r>
              <a:rPr lang="cs-CZ" dirty="0" err="1"/>
              <a:t>podpříčin</a:t>
            </a:r>
            <a:r>
              <a:rPr lang="cs-CZ" dirty="0"/>
              <a:t>”.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Následně vypište nad ústřední problém jeho důsledky - vytvořte tedy “větve” stromu.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Pomocí šipek naznačte vztahy mezi příčinami a důsledky - vztahy můžete podrobně popsat a znázornit sílu jejich vazby k ústřednímu problému.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Celý strom pečlivě analyzujte - nechybí vám části stromu? Odpovídá vaše znázornění realitě? Které příčiny lze snadno odstranit? Které příčiny mají největší podíl na problému? Značte si případné postřehy, návrhy a varianty pro zlepšení.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Zvolte strategii, která vám pomůže problém odstranit, nebo alespoň minimalizovat jeho důsledky</a:t>
            </a:r>
          </a:p>
          <a:p>
            <a:pPr marL="0" indent="0" algn="r">
              <a:buNone/>
            </a:pPr>
            <a:r>
              <a:rPr lang="cs-CZ" sz="1600" dirty="0"/>
              <a:t>   Zdroj: https://100metod.cz/post/156711758804/35-strom-probl%C3%A9m%C5%AF</a:t>
            </a:r>
          </a:p>
        </p:txBody>
      </p:sp>
    </p:spTree>
    <p:extLst>
      <p:ext uri="{BB962C8B-B14F-4D97-AF65-F5344CB8AC3E}">
        <p14:creationId xmlns:p14="http://schemas.microsoft.com/office/powerpoint/2010/main" val="2097107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364"/>
    </mc:Choice>
    <mc:Fallback xmlns="">
      <p:transition spd="slow" advTm="73364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Zkuste nakreslit strom problémů pro problém narkomanie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5185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.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5296619" y="2863970"/>
            <a:ext cx="1449238" cy="26569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NARKOMANIE</a:t>
            </a:r>
          </a:p>
        </p:txBody>
      </p:sp>
      <p:sp>
        <p:nvSpPr>
          <p:cNvPr id="5" name="Obdélník 4"/>
          <p:cNvSpPr/>
          <p:nvPr/>
        </p:nvSpPr>
        <p:spPr>
          <a:xfrm>
            <a:off x="2967487" y="5857336"/>
            <a:ext cx="1785668" cy="319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443268" y="5848709"/>
            <a:ext cx="1811547" cy="3282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143336" y="5796951"/>
            <a:ext cx="1362973" cy="380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9230264" y="5236233"/>
            <a:ext cx="1552755" cy="1293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0128850" y="5796951"/>
            <a:ext cx="1224950" cy="293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nice se šipkou 10"/>
          <p:cNvCxnSpPr/>
          <p:nvPr/>
        </p:nvCxnSpPr>
        <p:spPr>
          <a:xfrm flipH="1">
            <a:off x="6882442" y="5236233"/>
            <a:ext cx="2227052" cy="646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 flipV="1">
            <a:off x="6806242" y="5443268"/>
            <a:ext cx="1130060" cy="2705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6249120" y="5549556"/>
            <a:ext cx="0" cy="2732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V="1">
            <a:off x="4615132" y="5443268"/>
            <a:ext cx="586596" cy="2705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bdélník 17"/>
          <p:cNvSpPr/>
          <p:nvPr/>
        </p:nvSpPr>
        <p:spPr>
          <a:xfrm>
            <a:off x="3674853" y="1984075"/>
            <a:ext cx="1380226" cy="3278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6249120" y="1992702"/>
            <a:ext cx="1687182" cy="465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9013166" y="2225616"/>
            <a:ext cx="1666336" cy="4485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7401464" y="2863970"/>
            <a:ext cx="1828800" cy="388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838200" y="1876245"/>
            <a:ext cx="1733910" cy="871268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Následky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983411" y="5300932"/>
            <a:ext cx="1673525" cy="876032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Příčiny</a:t>
            </a:r>
          </a:p>
        </p:txBody>
      </p:sp>
      <p:cxnSp>
        <p:nvCxnSpPr>
          <p:cNvPr id="25" name="Přímá spojnice se šipkou 24"/>
          <p:cNvCxnSpPr/>
          <p:nvPr/>
        </p:nvCxnSpPr>
        <p:spPr>
          <a:xfrm flipH="1" flipV="1">
            <a:off x="5055079" y="2372264"/>
            <a:ext cx="319178" cy="4917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V="1">
            <a:off x="6249120" y="2470329"/>
            <a:ext cx="65416" cy="277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 flipV="1">
            <a:off x="6806242" y="3312543"/>
            <a:ext cx="595222" cy="112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V="1">
            <a:off x="8747185" y="2458528"/>
            <a:ext cx="163902" cy="3278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27740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812" y="376237"/>
            <a:ext cx="9096375" cy="610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634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318"/>
    </mc:Choice>
    <mc:Fallback xmlns="">
      <p:transition spd="slow" advTm="97318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Konkrétní příklad z mé práce: Jak řešit sociální problém aneb záludná otázka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Přišel mi mail z jedné instituce, že mají projekt na nelegálně pracující migranty a úrazy, tématu se chtějí věnovat a potřebují data…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Co chtějí dělat x k čemu to povede x co o tom víme</a:t>
            </a:r>
          </a:p>
        </p:txBody>
      </p:sp>
    </p:spTree>
    <p:extLst>
      <p:ext uri="{BB962C8B-B14F-4D97-AF65-F5344CB8AC3E}">
        <p14:creationId xmlns:p14="http://schemas.microsoft.com/office/powerpoint/2010/main" val="73845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3927"/>
    </mc:Choice>
    <mc:Fallback xmlns="">
      <p:transition spd="slow" advTm="233927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Reflexe domácího poslechu: Jak definovat sociální problém? Vědecky nebo jinak?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Video </a:t>
            </a:r>
            <a:r>
              <a:rPr lang="en-US" dirty="0"/>
              <a:t>Social Problem Solving and the Scientific Method | Evan Anderson | </a:t>
            </a:r>
            <a:r>
              <a:rPr lang="en-US" dirty="0" err="1"/>
              <a:t>TEDxUMary</a:t>
            </a:r>
            <a:r>
              <a:rPr lang="cs-CZ" dirty="0"/>
              <a:t> (11 minut):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hlinkClick r:id="rId2"/>
              </a:rPr>
              <a:t>https://www.youtube.com/watch?v=cEhk5qCAAVA&amp;t=23s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Co se vám na tomto přístupu líbilo? </a:t>
            </a:r>
          </a:p>
          <a:p>
            <a:pPr marL="0" indent="0">
              <a:buNone/>
            </a:pPr>
            <a:r>
              <a:rPr lang="cs-CZ" dirty="0"/>
              <a:t>Co vám přišlo problematické?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0721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2772"/>
    </mc:Choice>
    <mc:Fallback xmlns="">
      <p:transition spd="slow" advTm="92772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Doporučené literatura k tématu, pokud chcete vědět více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dirty="0"/>
              <a:t>Frič Pavol a Jiří Kabele. Korupce jako sociální fenomén. In: Frič P. a kol.: Korupce na český způsob. Praha: </a:t>
            </a:r>
            <a:r>
              <a:rPr lang="cs-CZ" dirty="0" err="1"/>
              <a:t>GplusG</a:t>
            </a:r>
            <a:r>
              <a:rPr lang="cs-CZ" dirty="0"/>
              <a:t>, 1999, 9-47.</a:t>
            </a:r>
          </a:p>
          <a:p>
            <a:pPr>
              <a:defRPr/>
            </a:pPr>
            <a:r>
              <a:rPr lang="cs-CZ" dirty="0" err="1"/>
              <a:t>Fromm</a:t>
            </a:r>
            <a:r>
              <a:rPr lang="cs-CZ" b="1" dirty="0"/>
              <a:t> </a:t>
            </a:r>
            <a:r>
              <a:rPr lang="cs-CZ" dirty="0"/>
              <a:t>Erich. </a:t>
            </a:r>
            <a:r>
              <a:rPr lang="cs-CZ" dirty="0" err="1"/>
              <a:t>The</a:t>
            </a:r>
            <a:r>
              <a:rPr lang="cs-CZ" dirty="0"/>
              <a:t> Sane Society. New York: </a:t>
            </a:r>
            <a:r>
              <a:rPr lang="cs-CZ" dirty="0" err="1"/>
              <a:t>Rinehart</a:t>
            </a:r>
            <a:r>
              <a:rPr lang="cs-CZ" dirty="0"/>
              <a:t> &amp; </a:t>
            </a:r>
            <a:r>
              <a:rPr lang="cs-CZ" dirty="0" err="1"/>
              <a:t>Company</a:t>
            </a:r>
            <a:r>
              <a:rPr lang="cs-CZ" dirty="0"/>
              <a:t>, 1955.</a:t>
            </a:r>
          </a:p>
          <a:p>
            <a:pPr>
              <a:defRPr/>
            </a:pPr>
            <a:r>
              <a:rPr lang="cs-CZ" dirty="0" err="1"/>
              <a:t>Lemert</a:t>
            </a:r>
            <a:r>
              <a:rPr lang="cs-CZ" dirty="0"/>
              <a:t> E. M. Social </a:t>
            </a:r>
            <a:r>
              <a:rPr lang="cs-CZ" dirty="0" err="1"/>
              <a:t>Pathology</a:t>
            </a:r>
            <a:r>
              <a:rPr lang="cs-CZ" dirty="0"/>
              <a:t>. New York: </a:t>
            </a:r>
            <a:r>
              <a:rPr lang="cs-CZ" dirty="0" err="1"/>
              <a:t>McGraw-Hill</a:t>
            </a:r>
            <a:r>
              <a:rPr lang="cs-CZ" dirty="0"/>
              <a:t>, 1951.</a:t>
            </a:r>
          </a:p>
          <a:p>
            <a:pPr>
              <a:defRPr/>
            </a:pPr>
            <a:r>
              <a:rPr lang="cs-CZ" dirty="0" err="1"/>
              <a:t>Mills</a:t>
            </a:r>
            <a:r>
              <a:rPr lang="cs-CZ" dirty="0"/>
              <a:t> C. W. </a:t>
            </a:r>
            <a:r>
              <a:rPr lang="cs-CZ" dirty="0" err="1"/>
              <a:t>Profesional</a:t>
            </a:r>
            <a:r>
              <a:rPr lang="cs-CZ" dirty="0"/>
              <a:t> Ideology </a:t>
            </a:r>
            <a:r>
              <a:rPr lang="cs-CZ" dirty="0" err="1"/>
              <a:t>of</a:t>
            </a:r>
            <a:r>
              <a:rPr lang="cs-CZ" dirty="0"/>
              <a:t> Social </a:t>
            </a:r>
            <a:r>
              <a:rPr lang="cs-CZ" dirty="0" err="1"/>
              <a:t>Pathologists</a:t>
            </a:r>
            <a:r>
              <a:rPr lang="cs-CZ" dirty="0"/>
              <a:t>. In: </a:t>
            </a:r>
            <a:r>
              <a:rPr lang="cs-CZ" dirty="0" err="1"/>
              <a:t>Reynolds</a:t>
            </a:r>
            <a:r>
              <a:rPr lang="cs-CZ" dirty="0"/>
              <a:t> L. T. and </a:t>
            </a:r>
            <a:r>
              <a:rPr lang="cs-CZ" dirty="0" err="1"/>
              <a:t>Reynolds</a:t>
            </a:r>
            <a:r>
              <a:rPr lang="cs-CZ" dirty="0"/>
              <a:t> J. M. (eds.) 	Sociology </a:t>
            </a:r>
            <a:r>
              <a:rPr lang="cs-CZ" dirty="0" err="1"/>
              <a:t>of</a:t>
            </a:r>
            <a:r>
              <a:rPr lang="cs-CZ" dirty="0"/>
              <a:t> Sociology. New York: 	David </a:t>
            </a:r>
            <a:r>
              <a:rPr lang="cs-CZ" dirty="0" err="1"/>
              <a:t>McKay</a:t>
            </a:r>
            <a:r>
              <a:rPr lang="cs-CZ" dirty="0"/>
              <a:t> </a:t>
            </a:r>
            <a:r>
              <a:rPr lang="cs-CZ" dirty="0" err="1"/>
              <a:t>Company</a:t>
            </a:r>
            <a:r>
              <a:rPr lang="cs-CZ" dirty="0"/>
              <a:t>, 1970, s. 129-151.</a:t>
            </a:r>
          </a:p>
          <a:p>
            <a:pPr>
              <a:defRPr/>
            </a:pPr>
            <a:r>
              <a:rPr lang="cs-CZ" dirty="0" err="1"/>
              <a:t>Weinberg</a:t>
            </a:r>
            <a:r>
              <a:rPr lang="cs-CZ" dirty="0"/>
              <a:t> Martin S. and </a:t>
            </a:r>
            <a:r>
              <a:rPr lang="cs-CZ" dirty="0" err="1"/>
              <a:t>Rubington</a:t>
            </a:r>
            <a:r>
              <a:rPr lang="cs-CZ" dirty="0"/>
              <a:t> Earl.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Solution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Social </a:t>
            </a:r>
            <a:r>
              <a:rPr lang="cs-CZ" dirty="0" err="1"/>
              <a:t>Problems</a:t>
            </a:r>
            <a:r>
              <a:rPr lang="cs-CZ" dirty="0"/>
              <a:t>. London: Oxford University </a:t>
            </a:r>
            <a:r>
              <a:rPr lang="cs-CZ" dirty="0" err="1"/>
              <a:t>Press</a:t>
            </a:r>
            <a:r>
              <a:rPr lang="cs-CZ" dirty="0"/>
              <a:t>, 1973.</a:t>
            </a:r>
          </a:p>
          <a:p>
            <a:pPr>
              <a:defRPr/>
            </a:pPr>
            <a:r>
              <a:rPr lang="cs-CZ" dirty="0"/>
              <a:t>Video: </a:t>
            </a:r>
            <a:r>
              <a:rPr lang="en-US" dirty="0"/>
              <a:t>Developing Social Problems into Research Problems</a:t>
            </a:r>
            <a:r>
              <a:rPr lang="cs-CZ" dirty="0"/>
              <a:t>: https://www.youtube.com/watch?v=udfldYXvUxw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753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76"/>
    </mc:Choice>
    <mc:Fallback xmlns="">
      <p:transition spd="slow" advTm="10576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452" y="555812"/>
            <a:ext cx="10515600" cy="5531178"/>
          </a:xfrm>
        </p:spPr>
        <p:txBody>
          <a:bodyPr>
            <a:normAutofit/>
          </a:bodyPr>
          <a:lstStyle/>
          <a:p>
            <a:r>
              <a:rPr lang="cs-CZ" sz="3200" dirty="0"/>
              <a:t>Děkuji za pozornost. Nyní je čas číst knihu Slepé skvrny.</a:t>
            </a:r>
            <a:br>
              <a:rPr lang="cs-CZ" sz="3200" dirty="0"/>
            </a:br>
            <a:br>
              <a:rPr lang="cs-CZ" sz="3200" dirty="0"/>
            </a:br>
            <a:r>
              <a:rPr lang="cs-CZ" sz="3200" dirty="0"/>
              <a:t>Příště se budeme věnovat migraci, na Moodlu je nahraný Policy brief k přečtení</a:t>
            </a:r>
            <a:br>
              <a:rPr lang="cs-CZ" sz="3200" dirty="0"/>
            </a:br>
            <a:br>
              <a:rPr lang="cs-CZ" sz="3200" dirty="0"/>
            </a:br>
            <a:r>
              <a:rPr lang="cs-CZ" sz="3200" dirty="0"/>
              <a:t>Opatrujte se a buďte dobré mysli!</a:t>
            </a:r>
            <a:br>
              <a:rPr lang="cs-CZ" sz="3200" dirty="0"/>
            </a:br>
            <a:br>
              <a:rPr lang="cs-CZ" sz="3200" dirty="0"/>
            </a:br>
            <a:endParaRPr lang="cs-CZ" sz="32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4824" y="3688395"/>
            <a:ext cx="3102203" cy="3039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35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996"/>
    </mc:Choice>
    <mc:Fallback xmlns="">
      <p:transition spd="slow" advTm="29996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 k sociálním problémům…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Co už „víme“: co je to sociální problém, 3 perspektivy, konkrétní problém.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Odkročíme od konkrétních problémů a podíváme se na to, </a:t>
            </a:r>
            <a:r>
              <a:rPr lang="cs-CZ" dirty="0">
                <a:solidFill>
                  <a:srgbClr val="FFFF00"/>
                </a:solidFill>
              </a:rPr>
              <a:t>jak je určit a zkoumat a jaké jsou k tomu další přístupy.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Zvědomění</a:t>
            </a:r>
            <a:r>
              <a:rPr lang="cs-CZ" dirty="0"/>
              <a:t>, jak se na sociální problémy díváme.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Správně namítáte, že to už jsme vlastně dělali. Máte pravdu!</a:t>
            </a:r>
          </a:p>
          <a:p>
            <a:pPr marL="0" indent="0">
              <a:buNone/>
            </a:pPr>
            <a:r>
              <a:rPr lang="cs-CZ" dirty="0"/>
              <a:t>Perspektivu strukturálního funkcionalismus, sociálního konstruktivismu i symbolického interakcionismus už známe </a:t>
            </a:r>
            <a:r>
              <a:rPr lang="cs-CZ" dirty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214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877"/>
    </mc:Choice>
    <mc:Fallback xmlns="">
      <p:transition spd="slow" advTm="54877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Výzkumný problém x sociální problém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Rozdíl? Může to být totéž?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i="1" dirty="0">
                <a:solidFill>
                  <a:srgbClr val="FFFF00"/>
                </a:solidFill>
              </a:rPr>
              <a:t>Přemýšlejte nad příklady</a:t>
            </a:r>
          </a:p>
        </p:txBody>
      </p:sp>
    </p:spTree>
    <p:extLst>
      <p:ext uri="{BB962C8B-B14F-4D97-AF65-F5344CB8AC3E}">
        <p14:creationId xmlns:p14="http://schemas.microsoft.com/office/powerpoint/2010/main" val="1583645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Výzkumný problém x sociální problém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Výzkumný problém</a:t>
            </a:r>
          </a:p>
          <a:p>
            <a:pPr>
              <a:buFontTx/>
              <a:buChar char="-"/>
            </a:pPr>
            <a:r>
              <a:rPr lang="cs-CZ" dirty="0"/>
              <a:t>širší téma, které chcete zkoumat, chcete mu porozumět</a:t>
            </a:r>
          </a:p>
          <a:p>
            <a:pPr>
              <a:buFontTx/>
              <a:buChar char="-"/>
            </a:pPr>
            <a:r>
              <a:rPr lang="cs-CZ" dirty="0"/>
              <a:t>sociální problém může být součástí výzkumné problému, ale vůbec ne nutně (např. mění jazyk používaný v novinách nastavení veřejné politiky?)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Sociální problém</a:t>
            </a:r>
          </a:p>
          <a:p>
            <a:pPr>
              <a:buFontTx/>
              <a:buChar char="-"/>
            </a:pPr>
            <a:r>
              <a:rPr lang="cs-CZ" dirty="0"/>
              <a:t>různé pojetí (dle naší perspektivy, teoretického ukotvení)</a:t>
            </a:r>
          </a:p>
          <a:p>
            <a:pPr>
              <a:buFontTx/>
              <a:buChar char="-"/>
            </a:pPr>
            <a:r>
              <a:rPr lang="cs-CZ" dirty="0"/>
              <a:t> nežádoucí skutečnost vztahující se na nějakou skupinu lidí (př. narůstající drop-out studentů ze středních škol – rozšířené, negativní důsledky)</a:t>
            </a:r>
          </a:p>
        </p:txBody>
      </p:sp>
    </p:spTree>
    <p:extLst>
      <p:ext uri="{BB962C8B-B14F-4D97-AF65-F5344CB8AC3E}">
        <p14:creationId xmlns:p14="http://schemas.microsoft.com/office/powerpoint/2010/main" val="3618816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638"/>
    </mc:Choice>
    <mc:Fallback xmlns="">
      <p:transition spd="slow" advTm="98638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44830"/>
          </a:xfrm>
        </p:spPr>
        <p:txBody>
          <a:bodyPr/>
          <a:lstStyle/>
          <a:p>
            <a:r>
              <a:rPr lang="cs-CZ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Stále pro svou esej vybíráte téma? Nevíte? Vraťme se k definici sociálního problému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Sociálním problémem je jakýkoli stav nebo chování, které má negativní důsledky pro velký počet lidí a které je obecně považováno za stav nebo chování, které je třeba řešit. Tato definice má jak objektivní složku, tak subjektivní složku.</a:t>
            </a:r>
          </a:p>
          <a:p>
            <a:r>
              <a:rPr lang="cs-CZ" dirty="0"/>
              <a:t>Ideální je zaměřit se na sociální problém, který vás zajímá.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i="1" dirty="0"/>
              <a:t>Co budete popisovat?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6836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400"/>
    </mc:Choice>
    <mc:Fallback xmlns="">
      <p:transition spd="slow" advTm="644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 </a:t>
            </a:r>
            <a:r>
              <a:rPr lang="cs-CZ">
                <a:solidFill>
                  <a:srgbClr val="FFFF00"/>
                </a:solidFill>
              </a:rPr>
              <a:t>Co a jak vnímáme jako sociální problém společnost dnes rozděluje víc než kdy jindy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36617"/>
            <a:ext cx="10515600" cy="4040345"/>
          </a:xfrm>
        </p:spPr>
        <p:txBody>
          <a:bodyPr>
            <a:normAutofit fontScale="92500"/>
          </a:bodyPr>
          <a:lstStyle/>
          <a:p>
            <a:r>
              <a:rPr lang="cs-CZ" dirty="0"/>
              <a:t>Není to snadné a je třeba spolu umět mluvit. Vzpomeňte si na masarykovské „demokracie je především diskuze“.</a:t>
            </a:r>
          </a:p>
          <a:p>
            <a:endParaRPr lang="cs-CZ" dirty="0"/>
          </a:p>
          <a:p>
            <a:r>
              <a:rPr lang="cs-CZ" dirty="0"/>
              <a:t>Viz USA, viz např. debaty o manželství, adopci a stejnopohlavních párech</a:t>
            </a:r>
          </a:p>
          <a:p>
            <a:pPr marL="0" indent="0">
              <a:buNone/>
            </a:pPr>
            <a:r>
              <a:rPr lang="cs-CZ" dirty="0"/>
              <a:t>K Česku viz publikace (dostupná online) </a:t>
            </a:r>
            <a:r>
              <a:rPr lang="cs-CZ" i="1" dirty="0"/>
              <a:t>Jedna společnost, různé světy (2021)</a:t>
            </a:r>
          </a:p>
          <a:p>
            <a:r>
              <a:rPr lang="cs-CZ" dirty="0"/>
              <a:t>Polarizovaná x fragmentovaná společnost (neexistující vize)</a:t>
            </a:r>
          </a:p>
          <a:p>
            <a:pPr marL="457200" lvl="1" indent="0">
              <a:buNone/>
            </a:pPr>
            <a:r>
              <a:rPr lang="cs-CZ" dirty="0"/>
              <a:t> </a:t>
            </a:r>
            <a:r>
              <a:rPr lang="cs-CZ" sz="2600" dirty="0"/>
              <a:t>x Doporučení NERV 11/2022 (paušální daň OSVČ, danění práce, daň z nemovitosti na úroveň roku 2013, zrušení slevy na manželku, zrušení školkovného…)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8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655"/>
    </mc:Choice>
    <mc:Fallback xmlns="">
      <p:transition spd="slow" advTm="93655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Obrázek 2" descr="Obsah obrázku text, oblečení, Lidská tvář, snímek obrazovky&#10;&#10;Popis byl vytvořen automaticky">
            <a:extLst>
              <a:ext uri="{FF2B5EF4-FFF2-40B4-BE49-F238E27FC236}">
                <a16:creationId xmlns:a16="http://schemas.microsoft.com/office/drawing/2014/main" id="{F3633A5C-EA76-F00C-0348-F8C2CFEF1D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517" y="457200"/>
            <a:ext cx="9108965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662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accent2"/>
                </a:solidFill>
              </a:rPr>
              <a:t>Sociální problém aneb na čem se shodneme, většina lidé totiž „cítí“, co to sociální problémy jsou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Spíš než na problémech se shodneme na oblastech</a:t>
            </a:r>
          </a:p>
          <a:p>
            <a:r>
              <a:rPr lang="cs-CZ" dirty="0"/>
              <a:t>Snadnější je shoda na tom, co je problém (lepší konkrétní příklady), než proč je to problém a jak ho řešit</a:t>
            </a:r>
          </a:p>
          <a:p>
            <a:r>
              <a:rPr lang="cs-CZ" dirty="0"/>
              <a:t>Příklady: nezaměstnanost, obezita dětí 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Přemýšlejte, jaké jsou dle vás v ČR naléhavé oblasti k řešení?  </a:t>
            </a:r>
          </a:p>
        </p:txBody>
      </p:sp>
    </p:spTree>
    <p:extLst>
      <p:ext uri="{BB962C8B-B14F-4D97-AF65-F5344CB8AC3E}">
        <p14:creationId xmlns:p14="http://schemas.microsoft.com/office/powerpoint/2010/main" val="2541383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1167"/>
    </mc:Choice>
    <mc:Fallback xmlns="">
      <p:transition spd="slow" advTm="111167"/>
    </mc:Fallback>
  </mc:AlternateContent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2999</TotalTime>
  <Words>1570</Words>
  <Application>Microsoft Office PowerPoint</Application>
  <PresentationFormat>Širokoúhlá obrazovka</PresentationFormat>
  <Paragraphs>168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5" baseType="lpstr">
      <vt:lpstr>-apple-system</vt:lpstr>
      <vt:lpstr>Arial</vt:lpstr>
      <vt:lpstr>Calibri</vt:lpstr>
      <vt:lpstr>Calibri Light</vt:lpstr>
      <vt:lpstr>Wingdings</vt:lpstr>
      <vt:lpstr>Office Theme</vt:lpstr>
      <vt:lpstr>SOCIÁLNÍ PROBLÉMY </vt:lpstr>
      <vt:lpstr>Repete…</vt:lpstr>
      <vt:lpstr>Přístup k sociálním problémům…</vt:lpstr>
      <vt:lpstr>Výzkumný problém x sociální problém</vt:lpstr>
      <vt:lpstr>Výzkumný problém x sociální problém</vt:lpstr>
      <vt:lpstr>Stále pro svou esej vybíráte téma? Nevíte? Vraťme se k definici sociálního problému</vt:lpstr>
      <vt:lpstr> Co a jak vnímáme jako sociální problém společnost dnes rozděluje víc než kdy jindy</vt:lpstr>
      <vt:lpstr>Prezentace aplikace PowerPoint</vt:lpstr>
      <vt:lpstr>Sociální problém aneb na čem se shodneme, většina lidé totiž „cítí“, co to sociální problémy jsou</vt:lpstr>
      <vt:lpstr>Prezentace aplikace PowerPoint</vt:lpstr>
      <vt:lpstr>Co nejvíc rozděluje českou společnost?</vt:lpstr>
      <vt:lpstr>Prezentace aplikace PowerPoint</vt:lpstr>
      <vt:lpstr>Shoda?</vt:lpstr>
      <vt:lpstr>Soc. problémy jako ZLO: teorie sociální patologie</vt:lpstr>
      <vt:lpstr>SP jako ZLO: sociální patologie II.</vt:lpstr>
      <vt:lpstr>SP jako ZLO: Řešení</vt:lpstr>
      <vt:lpstr>Skutečně je tento pohled minulostí? (korupce = nemoc)</vt:lpstr>
      <vt:lpstr>Pochyby a kritika</vt:lpstr>
      <vt:lpstr>Jak byste vnímali řešení nezaměstnanosti z pohledu teorie sociální patologie? </vt:lpstr>
      <vt:lpstr>Řešení nezaměstnanosti z pohledu teorie sociální patologie I</vt:lpstr>
      <vt:lpstr>Řešení nezaměstnanosti z pohledu teorie sociální patologie II.</vt:lpstr>
      <vt:lpstr>Řešení sociálních problémů…není snadné a vyvěrá z toho, co vidíme jako příčiny</vt:lpstr>
      <vt:lpstr>Strom problému - analytická metoda, která slouží k zpřesnění a popsání problému. Jak na to? </vt:lpstr>
      <vt:lpstr>Zkuste nakreslit strom problémů pro problém narkomanie</vt:lpstr>
      <vt:lpstr>Prezentace aplikace PowerPoint</vt:lpstr>
      <vt:lpstr>Konkrétní příklad z mé práce: Jak řešit sociální problém aneb záludná otázka</vt:lpstr>
      <vt:lpstr>Reflexe domácího poslechu: Jak definovat sociální problém? Vědecky nebo jinak? </vt:lpstr>
      <vt:lpstr>Doporučené literatura k tématu, pokud chcete vědět více</vt:lpstr>
      <vt:lpstr>Děkuji za pozornost. Nyní je čas číst knihu Slepé skvrny.  Příště se budeme věnovat migraci, na Moodlu je nahraný Policy brief k přečtení  Opatrujte se a buďte dobré mysli!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PROBLÉMY</dc:title>
  <dc:creator>Marie Jelínková</dc:creator>
  <cp:lastModifiedBy>Marie Jelínková</cp:lastModifiedBy>
  <cp:revision>111</cp:revision>
  <dcterms:created xsi:type="dcterms:W3CDTF">2020-10-05T18:12:30Z</dcterms:created>
  <dcterms:modified xsi:type="dcterms:W3CDTF">2024-10-23T09:49:13Z</dcterms:modified>
</cp:coreProperties>
</file>