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87" r:id="rId2"/>
    <p:sldId id="288" r:id="rId3"/>
    <p:sldId id="289" r:id="rId4"/>
    <p:sldId id="290" r:id="rId5"/>
    <p:sldId id="291" r:id="rId6"/>
    <p:sldId id="256" r:id="rId7"/>
    <p:sldId id="258" r:id="rId8"/>
    <p:sldId id="259" r:id="rId9"/>
    <p:sldId id="260" r:id="rId10"/>
    <p:sldId id="261" r:id="rId11"/>
    <p:sldId id="276" r:id="rId12"/>
    <p:sldId id="278" r:id="rId13"/>
    <p:sldId id="273" r:id="rId14"/>
    <p:sldId id="274" r:id="rId15"/>
    <p:sldId id="277" r:id="rId16"/>
    <p:sldId id="279" r:id="rId17"/>
    <p:sldId id="267" r:id="rId18"/>
    <p:sldId id="282" r:id="rId19"/>
    <p:sldId id="283" r:id="rId20"/>
    <p:sldId id="281" r:id="rId21"/>
    <p:sldId id="284" r:id="rId22"/>
    <p:sldId id="264" r:id="rId23"/>
    <p:sldId id="265" r:id="rId24"/>
    <p:sldId id="268" r:id="rId25"/>
    <p:sldId id="285" r:id="rId26"/>
    <p:sldId id="292" r:id="rId27"/>
    <p:sldId id="308" r:id="rId28"/>
    <p:sldId id="293" r:id="rId29"/>
    <p:sldId id="310" r:id="rId30"/>
    <p:sldId id="309" r:id="rId31"/>
    <p:sldId id="294" r:id="rId32"/>
    <p:sldId id="301" r:id="rId33"/>
    <p:sldId id="300" r:id="rId34"/>
    <p:sldId id="302" r:id="rId35"/>
    <p:sldId id="303" r:id="rId36"/>
    <p:sldId id="298" r:id="rId37"/>
    <p:sldId id="299" r:id="rId38"/>
    <p:sldId id="305" r:id="rId39"/>
    <p:sldId id="304" r:id="rId40"/>
    <p:sldId id="296" r:id="rId41"/>
    <p:sldId id="297" r:id="rId42"/>
    <p:sldId id="307" r:id="rId43"/>
    <p:sldId id="306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F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4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9E1B4-335C-4FC9-B4F2-1B592A03B13A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0DDDC-47E5-4DD0-B537-7E4F93151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0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21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41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64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58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14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2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05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27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29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03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15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07E42-6399-4A5A-B499-B6699133B293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7329B-01AB-4D9B-BF13-A3E2060CA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68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2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57250"/>
            <a:ext cx="6311189" cy="2648855"/>
          </a:xfrm>
          <a:prstGeom prst="rect">
            <a:avLst/>
          </a:prstGeom>
        </p:spPr>
      </p:pic>
      <p:pic>
        <p:nvPicPr>
          <p:cNvPr id="2" name="Cochlear Animation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7033" y="3506104"/>
            <a:ext cx="3301679" cy="247625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61AB3DB-8B7A-4155-A363-D01A468C76FD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</a:t>
            </a:r>
            <a:r>
              <a:rPr lang="cs-CZ" sz="2800" dirty="0"/>
              <a:t> </a:t>
            </a:r>
            <a:r>
              <a:rPr lang="cs-CZ" sz="2400" dirty="0"/>
              <a:t>(„hlemýžď“) </a:t>
            </a:r>
            <a:r>
              <a:rPr lang="cs-CZ" sz="2800" dirty="0"/>
              <a:t>– geniální mechanismus zpracování zvuku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39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52A2ED9-8394-459C-9717-CB61C6B009D4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Cortiho orgán – delikátní aparát transdukce zvuku</a:t>
            </a:r>
            <a:endParaRPr lang="en-US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A95559-5A4A-44BB-9101-1B449A7AD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049"/>
            <a:ext cx="7911514" cy="52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17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75D8AC8-440B-46CF-AE22-3CB8E9C15D76}"/>
              </a:ext>
            </a:extLst>
          </p:cNvPr>
          <p:cNvSpPr/>
          <p:nvPr/>
        </p:nvSpPr>
        <p:spPr>
          <a:xfrm>
            <a:off x="359546" y="8189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Lidská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cochlea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cca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3500 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vnitřních vláskových buněk</a:t>
            </a:r>
            <a:endParaRPr lang="cs-CZ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12000 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vnějších vláskových buněk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ABCC5E0-9FD4-49F9-892A-9758E967B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82" y="1915358"/>
            <a:ext cx="5331040" cy="26655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8DBC56D-A272-4351-9A0E-A2E2F9DE31B3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Cortiho orgán – delikátní aparát transdukce zvuku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600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B0A259E-3385-4BAF-A547-D396A0178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78" y="2965142"/>
            <a:ext cx="4967615" cy="37776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1A95559-5A4A-44BB-9101-1B449A7AD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049"/>
            <a:ext cx="3574036" cy="2370093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94D4FF3-19A5-477D-8B61-00F81EC91E7E}"/>
              </a:ext>
            </a:extLst>
          </p:cNvPr>
          <p:cNvCxnSpPr>
            <a:cxnSpLocks/>
          </p:cNvCxnSpPr>
          <p:nvPr/>
        </p:nvCxnSpPr>
        <p:spPr>
          <a:xfrm>
            <a:off x="7750206" y="2370338"/>
            <a:ext cx="577048" cy="8788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2A8B062-B1DB-4229-B85D-39523520E878}"/>
              </a:ext>
            </a:extLst>
          </p:cNvPr>
          <p:cNvSpPr txBox="1"/>
          <p:nvPr/>
        </p:nvSpPr>
        <p:spPr>
          <a:xfrm>
            <a:off x="5149049" y="1877281"/>
            <a:ext cx="3302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Endolymfa (150mM K</a:t>
            </a:r>
            <a:r>
              <a:rPr lang="cs-CZ" sz="2400" baseline="30000" dirty="0"/>
              <a:t>+</a:t>
            </a:r>
            <a:r>
              <a:rPr lang="cs-CZ" sz="2400" dirty="0"/>
              <a:t>)</a:t>
            </a:r>
            <a:endParaRPr lang="en-US" sz="2400" dirty="0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43BB32D-D4F5-497F-8F17-8F33A5033B04}"/>
              </a:ext>
            </a:extLst>
          </p:cNvPr>
          <p:cNvCxnSpPr>
            <a:cxnSpLocks/>
          </p:cNvCxnSpPr>
          <p:nvPr/>
        </p:nvCxnSpPr>
        <p:spPr>
          <a:xfrm>
            <a:off x="2399437" y="6345565"/>
            <a:ext cx="3795576" cy="2249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1DA2653-28A5-4A84-A5AB-95AE55857F9F}"/>
              </a:ext>
            </a:extLst>
          </p:cNvPr>
          <p:cNvSpPr txBox="1"/>
          <p:nvPr/>
        </p:nvSpPr>
        <p:spPr>
          <a:xfrm>
            <a:off x="985348" y="5930066"/>
            <a:ext cx="153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Perilymfa</a:t>
            </a:r>
          </a:p>
          <a:p>
            <a:r>
              <a:rPr lang="cs-CZ" sz="2400" dirty="0"/>
              <a:t>(5mM K</a:t>
            </a:r>
            <a:r>
              <a:rPr lang="cs-CZ" sz="2400" baseline="30000" dirty="0"/>
              <a:t>+</a:t>
            </a:r>
            <a:r>
              <a:rPr lang="cs-CZ" sz="2400" dirty="0"/>
              <a:t>)</a:t>
            </a:r>
            <a:endParaRPr lang="en-US" sz="2400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BE1AA46-4043-49A9-959B-E0C55F824A5A}"/>
              </a:ext>
            </a:extLst>
          </p:cNvPr>
          <p:cNvCxnSpPr>
            <a:cxnSpLocks/>
          </p:cNvCxnSpPr>
          <p:nvPr/>
        </p:nvCxnSpPr>
        <p:spPr>
          <a:xfrm flipV="1">
            <a:off x="2399437" y="5407064"/>
            <a:ext cx="4225998" cy="938501"/>
          </a:xfrm>
          <a:prstGeom prst="straightConnector1">
            <a:avLst/>
          </a:prstGeom>
          <a:ln w="28575">
            <a:prstDash val="soli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A2EA2B3-C9B0-40A2-B75A-EFE1AD86E25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Cortiho orgán – delikátní aparát transdukce zvuku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2166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" y="668795"/>
            <a:ext cx="8886548" cy="597614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F022829-66D4-4FFF-856A-AE9B79DAD385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Vnější vláskové buňky tvoří “kochleární zesilovač“</a:t>
            </a:r>
            <a:endParaRPr lang="en-US" sz="28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A67CCD8-FA9D-4D62-ADAF-05CCFB5DEE1B}"/>
              </a:ext>
            </a:extLst>
          </p:cNvPr>
          <p:cNvSpPr/>
          <p:nvPr/>
        </p:nvSpPr>
        <p:spPr>
          <a:xfrm>
            <a:off x="337351" y="1482571"/>
            <a:ext cx="5628443" cy="502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7E15030-3408-4FC0-BB7E-B9645CB5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1" y="2982896"/>
            <a:ext cx="4202187" cy="26984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16594A8-718F-4EC1-9949-82F9AB19C314}"/>
              </a:ext>
            </a:extLst>
          </p:cNvPr>
          <p:cNvSpPr txBox="1"/>
          <p:nvPr/>
        </p:nvSpPr>
        <p:spPr>
          <a:xfrm>
            <a:off x="404523" y="2314398"/>
            <a:ext cx="188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Prestin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3529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" y="668795"/>
            <a:ext cx="8886548" cy="5976141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A67CCD8-FA9D-4D62-ADAF-05CCFB5DEE1B}"/>
              </a:ext>
            </a:extLst>
          </p:cNvPr>
          <p:cNvSpPr/>
          <p:nvPr/>
        </p:nvSpPr>
        <p:spPr>
          <a:xfrm>
            <a:off x="337351" y="1482571"/>
            <a:ext cx="5628443" cy="502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A0EFD6-84F2-4683-B20C-345A7FEFB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1" y="2411604"/>
            <a:ext cx="4967615" cy="377760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DC13139-6AA8-411A-8014-64609A2FD9DA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Vnější vláskové buňky tvoří “kochleární zesilovač“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9740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9A67CCD8-FA9D-4D62-ADAF-05CCFB5DEE1B}"/>
              </a:ext>
            </a:extLst>
          </p:cNvPr>
          <p:cNvSpPr/>
          <p:nvPr/>
        </p:nvSpPr>
        <p:spPr>
          <a:xfrm>
            <a:off x="337351" y="1482571"/>
            <a:ext cx="5628443" cy="502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7AB9A0-C19E-43A6-A97C-CEC3CA03C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32" y="991529"/>
            <a:ext cx="6512716" cy="560270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88C275F-576B-4343-ABB5-09EAB1DFD2D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Vnější vláskové buňky – trochu srandy/background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3383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ncingHairCe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013" y="984852"/>
            <a:ext cx="6639047" cy="49654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A88FCE4-3833-4E4E-8893-B29D57E29EE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Vnější vláskové buňky – trochu srandy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84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D1DF07-EC1C-42DB-88CA-E962A89E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4738137" cy="525799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D6083C-2175-4220-AE1D-AF085A6E5549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Co se může pokazit?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729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D1DF07-EC1C-42DB-88CA-E962A89E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4738137" cy="5257993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4237B030-E2DD-481C-B1D1-2C2F15862944}"/>
              </a:ext>
            </a:extLst>
          </p:cNvPr>
          <p:cNvSpPr/>
          <p:nvPr/>
        </p:nvSpPr>
        <p:spPr>
          <a:xfrm>
            <a:off x="834501" y="4190260"/>
            <a:ext cx="1056442" cy="568169"/>
          </a:xfrm>
          <a:prstGeom prst="ellipse">
            <a:avLst/>
          </a:prstGeom>
          <a:noFill/>
          <a:ln w="57150">
            <a:solidFill>
              <a:srgbClr val="47FE0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B1DF22D-1371-4703-83A5-F2E8C0660E6A}"/>
              </a:ext>
            </a:extLst>
          </p:cNvPr>
          <p:cNvCxnSpPr/>
          <p:nvPr/>
        </p:nvCxnSpPr>
        <p:spPr>
          <a:xfrm>
            <a:off x="1793289" y="4678530"/>
            <a:ext cx="417251" cy="1401324"/>
          </a:xfrm>
          <a:prstGeom prst="line">
            <a:avLst/>
          </a:prstGeom>
          <a:ln w="38100">
            <a:solidFill>
              <a:srgbClr val="47F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7B16A1AF-586E-437F-BCEF-202B20BB2475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Co se může pokazit?</a:t>
            </a:r>
            <a:endParaRPr lang="en-US" sz="28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BAE8F70-4C24-4F4F-8E14-58E840A69B98}"/>
              </a:ext>
            </a:extLst>
          </p:cNvPr>
          <p:cNvSpPr/>
          <p:nvPr/>
        </p:nvSpPr>
        <p:spPr>
          <a:xfrm>
            <a:off x="292963" y="6079854"/>
            <a:ext cx="4785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Connexin26 – </a:t>
            </a:r>
            <a:r>
              <a:rPr lang="cs-CZ" dirty="0"/>
              <a:t>poškozená funkce kochley </a:t>
            </a:r>
            <a:r>
              <a:rPr lang="en-US" dirty="0"/>
              <a:t>– </a:t>
            </a:r>
            <a:r>
              <a:rPr lang="cs-CZ" dirty="0"/>
              <a:t>až </a:t>
            </a:r>
            <a:r>
              <a:rPr lang="en-US" dirty="0"/>
              <a:t>50% </a:t>
            </a:r>
            <a:r>
              <a:rPr lang="cs-CZ" dirty="0"/>
              <a:t>vrozené </a:t>
            </a:r>
            <a:r>
              <a:rPr lang="cs-CZ" dirty="0" err="1"/>
              <a:t>chluchoty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8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03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D1DF07-EC1C-42DB-88CA-E962A89E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19"/>
            <a:ext cx="4738137" cy="525799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BF6B1FD-15DE-4EEA-A274-211A5F908465}"/>
              </a:ext>
            </a:extLst>
          </p:cNvPr>
          <p:cNvSpPr/>
          <p:nvPr/>
        </p:nvSpPr>
        <p:spPr>
          <a:xfrm>
            <a:off x="292963" y="6079854"/>
            <a:ext cx="4785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Connexin26 – </a:t>
            </a:r>
            <a:r>
              <a:rPr lang="cs-CZ" dirty="0"/>
              <a:t>poškozená funkce kochley </a:t>
            </a:r>
            <a:r>
              <a:rPr lang="en-US" dirty="0"/>
              <a:t>– </a:t>
            </a:r>
            <a:r>
              <a:rPr lang="cs-CZ" dirty="0"/>
              <a:t>až </a:t>
            </a:r>
            <a:r>
              <a:rPr lang="en-US" dirty="0"/>
              <a:t>50% </a:t>
            </a:r>
            <a:r>
              <a:rPr lang="cs-CZ" dirty="0"/>
              <a:t>vrozené </a:t>
            </a:r>
            <a:r>
              <a:rPr lang="cs-CZ" dirty="0" err="1"/>
              <a:t>chluchoty</a:t>
            </a:r>
            <a:endParaRPr lang="en-US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237B030-E2DD-481C-B1D1-2C2F15862944}"/>
              </a:ext>
            </a:extLst>
          </p:cNvPr>
          <p:cNvSpPr/>
          <p:nvPr/>
        </p:nvSpPr>
        <p:spPr>
          <a:xfrm>
            <a:off x="834501" y="4190260"/>
            <a:ext cx="1056442" cy="568169"/>
          </a:xfrm>
          <a:prstGeom prst="ellipse">
            <a:avLst/>
          </a:prstGeom>
          <a:noFill/>
          <a:ln w="57150">
            <a:solidFill>
              <a:srgbClr val="47FE0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B1DF22D-1371-4703-83A5-F2E8C0660E6A}"/>
              </a:ext>
            </a:extLst>
          </p:cNvPr>
          <p:cNvCxnSpPr/>
          <p:nvPr/>
        </p:nvCxnSpPr>
        <p:spPr>
          <a:xfrm>
            <a:off x="1793289" y="4678530"/>
            <a:ext cx="417251" cy="1401324"/>
          </a:xfrm>
          <a:prstGeom prst="line">
            <a:avLst/>
          </a:prstGeom>
          <a:ln w="38100">
            <a:solidFill>
              <a:srgbClr val="47F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0D52903F-C385-4FC6-94E8-FFAB4C050950}"/>
              </a:ext>
            </a:extLst>
          </p:cNvPr>
          <p:cNvSpPr txBox="1"/>
          <p:nvPr/>
        </p:nvSpPr>
        <p:spPr>
          <a:xfrm>
            <a:off x="5203795" y="587025"/>
            <a:ext cx="37815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Ototoxické</a:t>
            </a:r>
            <a:r>
              <a:rPr lang="cs-CZ" sz="2800" b="1" dirty="0"/>
              <a:t> látky:</a:t>
            </a:r>
          </a:p>
          <a:p>
            <a:r>
              <a:rPr lang="cs-CZ" sz="2800" dirty="0"/>
              <a:t>ATB - gentamycin</a:t>
            </a:r>
          </a:p>
          <a:p>
            <a:r>
              <a:rPr lang="cs-CZ" sz="2800" dirty="0" err="1"/>
              <a:t>Chemo</a:t>
            </a:r>
            <a:r>
              <a:rPr lang="cs-CZ" sz="2800" dirty="0"/>
              <a:t> – </a:t>
            </a:r>
            <a:r>
              <a:rPr lang="cs-CZ" sz="2800" dirty="0" err="1"/>
              <a:t>cisplatina</a:t>
            </a:r>
            <a:r>
              <a:rPr lang="cs-CZ" sz="2800" dirty="0"/>
              <a:t>, </a:t>
            </a:r>
            <a:r>
              <a:rPr lang="cs-CZ" sz="2800" dirty="0" err="1"/>
              <a:t>carboplatina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Při vysokých dávkách: chinin, aspirin</a:t>
            </a:r>
            <a:endParaRPr lang="en-US" sz="2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A86F10-F673-4A9E-B79C-A9419033692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Co se může pokazit?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916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426D32E0-4929-4318-B64B-AE3EBE5152D2}"/>
              </a:ext>
            </a:extLst>
          </p:cNvPr>
          <p:cNvSpPr txBox="1"/>
          <p:nvPr/>
        </p:nvSpPr>
        <p:spPr>
          <a:xfrm>
            <a:off x="0" y="711711"/>
            <a:ext cx="898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Převodní vada sluchu              </a:t>
            </a:r>
            <a:r>
              <a:rPr lang="cs-CZ" sz="2400" b="1" dirty="0"/>
              <a:t>X</a:t>
            </a:r>
            <a:r>
              <a:rPr lang="cs-CZ" sz="2400" dirty="0"/>
              <a:t>             Centrální vada sluchu   </a:t>
            </a:r>
            <a:endParaRPr lang="en-US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0977AC-2844-44D3-B931-697134B40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1" y="3009530"/>
            <a:ext cx="3162745" cy="349960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B9EB88-0471-43E2-B7C1-64D0BBEFA11F}"/>
              </a:ext>
            </a:extLst>
          </p:cNvPr>
          <p:cNvSpPr txBox="1"/>
          <p:nvPr/>
        </p:nvSpPr>
        <p:spPr>
          <a:xfrm>
            <a:off x="405938" y="1932312"/>
            <a:ext cx="31627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BAHA </a:t>
            </a:r>
          </a:p>
          <a:p>
            <a:r>
              <a:rPr lang="cs-CZ" dirty="0"/>
              <a:t>(Bone </a:t>
            </a:r>
            <a:r>
              <a:rPr lang="cs-CZ" dirty="0" err="1"/>
              <a:t>Anchored</a:t>
            </a:r>
            <a:r>
              <a:rPr lang="cs-CZ" dirty="0"/>
              <a:t> </a:t>
            </a:r>
            <a:r>
              <a:rPr lang="cs-CZ" dirty="0" err="1"/>
              <a:t>Hearing</a:t>
            </a:r>
            <a:r>
              <a:rPr lang="cs-CZ" dirty="0"/>
              <a:t> Aid)</a:t>
            </a:r>
            <a:endParaRPr lang="en-US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A7F71B6-3373-4363-B8B6-28A185C3C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93" y="2432066"/>
            <a:ext cx="4077069" cy="407706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E3D89E6-21B8-4B98-9EA3-BD6F22D1E65C}"/>
              </a:ext>
            </a:extLst>
          </p:cNvPr>
          <p:cNvSpPr txBox="1"/>
          <p:nvPr/>
        </p:nvSpPr>
        <p:spPr>
          <a:xfrm>
            <a:off x="5118154" y="1932312"/>
            <a:ext cx="3619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Kochleární implantát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AE48B32-3B33-4184-AB60-E2FF996BD2AB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Co se může pokazit?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8483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" y="701336"/>
            <a:ext cx="3899992" cy="61566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330560B-B634-45F8-9450-287B77A3C2E0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Vzestupná sluchová dráha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13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36" y="1238490"/>
            <a:ext cx="4614108" cy="47069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36C4CD-3D1F-4154-ADAE-6AFF30015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" y="701336"/>
            <a:ext cx="3899992" cy="61566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97FDBD-8E3E-42AA-8C7A-BE6DA12D8A0E}"/>
              </a:ext>
            </a:extLst>
          </p:cNvPr>
          <p:cNvSpPr txBox="1"/>
          <p:nvPr/>
        </p:nvSpPr>
        <p:spPr>
          <a:xfrm>
            <a:off x="6304335" y="512150"/>
            <a:ext cx="186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Tonotopie</a:t>
            </a:r>
            <a:endParaRPr lang="en-US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2B17468-81EB-4F8A-B3D0-BF78516BD864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Vzestupná sluchová dráha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5001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7" y="685799"/>
            <a:ext cx="7581419" cy="568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78E9DE7-FF0D-49F8-BEC3-B23ACBBE4A33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Vzestupná sluchová dráha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0934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6C5A2E-1D70-4B8E-8738-E341F71A2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8" y="672862"/>
            <a:ext cx="8788892" cy="574437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310DEA5-E3A4-476B-A033-F9EC18B69042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Vzestupná sluchová dráha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5956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20932" y="4893789"/>
            <a:ext cx="7670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can‘t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blame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love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09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-1" y="0"/>
            <a:ext cx="4046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Detekce lineárního zrychlení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C4DA64-0C1C-418F-9752-94B175501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604" y="83228"/>
            <a:ext cx="5372373" cy="669154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C81EF51-A046-415E-B22E-D9A16C01B510}"/>
              </a:ext>
            </a:extLst>
          </p:cNvPr>
          <p:cNvSpPr txBox="1"/>
          <p:nvPr/>
        </p:nvSpPr>
        <p:spPr>
          <a:xfrm>
            <a:off x="363985" y="1283386"/>
            <a:ext cx="36829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Tři kolmé polokruhovité kanály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Sakulus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utri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kulus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Vždy jedna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makula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Vláskové buňky, rosolovitá krycí hmota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Kalcitové krystaly -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stato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konie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statolit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y,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otolity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E16B14A-9623-4BB7-B17E-417AA6808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47" y="3586054"/>
            <a:ext cx="2404022" cy="3271945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0CC3C798-D12F-4EF1-8099-D78B8DF14ECE}"/>
              </a:ext>
            </a:extLst>
          </p:cNvPr>
          <p:cNvSpPr/>
          <p:nvPr/>
        </p:nvSpPr>
        <p:spPr>
          <a:xfrm>
            <a:off x="8112949" y="6488668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kulus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93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Detekce úhlového zrychlení</a:t>
            </a:r>
            <a:endParaRPr lang="en-US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E8CF605-E876-46FD-8BA4-6F728662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5" y="1195228"/>
            <a:ext cx="5165681" cy="44681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3C7FF8-FA96-4673-8698-484F1B3256FE}"/>
              </a:ext>
            </a:extLst>
          </p:cNvPr>
          <p:cNvSpPr txBox="1"/>
          <p:nvPr/>
        </p:nvSpPr>
        <p:spPr>
          <a:xfrm>
            <a:off x="5157926" y="1194609"/>
            <a:ext cx="3682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Valovitá struktura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crista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ampullaris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82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E8CF605-E876-46FD-8BA4-6F728662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7" y="523220"/>
            <a:ext cx="4683293" cy="40509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E056561-1BED-4C68-93DB-B99CD081C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393" y="3833573"/>
            <a:ext cx="3998547" cy="302442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CF43169-72C8-4B00-8771-A8E185D23B2F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Detekce úhlového zrychlení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004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10E5E3B-2814-4194-B7F8-C869E9E579EA}"/>
              </a:ext>
            </a:extLst>
          </p:cNvPr>
          <p:cNvSpPr/>
          <p:nvPr/>
        </p:nvSpPr>
        <p:spPr>
          <a:xfrm>
            <a:off x="7586709" y="2494625"/>
            <a:ext cx="1344228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509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Rovnováha, zrychlení… vzestupná dráha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2755D7-1719-495D-940B-DE611A22A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2" y="1012054"/>
            <a:ext cx="3628012" cy="566839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E2DC6E5-7874-4B44-A2E0-3DD9AB886103}"/>
              </a:ext>
            </a:extLst>
          </p:cNvPr>
          <p:cNvSpPr/>
          <p:nvPr/>
        </p:nvSpPr>
        <p:spPr>
          <a:xfrm>
            <a:off x="4492690" y="836615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Vestibulární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ganglium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Komplex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vestibulárních jader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Ipsi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contra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later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projekce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Jádra okohybných svalů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erebellum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toneurony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ostcentr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gyrus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kůry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vědomá prostorová orientace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ární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reflex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Udržují rovnováhu těla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posturální motorické funkce)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Udržují konstantní obraz na sítnici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Nystagmus (normální x abnormální)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Pomalý horizontální pohyb očí ve směru rotace a náhlý rychlý zpětný pohyb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Vertigo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(závrať)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75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Čich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812307" y="4893789"/>
            <a:ext cx="7878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“Smell is the sense of memory and desire..”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Jean-Jacques Rousseau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75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Čichová informace je předzpracována v čichových bulbech</a:t>
            </a:r>
            <a:endParaRPr lang="en-US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18E5E7-39FE-4FAB-B32C-423DF92D9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" y="523220"/>
            <a:ext cx="4870369" cy="373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92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718E5E7-39FE-4FAB-B32C-423DF92D9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0" y="523220"/>
            <a:ext cx="4870369" cy="37302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562177-69E0-41E0-9848-F59F3CB49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97" y="765698"/>
            <a:ext cx="3322283" cy="332228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989C2E4-6E67-46B4-8F6C-4A8496C6C27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Čichová informace je předzpracována v čichových bulbech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8386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1A0DA25-90AC-4407-96D3-7641F4675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0" y="996950"/>
            <a:ext cx="8534400" cy="48641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75421A-5A1A-49B7-96D4-5FD58945F044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Čichová informace je předzpracována v čichových bulbech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2641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AA6C398-51AD-4341-AA4F-8BFED3D3A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47128"/>
            <a:ext cx="3842795" cy="423844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ECA71E2-B43D-4900-8D82-FAAA79A02824}"/>
              </a:ext>
            </a:extLst>
          </p:cNvPr>
          <p:cNvSpPr txBox="1"/>
          <p:nvPr/>
        </p:nvSpPr>
        <p:spPr>
          <a:xfrm>
            <a:off x="452760" y="1766655"/>
            <a:ext cx="384279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200-400 přepisovaných genů pro selektivní membránové receptory</a:t>
            </a:r>
          </a:p>
          <a:p>
            <a:endParaRPr lang="cs-CZ" sz="2400" dirty="0"/>
          </a:p>
          <a:p>
            <a:r>
              <a:rPr lang="cs-CZ" sz="2400" dirty="0"/>
              <a:t>Každá ze senzorických buněk čichového epitelu -&gt; vždy jen jeden typ receptorového proteinu.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EBBBEE-38AE-4139-BB9E-E0E0B1F41B6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Čichová informace je předzpracována v čichových bulbech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4045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2051820-086F-4967-BD4F-C25B9E3C9972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Glomeruly – velmi specifické zámotky </a:t>
            </a:r>
            <a:r>
              <a:rPr lang="cs-CZ" sz="2800" dirty="0" err="1"/>
              <a:t>neuropilu</a:t>
            </a:r>
            <a:endParaRPr 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9795F4-4BE7-447D-B4FE-408B221C6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53" y="523220"/>
            <a:ext cx="3690997" cy="63347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76119A-ED37-4BC9-86C2-B101A8B46FEA}"/>
              </a:ext>
            </a:extLst>
          </p:cNvPr>
          <p:cNvSpPr txBox="1"/>
          <p:nvPr/>
        </p:nvSpPr>
        <p:spPr>
          <a:xfrm>
            <a:off x="133166" y="1953086"/>
            <a:ext cx="34622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Specifické receptorové buňky =&gt; dedikované glomeruly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74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Kategorizace sloučenin/aromat</a:t>
            </a:r>
            <a:endParaRPr lang="en-US" sz="2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50E6C2-EA5E-4D66-A565-FD7CB7FEA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489852"/>
            <a:ext cx="6462938" cy="63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51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550E6C2-EA5E-4D66-A565-FD7CB7FEA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8" y="489852"/>
            <a:ext cx="6462938" cy="636814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C621A36-45F3-4CEF-A068-183DAF1DAA6D}"/>
              </a:ext>
            </a:extLst>
          </p:cNvPr>
          <p:cNvSpPr/>
          <p:nvPr/>
        </p:nvSpPr>
        <p:spPr>
          <a:xfrm>
            <a:off x="253013" y="1285912"/>
            <a:ext cx="29340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Každá mitrální buňka =&gt; primární dendrity v jediném konkrétním glomerulu</a:t>
            </a:r>
          </a:p>
          <a:p>
            <a:endParaRPr lang="cs-CZ" dirty="0"/>
          </a:p>
          <a:p>
            <a:r>
              <a:rPr lang="cs-CZ" dirty="0"/>
              <a:t>Selektivita ještě zvýšena laterální inhibicí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3D7FE0-314B-41CA-98FE-91F08A093720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Kategorizace sloučenin/aromat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4590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782FDE-6E50-4455-8380-9680C786CA86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Centrální čichové oblasti</a:t>
            </a:r>
            <a:endParaRPr lang="en-US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22BF89-686E-4E14-8D59-18E742AEF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3" y="996741"/>
            <a:ext cx="8719487" cy="53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61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10E5E3B-2814-4194-B7F8-C869E9E579EA}"/>
              </a:ext>
            </a:extLst>
          </p:cNvPr>
          <p:cNvSpPr/>
          <p:nvPr/>
        </p:nvSpPr>
        <p:spPr>
          <a:xfrm>
            <a:off x="7586709" y="2494625"/>
            <a:ext cx="1344228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4334973-E2DF-4594-9CB9-91DFADCBC576}"/>
              </a:ext>
            </a:extLst>
          </p:cNvPr>
          <p:cNvSpPr/>
          <p:nvPr/>
        </p:nvSpPr>
        <p:spPr>
          <a:xfrm>
            <a:off x="7184574" y="4398885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08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Chuť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812307" y="4893789"/>
            <a:ext cx="7878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“Come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uickly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asting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Dom Pierre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Pérignon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900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Chuť – jazyk</a:t>
            </a:r>
            <a:endParaRPr lang="en-US" sz="2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177DB4-B733-463D-8D71-027E3D8BE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2" y="680238"/>
            <a:ext cx="4163748" cy="506469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E40BB71-8D19-44F0-BE9B-071865FAAC87}"/>
              </a:ext>
            </a:extLst>
          </p:cNvPr>
          <p:cNvSpPr/>
          <p:nvPr/>
        </p:nvSpPr>
        <p:spPr>
          <a:xfrm>
            <a:off x="4572000" y="1387162"/>
            <a:ext cx="40570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Vnímání </a:t>
            </a:r>
            <a:r>
              <a:rPr lang="cs-CZ" sz="2000" b="1" dirty="0">
                <a:solidFill>
                  <a:srgbClr val="222222"/>
                </a:solidFill>
                <a:latin typeface="Arial" panose="020B0604020202020204" pitchFamily="34" charset="0"/>
              </a:rPr>
              <a:t>všech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 chutí pochází ze </a:t>
            </a:r>
            <a:r>
              <a:rPr lang="cs-CZ" sz="2000" b="1" dirty="0">
                <a:solidFill>
                  <a:srgbClr val="222222"/>
                </a:solidFill>
                <a:latin typeface="Arial" panose="020B0604020202020204" pitchFamily="34" charset="0"/>
              </a:rPr>
              <a:t>všech 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oblastí jazyka, přestože různé části jazyka mají různý práh citlivosti pro různé chutě. Neexistují</a:t>
            </a:r>
            <a:r>
              <a:rPr lang="cs-CZ" sz="2000" b="1" dirty="0">
                <a:solidFill>
                  <a:srgbClr val="222222"/>
                </a:solidFill>
                <a:latin typeface="Arial" panose="020B0604020202020204" pitchFamily="34" charset="0"/>
              </a:rPr>
              <a:t> žádné 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oblasti jazyka dedikované jen pro určitou chuť! </a:t>
            </a:r>
          </a:p>
          <a:p>
            <a:endParaRPr lang="cs-CZ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Dokonce je o tomto </a:t>
            </a:r>
            <a:r>
              <a:rPr lang="cs-CZ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wikistránka</a:t>
            </a:r>
            <a:r>
              <a:rPr lang="cs-CZ" sz="20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220BCF3-E151-4C48-90E0-55E9AB44F949}"/>
              </a:ext>
            </a:extLst>
          </p:cNvPr>
          <p:cNvSpPr txBox="1"/>
          <p:nvPr/>
        </p:nvSpPr>
        <p:spPr>
          <a:xfrm>
            <a:off x="292842" y="2911876"/>
            <a:ext cx="98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Kyselá</a:t>
            </a:r>
            <a:endParaRPr lang="en-US" sz="20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87B1A0B-8E09-42E4-A7F7-B1213875ECEB}"/>
              </a:ext>
            </a:extLst>
          </p:cNvPr>
          <p:cNvSpPr txBox="1"/>
          <p:nvPr/>
        </p:nvSpPr>
        <p:spPr>
          <a:xfrm>
            <a:off x="2274163" y="555081"/>
            <a:ext cx="825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Hořká</a:t>
            </a:r>
            <a:endParaRPr lang="en-US" sz="20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E41A33-D53C-4006-9C9D-A39122AA6ADD}"/>
              </a:ext>
            </a:extLst>
          </p:cNvPr>
          <p:cNvSpPr txBox="1"/>
          <p:nvPr/>
        </p:nvSpPr>
        <p:spPr>
          <a:xfrm>
            <a:off x="2266765" y="5344827"/>
            <a:ext cx="1063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Sladká</a:t>
            </a:r>
            <a:endParaRPr lang="en-US" sz="20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634472-D082-4D17-91BC-3DE88EF20B34}"/>
              </a:ext>
            </a:extLst>
          </p:cNvPr>
          <p:cNvSpPr txBox="1"/>
          <p:nvPr/>
        </p:nvSpPr>
        <p:spPr>
          <a:xfrm>
            <a:off x="3701991" y="3083241"/>
            <a:ext cx="985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Slaná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94881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489B29D-2AE3-47F0-A03C-058474F1A964}"/>
              </a:ext>
            </a:extLst>
          </p:cNvPr>
          <p:cNvSpPr/>
          <p:nvPr/>
        </p:nvSpPr>
        <p:spPr>
          <a:xfrm>
            <a:off x="4572000" y="1334563"/>
            <a:ext cx="457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,000 – 10,000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chuťových pohárků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50-100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senzorických buněk / pohárek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základu rozlišujeme pět chuťových forem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slaná, kyselá, hořká, sladká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umami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salty, sour, bitter, sweet and umami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chutný, bohatý, masitý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G-protein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gustducin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Obměna senzorických buněk á 2 týdny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42329-A41D-4AA3-9C37-869A29C70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6" y="1172505"/>
            <a:ext cx="3584627" cy="313760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DE77724-771D-4814-B9B6-674C691A1D0A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Chuť – chuťové pohárky a receptory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0747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E8DE15D-2E49-4C2F-B4A6-1DE3428E3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6" y="636584"/>
            <a:ext cx="6112424" cy="608425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487007-88B4-4E98-9B63-4915F7F280B5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Centrální dráhy chuti.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1052005" y="5657269"/>
            <a:ext cx="7878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Ondrej </a:t>
            </a:r>
            <a:r>
              <a:rPr lang="cs-CZ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Novak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05E18E-B8F0-49B9-826D-2D803748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4501"/>
            <a:ext cx="9144000" cy="429679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B10E5E3B-2814-4194-B7F8-C869E9E579EA}"/>
              </a:ext>
            </a:extLst>
          </p:cNvPr>
          <p:cNvSpPr/>
          <p:nvPr/>
        </p:nvSpPr>
        <p:spPr>
          <a:xfrm>
            <a:off x="7586709" y="2494625"/>
            <a:ext cx="1344228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985E03-A2AB-49D5-A496-365C944960E9}"/>
              </a:ext>
            </a:extLst>
          </p:cNvPr>
          <p:cNvSpPr/>
          <p:nvPr/>
        </p:nvSpPr>
        <p:spPr>
          <a:xfrm rot="20905261">
            <a:off x="7529322" y="1940627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44334973-E2DF-4594-9CB9-91DFADCBC576}"/>
              </a:ext>
            </a:extLst>
          </p:cNvPr>
          <p:cNvSpPr/>
          <p:nvPr/>
        </p:nvSpPr>
        <p:spPr>
          <a:xfrm>
            <a:off x="7184574" y="4398885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FEBE00A-6A80-446A-9334-E1EDA85E4FD2}"/>
              </a:ext>
            </a:extLst>
          </p:cNvPr>
          <p:cNvSpPr/>
          <p:nvPr/>
        </p:nvSpPr>
        <p:spPr>
          <a:xfrm>
            <a:off x="625456" y="4080768"/>
            <a:ext cx="1167931" cy="488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6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909299"/>
            <a:ext cx="7772400" cy="2387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Sluch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52E9BD1-B4E7-40F3-883A-9CA2A4886BD1}"/>
              </a:ext>
            </a:extLst>
          </p:cNvPr>
          <p:cNvSpPr/>
          <p:nvPr/>
        </p:nvSpPr>
        <p:spPr>
          <a:xfrm>
            <a:off x="812307" y="4893789"/>
            <a:ext cx="7878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“Blindness separates us from things, but deafness separates us from people.” </a:t>
            </a:r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Helen Keller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7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575538"/>
            <a:ext cx="8066970" cy="36908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34F321B-FB83-451C-BB5A-E9E01DFD1A2C}"/>
              </a:ext>
            </a:extLst>
          </p:cNvPr>
          <p:cNvSpPr txBox="1"/>
          <p:nvPr/>
        </p:nvSpPr>
        <p:spPr>
          <a:xfrm>
            <a:off x="0" y="0"/>
            <a:ext cx="89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Od funkce akustického tlaku v čase ke sluchovému vjemu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642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67" y="780456"/>
            <a:ext cx="7466081" cy="545604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185F203-4669-48C0-B758-76C089656DF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</a:t>
            </a:r>
            <a:r>
              <a:rPr lang="cs-CZ" sz="2800" dirty="0"/>
              <a:t> </a:t>
            </a:r>
            <a:r>
              <a:rPr lang="cs-CZ" sz="2400" dirty="0"/>
              <a:t>(„hlemýžď“) </a:t>
            </a:r>
            <a:r>
              <a:rPr lang="cs-CZ" sz="2800" dirty="0"/>
              <a:t>– geniální mechanismus zpracování zvuku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401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6311189" cy="26488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D7D9F9-D4C9-4CA9-A0AC-7221B997771A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Cochlea</a:t>
            </a:r>
            <a:r>
              <a:rPr lang="cs-CZ" sz="2800" dirty="0"/>
              <a:t> </a:t>
            </a:r>
            <a:r>
              <a:rPr lang="cs-CZ" sz="2400" dirty="0"/>
              <a:t>(„hlemýžď“) </a:t>
            </a:r>
            <a:r>
              <a:rPr lang="cs-CZ" sz="2800" dirty="0"/>
              <a:t>– geniální mechanismus zpracování zvuku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43273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309866A077224AB7779D37EDC7B285" ma:contentTypeVersion="16" ma:contentTypeDescription="Vytvoří nový dokument" ma:contentTypeScope="" ma:versionID="bce7cc878c95465f86c51002dc147e19">
  <xsd:schema xmlns:xsd="http://www.w3.org/2001/XMLSchema" xmlns:xs="http://www.w3.org/2001/XMLSchema" xmlns:p="http://schemas.microsoft.com/office/2006/metadata/properties" xmlns:ns2="f23228ab-8a50-4ba6-8453-c49e1f95cdb0" xmlns:ns3="3be69866-efac-4f6a-97d5-aca44d5793c6" targetNamespace="http://schemas.microsoft.com/office/2006/metadata/properties" ma:root="true" ma:fieldsID="823c9baac9d3a5053d15e9bcd49bac7b" ns2:_="" ns3:_="">
    <xsd:import namespace="f23228ab-8a50-4ba6-8453-c49e1f95cdb0"/>
    <xsd:import namespace="3be69866-efac-4f6a-97d5-aca44d579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228ab-8a50-4ba6-8453-c49e1f95cd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ede2c221-80ea-42f2-a6ce-7f19966b5d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69866-efac-4f6a-97d5-aca44d5793c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968ea1c-e4d9-4bf7-a133-936e3d4fad36}" ma:internalName="TaxCatchAll" ma:showField="CatchAllData" ma:web="3be69866-efac-4f6a-97d5-aca44d579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e69866-efac-4f6a-97d5-aca44d5793c6" xsi:nil="true"/>
    <lcf76f155ced4ddcb4097134ff3c332f xmlns="f23228ab-8a50-4ba6-8453-c49e1f95cd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C0DD2B-868C-4D0C-B861-9CBDDB8D457A}"/>
</file>

<file path=customXml/itemProps2.xml><?xml version="1.0" encoding="utf-8"?>
<ds:datastoreItem xmlns:ds="http://schemas.openxmlformats.org/officeDocument/2006/customXml" ds:itemID="{2E3B85DD-EC5A-4BAD-9E72-6B19102F8F46}"/>
</file>

<file path=customXml/itemProps3.xml><?xml version="1.0" encoding="utf-8"?>
<ds:datastoreItem xmlns:ds="http://schemas.openxmlformats.org/officeDocument/2006/customXml" ds:itemID="{2735918B-B18F-46B8-B8E4-6CCFB2E9663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1119</TotalTime>
  <Words>599</Words>
  <Application>Microsoft Office PowerPoint</Application>
  <PresentationFormat>Předvádění na obrazovce (4:3)</PresentationFormat>
  <Paragraphs>129</Paragraphs>
  <Slides>43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8" baseType="lpstr">
      <vt:lpstr>Arial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Sluch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Rovnováha</vt:lpstr>
      <vt:lpstr>Prezentace aplikace PowerPoint</vt:lpstr>
      <vt:lpstr>Prezentace aplikace PowerPoint</vt:lpstr>
      <vt:lpstr>Prezentace aplikace PowerPoint</vt:lpstr>
      <vt:lpstr>Prezentace aplikace PowerPoint</vt:lpstr>
      <vt:lpstr>Čich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Chuť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SLUCH</dc:title>
  <dc:creator>Ondrej Novak</dc:creator>
  <cp:lastModifiedBy>Ondrej</cp:lastModifiedBy>
  <cp:revision>85</cp:revision>
  <dcterms:created xsi:type="dcterms:W3CDTF">2019-11-26T18:26:02Z</dcterms:created>
  <dcterms:modified xsi:type="dcterms:W3CDTF">2020-04-14T09:34:04Z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0x010100E1309866A077224AB7779D37EDC7B285</vt:lpwstr>
  </property>
</Properties>
</file>