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15"/>
  </p:notesMasterIdLst>
  <p:sldIdLst>
    <p:sldId id="256" r:id="rId2"/>
    <p:sldId id="259" r:id="rId3"/>
    <p:sldId id="260" r:id="rId4"/>
    <p:sldId id="286" r:id="rId5"/>
    <p:sldId id="284" r:id="rId6"/>
    <p:sldId id="285" r:id="rId7"/>
    <p:sldId id="280" r:id="rId8"/>
    <p:sldId id="287" r:id="rId9"/>
    <p:sldId id="289" r:id="rId10"/>
    <p:sldId id="290" r:id="rId11"/>
    <p:sldId id="288" r:id="rId12"/>
    <p:sldId id="291" r:id="rId13"/>
    <p:sldId id="292" r:id="rId1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61" autoAdjust="0"/>
    <p:restoredTop sz="94660"/>
  </p:normalViewPr>
  <p:slideViewPr>
    <p:cSldViewPr snapToGrid="0">
      <p:cViewPr varScale="1">
        <p:scale>
          <a:sx n="58" d="100"/>
          <a:sy n="58" d="100"/>
        </p:scale>
        <p:origin x="342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3F4A4E6-31EB-4CED-AEBB-2AA2475F2956}" type="datetimeFigureOut">
              <a:rPr lang="cs-CZ" smtClean="0"/>
              <a:t>21. 10. 2022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0BE68F1-C37B-4B39-9DC5-527018D3272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025625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4275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cs-CZ" altLang="cs-CZ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427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EB3CA500-BDD4-4851-BA68-849DF35E9B9C}" type="slidenum">
              <a:rPr lang="en-US" altLang="cs-CZ"/>
              <a:pPr eaLnBrk="1" hangingPunct="1"/>
              <a:t>4</a:t>
            </a:fld>
            <a:endParaRPr lang="en-US" altLang="cs-CZ"/>
          </a:p>
        </p:txBody>
      </p:sp>
    </p:spTree>
    <p:extLst>
      <p:ext uri="{BB962C8B-B14F-4D97-AF65-F5344CB8AC3E}">
        <p14:creationId xmlns:p14="http://schemas.microsoft.com/office/powerpoint/2010/main" val="416919624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8371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cs-CZ" altLang="cs-CZ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837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31EA3137-C749-40F4-981A-CA64FC74913B}" type="slidenum">
              <a:rPr lang="en-US" altLang="cs-CZ"/>
              <a:pPr eaLnBrk="1" hangingPunct="1"/>
              <a:t>5</a:t>
            </a:fld>
            <a:endParaRPr lang="en-US" altLang="cs-CZ"/>
          </a:p>
        </p:txBody>
      </p:sp>
    </p:spTree>
    <p:extLst>
      <p:ext uri="{BB962C8B-B14F-4D97-AF65-F5344CB8AC3E}">
        <p14:creationId xmlns:p14="http://schemas.microsoft.com/office/powerpoint/2010/main" val="328327084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9395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cs-CZ" altLang="cs-CZ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939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8CBBA611-03D7-4E64-845A-13E814DA1A9A}" type="slidenum">
              <a:rPr lang="en-US" altLang="cs-CZ"/>
              <a:pPr eaLnBrk="1" hangingPunct="1"/>
              <a:t>6</a:t>
            </a:fld>
            <a:endParaRPr lang="en-US" altLang="cs-CZ"/>
          </a:p>
        </p:txBody>
      </p:sp>
    </p:spTree>
    <p:extLst>
      <p:ext uri="{BB962C8B-B14F-4D97-AF65-F5344CB8AC3E}">
        <p14:creationId xmlns:p14="http://schemas.microsoft.com/office/powerpoint/2010/main" val="15319320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atický obrázek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10/21/2022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ázev a popis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ce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 s citac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cs-CZ"/>
              <a:t>Po kliknutí můžete upravovat styly textu v předloze.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avda nebo neprav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cs-CZ"/>
              <a:t>Po kliknutí můžete upravovat styly textu v předloze.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10/21/2022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10/21/2022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10/21/2022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10/21/2022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10/21/2022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10/21/2022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10/21/2022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68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77AE4E5-7CAA-D992-7613-270890F2135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4211" y="685799"/>
            <a:ext cx="9939453" cy="1209503"/>
          </a:xfrm>
        </p:spPr>
        <p:txBody>
          <a:bodyPr/>
          <a:lstStyle/>
          <a:p>
            <a:r>
              <a:rPr lang="cs-CZ" b="1" dirty="0">
                <a:solidFill>
                  <a:srgbClr val="FFFF00"/>
                </a:solidFill>
              </a:rPr>
              <a:t>Fyzická příprava vojsk - 5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B9E93050-53E9-2B20-94BF-3ABA7A9CDA9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50217" y="2779838"/>
            <a:ext cx="10618006" cy="1947333"/>
          </a:xfrm>
        </p:spPr>
        <p:txBody>
          <a:bodyPr>
            <a:normAutofit lnSpcReduction="10000"/>
          </a:bodyPr>
          <a:lstStyle/>
          <a:p>
            <a:r>
              <a:rPr lang="cs-CZ" sz="3200" b="1" dirty="0">
                <a:solidFill>
                  <a:schemeClr val="accent1">
                    <a:lumMod val="50000"/>
                  </a:schemeClr>
                </a:solidFill>
              </a:rPr>
              <a:t>Silová příprava – nelineární periodizace a její aplikace v rámci zátěžových parametrů; </a:t>
            </a:r>
          </a:p>
          <a:p>
            <a:r>
              <a:rPr lang="cs-CZ" sz="2800" b="1" dirty="0">
                <a:solidFill>
                  <a:schemeClr val="accent1">
                    <a:lumMod val="50000"/>
                  </a:schemeClr>
                </a:solidFill>
              </a:rPr>
              <a:t>vícenásobné série, využití antagonistické a ECO metody tréninku </a:t>
            </a:r>
            <a:endParaRPr lang="cs-CZ" sz="32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650EA07B-E27B-A745-B67C-D6F6C6DC060B}"/>
              </a:ext>
            </a:extLst>
          </p:cNvPr>
          <p:cNvSpPr txBox="1"/>
          <p:nvPr/>
        </p:nvSpPr>
        <p:spPr>
          <a:xfrm>
            <a:off x="4380614" y="6241312"/>
            <a:ext cx="37705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pplk. PhDr. Michal Vágner, Ph.D.</a:t>
            </a:r>
          </a:p>
        </p:txBody>
      </p:sp>
    </p:spTree>
    <p:extLst>
      <p:ext uri="{BB962C8B-B14F-4D97-AF65-F5344CB8AC3E}">
        <p14:creationId xmlns:p14="http://schemas.microsoft.com/office/powerpoint/2010/main" val="185791593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F9FDC592-50EC-FA79-8B7D-89779EBF461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01084" y="1588962"/>
            <a:ext cx="10637723" cy="4263197"/>
          </a:xfrm>
        </p:spPr>
        <p:txBody>
          <a:bodyPr/>
          <a:lstStyle/>
          <a:p>
            <a:r>
              <a:rPr lang="cs-CZ" sz="2800" b="1" dirty="0">
                <a:solidFill>
                  <a:schemeClr val="bg1"/>
                </a:solidFill>
              </a:rPr>
              <a:t>TŘI RŮZNÉ TYPY CVIČENÍ</a:t>
            </a:r>
          </a:p>
          <a:p>
            <a:r>
              <a:rPr lang="cs-CZ" sz="2800" b="1" dirty="0" err="1">
                <a:solidFill>
                  <a:schemeClr val="bg1"/>
                </a:solidFill>
              </a:rPr>
              <a:t>Explosive</a:t>
            </a:r>
            <a:r>
              <a:rPr lang="cs-CZ" sz="2800" b="1" dirty="0">
                <a:solidFill>
                  <a:schemeClr val="bg1"/>
                </a:solidFill>
              </a:rPr>
              <a:t>: výbušné cviky</a:t>
            </a:r>
          </a:p>
          <a:p>
            <a:r>
              <a:rPr lang="cs-CZ" sz="2800" b="1" dirty="0" err="1">
                <a:solidFill>
                  <a:schemeClr val="bg1"/>
                </a:solidFill>
              </a:rPr>
              <a:t>Close</a:t>
            </a:r>
            <a:r>
              <a:rPr lang="cs-CZ" sz="2800" b="1" dirty="0">
                <a:solidFill>
                  <a:schemeClr val="bg1"/>
                </a:solidFill>
              </a:rPr>
              <a:t>: ruce nebo nohy statické; pohybuje se tělo</a:t>
            </a:r>
          </a:p>
          <a:p>
            <a:r>
              <a:rPr lang="cs-CZ" sz="2800" b="1" dirty="0">
                <a:solidFill>
                  <a:schemeClr val="bg1"/>
                </a:solidFill>
              </a:rPr>
              <a:t>Open: hmotnost břemene je překonávána končetinami</a:t>
            </a:r>
          </a:p>
        </p:txBody>
      </p:sp>
      <p:sp>
        <p:nvSpPr>
          <p:cNvPr id="7" name="Nadpis 1">
            <a:extLst>
              <a:ext uri="{FF2B5EF4-FFF2-40B4-BE49-F238E27FC236}">
                <a16:creationId xmlns:a16="http://schemas.microsoft.com/office/drawing/2014/main" id="{2404321F-02AA-1F10-25EF-556D7CD5D1F7}"/>
              </a:ext>
            </a:extLst>
          </p:cNvPr>
          <p:cNvSpPr txBox="1">
            <a:spLocks/>
          </p:cNvSpPr>
          <p:nvPr/>
        </p:nvSpPr>
        <p:spPr>
          <a:xfrm>
            <a:off x="1652745" y="81896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 cap="all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cs-CZ" b="1" dirty="0">
                <a:solidFill>
                  <a:srgbClr val="FFFF00"/>
                </a:solidFill>
              </a:rPr>
              <a:t>ECO: </a:t>
            </a:r>
            <a:r>
              <a:rPr lang="cs-CZ" b="1" dirty="0" err="1">
                <a:solidFill>
                  <a:srgbClr val="FFFF00"/>
                </a:solidFill>
              </a:rPr>
              <a:t>explosive</a:t>
            </a:r>
            <a:r>
              <a:rPr lang="cs-CZ" b="1" dirty="0">
                <a:solidFill>
                  <a:srgbClr val="FFFF00"/>
                </a:solidFill>
              </a:rPr>
              <a:t>, </a:t>
            </a:r>
            <a:r>
              <a:rPr lang="cs-CZ" b="1" dirty="0" err="1">
                <a:solidFill>
                  <a:srgbClr val="FFFF00"/>
                </a:solidFill>
              </a:rPr>
              <a:t>close</a:t>
            </a:r>
            <a:r>
              <a:rPr lang="cs-CZ" b="1" dirty="0">
                <a:solidFill>
                  <a:srgbClr val="FFFF00"/>
                </a:solidFill>
              </a:rPr>
              <a:t>, OPEN</a:t>
            </a:r>
          </a:p>
        </p:txBody>
      </p:sp>
    </p:spTree>
    <p:extLst>
      <p:ext uri="{BB962C8B-B14F-4D97-AF65-F5344CB8AC3E}">
        <p14:creationId xmlns:p14="http://schemas.microsoft.com/office/powerpoint/2010/main" val="74704404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32C3FAB-5DDF-4F2B-1FB8-91796C36DD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80548" y="-317115"/>
            <a:ext cx="8534400" cy="1507067"/>
          </a:xfrm>
        </p:spPr>
        <p:txBody>
          <a:bodyPr/>
          <a:lstStyle/>
          <a:p>
            <a:r>
              <a:rPr lang="cs-CZ" b="1" dirty="0"/>
              <a:t>ECO: </a:t>
            </a:r>
            <a:r>
              <a:rPr lang="cs-CZ" b="1" dirty="0" err="1"/>
              <a:t>explosive</a:t>
            </a:r>
            <a:r>
              <a:rPr lang="cs-CZ" b="1" dirty="0"/>
              <a:t>, </a:t>
            </a:r>
            <a:r>
              <a:rPr lang="cs-CZ" b="1" dirty="0" err="1"/>
              <a:t>close</a:t>
            </a:r>
            <a:r>
              <a:rPr lang="cs-CZ" b="1" dirty="0"/>
              <a:t>, OPEN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27E21606-4509-0F7F-C244-21355B26B4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63416" y="901821"/>
            <a:ext cx="4649787" cy="576262"/>
          </a:xfrm>
        </p:spPr>
        <p:txBody>
          <a:bodyPr/>
          <a:lstStyle/>
          <a:p>
            <a:r>
              <a:rPr lang="cs-CZ" b="1" dirty="0">
                <a:solidFill>
                  <a:srgbClr val="FFFF00"/>
                </a:solidFill>
              </a:rPr>
              <a:t>Hrudník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0149C27E-5F59-D303-A08D-035F8F21481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" y="1540693"/>
            <a:ext cx="6334297" cy="1638926"/>
          </a:xfrm>
        </p:spPr>
        <p:txBody>
          <a:bodyPr>
            <a:normAutofit/>
          </a:bodyPr>
          <a:lstStyle/>
          <a:p>
            <a:r>
              <a:rPr lang="cs-CZ" sz="2400" b="1" dirty="0">
                <a:solidFill>
                  <a:schemeClr val="bg1"/>
                </a:solidFill>
              </a:rPr>
              <a:t>E: Kliky (3 opak)</a:t>
            </a:r>
          </a:p>
          <a:p>
            <a:r>
              <a:rPr lang="cs-CZ" sz="2400" b="1" dirty="0">
                <a:solidFill>
                  <a:schemeClr val="bg1"/>
                </a:solidFill>
              </a:rPr>
              <a:t>C: </a:t>
            </a:r>
            <a:r>
              <a:rPr lang="cs-CZ" sz="2400" b="1" dirty="0" err="1">
                <a:solidFill>
                  <a:schemeClr val="bg1"/>
                </a:solidFill>
              </a:rPr>
              <a:t>Bench</a:t>
            </a:r>
            <a:r>
              <a:rPr lang="cs-CZ" sz="2400" b="1" dirty="0">
                <a:solidFill>
                  <a:schemeClr val="bg1"/>
                </a:solidFill>
              </a:rPr>
              <a:t> </a:t>
            </a:r>
            <a:r>
              <a:rPr lang="cs-CZ" sz="2400" b="1" dirty="0" err="1">
                <a:solidFill>
                  <a:schemeClr val="bg1"/>
                </a:solidFill>
              </a:rPr>
              <a:t>press</a:t>
            </a:r>
            <a:r>
              <a:rPr lang="cs-CZ" sz="2400" b="1" dirty="0">
                <a:solidFill>
                  <a:schemeClr val="bg1"/>
                </a:solidFill>
              </a:rPr>
              <a:t> (4-6 opak)</a:t>
            </a:r>
          </a:p>
          <a:p>
            <a:r>
              <a:rPr lang="cs-CZ" sz="2400" b="1" dirty="0">
                <a:solidFill>
                  <a:schemeClr val="bg1"/>
                </a:solidFill>
              </a:rPr>
              <a:t>O: Rozpažování s jednoručkami (8-10)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481B3ECE-345B-4C4F-C98B-0A4FD3EEFDA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63551" y="901821"/>
            <a:ext cx="4665134" cy="576262"/>
          </a:xfrm>
        </p:spPr>
        <p:txBody>
          <a:bodyPr/>
          <a:lstStyle/>
          <a:p>
            <a:r>
              <a:rPr lang="cs-CZ" b="1" dirty="0">
                <a:solidFill>
                  <a:srgbClr val="FFFF00"/>
                </a:solidFill>
              </a:rPr>
              <a:t>Ramena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17893356-86B0-DCCA-47A0-5F872732AEC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560178" y="1540693"/>
            <a:ext cx="5631823" cy="1638926"/>
          </a:xfrm>
        </p:spPr>
        <p:txBody>
          <a:bodyPr>
            <a:normAutofit/>
          </a:bodyPr>
          <a:lstStyle/>
          <a:p>
            <a:r>
              <a:rPr lang="cs-CZ" sz="2400" b="1" dirty="0">
                <a:solidFill>
                  <a:schemeClr val="bg1"/>
                </a:solidFill>
              </a:rPr>
              <a:t>E: Odhody medicinbalu nahoru</a:t>
            </a:r>
          </a:p>
          <a:p>
            <a:r>
              <a:rPr lang="cs-CZ" sz="2400" b="1" dirty="0">
                <a:solidFill>
                  <a:schemeClr val="bg1"/>
                </a:solidFill>
              </a:rPr>
              <a:t>C: Tlaky s velkou činku za hlavou</a:t>
            </a:r>
          </a:p>
          <a:p>
            <a:r>
              <a:rPr lang="cs-CZ" sz="2400" b="1" dirty="0">
                <a:solidFill>
                  <a:schemeClr val="bg1"/>
                </a:solidFill>
              </a:rPr>
              <a:t>O: Upažování s jednoručkami</a:t>
            </a:r>
          </a:p>
        </p:txBody>
      </p:sp>
      <p:sp>
        <p:nvSpPr>
          <p:cNvPr id="7" name="Zástupný text 2">
            <a:extLst>
              <a:ext uri="{FF2B5EF4-FFF2-40B4-BE49-F238E27FC236}">
                <a16:creationId xmlns:a16="http://schemas.microsoft.com/office/drawing/2014/main" id="{EB8A0411-E90F-F949-9D4B-217B6FF0C552}"/>
              </a:ext>
            </a:extLst>
          </p:cNvPr>
          <p:cNvSpPr txBox="1">
            <a:spLocks/>
          </p:cNvSpPr>
          <p:nvPr/>
        </p:nvSpPr>
        <p:spPr>
          <a:xfrm>
            <a:off x="463416" y="2971386"/>
            <a:ext cx="4649787" cy="576262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marL="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2800" b="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2000" b="1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2pPr>
            <a:lvl3pPr marL="91440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800" b="1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3pPr>
            <a:lvl4pPr marL="137160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600" b="1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4pPr>
            <a:lvl5pPr marL="182880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600" b="1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600" b="1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600" b="1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600" b="1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600" b="1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r>
              <a:rPr lang="cs-CZ" b="1" dirty="0">
                <a:solidFill>
                  <a:srgbClr val="FFFF00"/>
                </a:solidFill>
              </a:rPr>
              <a:t>Triceps</a:t>
            </a:r>
          </a:p>
        </p:txBody>
      </p:sp>
      <p:sp>
        <p:nvSpPr>
          <p:cNvPr id="8" name="Zástupný obsah 3">
            <a:extLst>
              <a:ext uri="{FF2B5EF4-FFF2-40B4-BE49-F238E27FC236}">
                <a16:creationId xmlns:a16="http://schemas.microsoft.com/office/drawing/2014/main" id="{8859AC3E-DF73-668B-E7BA-20673B0FD890}"/>
              </a:ext>
            </a:extLst>
          </p:cNvPr>
          <p:cNvSpPr txBox="1">
            <a:spLocks/>
          </p:cNvSpPr>
          <p:nvPr/>
        </p:nvSpPr>
        <p:spPr>
          <a:xfrm>
            <a:off x="3393029" y="5317307"/>
            <a:ext cx="6334297" cy="163892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20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8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6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r>
              <a:rPr lang="cs-CZ" sz="2400" b="1" dirty="0">
                <a:solidFill>
                  <a:schemeClr val="bg1"/>
                </a:solidFill>
              </a:rPr>
              <a:t>E: Výskoky s osou</a:t>
            </a:r>
          </a:p>
          <a:p>
            <a:r>
              <a:rPr lang="cs-CZ" sz="2400" b="1" dirty="0">
                <a:solidFill>
                  <a:schemeClr val="bg1"/>
                </a:solidFill>
              </a:rPr>
              <a:t>C: Dřepy s velkou činkou</a:t>
            </a:r>
          </a:p>
          <a:p>
            <a:r>
              <a:rPr lang="cs-CZ" sz="2400" b="1" dirty="0">
                <a:solidFill>
                  <a:schemeClr val="bg1"/>
                </a:solidFill>
              </a:rPr>
              <a:t>O: </a:t>
            </a:r>
            <a:r>
              <a:rPr lang="cs-CZ" sz="2400" b="1" dirty="0" err="1">
                <a:solidFill>
                  <a:schemeClr val="bg1"/>
                </a:solidFill>
              </a:rPr>
              <a:t>Předkopávání</a:t>
            </a:r>
            <a:r>
              <a:rPr lang="cs-CZ" sz="2400" b="1" dirty="0">
                <a:solidFill>
                  <a:schemeClr val="bg1"/>
                </a:solidFill>
              </a:rPr>
              <a:t> a hned zakopávání</a:t>
            </a:r>
          </a:p>
        </p:txBody>
      </p:sp>
      <p:sp>
        <p:nvSpPr>
          <p:cNvPr id="9" name="Zástupný text 4">
            <a:extLst>
              <a:ext uri="{FF2B5EF4-FFF2-40B4-BE49-F238E27FC236}">
                <a16:creationId xmlns:a16="http://schemas.microsoft.com/office/drawing/2014/main" id="{759AAF20-ADF0-C0A6-1181-98871E0B01DA}"/>
              </a:ext>
            </a:extLst>
          </p:cNvPr>
          <p:cNvSpPr txBox="1">
            <a:spLocks/>
          </p:cNvSpPr>
          <p:nvPr/>
        </p:nvSpPr>
        <p:spPr>
          <a:xfrm>
            <a:off x="6963551" y="2971386"/>
            <a:ext cx="4665134" cy="576262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marL="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2800" b="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2000" b="1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2pPr>
            <a:lvl3pPr marL="91440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800" b="1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3pPr>
            <a:lvl4pPr marL="137160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600" b="1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4pPr>
            <a:lvl5pPr marL="182880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600" b="1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600" b="1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600" b="1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600" b="1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600" b="1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r>
              <a:rPr lang="cs-CZ" b="1" dirty="0">
                <a:solidFill>
                  <a:srgbClr val="FFFF00"/>
                </a:solidFill>
              </a:rPr>
              <a:t>Záda</a:t>
            </a:r>
          </a:p>
        </p:txBody>
      </p:sp>
      <p:sp>
        <p:nvSpPr>
          <p:cNvPr id="10" name="Zástupný obsah 5">
            <a:extLst>
              <a:ext uri="{FF2B5EF4-FFF2-40B4-BE49-F238E27FC236}">
                <a16:creationId xmlns:a16="http://schemas.microsoft.com/office/drawing/2014/main" id="{AF7840E2-FC92-997A-50B2-7A1263F6CE13}"/>
              </a:ext>
            </a:extLst>
          </p:cNvPr>
          <p:cNvSpPr txBox="1">
            <a:spLocks/>
          </p:cNvSpPr>
          <p:nvPr/>
        </p:nvSpPr>
        <p:spPr>
          <a:xfrm>
            <a:off x="6560178" y="3498437"/>
            <a:ext cx="5631823" cy="163892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20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8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6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r>
              <a:rPr lang="cs-CZ" sz="2400" b="1" dirty="0">
                <a:solidFill>
                  <a:schemeClr val="bg1"/>
                </a:solidFill>
              </a:rPr>
              <a:t>E: Přítahy kladky jednoruč</a:t>
            </a:r>
          </a:p>
          <a:p>
            <a:r>
              <a:rPr lang="cs-CZ" sz="2400" b="1" dirty="0">
                <a:solidFill>
                  <a:schemeClr val="bg1"/>
                </a:solidFill>
              </a:rPr>
              <a:t>C: Shyby</a:t>
            </a:r>
          </a:p>
          <a:p>
            <a:r>
              <a:rPr lang="cs-CZ" sz="2400" b="1" dirty="0">
                <a:solidFill>
                  <a:schemeClr val="bg1"/>
                </a:solidFill>
              </a:rPr>
              <a:t>O: Stahování kladky (</a:t>
            </a:r>
            <a:r>
              <a:rPr lang="cs-CZ" sz="2400" b="1" dirty="0" err="1">
                <a:solidFill>
                  <a:schemeClr val="bg1"/>
                </a:solidFill>
              </a:rPr>
              <a:t>napn</a:t>
            </a:r>
            <a:r>
              <a:rPr lang="cs-CZ" sz="2400" b="1" dirty="0">
                <a:solidFill>
                  <a:schemeClr val="bg1"/>
                </a:solidFill>
              </a:rPr>
              <a:t>. Paže)</a:t>
            </a:r>
          </a:p>
        </p:txBody>
      </p:sp>
      <p:sp>
        <p:nvSpPr>
          <p:cNvPr id="11" name="Zástupný text 2">
            <a:extLst>
              <a:ext uri="{FF2B5EF4-FFF2-40B4-BE49-F238E27FC236}">
                <a16:creationId xmlns:a16="http://schemas.microsoft.com/office/drawing/2014/main" id="{2265A32E-A665-B205-F940-B1933A977F63}"/>
              </a:ext>
            </a:extLst>
          </p:cNvPr>
          <p:cNvSpPr txBox="1">
            <a:spLocks/>
          </p:cNvSpPr>
          <p:nvPr/>
        </p:nvSpPr>
        <p:spPr>
          <a:xfrm>
            <a:off x="3522854" y="4777438"/>
            <a:ext cx="4649787" cy="576262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marL="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2800" b="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2000" b="1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2pPr>
            <a:lvl3pPr marL="91440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800" b="1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3pPr>
            <a:lvl4pPr marL="137160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600" b="1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4pPr>
            <a:lvl5pPr marL="182880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600" b="1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600" b="1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600" b="1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600" b="1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600" b="1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r>
              <a:rPr lang="cs-CZ" b="1" dirty="0">
                <a:solidFill>
                  <a:srgbClr val="FFFF00"/>
                </a:solidFill>
              </a:rPr>
              <a:t>Kvadriceps</a:t>
            </a:r>
          </a:p>
        </p:txBody>
      </p:sp>
      <p:sp>
        <p:nvSpPr>
          <p:cNvPr id="13" name="Zástupný obsah 3">
            <a:extLst>
              <a:ext uri="{FF2B5EF4-FFF2-40B4-BE49-F238E27FC236}">
                <a16:creationId xmlns:a16="http://schemas.microsoft.com/office/drawing/2014/main" id="{5829E815-E418-41B8-B117-DC4AFC2BE9FC}"/>
              </a:ext>
            </a:extLst>
          </p:cNvPr>
          <p:cNvSpPr txBox="1">
            <a:spLocks/>
          </p:cNvSpPr>
          <p:nvPr/>
        </p:nvSpPr>
        <p:spPr>
          <a:xfrm>
            <a:off x="152399" y="3516761"/>
            <a:ext cx="6334297" cy="1638926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2500"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20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8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6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r>
              <a:rPr lang="cs-CZ" sz="2400" b="1" dirty="0">
                <a:solidFill>
                  <a:schemeClr val="bg1"/>
                </a:solidFill>
              </a:rPr>
              <a:t>E: Odhody medicinbalu vpřed zpoza hlavy</a:t>
            </a:r>
          </a:p>
          <a:p>
            <a:r>
              <a:rPr lang="cs-CZ" sz="2400" b="1" dirty="0">
                <a:solidFill>
                  <a:schemeClr val="bg1"/>
                </a:solidFill>
              </a:rPr>
              <a:t>C: Kliky vzadu</a:t>
            </a:r>
          </a:p>
          <a:p>
            <a:r>
              <a:rPr lang="cs-CZ" sz="2400" b="1" dirty="0">
                <a:solidFill>
                  <a:schemeClr val="bg1"/>
                </a:solidFill>
              </a:rPr>
              <a:t>O: Tricepsové tlaky v lehu</a:t>
            </a:r>
          </a:p>
        </p:txBody>
      </p:sp>
    </p:spTree>
    <p:extLst>
      <p:ext uri="{BB962C8B-B14F-4D97-AF65-F5344CB8AC3E}">
        <p14:creationId xmlns:p14="http://schemas.microsoft.com/office/powerpoint/2010/main" val="308611185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C47ACBD-7377-BF94-738A-E7C9701109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4211" y="281092"/>
            <a:ext cx="8534400" cy="1507067"/>
          </a:xfrm>
        </p:spPr>
        <p:txBody>
          <a:bodyPr/>
          <a:lstStyle/>
          <a:p>
            <a:r>
              <a:rPr lang="cs-CZ" b="1" dirty="0"/>
              <a:t>Otázky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770345F1-9D5C-CE9D-656C-468CFE97153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00589" y="1913731"/>
            <a:ext cx="10072458" cy="4038182"/>
          </a:xfrm>
        </p:spPr>
        <p:txBody>
          <a:bodyPr>
            <a:normAutofit lnSpcReduction="10000"/>
          </a:bodyPr>
          <a:lstStyle/>
          <a:p>
            <a:r>
              <a:rPr lang="cs-CZ" sz="2800" b="1" dirty="0">
                <a:solidFill>
                  <a:schemeClr val="bg1"/>
                </a:solidFill>
              </a:rPr>
              <a:t>Co je nelineární periodizace?</a:t>
            </a:r>
          </a:p>
          <a:p>
            <a:r>
              <a:rPr lang="cs-CZ" sz="2800" b="1" dirty="0">
                <a:solidFill>
                  <a:schemeClr val="bg1"/>
                </a:solidFill>
              </a:rPr>
              <a:t>Uveďte alespoň dva posturální a dva fyzické svaly</a:t>
            </a:r>
          </a:p>
          <a:p>
            <a:r>
              <a:rPr lang="cs-CZ" sz="2800" b="1" dirty="0">
                <a:solidFill>
                  <a:schemeClr val="bg1"/>
                </a:solidFill>
              </a:rPr>
              <a:t>V čem spočívá antagonistická metoda tréninku?</a:t>
            </a:r>
          </a:p>
          <a:p>
            <a:r>
              <a:rPr lang="cs-CZ" sz="3200" b="1" i="0" dirty="0">
                <a:solidFill>
                  <a:srgbClr val="1D2125"/>
                </a:solidFill>
                <a:effectLst/>
                <a:latin typeface="-apple-system"/>
              </a:rPr>
              <a:t>Uveďte příklad kombinace cviků v antagonistické metodě</a:t>
            </a:r>
            <a:endParaRPr lang="cs-CZ" sz="3600" b="1" dirty="0">
              <a:solidFill>
                <a:schemeClr val="bg1"/>
              </a:solidFill>
            </a:endParaRPr>
          </a:p>
          <a:p>
            <a:r>
              <a:rPr lang="cs-CZ" sz="2800" b="1" dirty="0">
                <a:solidFill>
                  <a:schemeClr val="bg1"/>
                </a:solidFill>
              </a:rPr>
              <a:t>V čem spočívá ECO metoda tréninku?</a:t>
            </a:r>
          </a:p>
          <a:p>
            <a:r>
              <a:rPr lang="cs-CZ" sz="3200" b="1" i="0" dirty="0">
                <a:solidFill>
                  <a:srgbClr val="1D2125"/>
                </a:solidFill>
                <a:effectLst/>
                <a:latin typeface="-apple-system"/>
              </a:rPr>
              <a:t>Uveďte příklad kombinace cviků v ECO metodě</a:t>
            </a:r>
            <a:endParaRPr lang="cs-CZ" sz="3600" b="1" dirty="0">
              <a:solidFill>
                <a:schemeClr val="bg1"/>
              </a:solidFill>
            </a:endParaRPr>
          </a:p>
          <a:p>
            <a:endParaRPr lang="cs-CZ" sz="2800" b="1" dirty="0">
              <a:solidFill>
                <a:schemeClr val="bg1"/>
              </a:solidFill>
            </a:endParaRPr>
          </a:p>
          <a:p>
            <a:endParaRPr lang="cs-CZ" sz="2800" dirty="0">
              <a:solidFill>
                <a:schemeClr val="bg1"/>
              </a:solidFill>
            </a:endParaRPr>
          </a:p>
          <a:p>
            <a:endParaRPr lang="cs-CZ" sz="2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662954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C47ACBD-7377-BF94-738A-E7C9701109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4211" y="281092"/>
            <a:ext cx="8534400" cy="1507067"/>
          </a:xfrm>
        </p:spPr>
        <p:txBody>
          <a:bodyPr/>
          <a:lstStyle/>
          <a:p>
            <a:r>
              <a:rPr lang="cs-CZ" b="1" dirty="0"/>
              <a:t>Literatura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770345F1-9D5C-CE9D-656C-468CFE97153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00589" y="1913731"/>
            <a:ext cx="10072458" cy="3030538"/>
          </a:xfrm>
        </p:spPr>
        <p:txBody>
          <a:bodyPr>
            <a:normAutofit/>
          </a:bodyPr>
          <a:lstStyle/>
          <a:p>
            <a:r>
              <a:rPr lang="cs-CZ" sz="2400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Stoppani</a:t>
            </a:r>
            <a:r>
              <a:rPr lang="cs-CZ" sz="24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, J. (2008). </a:t>
            </a:r>
            <a:r>
              <a:rPr lang="cs-CZ" sz="2400" b="0" i="1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Velká kniha posilování</a:t>
            </a:r>
            <a:r>
              <a:rPr lang="cs-CZ" sz="24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. Grada </a:t>
            </a:r>
            <a:r>
              <a:rPr lang="cs-CZ" sz="2400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Publishing</a:t>
            </a:r>
            <a:r>
              <a:rPr lang="cs-CZ" sz="24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as.</a:t>
            </a:r>
          </a:p>
          <a:p>
            <a:r>
              <a:rPr lang="en-US" sz="24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Kraemer, W. J., &amp; Fleck, S. J. (2007). </a:t>
            </a:r>
            <a:r>
              <a:rPr lang="en-US" sz="2400" b="0" i="1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Optimizing strength training: designing nonlinear periodization workouts</a:t>
            </a:r>
            <a:r>
              <a:rPr lang="en-US" sz="24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. Human Kinetics.</a:t>
            </a:r>
            <a:endParaRPr lang="cs-CZ" sz="2400" dirty="0">
              <a:solidFill>
                <a:srgbClr val="222222"/>
              </a:solidFill>
              <a:latin typeface="Arial" panose="020B0604020202020204" pitchFamily="34" charset="0"/>
            </a:endParaRPr>
          </a:p>
          <a:p>
            <a:r>
              <a:rPr lang="cs-CZ" sz="24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Vagner</a:t>
            </a:r>
            <a:r>
              <a:rPr lang="en-US" sz="24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cs-CZ" sz="2400" dirty="0">
                <a:solidFill>
                  <a:srgbClr val="222222"/>
                </a:solidFill>
                <a:latin typeface="Arial" panose="020B0604020202020204" pitchFamily="34" charset="0"/>
              </a:rPr>
              <a:t>M</a:t>
            </a:r>
            <a:r>
              <a:rPr lang="en-US" sz="24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. (2016). </a:t>
            </a:r>
            <a:r>
              <a:rPr lang="en-US" sz="2400" b="0" i="1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Kondiční</a:t>
            </a:r>
            <a:r>
              <a:rPr lang="en-US" sz="2400" b="0" i="1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2400" b="0" i="1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trénink</a:t>
            </a:r>
            <a:r>
              <a:rPr lang="en-US" sz="2400" b="0" i="1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pro </a:t>
            </a:r>
            <a:r>
              <a:rPr lang="en-US" sz="2400" b="0" i="1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tenis</a:t>
            </a:r>
            <a:r>
              <a:rPr lang="en-US" sz="24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. </a:t>
            </a:r>
            <a:r>
              <a:rPr lang="en-US" sz="2400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Grada</a:t>
            </a:r>
            <a:r>
              <a:rPr lang="en-US" sz="24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Publishing as.</a:t>
            </a:r>
            <a:endParaRPr lang="cs-CZ" sz="2400" b="0" i="0" dirty="0">
              <a:solidFill>
                <a:srgbClr val="222222"/>
              </a:solidFill>
              <a:effectLst/>
              <a:latin typeface="Arial" panose="020B0604020202020204" pitchFamily="34" charset="0"/>
            </a:endParaRPr>
          </a:p>
          <a:p>
            <a:r>
              <a:rPr lang="cs-CZ" sz="24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Petr, M., &amp; Šťastný, P. (2012). </a:t>
            </a:r>
            <a:r>
              <a:rPr lang="cs-CZ" sz="2400" b="0" i="1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Funkční silový trénink</a:t>
            </a:r>
            <a:r>
              <a:rPr lang="cs-CZ" sz="24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. Univerzita Karlova v Praze, Fakulta tělesné výchovy a sportu.</a:t>
            </a:r>
            <a:endParaRPr lang="cs-CZ" sz="2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50596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dpis 2">
            <a:extLst>
              <a:ext uri="{FF2B5EF4-FFF2-40B4-BE49-F238E27FC236}">
                <a16:creationId xmlns:a16="http://schemas.microsoft.com/office/drawing/2014/main" id="{B9E93050-53E9-2B20-94BF-3ABA7A9CDA9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18204" y="247356"/>
            <a:ext cx="10532946" cy="5591076"/>
          </a:xfrm>
        </p:spPr>
        <p:txBody>
          <a:bodyPr>
            <a:noAutofit/>
          </a:bodyPr>
          <a:lstStyle/>
          <a:p>
            <a:r>
              <a:rPr lang="cs-CZ" sz="2400" b="1" dirty="0">
                <a:solidFill>
                  <a:schemeClr val="bg1"/>
                </a:solidFill>
              </a:rPr>
              <a:t>Cíle: vysvětlení podstaty nelineární periodizace, </a:t>
            </a:r>
            <a:r>
              <a:rPr lang="cs-CZ" sz="2400" b="1" dirty="0" err="1">
                <a:solidFill>
                  <a:schemeClr val="bg1"/>
                </a:solidFill>
              </a:rPr>
              <a:t>supersérie</a:t>
            </a:r>
            <a:r>
              <a:rPr lang="cs-CZ" sz="2400" b="1" dirty="0">
                <a:solidFill>
                  <a:schemeClr val="bg1"/>
                </a:solidFill>
              </a:rPr>
              <a:t> a zopakování zátěžových parametrů (zátěž x počty opakování), příklady cviků a jejich kombinací</a:t>
            </a:r>
          </a:p>
          <a:p>
            <a:endParaRPr lang="cs-CZ" sz="2400" b="1" dirty="0">
              <a:solidFill>
                <a:schemeClr val="bg1"/>
              </a:solidFill>
            </a:endParaRPr>
          </a:p>
          <a:p>
            <a:r>
              <a:rPr lang="cs-CZ" sz="2400" b="1" dirty="0">
                <a:solidFill>
                  <a:schemeClr val="bg1"/>
                </a:solidFill>
              </a:rPr>
              <a:t>Průběh: definice nelineární periodizace, možnosti kombinací v rámci </a:t>
            </a:r>
            <a:r>
              <a:rPr lang="cs-CZ" sz="2400" b="1" dirty="0" err="1">
                <a:solidFill>
                  <a:schemeClr val="bg1"/>
                </a:solidFill>
              </a:rPr>
              <a:t>supersérie</a:t>
            </a:r>
            <a:r>
              <a:rPr lang="cs-CZ" sz="2400" b="1" dirty="0">
                <a:solidFill>
                  <a:schemeClr val="bg1"/>
                </a:solidFill>
              </a:rPr>
              <a:t>, antagonistický přístup k tréninku, posturální a </a:t>
            </a:r>
            <a:r>
              <a:rPr lang="cs-CZ" sz="2400" b="1" dirty="0" err="1">
                <a:solidFill>
                  <a:schemeClr val="bg1"/>
                </a:solidFill>
              </a:rPr>
              <a:t>fázické</a:t>
            </a:r>
            <a:r>
              <a:rPr lang="cs-CZ" sz="2400" b="1" dirty="0">
                <a:solidFill>
                  <a:schemeClr val="bg1"/>
                </a:solidFill>
              </a:rPr>
              <a:t> svaly, příklady cviků v praxi, ECO tréninková metoda</a:t>
            </a:r>
          </a:p>
          <a:p>
            <a:endParaRPr lang="cs-CZ" sz="2400" b="1" dirty="0">
              <a:solidFill>
                <a:schemeClr val="bg1"/>
              </a:solidFill>
            </a:endParaRPr>
          </a:p>
          <a:p>
            <a:r>
              <a:rPr lang="cs-CZ" sz="2400" b="1" dirty="0">
                <a:solidFill>
                  <a:schemeClr val="bg1"/>
                </a:solidFill>
              </a:rPr>
              <a:t>Klíčová slova: nelineární periodizace, </a:t>
            </a:r>
            <a:r>
              <a:rPr lang="cs-CZ" sz="2400" b="1" dirty="0" err="1">
                <a:solidFill>
                  <a:schemeClr val="bg1"/>
                </a:solidFill>
              </a:rPr>
              <a:t>supersérie</a:t>
            </a:r>
            <a:r>
              <a:rPr lang="cs-CZ" sz="2400" b="1" dirty="0">
                <a:solidFill>
                  <a:schemeClr val="bg1"/>
                </a:solidFill>
              </a:rPr>
              <a:t>, antagonistická metoda. ECO metoda</a:t>
            </a:r>
          </a:p>
          <a:p>
            <a:endParaRPr lang="cs-CZ" sz="2400" b="1" dirty="0">
              <a:solidFill>
                <a:schemeClr val="bg1"/>
              </a:solidFill>
            </a:endParaRPr>
          </a:p>
          <a:p>
            <a:r>
              <a:rPr lang="cs-CZ" sz="2400" b="1" dirty="0">
                <a:solidFill>
                  <a:schemeClr val="bg1"/>
                </a:solidFill>
              </a:rPr>
              <a:t>Výstupní požadavky: znát podstatu nelineární periodizace, znát možnosti kombinace v rámci </a:t>
            </a:r>
            <a:r>
              <a:rPr lang="cs-CZ" sz="2400" b="1" dirty="0" err="1">
                <a:solidFill>
                  <a:schemeClr val="bg1"/>
                </a:solidFill>
              </a:rPr>
              <a:t>supersérií</a:t>
            </a:r>
            <a:r>
              <a:rPr lang="cs-CZ" sz="2400" b="1" dirty="0">
                <a:solidFill>
                  <a:schemeClr val="bg1"/>
                </a:solidFill>
              </a:rPr>
              <a:t>, znát cviky, které je možné kombinovat v rámci antagonistického a ECO tréninku </a:t>
            </a:r>
          </a:p>
        </p:txBody>
      </p:sp>
    </p:spTree>
    <p:extLst>
      <p:ext uri="{BB962C8B-B14F-4D97-AF65-F5344CB8AC3E}">
        <p14:creationId xmlns:p14="http://schemas.microsoft.com/office/powerpoint/2010/main" val="11059633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77AE4E5-7CAA-D992-7613-270890F2135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20416" y="247357"/>
            <a:ext cx="9939453" cy="1549546"/>
          </a:xfrm>
        </p:spPr>
        <p:txBody>
          <a:bodyPr>
            <a:normAutofit fontScale="90000"/>
          </a:bodyPr>
          <a:lstStyle/>
          <a:p>
            <a:r>
              <a:rPr lang="cs-CZ" sz="4800" b="1" dirty="0">
                <a:solidFill>
                  <a:srgbClr val="FFFF00"/>
                </a:solidFill>
              </a:rPr>
              <a:t>nelineární periodizace</a:t>
            </a:r>
            <a:br>
              <a:rPr lang="cs-CZ" sz="4800" b="1" dirty="0">
                <a:solidFill>
                  <a:srgbClr val="FFFF00"/>
                </a:solidFill>
              </a:rPr>
            </a:br>
            <a:r>
              <a:rPr lang="cs-CZ" sz="2800" b="1" dirty="0">
                <a:solidFill>
                  <a:srgbClr val="FFFF00"/>
                </a:solidFill>
              </a:rPr>
              <a:t>aplikace při kombinaci v rámci zátěžových parametrů</a:t>
            </a:r>
            <a:endParaRPr lang="cs-CZ" b="1" dirty="0"/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B9E93050-53E9-2B20-94BF-3ABA7A9CDA9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92748" y="2410506"/>
            <a:ext cx="9407439" cy="3392363"/>
          </a:xfrm>
        </p:spPr>
        <p:txBody>
          <a:bodyPr>
            <a:normAutofit fontScale="70000" lnSpcReduction="20000"/>
          </a:bodyPr>
          <a:lstStyle/>
          <a:p>
            <a:r>
              <a:rPr lang="cs-CZ" sz="3200" b="1" dirty="0">
                <a:solidFill>
                  <a:schemeClr val="bg1"/>
                </a:solidFill>
              </a:rPr>
              <a:t>Počet opakování v rámci zacílení na rozvoj silové schopnosti</a:t>
            </a:r>
          </a:p>
          <a:p>
            <a:r>
              <a:rPr lang="cs-CZ" sz="3200" b="1" dirty="0">
                <a:solidFill>
                  <a:schemeClr val="bg1"/>
                </a:solidFill>
              </a:rPr>
              <a:t>3-5 opakování (max. síla, explosivní síla)</a:t>
            </a:r>
          </a:p>
          <a:p>
            <a:r>
              <a:rPr lang="cs-CZ" sz="3200" b="1" dirty="0">
                <a:solidFill>
                  <a:schemeClr val="bg1"/>
                </a:solidFill>
              </a:rPr>
              <a:t>8-12 opakování (hypertrofie, rychlá síla, kompenzace)</a:t>
            </a:r>
          </a:p>
          <a:p>
            <a:r>
              <a:rPr lang="cs-CZ" sz="3200" b="1" dirty="0">
                <a:solidFill>
                  <a:schemeClr val="bg1"/>
                </a:solidFill>
              </a:rPr>
              <a:t>12-15 opakování (svalová vytrvalost, kompenzace)</a:t>
            </a:r>
          </a:p>
          <a:p>
            <a:endParaRPr lang="cs-CZ" sz="3200" b="1" dirty="0">
              <a:solidFill>
                <a:schemeClr val="bg1"/>
              </a:solidFill>
            </a:endParaRPr>
          </a:p>
          <a:p>
            <a:r>
              <a:rPr lang="cs-CZ" sz="3200" b="1" dirty="0">
                <a:solidFill>
                  <a:schemeClr val="bg1"/>
                </a:solidFill>
              </a:rPr>
              <a:t>Možnost aplikace v jedné sérii s rozdílnou zátěží a rozdílnými cviky včetně kombinace agonistické a antagonistické svalové skupiny</a:t>
            </a:r>
          </a:p>
          <a:p>
            <a:endParaRPr lang="cs-CZ" sz="3200" b="1" dirty="0">
              <a:solidFill>
                <a:srgbClr val="FFFF00"/>
              </a:solidFill>
            </a:endParaRPr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650EA07B-E27B-A745-B67C-D6F6C6DC060B}"/>
              </a:ext>
            </a:extLst>
          </p:cNvPr>
          <p:cNvSpPr txBox="1"/>
          <p:nvPr/>
        </p:nvSpPr>
        <p:spPr>
          <a:xfrm>
            <a:off x="4380614" y="6241312"/>
            <a:ext cx="37705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pplk. PhDr. Michal Vágner, Ph.D.</a:t>
            </a:r>
          </a:p>
        </p:txBody>
      </p:sp>
      <p:sp>
        <p:nvSpPr>
          <p:cNvPr id="5" name="Šipka: dolů 4">
            <a:extLst>
              <a:ext uri="{FF2B5EF4-FFF2-40B4-BE49-F238E27FC236}">
                <a16:creationId xmlns:a16="http://schemas.microsoft.com/office/drawing/2014/main" id="{70F6BB9C-E1BE-E604-8E50-9E67FB8B6B79}"/>
              </a:ext>
            </a:extLst>
          </p:cNvPr>
          <p:cNvSpPr/>
          <p:nvPr/>
        </p:nvSpPr>
        <p:spPr>
          <a:xfrm>
            <a:off x="620416" y="4000361"/>
            <a:ext cx="1680568" cy="404037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952688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/>
          </p:cNvSpPr>
          <p:nvPr>
            <p:ph type="title"/>
          </p:nvPr>
        </p:nvSpPr>
        <p:spPr>
          <a:xfrm>
            <a:off x="3894551" y="-67734"/>
            <a:ext cx="4166084" cy="1507067"/>
          </a:xfrm>
        </p:spPr>
        <p:txBody>
          <a:bodyPr/>
          <a:lstStyle/>
          <a:p>
            <a:pPr>
              <a:defRPr/>
            </a:pPr>
            <a:r>
              <a:rPr lang="cs-CZ" b="1" dirty="0">
                <a:solidFill>
                  <a:schemeClr val="bg1"/>
                </a:solidFill>
              </a:rPr>
              <a:t>Silová příprava</a:t>
            </a:r>
          </a:p>
        </p:txBody>
      </p:sp>
      <p:graphicFrame>
        <p:nvGraphicFramePr>
          <p:cNvPr id="5" name="Zástupný symbol pro obsah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36146812"/>
              </p:ext>
            </p:extLst>
          </p:nvPr>
        </p:nvGraphicFramePr>
        <p:xfrm>
          <a:off x="675859" y="1215957"/>
          <a:ext cx="10952926" cy="5481594"/>
        </p:xfrm>
        <a:graphic>
          <a:graphicData uri="http://schemas.openxmlformats.org/drawingml/2006/table">
            <a:tbl>
              <a:tblPr/>
              <a:tblGrid>
                <a:gridCol w="193412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9734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9734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9734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79734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82940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662575">
                <a:tc gridSpan="6">
                  <a:txBody>
                    <a:bodyPr/>
                    <a:lstStyle/>
                    <a:p>
                      <a:pPr marL="0" marR="0" lvl="0" indent="2286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3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Doporučené zátěžové parametry</a:t>
                      </a:r>
                      <a:endParaRPr kumimoji="0" lang="cs-CZ" sz="4000" b="1" i="0" u="none" strike="noStrike" cap="none" normalizeH="0" baseline="0" dirty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6514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Hypertrofie</a:t>
                      </a:r>
                      <a:endParaRPr kumimoji="0" lang="cs-CZ" sz="3200" b="1" i="0" u="none" strike="noStrike" cap="none" normalizeH="0" baseline="0" dirty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svalu</a:t>
                      </a:r>
                      <a:endParaRPr kumimoji="0" lang="cs-CZ" sz="3200" b="1" i="0" u="none" strike="noStrike" cap="none" normalizeH="0" baseline="0" dirty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Maximální</a:t>
                      </a:r>
                      <a:endParaRPr kumimoji="0" lang="cs-CZ" sz="3200" b="1" i="0" u="none" strike="noStrike" cap="none" normalizeH="0" baseline="0" dirty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síla</a:t>
                      </a:r>
                      <a:endParaRPr kumimoji="0" lang="cs-CZ" sz="3200" b="1" i="0" u="none" strike="noStrike" cap="none" normalizeH="0" baseline="0" dirty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Silová vytrvalost</a:t>
                      </a:r>
                      <a:endParaRPr kumimoji="0" lang="cs-CZ" sz="3200" b="1" i="0" u="none" strike="noStrike" cap="none" normalizeH="0" baseline="0" dirty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Intervalové metody</a:t>
                      </a:r>
                      <a:endParaRPr kumimoji="0" lang="cs-CZ" sz="3200" b="1" i="0" u="none" strike="noStrike" cap="none" normalizeH="0" baseline="0" dirty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Explozivní</a:t>
                      </a:r>
                      <a:endParaRPr kumimoji="0" lang="cs-CZ" sz="3200" b="1" i="0" u="none" strike="noStrike" cap="none" normalizeH="0" baseline="0" dirty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síla</a:t>
                      </a:r>
                      <a:endParaRPr kumimoji="0" lang="cs-CZ" sz="3200" b="1" i="0" u="none" strike="noStrike" cap="none" normalizeH="0" baseline="0" dirty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Tělesné jádro</a:t>
                      </a:r>
                      <a:endParaRPr kumimoji="0" lang="cs-CZ" sz="3200" b="1" i="0" u="none" strike="noStrike" cap="none" normalizeH="0" baseline="0" dirty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46334">
                <a:tc gridSpan="6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Frekvence</a:t>
                      </a:r>
                      <a:endParaRPr kumimoji="0" lang="cs-CZ" sz="3600" b="1" i="0" u="none" strike="noStrike" cap="none" normalizeH="0" baseline="0" dirty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5643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8-12 opakování</a:t>
                      </a:r>
                      <a:endParaRPr kumimoji="0" lang="cs-CZ" sz="280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3 - 4 série</a:t>
                      </a:r>
                      <a:endParaRPr kumimoji="0" lang="cs-CZ" sz="280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1-5 opakování</a:t>
                      </a:r>
                      <a:endParaRPr kumimoji="0" lang="cs-CZ" sz="280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 sérií</a:t>
                      </a:r>
                      <a:endParaRPr kumimoji="0" lang="cs-CZ" sz="280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15+ opakování</a:t>
                      </a:r>
                      <a:endParaRPr kumimoji="0" lang="cs-CZ" sz="280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2 - 3 série</a:t>
                      </a:r>
                      <a:endParaRPr kumimoji="0" lang="cs-CZ" sz="280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4-8 úseků</a:t>
                      </a:r>
                      <a:endParaRPr kumimoji="0" lang="cs-CZ" sz="2800" b="1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1-2 série</a:t>
                      </a:r>
                      <a:endParaRPr kumimoji="0" lang="cs-CZ" sz="2800" b="1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 opakování</a:t>
                      </a:r>
                      <a:endParaRPr kumimoji="0" lang="cs-CZ" sz="2800" b="1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 sérií</a:t>
                      </a:r>
                      <a:endParaRPr kumimoji="0" lang="cs-CZ" sz="2800" b="1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 x 10s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 opakování</a:t>
                      </a:r>
                      <a:endParaRPr kumimoji="0" lang="cs-CZ" sz="280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1 - 2 série</a:t>
                      </a:r>
                      <a:endParaRPr kumimoji="0" lang="cs-CZ" sz="280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18810">
                <a:tc gridSpan="6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Zátěž</a:t>
                      </a:r>
                      <a:endParaRPr kumimoji="0" lang="cs-CZ" sz="3600" b="1" i="0" u="none" strike="noStrike" cap="none" normalizeH="0" baseline="0" dirty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1881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60-80 %</a:t>
                      </a:r>
                      <a:endParaRPr kumimoji="0" lang="cs-CZ" sz="280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80 – 95 %</a:t>
                      </a:r>
                      <a:endParaRPr kumimoji="0" lang="cs-CZ" sz="2800" b="1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40 %</a:t>
                      </a:r>
                      <a:endParaRPr kumimoji="0" lang="cs-CZ" sz="280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0 - 10 %</a:t>
                      </a:r>
                      <a:endParaRPr kumimoji="0" lang="cs-CZ" sz="280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25 %</a:t>
                      </a:r>
                      <a:endParaRPr kumimoji="0" lang="cs-CZ" sz="280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Vlastní tělo</a:t>
                      </a:r>
                      <a:endParaRPr kumimoji="0" lang="cs-CZ" sz="2800" b="1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46334">
                <a:tc gridSpan="6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Čas</a:t>
                      </a:r>
                      <a:endParaRPr kumimoji="0" lang="cs-CZ" sz="3600" b="1" i="0" u="none" strike="noStrike" cap="none" normalizeH="0" baseline="0" dirty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63762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20-70 sekund</a:t>
                      </a:r>
                      <a:endParaRPr kumimoji="0" lang="cs-CZ" sz="280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Pod 20 sekund</a:t>
                      </a:r>
                      <a:endParaRPr kumimoji="0" lang="cs-CZ" sz="2800" b="1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Nad 70 sekund</a:t>
                      </a:r>
                      <a:endParaRPr kumimoji="0" lang="cs-CZ" sz="2800" b="1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20-30 sekund</a:t>
                      </a:r>
                      <a:endParaRPr kumimoji="0" lang="cs-CZ" sz="280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Do 10 sekund</a:t>
                      </a:r>
                      <a:endParaRPr kumimoji="0" lang="cs-CZ" sz="280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45 sekund</a:t>
                      </a:r>
                      <a:endParaRPr kumimoji="0" lang="cs-CZ" sz="2800" b="1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46334">
                <a:tc gridSpan="6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Odpočinek</a:t>
                      </a:r>
                      <a:endParaRPr kumimoji="0" lang="cs-CZ" sz="3600" b="1" i="0" u="none" strike="noStrike" cap="none" normalizeH="0" baseline="0" dirty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7529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2-3 minuty</a:t>
                      </a:r>
                      <a:endParaRPr kumimoji="0" lang="cs-CZ" sz="280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3-4 minuty</a:t>
                      </a:r>
                      <a:endParaRPr kumimoji="0" lang="cs-CZ" sz="2800" b="1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1-2 minuty</a:t>
                      </a:r>
                      <a:endParaRPr kumimoji="0" lang="cs-CZ" sz="2800" b="1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10-20 sekund</a:t>
                      </a:r>
                      <a:endParaRPr kumimoji="0" lang="cs-CZ" sz="2800" b="1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4-5 minut</a:t>
                      </a:r>
                      <a:endParaRPr kumimoji="0" lang="cs-CZ" sz="280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 minuta</a:t>
                      </a:r>
                      <a:endParaRPr kumimoji="0" lang="cs-CZ" sz="280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46869656"/>
      </p:ext>
    </p:extLst>
  </p:cSld>
  <p:clrMapOvr>
    <a:masterClrMapping/>
  </p:clrMapOvr>
  <p:transition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élník 3"/>
          <p:cNvSpPr/>
          <p:nvPr/>
        </p:nvSpPr>
        <p:spPr>
          <a:xfrm>
            <a:off x="436605" y="1086678"/>
            <a:ext cx="11359979" cy="5562600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" name="Rectangle 1"/>
          <p:cNvSpPr>
            <a:spLocks noGrp="1"/>
          </p:cNvSpPr>
          <p:nvPr>
            <p:ph type="title"/>
          </p:nvPr>
        </p:nvSpPr>
        <p:spPr>
          <a:xfrm>
            <a:off x="3546682" y="0"/>
            <a:ext cx="4504014" cy="1507067"/>
          </a:xfrm>
        </p:spPr>
        <p:txBody>
          <a:bodyPr/>
          <a:lstStyle/>
          <a:p>
            <a:pPr>
              <a:defRPr/>
            </a:pPr>
            <a:r>
              <a:rPr lang="cs-CZ" b="1" dirty="0">
                <a:solidFill>
                  <a:schemeClr val="bg1"/>
                </a:solidFill>
              </a:rPr>
              <a:t>Posturální svaly</a:t>
            </a:r>
          </a:p>
        </p:txBody>
      </p:sp>
      <p:sp>
        <p:nvSpPr>
          <p:cNvPr id="3" name="Rectangle 2"/>
          <p:cNvSpPr>
            <a:spLocks noGrp="1"/>
          </p:cNvSpPr>
          <p:nvPr>
            <p:ph idx="1"/>
          </p:nvPr>
        </p:nvSpPr>
        <p:spPr>
          <a:xfrm>
            <a:off x="718930" y="1086678"/>
            <a:ext cx="9448800" cy="5562600"/>
          </a:xfrm>
        </p:spPr>
        <p:txBody>
          <a:bodyPr rtlCol="0">
            <a:normAutofit fontScale="85000" lnSpcReduction="20000"/>
          </a:bodyPr>
          <a:lstStyle/>
          <a:p>
            <a:pPr eaLnBrk="1" fontAlgn="auto" hangingPunct="1">
              <a:buFont typeface="Arial"/>
              <a:buChar char="•"/>
              <a:defRPr/>
            </a:pPr>
            <a:r>
              <a:rPr lang="cs-CZ" b="1" dirty="0">
                <a:solidFill>
                  <a:schemeClr val="bg1"/>
                </a:solidFill>
                <a:latin typeface="Arial" pitchFamily="34" charset="0"/>
              </a:rPr>
              <a:t>kývač (m. </a:t>
            </a:r>
            <a:r>
              <a:rPr lang="cs-CZ" b="1" dirty="0" err="1">
                <a:solidFill>
                  <a:schemeClr val="bg1"/>
                </a:solidFill>
                <a:latin typeface="Arial" pitchFamily="34" charset="0"/>
              </a:rPr>
              <a:t>sternocleidomastoideus</a:t>
            </a:r>
            <a:r>
              <a:rPr lang="cs-CZ" b="1" dirty="0">
                <a:solidFill>
                  <a:schemeClr val="bg1"/>
                </a:solidFill>
                <a:latin typeface="Arial" pitchFamily="34" charset="0"/>
              </a:rPr>
              <a:t>)</a:t>
            </a:r>
          </a:p>
          <a:p>
            <a:pPr eaLnBrk="1" fontAlgn="auto" hangingPunct="1">
              <a:buFont typeface="Arial"/>
              <a:buChar char="•"/>
              <a:defRPr/>
            </a:pPr>
            <a:r>
              <a:rPr lang="cs-CZ" b="1" dirty="0">
                <a:solidFill>
                  <a:schemeClr val="bg1"/>
                </a:solidFill>
                <a:latin typeface="Arial" pitchFamily="34" charset="0"/>
              </a:rPr>
              <a:t>svaly kloněné (m. </a:t>
            </a:r>
            <a:r>
              <a:rPr lang="cs-CZ" b="1" dirty="0" err="1">
                <a:solidFill>
                  <a:schemeClr val="bg1"/>
                </a:solidFill>
                <a:latin typeface="Arial" pitchFamily="34" charset="0"/>
              </a:rPr>
              <a:t>scaleni</a:t>
            </a:r>
            <a:r>
              <a:rPr lang="cs-CZ" b="1" dirty="0">
                <a:solidFill>
                  <a:schemeClr val="bg1"/>
                </a:solidFill>
                <a:latin typeface="Arial" pitchFamily="34" charset="0"/>
              </a:rPr>
              <a:t>) </a:t>
            </a:r>
          </a:p>
          <a:p>
            <a:pPr eaLnBrk="1" fontAlgn="auto" hangingPunct="1">
              <a:buFont typeface="Arial"/>
              <a:buChar char="•"/>
              <a:defRPr/>
            </a:pPr>
            <a:r>
              <a:rPr lang="cs-CZ" b="1" dirty="0">
                <a:solidFill>
                  <a:schemeClr val="bg1"/>
                </a:solidFill>
                <a:latin typeface="Arial" pitchFamily="34" charset="0"/>
              </a:rPr>
              <a:t>zdvihač lopatky (m. </a:t>
            </a:r>
            <a:r>
              <a:rPr lang="cs-CZ" b="1" dirty="0" err="1">
                <a:solidFill>
                  <a:schemeClr val="bg1"/>
                </a:solidFill>
                <a:latin typeface="Arial" pitchFamily="34" charset="0"/>
              </a:rPr>
              <a:t>levator</a:t>
            </a:r>
            <a:r>
              <a:rPr lang="cs-CZ" b="1" dirty="0">
                <a:solidFill>
                  <a:schemeClr val="bg1"/>
                </a:solidFill>
                <a:latin typeface="Arial" pitchFamily="34" charset="0"/>
              </a:rPr>
              <a:t> </a:t>
            </a:r>
            <a:r>
              <a:rPr lang="cs-CZ" b="1" dirty="0" err="1">
                <a:solidFill>
                  <a:schemeClr val="bg1"/>
                </a:solidFill>
                <a:latin typeface="Arial" pitchFamily="34" charset="0"/>
              </a:rPr>
              <a:t>scapulae</a:t>
            </a:r>
            <a:r>
              <a:rPr lang="cs-CZ" b="1" dirty="0">
                <a:solidFill>
                  <a:schemeClr val="bg1"/>
                </a:solidFill>
                <a:latin typeface="Arial" pitchFamily="34" charset="0"/>
              </a:rPr>
              <a:t>)</a:t>
            </a:r>
          </a:p>
          <a:p>
            <a:pPr eaLnBrk="1" fontAlgn="auto" hangingPunct="1">
              <a:buFont typeface="Arial"/>
              <a:buChar char="•"/>
              <a:defRPr/>
            </a:pPr>
            <a:r>
              <a:rPr lang="cs-CZ" b="1" dirty="0">
                <a:solidFill>
                  <a:schemeClr val="bg1"/>
                </a:solidFill>
                <a:latin typeface="Arial" pitchFamily="34" charset="0"/>
              </a:rPr>
              <a:t>horní část trapézového svalu (m. </a:t>
            </a:r>
            <a:r>
              <a:rPr lang="cs-CZ" b="1" dirty="0" err="1">
                <a:solidFill>
                  <a:schemeClr val="bg1"/>
                </a:solidFill>
                <a:latin typeface="Arial" pitchFamily="34" charset="0"/>
              </a:rPr>
              <a:t>trapezius</a:t>
            </a:r>
            <a:r>
              <a:rPr lang="cs-CZ" b="1" dirty="0">
                <a:solidFill>
                  <a:schemeClr val="bg1"/>
                </a:solidFill>
                <a:latin typeface="Arial" pitchFamily="34" charset="0"/>
              </a:rPr>
              <a:t>)</a:t>
            </a:r>
          </a:p>
          <a:p>
            <a:pPr eaLnBrk="1" fontAlgn="auto" hangingPunct="1">
              <a:buFont typeface="Arial"/>
              <a:buChar char="•"/>
              <a:defRPr/>
            </a:pPr>
            <a:r>
              <a:rPr lang="cs-CZ" b="1" dirty="0">
                <a:solidFill>
                  <a:schemeClr val="bg1"/>
                </a:solidFill>
                <a:latin typeface="Arial" pitchFamily="34" charset="0"/>
              </a:rPr>
              <a:t>vzpřimovače páteře - hlavně bederní a šíjové </a:t>
            </a:r>
          </a:p>
          <a:p>
            <a:pPr eaLnBrk="1" fontAlgn="auto" hangingPunct="1">
              <a:buFont typeface="Arial"/>
              <a:buChar char="•"/>
              <a:defRPr/>
            </a:pPr>
            <a:r>
              <a:rPr lang="cs-CZ" b="1" dirty="0">
                <a:solidFill>
                  <a:schemeClr val="bg1"/>
                </a:solidFill>
                <a:latin typeface="Arial" pitchFamily="34" charset="0"/>
              </a:rPr>
              <a:t>spodní vlákna velkého svalu prsního (m. major </a:t>
            </a:r>
            <a:r>
              <a:rPr lang="cs-CZ" b="1" dirty="0" err="1">
                <a:solidFill>
                  <a:schemeClr val="bg1"/>
                </a:solidFill>
                <a:latin typeface="Arial" pitchFamily="34" charset="0"/>
              </a:rPr>
              <a:t>pectoralis</a:t>
            </a:r>
            <a:r>
              <a:rPr lang="cs-CZ" b="1" dirty="0">
                <a:solidFill>
                  <a:schemeClr val="bg1"/>
                </a:solidFill>
                <a:latin typeface="Arial" pitchFamily="34" charset="0"/>
              </a:rPr>
              <a:t>)</a:t>
            </a:r>
          </a:p>
          <a:p>
            <a:pPr eaLnBrk="1" fontAlgn="auto" hangingPunct="1">
              <a:buFont typeface="Arial"/>
              <a:buChar char="•"/>
              <a:defRPr/>
            </a:pPr>
            <a:r>
              <a:rPr lang="cs-CZ" b="1" dirty="0">
                <a:solidFill>
                  <a:schemeClr val="bg1"/>
                </a:solidFill>
                <a:latin typeface="Arial" pitchFamily="34" charset="0"/>
              </a:rPr>
              <a:t>podlopatkový sval (m. </a:t>
            </a:r>
            <a:r>
              <a:rPr lang="cs-CZ" b="1" dirty="0" err="1">
                <a:solidFill>
                  <a:schemeClr val="bg1"/>
                </a:solidFill>
                <a:latin typeface="Arial" pitchFamily="34" charset="0"/>
              </a:rPr>
              <a:t>supraspinatus</a:t>
            </a:r>
            <a:r>
              <a:rPr lang="cs-CZ" b="1" dirty="0">
                <a:solidFill>
                  <a:schemeClr val="bg1"/>
                </a:solidFill>
                <a:latin typeface="Arial" pitchFamily="34" charset="0"/>
              </a:rPr>
              <a:t>)</a:t>
            </a:r>
          </a:p>
          <a:p>
            <a:pPr eaLnBrk="1" fontAlgn="auto" hangingPunct="1">
              <a:buFont typeface="Arial"/>
              <a:buChar char="•"/>
              <a:defRPr/>
            </a:pPr>
            <a:r>
              <a:rPr lang="cs-CZ" b="1" dirty="0">
                <a:solidFill>
                  <a:schemeClr val="bg1"/>
                </a:solidFill>
                <a:latin typeface="Arial" pitchFamily="34" charset="0"/>
              </a:rPr>
              <a:t>spodní vlákna širokého svalu zádového (m. </a:t>
            </a:r>
            <a:r>
              <a:rPr lang="cs-CZ" b="1" dirty="0" err="1">
                <a:solidFill>
                  <a:schemeClr val="bg1"/>
                </a:solidFill>
                <a:latin typeface="Arial" pitchFamily="34" charset="0"/>
              </a:rPr>
              <a:t>latissimus</a:t>
            </a:r>
            <a:r>
              <a:rPr lang="cs-CZ" b="1" dirty="0">
                <a:solidFill>
                  <a:schemeClr val="bg1"/>
                </a:solidFill>
                <a:latin typeface="Arial" pitchFamily="34" charset="0"/>
              </a:rPr>
              <a:t> </a:t>
            </a:r>
            <a:r>
              <a:rPr lang="cs-CZ" b="1" dirty="0" err="1">
                <a:solidFill>
                  <a:schemeClr val="bg1"/>
                </a:solidFill>
                <a:latin typeface="Arial" pitchFamily="34" charset="0"/>
              </a:rPr>
              <a:t>dorsi</a:t>
            </a:r>
            <a:r>
              <a:rPr lang="cs-CZ" b="1" dirty="0">
                <a:solidFill>
                  <a:schemeClr val="bg1"/>
                </a:solidFill>
                <a:latin typeface="Arial" pitchFamily="34" charset="0"/>
              </a:rPr>
              <a:t>)</a:t>
            </a:r>
          </a:p>
          <a:p>
            <a:pPr eaLnBrk="1" fontAlgn="auto" hangingPunct="1">
              <a:buFont typeface="Arial"/>
              <a:buChar char="•"/>
              <a:defRPr/>
            </a:pPr>
            <a:r>
              <a:rPr lang="cs-CZ" b="1" dirty="0">
                <a:solidFill>
                  <a:schemeClr val="bg1"/>
                </a:solidFill>
                <a:latin typeface="Arial" pitchFamily="34" charset="0"/>
              </a:rPr>
              <a:t>dvojhlavý sval pažní (m. biceps </a:t>
            </a:r>
            <a:r>
              <a:rPr lang="cs-CZ" b="1" dirty="0" err="1">
                <a:solidFill>
                  <a:schemeClr val="bg1"/>
                </a:solidFill>
                <a:latin typeface="Arial" pitchFamily="34" charset="0"/>
              </a:rPr>
              <a:t>brachii</a:t>
            </a:r>
            <a:r>
              <a:rPr lang="cs-CZ" b="1" dirty="0">
                <a:solidFill>
                  <a:schemeClr val="bg1"/>
                </a:solidFill>
                <a:latin typeface="Arial" pitchFamily="34" charset="0"/>
              </a:rPr>
              <a:t>)</a:t>
            </a:r>
          </a:p>
          <a:p>
            <a:pPr eaLnBrk="1" fontAlgn="auto" hangingPunct="1">
              <a:buFont typeface="Arial"/>
              <a:buChar char="•"/>
              <a:defRPr/>
            </a:pPr>
            <a:r>
              <a:rPr lang="cs-CZ" b="1" dirty="0">
                <a:solidFill>
                  <a:schemeClr val="bg1"/>
                </a:solidFill>
                <a:latin typeface="Arial" pitchFamily="34" charset="0"/>
              </a:rPr>
              <a:t>čtyřhranný sval bederní (m. </a:t>
            </a:r>
            <a:r>
              <a:rPr lang="cs-CZ" b="1" dirty="0" err="1">
                <a:solidFill>
                  <a:schemeClr val="bg1"/>
                </a:solidFill>
                <a:latin typeface="Arial" pitchFamily="34" charset="0"/>
              </a:rPr>
              <a:t>quadratus</a:t>
            </a:r>
            <a:r>
              <a:rPr lang="cs-CZ" b="1" dirty="0">
                <a:solidFill>
                  <a:schemeClr val="bg1"/>
                </a:solidFill>
                <a:latin typeface="Arial" pitchFamily="34" charset="0"/>
              </a:rPr>
              <a:t> </a:t>
            </a:r>
            <a:r>
              <a:rPr lang="cs-CZ" b="1" dirty="0" err="1">
                <a:solidFill>
                  <a:schemeClr val="bg1"/>
                </a:solidFill>
                <a:latin typeface="Arial" pitchFamily="34" charset="0"/>
              </a:rPr>
              <a:t>lumborum</a:t>
            </a:r>
            <a:r>
              <a:rPr lang="cs-CZ" b="1" dirty="0">
                <a:solidFill>
                  <a:schemeClr val="bg1"/>
                </a:solidFill>
                <a:latin typeface="Arial" pitchFamily="34" charset="0"/>
              </a:rPr>
              <a:t>)</a:t>
            </a:r>
          </a:p>
          <a:p>
            <a:pPr eaLnBrk="1" fontAlgn="auto" hangingPunct="1">
              <a:buFont typeface="Arial"/>
              <a:buChar char="•"/>
              <a:defRPr/>
            </a:pPr>
            <a:r>
              <a:rPr lang="cs-CZ" b="1" dirty="0">
                <a:solidFill>
                  <a:schemeClr val="bg1"/>
                </a:solidFill>
                <a:latin typeface="Arial" pitchFamily="34" charset="0"/>
              </a:rPr>
              <a:t>sval </a:t>
            </a:r>
            <a:r>
              <a:rPr lang="cs-CZ" b="1" dirty="0" err="1">
                <a:solidFill>
                  <a:schemeClr val="bg1"/>
                </a:solidFill>
                <a:latin typeface="Arial" pitchFamily="34" charset="0"/>
              </a:rPr>
              <a:t>bedrokyčlostehenní</a:t>
            </a:r>
            <a:r>
              <a:rPr lang="cs-CZ" b="1" dirty="0">
                <a:solidFill>
                  <a:schemeClr val="bg1"/>
                </a:solidFill>
                <a:latin typeface="Arial" pitchFamily="34" charset="0"/>
              </a:rPr>
              <a:t> (m. </a:t>
            </a:r>
            <a:r>
              <a:rPr lang="cs-CZ" b="1" dirty="0" err="1">
                <a:solidFill>
                  <a:schemeClr val="bg1"/>
                </a:solidFill>
                <a:latin typeface="Arial" pitchFamily="34" charset="0"/>
              </a:rPr>
              <a:t>illiopsoas</a:t>
            </a:r>
            <a:r>
              <a:rPr lang="cs-CZ" b="1" dirty="0">
                <a:solidFill>
                  <a:schemeClr val="bg1"/>
                </a:solidFill>
                <a:latin typeface="Arial" pitchFamily="34" charset="0"/>
              </a:rPr>
              <a:t> major)</a:t>
            </a:r>
          </a:p>
          <a:p>
            <a:pPr eaLnBrk="1" fontAlgn="auto" hangingPunct="1">
              <a:buFont typeface="Arial"/>
              <a:buChar char="•"/>
              <a:defRPr/>
            </a:pPr>
            <a:r>
              <a:rPr lang="cs-CZ" b="1" dirty="0">
                <a:solidFill>
                  <a:schemeClr val="bg1"/>
                </a:solidFill>
                <a:latin typeface="Arial" pitchFamily="34" charset="0"/>
              </a:rPr>
              <a:t>vnější rotátory kyčle - sval hruškovitý (m. </a:t>
            </a:r>
            <a:r>
              <a:rPr lang="cs-CZ" b="1" dirty="0" err="1">
                <a:solidFill>
                  <a:schemeClr val="bg1"/>
                </a:solidFill>
                <a:latin typeface="Arial" pitchFamily="34" charset="0"/>
              </a:rPr>
              <a:t>piriformis</a:t>
            </a:r>
            <a:r>
              <a:rPr lang="cs-CZ" b="1" dirty="0">
                <a:solidFill>
                  <a:schemeClr val="bg1"/>
                </a:solidFill>
                <a:latin typeface="Arial" pitchFamily="34" charset="0"/>
              </a:rPr>
              <a:t>)</a:t>
            </a:r>
          </a:p>
          <a:p>
            <a:pPr eaLnBrk="1" fontAlgn="auto" hangingPunct="1">
              <a:buFont typeface="Arial"/>
              <a:buChar char="•"/>
              <a:defRPr/>
            </a:pPr>
            <a:r>
              <a:rPr lang="cs-CZ" b="1" dirty="0">
                <a:solidFill>
                  <a:schemeClr val="bg1"/>
                </a:solidFill>
                <a:latin typeface="Arial" pitchFamily="34" charset="0"/>
              </a:rPr>
              <a:t>napínač stehenní povázky (m. tensor </a:t>
            </a:r>
            <a:r>
              <a:rPr lang="cs-CZ" b="1" dirty="0" err="1">
                <a:solidFill>
                  <a:schemeClr val="bg1"/>
                </a:solidFill>
                <a:latin typeface="Arial" pitchFamily="34" charset="0"/>
              </a:rPr>
              <a:t>fasciae</a:t>
            </a:r>
            <a:r>
              <a:rPr lang="cs-CZ" b="1" dirty="0">
                <a:solidFill>
                  <a:schemeClr val="bg1"/>
                </a:solidFill>
                <a:latin typeface="Arial" pitchFamily="34" charset="0"/>
              </a:rPr>
              <a:t> </a:t>
            </a:r>
            <a:r>
              <a:rPr lang="cs-CZ" b="1" dirty="0" err="1">
                <a:solidFill>
                  <a:schemeClr val="bg1"/>
                </a:solidFill>
                <a:latin typeface="Arial" pitchFamily="34" charset="0"/>
              </a:rPr>
              <a:t>latae</a:t>
            </a:r>
            <a:r>
              <a:rPr lang="cs-CZ" b="1" dirty="0">
                <a:solidFill>
                  <a:schemeClr val="bg1"/>
                </a:solidFill>
                <a:latin typeface="Arial" pitchFamily="34" charset="0"/>
              </a:rPr>
              <a:t>)</a:t>
            </a:r>
          </a:p>
          <a:p>
            <a:pPr eaLnBrk="1" fontAlgn="auto" hangingPunct="1">
              <a:buFont typeface="Arial"/>
              <a:buChar char="•"/>
              <a:defRPr/>
            </a:pPr>
            <a:r>
              <a:rPr lang="cs-CZ" b="1" dirty="0">
                <a:solidFill>
                  <a:schemeClr val="bg1"/>
                </a:solidFill>
                <a:latin typeface="Arial" pitchFamily="34" charset="0"/>
              </a:rPr>
              <a:t>přímý sval stehenní (m. </a:t>
            </a:r>
            <a:r>
              <a:rPr lang="cs-CZ" b="1" dirty="0" err="1">
                <a:solidFill>
                  <a:schemeClr val="bg1"/>
                </a:solidFill>
                <a:latin typeface="Arial" pitchFamily="34" charset="0"/>
              </a:rPr>
              <a:t>rectus</a:t>
            </a:r>
            <a:r>
              <a:rPr lang="cs-CZ" b="1" dirty="0">
                <a:solidFill>
                  <a:schemeClr val="bg1"/>
                </a:solidFill>
                <a:latin typeface="Arial" pitchFamily="34" charset="0"/>
              </a:rPr>
              <a:t> </a:t>
            </a:r>
            <a:r>
              <a:rPr lang="cs-CZ" b="1" dirty="0" err="1">
                <a:solidFill>
                  <a:schemeClr val="bg1"/>
                </a:solidFill>
                <a:latin typeface="Arial" pitchFamily="34" charset="0"/>
              </a:rPr>
              <a:t>femoris</a:t>
            </a:r>
            <a:r>
              <a:rPr lang="cs-CZ" b="1" dirty="0">
                <a:solidFill>
                  <a:schemeClr val="bg1"/>
                </a:solidFill>
                <a:latin typeface="Arial" pitchFamily="34" charset="0"/>
              </a:rPr>
              <a:t>)</a:t>
            </a:r>
          </a:p>
          <a:p>
            <a:pPr eaLnBrk="1" fontAlgn="auto" hangingPunct="1">
              <a:buFont typeface="Arial"/>
              <a:buChar char="•"/>
              <a:defRPr/>
            </a:pPr>
            <a:r>
              <a:rPr lang="cs-CZ" b="1" dirty="0">
                <a:solidFill>
                  <a:schemeClr val="bg1"/>
                </a:solidFill>
                <a:latin typeface="Arial" pitchFamily="34" charset="0"/>
              </a:rPr>
              <a:t>přitahovače stehna (adduktory)</a:t>
            </a:r>
          </a:p>
          <a:p>
            <a:pPr eaLnBrk="1" fontAlgn="auto" hangingPunct="1">
              <a:buFont typeface="Arial"/>
              <a:buChar char="•"/>
              <a:defRPr/>
            </a:pPr>
            <a:r>
              <a:rPr lang="cs-CZ" b="1" dirty="0">
                <a:solidFill>
                  <a:schemeClr val="bg1"/>
                </a:solidFill>
                <a:latin typeface="Arial" pitchFamily="34" charset="0"/>
              </a:rPr>
              <a:t>lýtkové svaly (dvojhlavý a šikmý lýtkový sval)</a:t>
            </a:r>
          </a:p>
        </p:txBody>
      </p:sp>
    </p:spTree>
    <p:extLst>
      <p:ext uri="{BB962C8B-B14F-4D97-AF65-F5344CB8AC3E}">
        <p14:creationId xmlns:p14="http://schemas.microsoft.com/office/powerpoint/2010/main" val="2344520179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élník 3"/>
          <p:cNvSpPr/>
          <p:nvPr/>
        </p:nvSpPr>
        <p:spPr>
          <a:xfrm>
            <a:off x="436605" y="1086677"/>
            <a:ext cx="11359979" cy="5671931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" name="Rectangle 1"/>
          <p:cNvSpPr>
            <a:spLocks noGrp="1"/>
          </p:cNvSpPr>
          <p:nvPr>
            <p:ph type="title"/>
          </p:nvPr>
        </p:nvSpPr>
        <p:spPr>
          <a:xfrm>
            <a:off x="4080013" y="-94607"/>
            <a:ext cx="3533361" cy="1507067"/>
          </a:xfrm>
        </p:spPr>
        <p:txBody>
          <a:bodyPr/>
          <a:lstStyle/>
          <a:p>
            <a:pPr>
              <a:defRPr/>
            </a:pPr>
            <a:r>
              <a:rPr lang="cs-CZ" b="1" dirty="0" err="1">
                <a:solidFill>
                  <a:schemeClr val="bg1"/>
                </a:solidFill>
              </a:rPr>
              <a:t>Fázické</a:t>
            </a:r>
            <a:r>
              <a:rPr lang="cs-CZ" b="1" dirty="0">
                <a:solidFill>
                  <a:schemeClr val="bg1"/>
                </a:solidFill>
              </a:rPr>
              <a:t> svaly</a:t>
            </a:r>
          </a:p>
        </p:txBody>
      </p:sp>
      <p:sp>
        <p:nvSpPr>
          <p:cNvPr id="3" name="Rectangle 2"/>
          <p:cNvSpPr>
            <a:spLocks noGrp="1"/>
          </p:cNvSpPr>
          <p:nvPr>
            <p:ph idx="1"/>
          </p:nvPr>
        </p:nvSpPr>
        <p:spPr>
          <a:xfrm>
            <a:off x="649355" y="1196009"/>
            <a:ext cx="11058941" cy="5562600"/>
          </a:xfrm>
        </p:spPr>
        <p:txBody>
          <a:bodyPr rtlCol="0">
            <a:normAutofit fontScale="92500" lnSpcReduction="10000"/>
          </a:bodyPr>
          <a:lstStyle/>
          <a:p>
            <a:pPr eaLnBrk="1" fontAlgn="auto" hangingPunct="1">
              <a:buFont typeface="Arial"/>
              <a:buChar char="•"/>
              <a:defRPr/>
            </a:pPr>
            <a:r>
              <a:rPr lang="cs-CZ" b="1" dirty="0">
                <a:solidFill>
                  <a:schemeClr val="bg1"/>
                </a:solidFill>
                <a:latin typeface="Arial" pitchFamily="34" charset="0"/>
              </a:rPr>
              <a:t>rotátory páteře</a:t>
            </a:r>
          </a:p>
          <a:p>
            <a:pPr eaLnBrk="1" fontAlgn="auto" hangingPunct="1">
              <a:buFont typeface="Arial"/>
              <a:buChar char="•"/>
              <a:defRPr/>
            </a:pPr>
            <a:r>
              <a:rPr lang="cs-CZ" b="1" dirty="0">
                <a:solidFill>
                  <a:schemeClr val="bg1"/>
                </a:solidFill>
                <a:latin typeface="Arial" pitchFamily="34" charset="0"/>
              </a:rPr>
              <a:t>vzpřimovače hrudní páteře</a:t>
            </a:r>
          </a:p>
          <a:p>
            <a:pPr eaLnBrk="1" fontAlgn="auto" hangingPunct="1">
              <a:buFont typeface="Arial"/>
              <a:buChar char="•"/>
              <a:defRPr/>
            </a:pPr>
            <a:r>
              <a:rPr lang="cs-CZ" b="1" dirty="0">
                <a:solidFill>
                  <a:schemeClr val="bg1"/>
                </a:solidFill>
                <a:latin typeface="Arial" pitchFamily="34" charset="0"/>
              </a:rPr>
              <a:t>flexory krku</a:t>
            </a:r>
          </a:p>
          <a:p>
            <a:pPr eaLnBrk="1" fontAlgn="auto" hangingPunct="1">
              <a:buFont typeface="Arial"/>
              <a:buChar char="•"/>
              <a:defRPr/>
            </a:pPr>
            <a:r>
              <a:rPr lang="cs-CZ" b="1" dirty="0" err="1">
                <a:solidFill>
                  <a:schemeClr val="bg1"/>
                </a:solidFill>
                <a:latin typeface="Arial" pitchFamily="34" charset="0"/>
              </a:rPr>
              <a:t>mezilopatkové</a:t>
            </a:r>
            <a:r>
              <a:rPr lang="cs-CZ" b="1" dirty="0">
                <a:solidFill>
                  <a:schemeClr val="bg1"/>
                </a:solidFill>
                <a:latin typeface="Arial" pitchFamily="34" charset="0"/>
              </a:rPr>
              <a:t> svaly (rombické svaly a střední a spodní vlákna trapézového svalu)</a:t>
            </a:r>
          </a:p>
          <a:p>
            <a:pPr eaLnBrk="1" fontAlgn="auto" hangingPunct="1">
              <a:buFont typeface="Arial"/>
              <a:buChar char="•"/>
              <a:defRPr/>
            </a:pPr>
            <a:r>
              <a:rPr lang="cs-CZ" b="1" dirty="0">
                <a:solidFill>
                  <a:schemeClr val="bg1"/>
                </a:solidFill>
                <a:latin typeface="Arial" pitchFamily="34" charset="0"/>
              </a:rPr>
              <a:t>přední pilovitý sval (m. </a:t>
            </a:r>
            <a:r>
              <a:rPr lang="cs-CZ" b="1" dirty="0" err="1">
                <a:solidFill>
                  <a:schemeClr val="bg1"/>
                </a:solidFill>
                <a:latin typeface="Arial" pitchFamily="34" charset="0"/>
              </a:rPr>
              <a:t>serratus</a:t>
            </a:r>
            <a:r>
              <a:rPr lang="cs-CZ" b="1" dirty="0">
                <a:solidFill>
                  <a:schemeClr val="bg1"/>
                </a:solidFill>
                <a:latin typeface="Arial" pitchFamily="34" charset="0"/>
              </a:rPr>
              <a:t> </a:t>
            </a:r>
            <a:r>
              <a:rPr lang="cs-CZ" b="1" dirty="0" err="1">
                <a:solidFill>
                  <a:schemeClr val="bg1"/>
                </a:solidFill>
                <a:latin typeface="Arial" pitchFamily="34" charset="0"/>
              </a:rPr>
              <a:t>anterior</a:t>
            </a:r>
            <a:r>
              <a:rPr lang="cs-CZ" b="1" dirty="0">
                <a:solidFill>
                  <a:schemeClr val="bg1"/>
                </a:solidFill>
                <a:latin typeface="Arial" pitchFamily="34" charset="0"/>
              </a:rPr>
              <a:t>)</a:t>
            </a:r>
          </a:p>
          <a:p>
            <a:pPr eaLnBrk="1" fontAlgn="auto" hangingPunct="1">
              <a:buFont typeface="Arial"/>
              <a:buChar char="•"/>
              <a:defRPr/>
            </a:pPr>
            <a:r>
              <a:rPr lang="cs-CZ" b="1" dirty="0">
                <a:solidFill>
                  <a:schemeClr val="bg1"/>
                </a:solidFill>
                <a:latin typeface="Arial" pitchFamily="34" charset="0"/>
              </a:rPr>
              <a:t>horní vodorovná vlákna širokého svalu zádového (m. </a:t>
            </a:r>
            <a:r>
              <a:rPr lang="cs-CZ" b="1" dirty="0" err="1">
                <a:solidFill>
                  <a:schemeClr val="bg1"/>
                </a:solidFill>
                <a:latin typeface="Arial" pitchFamily="34" charset="0"/>
              </a:rPr>
              <a:t>latissimus</a:t>
            </a:r>
            <a:r>
              <a:rPr lang="cs-CZ" b="1" dirty="0">
                <a:solidFill>
                  <a:schemeClr val="bg1"/>
                </a:solidFill>
                <a:latin typeface="Arial" pitchFamily="34" charset="0"/>
              </a:rPr>
              <a:t> </a:t>
            </a:r>
            <a:r>
              <a:rPr lang="cs-CZ" b="1" dirty="0" err="1">
                <a:solidFill>
                  <a:schemeClr val="bg1"/>
                </a:solidFill>
                <a:latin typeface="Arial" pitchFamily="34" charset="0"/>
              </a:rPr>
              <a:t>dorsi</a:t>
            </a:r>
            <a:r>
              <a:rPr lang="cs-CZ" b="1" dirty="0">
                <a:solidFill>
                  <a:schemeClr val="bg1"/>
                </a:solidFill>
                <a:latin typeface="Arial" pitchFamily="34" charset="0"/>
              </a:rPr>
              <a:t>)</a:t>
            </a:r>
          </a:p>
          <a:p>
            <a:pPr eaLnBrk="1" fontAlgn="auto" hangingPunct="1">
              <a:buFont typeface="Arial"/>
              <a:buChar char="•"/>
              <a:defRPr/>
            </a:pPr>
            <a:r>
              <a:rPr lang="cs-CZ" b="1" dirty="0">
                <a:solidFill>
                  <a:schemeClr val="bg1"/>
                </a:solidFill>
                <a:latin typeface="Arial" pitchFamily="34" charset="0"/>
              </a:rPr>
              <a:t>zadní část svalu deltového (m. </a:t>
            </a:r>
            <a:r>
              <a:rPr lang="cs-CZ" b="1" dirty="0" err="1">
                <a:solidFill>
                  <a:schemeClr val="bg1"/>
                </a:solidFill>
                <a:latin typeface="Arial" pitchFamily="34" charset="0"/>
              </a:rPr>
              <a:t>deltoideus</a:t>
            </a:r>
            <a:r>
              <a:rPr lang="cs-CZ" b="1" dirty="0">
                <a:solidFill>
                  <a:schemeClr val="bg1"/>
                </a:solidFill>
                <a:latin typeface="Arial" pitchFamily="34" charset="0"/>
              </a:rPr>
              <a:t>)</a:t>
            </a:r>
          </a:p>
          <a:p>
            <a:pPr eaLnBrk="1" fontAlgn="auto" hangingPunct="1">
              <a:buFont typeface="Arial"/>
              <a:buChar char="•"/>
              <a:defRPr/>
            </a:pPr>
            <a:r>
              <a:rPr lang="cs-CZ" b="1" dirty="0">
                <a:solidFill>
                  <a:schemeClr val="bg1"/>
                </a:solidFill>
                <a:latin typeface="Arial" pitchFamily="34" charset="0"/>
              </a:rPr>
              <a:t>vnější rotátory paže (</a:t>
            </a:r>
            <a:r>
              <a:rPr lang="cs-CZ" b="1" dirty="0" err="1">
                <a:solidFill>
                  <a:schemeClr val="bg1"/>
                </a:solidFill>
                <a:latin typeface="Arial" pitchFamily="34" charset="0"/>
              </a:rPr>
              <a:t>podhřebenový</a:t>
            </a:r>
            <a:r>
              <a:rPr lang="cs-CZ" b="1" dirty="0">
                <a:solidFill>
                  <a:schemeClr val="bg1"/>
                </a:solidFill>
                <a:latin typeface="Arial" pitchFamily="34" charset="0"/>
              </a:rPr>
              <a:t> sval a malý oblý sval)</a:t>
            </a:r>
          </a:p>
          <a:p>
            <a:pPr eaLnBrk="1" fontAlgn="auto" hangingPunct="1">
              <a:buFont typeface="Arial"/>
              <a:buChar char="•"/>
              <a:defRPr/>
            </a:pPr>
            <a:r>
              <a:rPr lang="cs-CZ" b="1" dirty="0">
                <a:solidFill>
                  <a:schemeClr val="bg1"/>
                </a:solidFill>
                <a:latin typeface="Arial" pitchFamily="34" charset="0"/>
              </a:rPr>
              <a:t>trojhlavý sval pažní (m. triceps </a:t>
            </a:r>
            <a:r>
              <a:rPr lang="cs-CZ" b="1" dirty="0" err="1">
                <a:solidFill>
                  <a:schemeClr val="bg1"/>
                </a:solidFill>
                <a:latin typeface="Arial" pitchFamily="34" charset="0"/>
              </a:rPr>
              <a:t>brachii</a:t>
            </a:r>
            <a:r>
              <a:rPr lang="cs-CZ" b="1" dirty="0">
                <a:solidFill>
                  <a:schemeClr val="bg1"/>
                </a:solidFill>
                <a:latin typeface="Arial" pitchFamily="34" charset="0"/>
              </a:rPr>
              <a:t>)</a:t>
            </a:r>
          </a:p>
          <a:p>
            <a:pPr eaLnBrk="1" fontAlgn="auto" hangingPunct="1">
              <a:buFont typeface="Arial"/>
              <a:buChar char="•"/>
              <a:defRPr/>
            </a:pPr>
            <a:r>
              <a:rPr lang="cs-CZ" b="1" dirty="0">
                <a:solidFill>
                  <a:schemeClr val="bg1"/>
                </a:solidFill>
                <a:latin typeface="Arial" pitchFamily="34" charset="0"/>
              </a:rPr>
              <a:t>horní vlákna velkého svalu prsního (m. </a:t>
            </a:r>
            <a:r>
              <a:rPr lang="cs-CZ" b="1" dirty="0" err="1">
                <a:solidFill>
                  <a:schemeClr val="bg1"/>
                </a:solidFill>
                <a:latin typeface="Arial" pitchFamily="34" charset="0"/>
              </a:rPr>
              <a:t>pectoralis</a:t>
            </a:r>
            <a:r>
              <a:rPr lang="cs-CZ" b="1" dirty="0">
                <a:solidFill>
                  <a:schemeClr val="bg1"/>
                </a:solidFill>
                <a:latin typeface="Arial" pitchFamily="34" charset="0"/>
              </a:rPr>
              <a:t> major)</a:t>
            </a:r>
          </a:p>
          <a:p>
            <a:pPr eaLnBrk="1" fontAlgn="auto" hangingPunct="1">
              <a:buFont typeface="Arial"/>
              <a:buChar char="•"/>
              <a:defRPr/>
            </a:pPr>
            <a:r>
              <a:rPr lang="cs-CZ" b="1" dirty="0">
                <a:solidFill>
                  <a:schemeClr val="bg1"/>
                </a:solidFill>
                <a:latin typeface="Arial" pitchFamily="34" charset="0"/>
              </a:rPr>
              <a:t>břišní svaly (přímý, šikmý vnější a vnitřní sval břišní)</a:t>
            </a:r>
          </a:p>
          <a:p>
            <a:pPr eaLnBrk="1" fontAlgn="auto" hangingPunct="1">
              <a:buFont typeface="Arial"/>
              <a:buChar char="•"/>
              <a:defRPr/>
            </a:pPr>
            <a:r>
              <a:rPr lang="cs-CZ" b="1" dirty="0">
                <a:solidFill>
                  <a:schemeClr val="bg1"/>
                </a:solidFill>
                <a:latin typeface="Arial" pitchFamily="34" charset="0"/>
              </a:rPr>
              <a:t>hýžďové svaly (m. </a:t>
            </a:r>
            <a:r>
              <a:rPr lang="cs-CZ" b="1" dirty="0" err="1">
                <a:solidFill>
                  <a:schemeClr val="bg1"/>
                </a:solidFill>
                <a:latin typeface="Arial" pitchFamily="34" charset="0"/>
              </a:rPr>
              <a:t>gluteus</a:t>
            </a:r>
            <a:r>
              <a:rPr lang="cs-CZ" b="1" dirty="0">
                <a:solidFill>
                  <a:schemeClr val="bg1"/>
                </a:solidFill>
                <a:latin typeface="Arial" pitchFamily="34" charset="0"/>
              </a:rPr>
              <a:t> </a:t>
            </a:r>
            <a:r>
              <a:rPr lang="cs-CZ" b="1" dirty="0" err="1">
                <a:solidFill>
                  <a:schemeClr val="bg1"/>
                </a:solidFill>
                <a:latin typeface="Arial" pitchFamily="34" charset="0"/>
              </a:rPr>
              <a:t>maximus</a:t>
            </a:r>
            <a:r>
              <a:rPr lang="cs-CZ" b="1" dirty="0">
                <a:solidFill>
                  <a:schemeClr val="bg1"/>
                </a:solidFill>
                <a:latin typeface="Arial" pitchFamily="34" charset="0"/>
              </a:rPr>
              <a:t>/ </a:t>
            </a:r>
            <a:r>
              <a:rPr lang="cs-CZ" b="1" dirty="0" err="1">
                <a:solidFill>
                  <a:schemeClr val="bg1"/>
                </a:solidFill>
                <a:latin typeface="Arial" pitchFamily="34" charset="0"/>
              </a:rPr>
              <a:t>medius</a:t>
            </a:r>
            <a:r>
              <a:rPr lang="cs-CZ" b="1" dirty="0">
                <a:solidFill>
                  <a:schemeClr val="bg1"/>
                </a:solidFill>
                <a:latin typeface="Arial" pitchFamily="34" charset="0"/>
              </a:rPr>
              <a:t>/ </a:t>
            </a:r>
            <a:r>
              <a:rPr lang="cs-CZ" b="1" dirty="0" err="1">
                <a:solidFill>
                  <a:schemeClr val="bg1"/>
                </a:solidFill>
                <a:latin typeface="Arial" pitchFamily="34" charset="0"/>
              </a:rPr>
              <a:t>minimus</a:t>
            </a:r>
            <a:r>
              <a:rPr lang="cs-CZ" b="1" dirty="0">
                <a:solidFill>
                  <a:schemeClr val="bg1"/>
                </a:solidFill>
                <a:latin typeface="Arial" pitchFamily="34" charset="0"/>
              </a:rPr>
              <a:t>)</a:t>
            </a:r>
          </a:p>
          <a:p>
            <a:pPr eaLnBrk="1" fontAlgn="auto" hangingPunct="1">
              <a:buFont typeface="Arial"/>
              <a:buChar char="•"/>
              <a:defRPr/>
            </a:pPr>
            <a:r>
              <a:rPr lang="cs-CZ" b="1" dirty="0">
                <a:solidFill>
                  <a:schemeClr val="bg1"/>
                </a:solidFill>
                <a:latin typeface="Arial" pitchFamily="34" charset="0"/>
              </a:rPr>
              <a:t>vnější a vnitřní hlava čtyřhlavého svalu stehenního (m. </a:t>
            </a:r>
            <a:r>
              <a:rPr lang="cs-CZ" b="1" dirty="0" err="1">
                <a:solidFill>
                  <a:schemeClr val="bg1"/>
                </a:solidFill>
                <a:latin typeface="Arial" pitchFamily="34" charset="0"/>
              </a:rPr>
              <a:t>quadriceps</a:t>
            </a:r>
            <a:r>
              <a:rPr lang="cs-CZ" b="1" dirty="0">
                <a:solidFill>
                  <a:schemeClr val="bg1"/>
                </a:solidFill>
                <a:latin typeface="Arial" pitchFamily="34" charset="0"/>
              </a:rPr>
              <a:t> </a:t>
            </a:r>
            <a:r>
              <a:rPr lang="cs-CZ" b="1" dirty="0" err="1">
                <a:solidFill>
                  <a:schemeClr val="bg1"/>
                </a:solidFill>
                <a:latin typeface="Arial" pitchFamily="34" charset="0"/>
              </a:rPr>
              <a:t>lateralis</a:t>
            </a:r>
            <a:r>
              <a:rPr lang="cs-CZ" b="1" dirty="0">
                <a:solidFill>
                  <a:schemeClr val="bg1"/>
                </a:solidFill>
                <a:latin typeface="Arial" pitchFamily="34" charset="0"/>
              </a:rPr>
              <a:t> / </a:t>
            </a:r>
            <a:r>
              <a:rPr lang="cs-CZ" b="1" dirty="0" err="1">
                <a:solidFill>
                  <a:schemeClr val="bg1"/>
                </a:solidFill>
                <a:latin typeface="Arial" pitchFamily="34" charset="0"/>
              </a:rPr>
              <a:t>medialis</a:t>
            </a:r>
            <a:r>
              <a:rPr lang="cs-CZ" b="1" dirty="0">
                <a:solidFill>
                  <a:schemeClr val="bg1"/>
                </a:solidFill>
                <a:latin typeface="Arial" pitchFamily="34" charset="0"/>
              </a:rPr>
              <a:t>)</a:t>
            </a:r>
          </a:p>
          <a:p>
            <a:pPr eaLnBrk="1" fontAlgn="auto" hangingPunct="1">
              <a:buFont typeface="Arial"/>
              <a:buChar char="•"/>
              <a:defRPr/>
            </a:pPr>
            <a:r>
              <a:rPr lang="cs-CZ" b="1" dirty="0">
                <a:solidFill>
                  <a:schemeClr val="bg1"/>
                </a:solidFill>
                <a:latin typeface="Arial" pitchFamily="34" charset="0"/>
              </a:rPr>
              <a:t>přední holenní sval (m. </a:t>
            </a:r>
            <a:r>
              <a:rPr lang="cs-CZ" b="1" dirty="0" err="1">
                <a:solidFill>
                  <a:schemeClr val="bg1"/>
                </a:solidFill>
                <a:latin typeface="Arial" pitchFamily="34" charset="0"/>
              </a:rPr>
              <a:t>tibialis</a:t>
            </a:r>
            <a:r>
              <a:rPr lang="cs-CZ" b="1" dirty="0">
                <a:solidFill>
                  <a:schemeClr val="bg1"/>
                </a:solidFill>
                <a:latin typeface="Arial" pitchFamily="34" charset="0"/>
              </a:rPr>
              <a:t> </a:t>
            </a:r>
            <a:r>
              <a:rPr lang="cs-CZ" b="1" dirty="0" err="1">
                <a:solidFill>
                  <a:schemeClr val="bg1"/>
                </a:solidFill>
                <a:latin typeface="Arial" pitchFamily="34" charset="0"/>
              </a:rPr>
              <a:t>anterior</a:t>
            </a:r>
            <a:r>
              <a:rPr lang="cs-CZ" b="1" dirty="0">
                <a:solidFill>
                  <a:schemeClr val="bg1"/>
                </a:solidFill>
                <a:latin typeface="Arial" pitchFamily="34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079166312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délník 6"/>
          <p:cNvSpPr/>
          <p:nvPr/>
        </p:nvSpPr>
        <p:spPr>
          <a:xfrm>
            <a:off x="279533" y="4084981"/>
            <a:ext cx="4063337" cy="1232453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6" name="Obdélník 5"/>
          <p:cNvSpPr/>
          <p:nvPr/>
        </p:nvSpPr>
        <p:spPr>
          <a:xfrm>
            <a:off x="279533" y="1666093"/>
            <a:ext cx="4063337" cy="1897636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286000" y="159026"/>
            <a:ext cx="8319052" cy="1507067"/>
          </a:xfrm>
        </p:spPr>
        <p:txBody>
          <a:bodyPr/>
          <a:lstStyle/>
          <a:p>
            <a:r>
              <a:rPr lang="cs-CZ" b="1" dirty="0" err="1">
                <a:solidFill>
                  <a:schemeClr val="bg1"/>
                </a:solidFill>
              </a:rPr>
              <a:t>ANTAGONISTICKý</a:t>
            </a:r>
            <a:r>
              <a:rPr lang="cs-CZ" b="1" dirty="0">
                <a:solidFill>
                  <a:schemeClr val="bg1"/>
                </a:solidFill>
              </a:rPr>
              <a:t> princip tréninku</a:t>
            </a:r>
          </a:p>
        </p:txBody>
      </p:sp>
      <p:sp>
        <p:nvSpPr>
          <p:cNvPr id="3" name="TextovéPole 2"/>
          <p:cNvSpPr txBox="1"/>
          <p:nvPr/>
        </p:nvSpPr>
        <p:spPr>
          <a:xfrm>
            <a:off x="279533" y="2088843"/>
            <a:ext cx="3756156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000" b="1" dirty="0">
                <a:solidFill>
                  <a:schemeClr val="bg1"/>
                </a:solidFill>
              </a:rPr>
              <a:t>AGONISTA – aktivní sval</a:t>
            </a:r>
          </a:p>
          <a:p>
            <a:r>
              <a:rPr lang="cs-CZ" sz="2000" b="1" dirty="0">
                <a:solidFill>
                  <a:schemeClr val="bg1"/>
                </a:solidFill>
              </a:rPr>
              <a:t>ANTAGONISTA – pasivní sval</a:t>
            </a:r>
          </a:p>
          <a:p>
            <a:r>
              <a:rPr lang="cs-CZ" sz="2000" b="1" dirty="0">
                <a:solidFill>
                  <a:schemeClr val="bg1"/>
                </a:solidFill>
              </a:rPr>
              <a:t>SYNERGISTA – pomocný sval</a:t>
            </a: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70124" y="1666093"/>
            <a:ext cx="7302682" cy="3651341"/>
          </a:xfrm>
          <a:prstGeom prst="rect">
            <a:avLst/>
          </a:prstGeom>
        </p:spPr>
      </p:pic>
      <p:sp>
        <p:nvSpPr>
          <p:cNvPr id="5" name="TextovéPole 4"/>
          <p:cNvSpPr txBox="1"/>
          <p:nvPr/>
        </p:nvSpPr>
        <p:spPr>
          <a:xfrm>
            <a:off x="442102" y="4394567"/>
            <a:ext cx="355097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000" b="1" dirty="0" err="1">
                <a:solidFill>
                  <a:schemeClr val="bg1"/>
                </a:solidFill>
              </a:rPr>
              <a:t>Supersérie</a:t>
            </a:r>
            <a:r>
              <a:rPr lang="cs-CZ" sz="2000" b="1" dirty="0">
                <a:solidFill>
                  <a:schemeClr val="bg1"/>
                </a:solidFill>
              </a:rPr>
              <a:t> – 2 cviky</a:t>
            </a:r>
          </a:p>
          <a:p>
            <a:r>
              <a:rPr lang="cs-CZ" sz="2000" b="1" dirty="0">
                <a:solidFill>
                  <a:schemeClr val="bg1"/>
                </a:solidFill>
              </a:rPr>
              <a:t>Dvojité </a:t>
            </a:r>
            <a:r>
              <a:rPr lang="cs-CZ" sz="2000" b="1" dirty="0" err="1">
                <a:solidFill>
                  <a:schemeClr val="bg1"/>
                </a:solidFill>
              </a:rPr>
              <a:t>supersérie</a:t>
            </a:r>
            <a:r>
              <a:rPr lang="cs-CZ" sz="2000" b="1" dirty="0">
                <a:solidFill>
                  <a:schemeClr val="bg1"/>
                </a:solidFill>
              </a:rPr>
              <a:t> – 4 cviky</a:t>
            </a:r>
          </a:p>
        </p:txBody>
      </p:sp>
      <p:pic>
        <p:nvPicPr>
          <p:cNvPr id="8" name="Obrázek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6339" y="5456946"/>
            <a:ext cx="2006467" cy="1277929"/>
          </a:xfrm>
          <a:prstGeom prst="rect">
            <a:avLst/>
          </a:prstGeom>
        </p:spPr>
      </p:pic>
      <p:pic>
        <p:nvPicPr>
          <p:cNvPr id="9" name="Obrázek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6752" y="5456945"/>
            <a:ext cx="1932427" cy="1277929"/>
          </a:xfrm>
          <a:prstGeom prst="rect">
            <a:avLst/>
          </a:prstGeom>
        </p:spPr>
      </p:pic>
      <p:sp>
        <p:nvSpPr>
          <p:cNvPr id="10" name="Šipka doprava 9"/>
          <p:cNvSpPr/>
          <p:nvPr/>
        </p:nvSpPr>
        <p:spPr>
          <a:xfrm>
            <a:off x="2181865" y="5853593"/>
            <a:ext cx="715659" cy="484632"/>
          </a:xfrm>
          <a:prstGeom prst="rightArrow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11" name="Obrázek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533" y="5509866"/>
            <a:ext cx="1760167" cy="1225010"/>
          </a:xfrm>
          <a:prstGeom prst="rect">
            <a:avLst/>
          </a:prstGeom>
        </p:spPr>
      </p:pic>
      <p:sp>
        <p:nvSpPr>
          <p:cNvPr id="12" name="Šipka doprava 11"/>
          <p:cNvSpPr/>
          <p:nvPr/>
        </p:nvSpPr>
        <p:spPr>
          <a:xfrm>
            <a:off x="8914929" y="5853593"/>
            <a:ext cx="715659" cy="484632"/>
          </a:xfrm>
          <a:prstGeom prst="rightArrow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13" name="Obrázek 1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9689" y="5523027"/>
            <a:ext cx="2300787" cy="1225008"/>
          </a:xfrm>
          <a:prstGeom prst="rect">
            <a:avLst/>
          </a:prstGeom>
        </p:spPr>
      </p:pic>
      <p:sp>
        <p:nvSpPr>
          <p:cNvPr id="14" name="Šipka doprava 13"/>
          <p:cNvSpPr/>
          <p:nvPr/>
        </p:nvSpPr>
        <p:spPr>
          <a:xfrm>
            <a:off x="5482641" y="5880054"/>
            <a:ext cx="1228359" cy="484632"/>
          </a:xfrm>
          <a:prstGeom prst="rightArrow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949677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D6DB08C-528B-D54D-C95F-80859BE6DE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4211" y="5168975"/>
            <a:ext cx="8534400" cy="1507067"/>
          </a:xfrm>
        </p:spPr>
        <p:txBody>
          <a:bodyPr/>
          <a:lstStyle/>
          <a:p>
            <a:r>
              <a:rPr lang="cs-CZ" dirty="0"/>
              <a:t>Příklady cviků a jejich kombinací – komplexní cviky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47BC20E2-EC9F-7550-76C4-C4389273544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b="1" dirty="0">
                <a:solidFill>
                  <a:srgbClr val="FFFF00"/>
                </a:solidFill>
              </a:rPr>
              <a:t>Agonista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E8AD5890-9570-8BB4-51C6-634D8E244B7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249383" y="1270529"/>
            <a:ext cx="5372484" cy="3898446"/>
          </a:xfrm>
        </p:spPr>
        <p:txBody>
          <a:bodyPr>
            <a:normAutofit/>
          </a:bodyPr>
          <a:lstStyle/>
          <a:p>
            <a:r>
              <a:rPr lang="cs-CZ" sz="2200" b="1" dirty="0" err="1">
                <a:solidFill>
                  <a:schemeClr val="bg1"/>
                </a:solidFill>
              </a:rPr>
              <a:t>Bench</a:t>
            </a:r>
            <a:r>
              <a:rPr lang="cs-CZ" sz="2200" b="1" dirty="0">
                <a:solidFill>
                  <a:schemeClr val="bg1"/>
                </a:solidFill>
              </a:rPr>
              <a:t> </a:t>
            </a:r>
            <a:r>
              <a:rPr lang="cs-CZ" sz="2200" b="1" dirty="0" err="1">
                <a:solidFill>
                  <a:schemeClr val="bg1"/>
                </a:solidFill>
              </a:rPr>
              <a:t>press</a:t>
            </a:r>
            <a:endParaRPr lang="cs-CZ" sz="2200" b="1" dirty="0">
              <a:solidFill>
                <a:schemeClr val="bg1"/>
              </a:solidFill>
            </a:endParaRPr>
          </a:p>
          <a:p>
            <a:r>
              <a:rPr lang="cs-CZ" sz="2200" b="1" dirty="0">
                <a:solidFill>
                  <a:schemeClr val="bg1"/>
                </a:solidFill>
              </a:rPr>
              <a:t>Tlaky za hlavu</a:t>
            </a:r>
          </a:p>
          <a:p>
            <a:r>
              <a:rPr lang="cs-CZ" sz="2200" b="1" dirty="0">
                <a:solidFill>
                  <a:schemeClr val="bg1"/>
                </a:solidFill>
              </a:rPr>
              <a:t>Bicepsové zdvihy s velkou činkou</a:t>
            </a:r>
          </a:p>
          <a:p>
            <a:r>
              <a:rPr lang="cs-CZ" sz="2200" b="1" dirty="0">
                <a:solidFill>
                  <a:schemeClr val="bg1"/>
                </a:solidFill>
              </a:rPr>
              <a:t>Výpony (lýtka)</a:t>
            </a:r>
          </a:p>
          <a:p>
            <a:r>
              <a:rPr lang="cs-CZ" sz="2200" b="1" dirty="0">
                <a:solidFill>
                  <a:schemeClr val="bg1"/>
                </a:solidFill>
              </a:rPr>
              <a:t>Dřepy</a:t>
            </a:r>
          </a:p>
          <a:p>
            <a:r>
              <a:rPr lang="cs-CZ" sz="2200" b="1" dirty="0" err="1">
                <a:solidFill>
                  <a:schemeClr val="bg1"/>
                </a:solidFill>
              </a:rPr>
              <a:t>Předkopávání</a:t>
            </a:r>
            <a:r>
              <a:rPr lang="cs-CZ" sz="2200" b="1" dirty="0">
                <a:solidFill>
                  <a:schemeClr val="bg1"/>
                </a:solidFill>
              </a:rPr>
              <a:t> (</a:t>
            </a:r>
            <a:r>
              <a:rPr lang="cs-CZ" sz="2200" b="1" dirty="0" err="1">
                <a:solidFill>
                  <a:schemeClr val="bg1"/>
                </a:solidFill>
              </a:rPr>
              <a:t>quadriceps</a:t>
            </a:r>
            <a:r>
              <a:rPr lang="cs-CZ" sz="2200" b="1" dirty="0">
                <a:solidFill>
                  <a:schemeClr val="bg1"/>
                </a:solidFill>
              </a:rPr>
              <a:t>)</a:t>
            </a:r>
          </a:p>
          <a:p>
            <a:r>
              <a:rPr lang="cs-CZ" sz="2200" b="1" dirty="0">
                <a:solidFill>
                  <a:schemeClr val="bg1"/>
                </a:solidFill>
              </a:rPr>
              <a:t>Výpony v podřepu</a:t>
            </a:r>
          </a:p>
          <a:p>
            <a:r>
              <a:rPr lang="cs-CZ" sz="2200" b="1" dirty="0">
                <a:solidFill>
                  <a:schemeClr val="bg1"/>
                </a:solidFill>
              </a:rPr>
              <a:t>Mrtvý tah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2570B105-CDFB-F55B-02BD-FC02B7342E9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cs-CZ" b="1" dirty="0">
                <a:solidFill>
                  <a:srgbClr val="FFFF00"/>
                </a:solidFill>
              </a:rPr>
              <a:t>Antagonista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6ECA6B87-9C9F-1E47-DBEC-16D9ED1A4EB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5806545" y="1262061"/>
            <a:ext cx="5701244" cy="3906914"/>
          </a:xfrm>
        </p:spPr>
        <p:txBody>
          <a:bodyPr>
            <a:noAutofit/>
          </a:bodyPr>
          <a:lstStyle/>
          <a:p>
            <a:r>
              <a:rPr lang="cs-CZ" sz="2200" b="1" dirty="0">
                <a:solidFill>
                  <a:schemeClr val="bg1"/>
                </a:solidFill>
              </a:rPr>
              <a:t>Přitahování velké činky v předklonu</a:t>
            </a:r>
          </a:p>
          <a:p>
            <a:r>
              <a:rPr lang="cs-CZ" sz="2200" b="1" dirty="0">
                <a:solidFill>
                  <a:schemeClr val="bg1"/>
                </a:solidFill>
              </a:rPr>
              <a:t>Stahování horní kladky</a:t>
            </a:r>
          </a:p>
          <a:p>
            <a:r>
              <a:rPr lang="cs-CZ" sz="2200" b="1" dirty="0">
                <a:solidFill>
                  <a:schemeClr val="bg1"/>
                </a:solidFill>
              </a:rPr>
              <a:t>Tricepsové zdvihy za hlavou</a:t>
            </a:r>
          </a:p>
          <a:p>
            <a:r>
              <a:rPr lang="cs-CZ" sz="2200" b="1" dirty="0">
                <a:solidFill>
                  <a:schemeClr val="bg1"/>
                </a:solidFill>
              </a:rPr>
              <a:t>Kotníkové zdvihy s jednoručkou</a:t>
            </a:r>
          </a:p>
          <a:p>
            <a:r>
              <a:rPr lang="cs-CZ" sz="2200" b="1" dirty="0">
                <a:solidFill>
                  <a:schemeClr val="bg1"/>
                </a:solidFill>
              </a:rPr>
              <a:t>Vznosy ve visu</a:t>
            </a:r>
          </a:p>
          <a:p>
            <a:r>
              <a:rPr lang="cs-CZ" sz="2200" b="1" dirty="0">
                <a:solidFill>
                  <a:schemeClr val="bg1"/>
                </a:solidFill>
              </a:rPr>
              <a:t>Zakopávání (</a:t>
            </a:r>
            <a:r>
              <a:rPr lang="cs-CZ" sz="2200" b="1" dirty="0" err="1">
                <a:solidFill>
                  <a:schemeClr val="bg1"/>
                </a:solidFill>
              </a:rPr>
              <a:t>hamstring</a:t>
            </a:r>
            <a:r>
              <a:rPr lang="cs-CZ" sz="2200" b="1" dirty="0">
                <a:solidFill>
                  <a:schemeClr val="bg1"/>
                </a:solidFill>
              </a:rPr>
              <a:t>)</a:t>
            </a:r>
          </a:p>
          <a:p>
            <a:r>
              <a:rPr lang="cs-CZ" sz="2200" b="1" dirty="0">
                <a:solidFill>
                  <a:schemeClr val="bg1"/>
                </a:solidFill>
              </a:rPr>
              <a:t>Dorsální flexe ve vzporu klečmo</a:t>
            </a:r>
          </a:p>
          <a:p>
            <a:r>
              <a:rPr lang="cs-CZ" sz="2200" b="1" dirty="0">
                <a:solidFill>
                  <a:schemeClr val="bg1"/>
                </a:solidFill>
              </a:rPr>
              <a:t>Přednožování</a:t>
            </a:r>
          </a:p>
        </p:txBody>
      </p:sp>
    </p:spTree>
    <p:extLst>
      <p:ext uri="{BB962C8B-B14F-4D97-AF65-F5344CB8AC3E}">
        <p14:creationId xmlns:p14="http://schemas.microsoft.com/office/powerpoint/2010/main" val="371262076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D6DB08C-528B-D54D-C95F-80859BE6DE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4211" y="5168975"/>
            <a:ext cx="8534400" cy="1507067"/>
          </a:xfrm>
        </p:spPr>
        <p:txBody>
          <a:bodyPr/>
          <a:lstStyle/>
          <a:p>
            <a:r>
              <a:rPr lang="cs-CZ" dirty="0"/>
              <a:t>Příklady cviků a jejich kombinací – doplňkové cviky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47BC20E2-EC9F-7550-76C4-C4389273544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b="1" dirty="0">
                <a:solidFill>
                  <a:srgbClr val="FFFF00"/>
                </a:solidFill>
              </a:rPr>
              <a:t>Agonista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E8AD5890-9570-8BB4-51C6-634D8E244B7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249383" y="1270529"/>
            <a:ext cx="5372484" cy="3898446"/>
          </a:xfrm>
        </p:spPr>
        <p:txBody>
          <a:bodyPr>
            <a:normAutofit/>
          </a:bodyPr>
          <a:lstStyle/>
          <a:p>
            <a:r>
              <a:rPr lang="cs-CZ" sz="2200" b="1" dirty="0">
                <a:solidFill>
                  <a:schemeClr val="bg1"/>
                </a:solidFill>
              </a:rPr>
              <a:t>Předpažení s expandérem (F)</a:t>
            </a:r>
          </a:p>
          <a:p>
            <a:r>
              <a:rPr lang="cs-CZ" sz="2200" b="1" dirty="0">
                <a:solidFill>
                  <a:schemeClr val="bg1"/>
                </a:solidFill>
              </a:rPr>
              <a:t>Vzpažení s expandérem (F) z dřepu</a:t>
            </a:r>
          </a:p>
          <a:p>
            <a:r>
              <a:rPr lang="cs-CZ" sz="2200" b="1" dirty="0">
                <a:solidFill>
                  <a:schemeClr val="bg1"/>
                </a:solidFill>
              </a:rPr>
              <a:t>Zdvihy překříženého </a:t>
            </a:r>
            <a:r>
              <a:rPr lang="cs-CZ" sz="2200" b="1" dirty="0" err="1">
                <a:solidFill>
                  <a:schemeClr val="bg1"/>
                </a:solidFill>
              </a:rPr>
              <a:t>expander</a:t>
            </a:r>
            <a:r>
              <a:rPr lang="cs-CZ" sz="2200" b="1" dirty="0">
                <a:solidFill>
                  <a:schemeClr val="bg1"/>
                </a:solidFill>
              </a:rPr>
              <a:t> (F)</a:t>
            </a:r>
          </a:p>
          <a:p>
            <a:r>
              <a:rPr lang="cs-CZ" sz="2200" b="1" dirty="0">
                <a:solidFill>
                  <a:schemeClr val="bg1"/>
                </a:solidFill>
              </a:rPr>
              <a:t>Výpony s expandérem přes rameno</a:t>
            </a:r>
          </a:p>
          <a:p>
            <a:r>
              <a:rPr lang="cs-CZ" sz="2200" b="1" dirty="0">
                <a:solidFill>
                  <a:schemeClr val="bg1"/>
                </a:solidFill>
              </a:rPr>
              <a:t>Dřepy s držením </a:t>
            </a:r>
            <a:r>
              <a:rPr lang="cs-CZ" sz="2200" b="1" dirty="0" err="1">
                <a:solidFill>
                  <a:schemeClr val="bg1"/>
                </a:solidFill>
              </a:rPr>
              <a:t>expanderu</a:t>
            </a:r>
            <a:r>
              <a:rPr lang="cs-CZ" sz="2200" b="1" dirty="0">
                <a:solidFill>
                  <a:schemeClr val="bg1"/>
                </a:solidFill>
              </a:rPr>
              <a:t> (D) </a:t>
            </a:r>
          </a:p>
          <a:p>
            <a:r>
              <a:rPr lang="cs-CZ" sz="2200" b="1" dirty="0" err="1">
                <a:solidFill>
                  <a:schemeClr val="bg1"/>
                </a:solidFill>
              </a:rPr>
              <a:t>Předkopávání</a:t>
            </a:r>
            <a:r>
              <a:rPr lang="cs-CZ" sz="2200" b="1" dirty="0">
                <a:solidFill>
                  <a:schemeClr val="bg1"/>
                </a:solidFill>
              </a:rPr>
              <a:t> v lehu na </a:t>
            </a:r>
            <a:r>
              <a:rPr lang="cs-CZ" sz="2200" b="1" dirty="0" err="1">
                <a:solidFill>
                  <a:schemeClr val="bg1"/>
                </a:solidFill>
              </a:rPr>
              <a:t>gymballu</a:t>
            </a:r>
            <a:endParaRPr lang="cs-CZ" sz="2200" b="1" dirty="0">
              <a:solidFill>
                <a:schemeClr val="bg1"/>
              </a:solidFill>
            </a:endParaRPr>
          </a:p>
          <a:p>
            <a:r>
              <a:rPr lang="cs-CZ" sz="2200" b="1" dirty="0">
                <a:solidFill>
                  <a:schemeClr val="bg1"/>
                </a:solidFill>
              </a:rPr>
              <a:t>Výpony v podřepu na split stepu </a:t>
            </a:r>
          </a:p>
          <a:p>
            <a:r>
              <a:rPr lang="cs-CZ" sz="2200" b="1" dirty="0">
                <a:solidFill>
                  <a:schemeClr val="bg1"/>
                </a:solidFill>
              </a:rPr>
              <a:t>Mrtvý tah - unilaterální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2570B105-CDFB-F55B-02BD-FC02B7342E9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cs-CZ" b="1" dirty="0">
                <a:solidFill>
                  <a:srgbClr val="FFFF00"/>
                </a:solidFill>
              </a:rPr>
              <a:t>Antagonista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6ECA6B87-9C9F-1E47-DBEC-16D9ED1A4EB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5806545" y="1262061"/>
            <a:ext cx="6136072" cy="3906914"/>
          </a:xfrm>
        </p:spPr>
        <p:txBody>
          <a:bodyPr>
            <a:noAutofit/>
          </a:bodyPr>
          <a:lstStyle/>
          <a:p>
            <a:r>
              <a:rPr lang="cs-CZ" sz="2200" b="1" dirty="0">
                <a:solidFill>
                  <a:schemeClr val="bg1"/>
                </a:solidFill>
              </a:rPr>
              <a:t>Přítahy </a:t>
            </a:r>
            <a:r>
              <a:rPr lang="cs-CZ" sz="2200" b="1" dirty="0" err="1">
                <a:solidFill>
                  <a:schemeClr val="bg1"/>
                </a:solidFill>
              </a:rPr>
              <a:t>expanderu</a:t>
            </a:r>
            <a:r>
              <a:rPr lang="cs-CZ" sz="2200" b="1" dirty="0">
                <a:solidFill>
                  <a:schemeClr val="bg1"/>
                </a:solidFill>
              </a:rPr>
              <a:t> (F)</a:t>
            </a:r>
          </a:p>
          <a:p>
            <a:r>
              <a:rPr lang="cs-CZ" sz="2200" b="1" dirty="0">
                <a:solidFill>
                  <a:schemeClr val="bg1"/>
                </a:solidFill>
              </a:rPr>
              <a:t>Přítahy </a:t>
            </a:r>
            <a:r>
              <a:rPr lang="cs-CZ" sz="2200" b="1" dirty="0" err="1">
                <a:solidFill>
                  <a:schemeClr val="bg1"/>
                </a:solidFill>
              </a:rPr>
              <a:t>expanderu</a:t>
            </a:r>
            <a:r>
              <a:rPr lang="cs-CZ" sz="2200" b="1" dirty="0">
                <a:solidFill>
                  <a:schemeClr val="bg1"/>
                </a:solidFill>
              </a:rPr>
              <a:t> shora (U)</a:t>
            </a:r>
          </a:p>
          <a:p>
            <a:r>
              <a:rPr lang="cs-CZ" sz="2200" b="1" dirty="0">
                <a:solidFill>
                  <a:schemeClr val="bg1"/>
                </a:solidFill>
              </a:rPr>
              <a:t>Vzpažení s </a:t>
            </a:r>
            <a:r>
              <a:rPr lang="cs-CZ" sz="2200" b="1" dirty="0" err="1">
                <a:solidFill>
                  <a:schemeClr val="bg1"/>
                </a:solidFill>
              </a:rPr>
              <a:t>expanderem</a:t>
            </a:r>
            <a:r>
              <a:rPr lang="cs-CZ" sz="2200" b="1" dirty="0">
                <a:solidFill>
                  <a:schemeClr val="bg1"/>
                </a:solidFill>
              </a:rPr>
              <a:t> (B) z podřepu</a:t>
            </a:r>
          </a:p>
          <a:p>
            <a:r>
              <a:rPr lang="cs-CZ" sz="2200" b="1" dirty="0">
                <a:solidFill>
                  <a:schemeClr val="bg1"/>
                </a:solidFill>
              </a:rPr>
              <a:t>Kotníkové přítahy s expandérem (D)</a:t>
            </a:r>
          </a:p>
          <a:p>
            <a:r>
              <a:rPr lang="cs-CZ" sz="2200" b="1" dirty="0">
                <a:solidFill>
                  <a:schemeClr val="bg1"/>
                </a:solidFill>
              </a:rPr>
              <a:t>Výstupy s </a:t>
            </a:r>
            <a:r>
              <a:rPr lang="cs-CZ" sz="2200" b="1" dirty="0" err="1">
                <a:solidFill>
                  <a:schemeClr val="bg1"/>
                </a:solidFill>
              </a:rPr>
              <a:t>expanderem</a:t>
            </a:r>
            <a:r>
              <a:rPr lang="cs-CZ" sz="2200" b="1" dirty="0">
                <a:solidFill>
                  <a:schemeClr val="bg1"/>
                </a:solidFill>
              </a:rPr>
              <a:t> (D) na kotníku </a:t>
            </a:r>
          </a:p>
          <a:p>
            <a:r>
              <a:rPr lang="cs-CZ" sz="2200" b="1" dirty="0">
                <a:solidFill>
                  <a:schemeClr val="bg1"/>
                </a:solidFill>
              </a:rPr>
              <a:t>Pokrčení kolen v lehu oporou o </a:t>
            </a:r>
            <a:r>
              <a:rPr lang="cs-CZ" sz="2200" b="1" dirty="0" err="1">
                <a:solidFill>
                  <a:schemeClr val="bg1"/>
                </a:solidFill>
              </a:rPr>
              <a:t>gymball</a:t>
            </a:r>
            <a:endParaRPr lang="cs-CZ" sz="2200" b="1" dirty="0">
              <a:solidFill>
                <a:schemeClr val="bg1"/>
              </a:solidFill>
            </a:endParaRPr>
          </a:p>
          <a:p>
            <a:r>
              <a:rPr lang="cs-CZ" sz="2200" b="1" dirty="0">
                <a:solidFill>
                  <a:schemeClr val="bg1"/>
                </a:solidFill>
              </a:rPr>
              <a:t>Dorsální flexe ve vzporu klečmo</a:t>
            </a:r>
          </a:p>
          <a:p>
            <a:r>
              <a:rPr lang="cs-CZ" sz="2200" b="1" dirty="0">
                <a:solidFill>
                  <a:schemeClr val="bg1"/>
                </a:solidFill>
              </a:rPr>
              <a:t>Současný zdvih paže a nohy v lehu na zádech</a:t>
            </a:r>
          </a:p>
        </p:txBody>
      </p:sp>
    </p:spTree>
    <p:extLst>
      <p:ext uri="{BB962C8B-B14F-4D97-AF65-F5344CB8AC3E}">
        <p14:creationId xmlns:p14="http://schemas.microsoft.com/office/powerpoint/2010/main" val="1264640279"/>
      </p:ext>
    </p:extLst>
  </p:cSld>
  <p:clrMapOvr>
    <a:masterClrMapping/>
  </p:clrMapOvr>
</p:sld>
</file>

<file path=ppt/theme/theme1.xml><?xml version="1.0" encoding="utf-8"?>
<a:theme xmlns:a="http://schemas.openxmlformats.org/drawingml/2006/main" name="Řez">
  <a:themeElements>
    <a:clrScheme name="Slice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Slice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lic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268</TotalTime>
  <Words>1042</Words>
  <Application>Microsoft Office PowerPoint</Application>
  <PresentationFormat>Širokoúhlá obrazovka</PresentationFormat>
  <Paragraphs>183</Paragraphs>
  <Slides>13</Slides>
  <Notes>3</Notes>
  <HiddenSlides>0</HiddenSlides>
  <MMClips>0</MMClips>
  <ScaleCrop>false</ScaleCrop>
  <HeadingPairs>
    <vt:vector size="6" baseType="variant">
      <vt:variant>
        <vt:lpstr>Použitá písma</vt:lpstr>
      </vt:variant>
      <vt:variant>
        <vt:i4>6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13</vt:i4>
      </vt:variant>
    </vt:vector>
  </HeadingPairs>
  <TitlesOfParts>
    <vt:vector size="20" baseType="lpstr">
      <vt:lpstr>-apple-system</vt:lpstr>
      <vt:lpstr>Arial</vt:lpstr>
      <vt:lpstr>Calibri</vt:lpstr>
      <vt:lpstr>Century Gothic</vt:lpstr>
      <vt:lpstr>Times New Roman</vt:lpstr>
      <vt:lpstr>Wingdings 3</vt:lpstr>
      <vt:lpstr>Řez</vt:lpstr>
      <vt:lpstr>Fyzická příprava vojsk - 5</vt:lpstr>
      <vt:lpstr>Prezentace aplikace PowerPoint</vt:lpstr>
      <vt:lpstr>nelineární periodizace aplikace při kombinaci v rámci zátěžových parametrů</vt:lpstr>
      <vt:lpstr>Silová příprava</vt:lpstr>
      <vt:lpstr>Posturální svaly</vt:lpstr>
      <vt:lpstr>Fázické svaly</vt:lpstr>
      <vt:lpstr>ANTAGONISTICKý princip tréninku</vt:lpstr>
      <vt:lpstr>Příklady cviků a jejich kombinací – komplexní cviky</vt:lpstr>
      <vt:lpstr>Příklady cviků a jejich kombinací – doplňkové cviky</vt:lpstr>
      <vt:lpstr>Prezentace aplikace PowerPoint</vt:lpstr>
      <vt:lpstr>ECO: explosive, close, OPEN</vt:lpstr>
      <vt:lpstr>Otázky</vt:lpstr>
      <vt:lpstr>Literatura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Fyzická příprava vojsk - 5</dc:title>
  <dc:creator>Michal Vágner</dc:creator>
  <cp:lastModifiedBy>Michal Vágner</cp:lastModifiedBy>
  <cp:revision>5</cp:revision>
  <dcterms:created xsi:type="dcterms:W3CDTF">2022-10-21T06:51:40Z</dcterms:created>
  <dcterms:modified xsi:type="dcterms:W3CDTF">2022-10-21T11:20:25Z</dcterms:modified>
</cp:coreProperties>
</file>