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9" r:id="rId2"/>
    <p:sldId id="261" r:id="rId3"/>
    <p:sldId id="262" r:id="rId4"/>
    <p:sldId id="263" r:id="rId5"/>
    <p:sldId id="264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</p:sldIdLst>
  <p:sldSz cx="9144000" cy="6858000" type="screen4x3"/>
  <p:notesSz cx="9144000" cy="6858000"/>
  <p:embeddedFontLst>
    <p:embeddedFont>
      <p:font typeface="AIGLTR+Times New Roman" panose="020B0604020202020204" charset="0"/>
      <p:regular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CLMVPJ+Verdana Bold" panose="020B0604020202020204" charset="0"/>
      <p:regular r:id="rId22"/>
    </p:embeddedFont>
    <p:embeddedFont>
      <p:font typeface="EGBFLJ+Calibri" panose="020B0604020202020204" charset="0"/>
      <p:regular r:id="rId23"/>
    </p:embeddedFont>
    <p:embeddedFont>
      <p:font typeface="EJQPEG+Verdana Bold" panose="020B0604020202020204" charset="0"/>
      <p:regular r:id="rId24"/>
    </p:embeddedFont>
    <p:embeddedFont>
      <p:font typeface="ETOACD+Verdana" panose="020B0604020202020204" charset="0"/>
      <p:regular r:id="rId25"/>
    </p:embeddedFont>
    <p:embeddedFont>
      <p:font typeface="IECKBU+Verdana" panose="020B0604020202020204" charset="0"/>
      <p:regular r:id="rId26"/>
    </p:embeddedFont>
    <p:embeddedFont>
      <p:font typeface="IUQIBR+Times New Roman Italic" panose="020B0604020202020204" charset="0"/>
      <p:regular r:id="rId27"/>
    </p:embeddedFont>
    <p:embeddedFont>
      <p:font typeface="JLFDOV+Times New Roman Bold" panose="020B0604020202020204" charset="0"/>
      <p:regular r:id="rId28"/>
    </p:embeddedFont>
    <p:embeddedFont>
      <p:font typeface="LHGAUR+Arial Bold" panose="020B0604020202020204" charset="0"/>
      <p:regular r:id="rId29"/>
    </p:embeddedFont>
    <p:embeddedFont>
      <p:font typeface="LVLOPC+Times New Roman Italic" panose="020B0604020202020204" charset="0"/>
      <p:regular r:id="rId30"/>
    </p:embeddedFont>
    <p:embeddedFont>
      <p:font typeface="NTHRDN+Arial Bold" panose="020B0604020202020204" charset="0"/>
      <p:regular r:id="rId31"/>
    </p:embeddedFont>
    <p:embeddedFont>
      <p:font typeface="RHMIUV+Times New Roman Bold" panose="020B0604020202020204" charset="0"/>
      <p:regular r:id="rId32"/>
    </p:embeddedFont>
    <p:embeddedFont>
      <p:font typeface="Times New Roman" panose="02020603050405020304" pitchFamily="18" charset="0"/>
      <p:regular r:id="rId33"/>
    </p:embeddedFont>
    <p:embeddedFont>
      <p:font typeface="USLVJO+Times New Roman" panose="020B0604020202020204" charset="0"/>
      <p:regular r:id="rId34"/>
    </p:embeddedFont>
    <p:embeddedFont>
      <p:font typeface="VGSFNU+Wingdings" panose="020B0604020202020204" charset="2"/>
      <p:regular r:id="rId35"/>
    </p:embeddedFont>
  </p:embeddedFont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22" y="58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font" Target="fonts/font1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font" Target="fonts/font19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Title</a:t>
            </a:r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4/2/2021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_n6rCmte6vE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url?sa=i&amp;rct=j&amp;q=&amp;esrc=s&amp;source=images&amp;cd=&amp;ved=0CAcQjRw&amp;url=http://www.skolio.cz/main/clanek.php?id%3D102&amp;ei=z0puVPSGE8WlyASQ1IGADg&amp;bvm=bv.80185997,d.d2s&amp;psig=AFQjCNG9_C6fZPxrtKOanpCibwA1dK6KNw&amp;ust=1416600604004447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23951" y="222629"/>
            <a:ext cx="8254829" cy="5444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86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Pohybové neboli ortopedické vady dělíme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62660" y="1948856"/>
            <a:ext cx="3710637" cy="3756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57"/>
              </a:lnSpc>
              <a:spcBef>
                <a:spcPts val="0"/>
              </a:spcBef>
              <a:spcAft>
                <a:spcPts val="0"/>
              </a:spcAft>
            </a:pPr>
            <a:r>
              <a:rPr sz="2400" b="1" spc="-185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V</a:t>
            </a:r>
            <a:r>
              <a:rPr sz="2400" b="1" spc="-13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rozené</a:t>
            </a:r>
            <a:r>
              <a:rPr sz="2400" b="1" spc="38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4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(včetně</a:t>
            </a:r>
            <a:r>
              <a:rPr sz="2400" b="1" spc="-25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4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dědičných)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333490" y="1948856"/>
            <a:ext cx="1185713" cy="3756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57"/>
              </a:lnSpc>
              <a:spcBef>
                <a:spcPts val="0"/>
              </a:spcBef>
              <a:spcAft>
                <a:spcPts val="0"/>
              </a:spcAft>
            </a:pPr>
            <a:r>
              <a:rPr sz="2400" b="1" spc="-29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Z</a:t>
            </a:r>
            <a:r>
              <a:rPr sz="24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ískané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156460" y="2647567"/>
            <a:ext cx="4990973" cy="5444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86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Podle </a:t>
            </a:r>
            <a:r>
              <a:rPr sz="3600" b="1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postižené části těla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5097" y="3998096"/>
            <a:ext cx="3531278" cy="15394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21"/>
              </a:lnSpc>
              <a:spcBef>
                <a:spcPts val="0"/>
              </a:spcBef>
              <a:spcAft>
                <a:spcPts val="0"/>
              </a:spcAft>
            </a:pPr>
            <a:r>
              <a:rPr sz="2000" b="1" u="sng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Centrální</a:t>
            </a:r>
            <a:r>
              <a:rPr sz="2000" b="1" u="sng" spc="504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000" b="1" u="sng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a</a:t>
            </a:r>
            <a:r>
              <a:rPr sz="2000" b="1" u="sng" spc="518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000" b="1" u="sng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periferní</a:t>
            </a:r>
            <a:r>
              <a:rPr sz="2000" b="1" u="sng" spc="504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000" b="1" u="sng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obrny</a:t>
            </a:r>
            <a:r>
              <a:rPr sz="2000" b="1" u="sng" spc="510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000" b="1" spc="-49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0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-</a:t>
            </a:r>
          </a:p>
          <a:p>
            <a:pPr marL="0" marR="0">
              <a:lnSpc>
                <a:spcPts val="2219"/>
              </a:lnSpc>
              <a:spcBef>
                <a:spcPts val="174"/>
              </a:spcBef>
              <a:spcAft>
                <a:spcPts val="0"/>
              </a:spcAft>
            </a:pPr>
            <a:r>
              <a:rPr sz="20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centrální</a:t>
            </a:r>
            <a:r>
              <a:rPr sz="2000" b="1" spc="1669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(mozek</a:t>
            </a:r>
            <a:r>
              <a:rPr sz="2000" spc="1685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a</a:t>
            </a:r>
            <a:r>
              <a:rPr sz="2000" spc="1671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mícha)</a:t>
            </a:r>
          </a:p>
          <a:p>
            <a:pPr marL="0" marR="0">
              <a:lnSpc>
                <a:spcPts val="2219"/>
              </a:lnSpc>
              <a:spcBef>
                <a:spcPts val="180"/>
              </a:spcBef>
              <a:spcAft>
                <a:spcPts val="0"/>
              </a:spcAft>
            </a:pPr>
            <a:r>
              <a:rPr sz="20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periferní</a:t>
            </a:r>
            <a:r>
              <a:rPr sz="2000" b="1" spc="972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(obvodové</a:t>
            </a:r>
            <a:r>
              <a:rPr sz="2000" spc="972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nervstvo)</a:t>
            </a:r>
          </a:p>
          <a:p>
            <a:pPr marL="0" marR="0">
              <a:lnSpc>
                <a:spcPts val="2219"/>
              </a:lnSpc>
              <a:spcBef>
                <a:spcPts val="180"/>
              </a:spcBef>
              <a:spcAft>
                <a:spcPts val="0"/>
              </a:spcAft>
            </a:pPr>
            <a:r>
              <a:rPr sz="20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parézy</a:t>
            </a:r>
            <a:r>
              <a:rPr sz="2000" b="1" spc="2547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(částečné</a:t>
            </a:r>
            <a:r>
              <a:rPr sz="2000" spc="2543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ochrnutí)</a:t>
            </a:r>
          </a:p>
          <a:p>
            <a:pPr marL="0" marR="0">
              <a:lnSpc>
                <a:spcPts val="2219"/>
              </a:lnSpc>
              <a:spcBef>
                <a:spcPts val="180"/>
              </a:spcBef>
              <a:spcAft>
                <a:spcPts val="0"/>
              </a:spcAft>
            </a:pPr>
            <a:r>
              <a:rPr sz="20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plegie</a:t>
            </a:r>
            <a:r>
              <a:rPr sz="2000" b="1" spc="-26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(úplné</a:t>
            </a:r>
            <a:r>
              <a:rPr sz="2000" spc="-28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ochrnutí)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722593" y="3998096"/>
            <a:ext cx="1087013" cy="3202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21"/>
              </a:lnSpc>
              <a:spcBef>
                <a:spcPts val="0"/>
              </a:spcBef>
              <a:spcAft>
                <a:spcPts val="0"/>
              </a:spcAft>
            </a:pPr>
            <a:r>
              <a:rPr sz="20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mputace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215894" y="5537615"/>
            <a:ext cx="2873735" cy="3210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21"/>
              </a:lnSpc>
              <a:spcBef>
                <a:spcPts val="0"/>
              </a:spcBef>
              <a:spcAft>
                <a:spcPts val="0"/>
              </a:spcAft>
            </a:pPr>
            <a:r>
              <a:rPr sz="2000" b="1" u="sng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Deformace</a:t>
            </a:r>
            <a:r>
              <a:rPr sz="2000" b="1" spc="1894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0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-</a:t>
            </a:r>
            <a:r>
              <a:rPr sz="2000" b="1" spc="1906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0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vrozené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215894" y="5842687"/>
            <a:ext cx="2873948" cy="9295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19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nebo</a:t>
            </a:r>
            <a:r>
              <a:rPr sz="2000" spc="2975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získané</a:t>
            </a:r>
            <a:r>
              <a:rPr sz="2000" b="1" spc="297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000" spc="-24" dirty="0">
                <a:solidFill>
                  <a:srgbClr val="FFFF00"/>
                </a:solidFill>
                <a:latin typeface="AIGLTR+Times New Roman"/>
                <a:cs typeface="AIGLTR+Times New Roman"/>
              </a:rPr>
              <a:t>vady,</a:t>
            </a:r>
          </a:p>
          <a:p>
            <a:pPr marL="0" marR="0">
              <a:lnSpc>
                <a:spcPts val="2219"/>
              </a:lnSpc>
              <a:spcBef>
                <a:spcPts val="180"/>
              </a:spcBef>
              <a:spcAft>
                <a:spcPts val="0"/>
              </a:spcAft>
            </a:pP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(nesprávný</a:t>
            </a:r>
            <a:r>
              <a:rPr sz="2000" spc="129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tvar</a:t>
            </a:r>
            <a:r>
              <a:rPr sz="2000" spc="129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některé</a:t>
            </a:r>
          </a:p>
          <a:p>
            <a:pPr marL="0" marR="0">
              <a:lnSpc>
                <a:spcPts val="2219"/>
              </a:lnSpc>
              <a:spcBef>
                <a:spcPts val="180"/>
              </a:spcBef>
              <a:spcAft>
                <a:spcPts val="0"/>
              </a:spcAft>
            </a:pP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části</a:t>
            </a:r>
            <a:r>
              <a:rPr sz="2000" spc="-12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těla)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73861" y="93976"/>
            <a:ext cx="7476431" cy="6004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27"/>
              </a:lnSpc>
              <a:spcBef>
                <a:spcPts val="0"/>
              </a:spcBef>
              <a:spcAft>
                <a:spcPts val="0"/>
              </a:spcAft>
            </a:pPr>
            <a:r>
              <a:rPr sz="4000" b="1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Léčba dysplazie kyčelního kloubu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5344" y="778717"/>
            <a:ext cx="8783642" cy="6251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104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FFFF00"/>
                </a:solidFill>
                <a:latin typeface="VGSFNU+Wingdings"/>
                <a:cs typeface="VGSFNU+Wingdings"/>
              </a:rPr>
              <a:t></a:t>
            </a:r>
            <a:r>
              <a:rPr sz="1900" spc="532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900" b="1" u="sng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Široké balení </a:t>
            </a:r>
            <a:r>
              <a:rPr sz="1900" b="1" spc="-473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19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→ balení dítěte do cca</a:t>
            </a:r>
            <a:r>
              <a:rPr sz="1900" spc="-12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19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tří látkových plen, aby se dosáhlo</a:t>
            </a:r>
            <a:r>
              <a:rPr sz="1900" spc="13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19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správného</a:t>
            </a:r>
          </a:p>
          <a:p>
            <a:pPr marL="342900" marR="0">
              <a:lnSpc>
                <a:spcPts val="2099"/>
              </a:lnSpc>
              <a:spcBef>
                <a:spcPts val="408"/>
              </a:spcBef>
              <a:spcAft>
                <a:spcPts val="0"/>
              </a:spcAft>
            </a:pPr>
            <a:r>
              <a:rPr sz="19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abdukčního postavení (ve zdravotních</a:t>
            </a:r>
            <a:r>
              <a:rPr sz="1900" spc="-1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19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prodejnách ortopedické kalhotky</a:t>
            </a:r>
            <a:r>
              <a:rPr sz="1900" spc="11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19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– </a:t>
            </a:r>
            <a:r>
              <a:rPr sz="19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fixace plen)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5344" y="1549841"/>
            <a:ext cx="4516799" cy="3069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106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FFFF00"/>
                </a:solidFill>
                <a:latin typeface="VGSFNU+Wingdings"/>
                <a:cs typeface="VGSFNU+Wingdings"/>
              </a:rPr>
              <a:t></a:t>
            </a:r>
            <a:r>
              <a:rPr sz="1900" spc="532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900" b="1" u="sng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Frejkova </a:t>
            </a:r>
            <a:r>
              <a:rPr sz="1900" b="1" u="sng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peřinka</a:t>
            </a:r>
            <a:r>
              <a:rPr sz="1900" b="1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19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– abdukční</a:t>
            </a:r>
            <a:r>
              <a:rPr sz="1900" b="1" spc="12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19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pomůcka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5344" y="2002743"/>
            <a:ext cx="5309269" cy="3066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104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FFFF00"/>
                </a:solidFill>
                <a:latin typeface="VGSFNU+Wingdings"/>
                <a:cs typeface="VGSFNU+Wingdings"/>
              </a:rPr>
              <a:t></a:t>
            </a:r>
            <a:r>
              <a:rPr sz="1900" spc="532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900" b="1" u="sng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Wágnerovy</a:t>
            </a:r>
            <a:r>
              <a:rPr sz="1900" b="1" u="sng" spc="19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1900" b="1" u="sng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látkové</a:t>
            </a:r>
            <a:r>
              <a:rPr sz="1900" b="1" u="sng" spc="-11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1900" b="1" u="sng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punčošky</a:t>
            </a:r>
            <a:r>
              <a:rPr sz="1900" b="1" spc="40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19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- </a:t>
            </a:r>
            <a:r>
              <a:rPr sz="1900" spc="-1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méně</a:t>
            </a:r>
            <a:r>
              <a:rPr sz="1900" spc="33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19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používané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85344" y="2455371"/>
            <a:ext cx="8513962" cy="3066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104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FFFF00"/>
                </a:solidFill>
                <a:latin typeface="VGSFNU+Wingdings"/>
                <a:cs typeface="VGSFNU+Wingdings"/>
              </a:rPr>
              <a:t></a:t>
            </a:r>
            <a:r>
              <a:rPr sz="1900" spc="532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900" b="1" u="sng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Pavlíkovy třmeny</a:t>
            </a:r>
            <a:r>
              <a:rPr sz="1900" b="1" spc="23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19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- </a:t>
            </a:r>
            <a:r>
              <a:rPr sz="19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na doporučení lékaře </a:t>
            </a:r>
            <a:r>
              <a:rPr sz="19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- </a:t>
            </a:r>
            <a:r>
              <a:rPr sz="19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dítě nosí asi od 6. týdne po dobu 3 až</a:t>
            </a:r>
            <a:r>
              <a:rPr sz="1900" spc="-1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19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4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28244" y="2775769"/>
            <a:ext cx="834448" cy="3047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9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měsíců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5344" y="3226896"/>
            <a:ext cx="9070510" cy="9436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104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FFFF00"/>
                </a:solidFill>
                <a:latin typeface="VGSFNU+Wingdings"/>
                <a:cs typeface="VGSFNU+Wingdings"/>
              </a:rPr>
              <a:t></a:t>
            </a:r>
            <a:r>
              <a:rPr sz="1900" spc="532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900" b="1" u="sng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Úplné</a:t>
            </a:r>
            <a:r>
              <a:rPr sz="1900" b="1" u="sng" spc="17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1900" b="1" u="sng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či částečné vykloubení</a:t>
            </a:r>
            <a:r>
              <a:rPr sz="1900" b="1" spc="35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19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(ambulantně</a:t>
            </a:r>
            <a:r>
              <a:rPr sz="1900" spc="16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19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se nezdařilo </a:t>
            </a:r>
            <a:r>
              <a:rPr sz="19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stabilizovat</a:t>
            </a:r>
            <a:r>
              <a:rPr sz="1900" spc="-17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19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hlavici v jamce)</a:t>
            </a:r>
            <a:r>
              <a:rPr sz="1900" spc="12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19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→</a:t>
            </a:r>
          </a:p>
          <a:p>
            <a:pPr marL="342900" marR="0">
              <a:lnSpc>
                <a:spcPts val="2099"/>
              </a:lnSpc>
              <a:spcBef>
                <a:spcPts val="408"/>
              </a:spcBef>
              <a:spcAft>
                <a:spcPts val="0"/>
              </a:spcAft>
            </a:pPr>
            <a:r>
              <a:rPr sz="19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hospitalizace</a:t>
            </a:r>
            <a:r>
              <a:rPr sz="1900" b="1" spc="13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19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dítěte s matkou</a:t>
            </a:r>
            <a:r>
              <a:rPr sz="1900" b="1" spc="28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19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- </a:t>
            </a:r>
            <a:r>
              <a:rPr sz="19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trakční léčba pomocí</a:t>
            </a:r>
            <a:r>
              <a:rPr sz="1900" spc="31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19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tahové</a:t>
            </a:r>
            <a:r>
              <a:rPr sz="1900" spc="-1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19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síly (několik týdnů), pokud</a:t>
            </a:r>
          </a:p>
          <a:p>
            <a:pPr marL="342900" marR="0">
              <a:lnSpc>
                <a:spcPts val="2099"/>
              </a:lnSpc>
              <a:spcBef>
                <a:spcPts val="408"/>
              </a:spcBef>
              <a:spcAft>
                <a:spcPts val="0"/>
              </a:spcAft>
            </a:pPr>
            <a:r>
              <a:rPr sz="19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nic nepomáhá</a:t>
            </a:r>
            <a:r>
              <a:rPr sz="1900" spc="32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19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→ </a:t>
            </a:r>
            <a:r>
              <a:rPr sz="19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operace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5344" y="4318438"/>
            <a:ext cx="9044963" cy="6235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9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VDK</a:t>
            </a:r>
            <a:r>
              <a:rPr sz="1900" spc="17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1900" spc="11" dirty="0">
                <a:solidFill>
                  <a:srgbClr val="FFFF00"/>
                </a:solidFill>
                <a:latin typeface="USLVJO+Times New Roman"/>
                <a:cs typeface="USLVJO+Times New Roman"/>
              </a:rPr>
              <a:t>je</a:t>
            </a:r>
            <a:r>
              <a:rPr sz="1900" spc="-32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19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považována za preartrózu</a:t>
            </a:r>
            <a:r>
              <a:rPr sz="1900" spc="13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19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kyčelního</a:t>
            </a:r>
            <a:r>
              <a:rPr sz="1900" spc="-2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19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kloubu</a:t>
            </a:r>
            <a:r>
              <a:rPr sz="1900" spc="2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19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→ dříve pokud</a:t>
            </a:r>
            <a:r>
              <a:rPr sz="1900" spc="12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19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byla</a:t>
            </a:r>
            <a:r>
              <a:rPr sz="1900" spc="-15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19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v anamnéze</a:t>
            </a:r>
          </a:p>
          <a:p>
            <a:pPr marL="0" marR="0">
              <a:lnSpc>
                <a:spcPts val="2102"/>
              </a:lnSpc>
              <a:spcBef>
                <a:spcPts val="408"/>
              </a:spcBef>
              <a:spcAft>
                <a:spcPts val="0"/>
              </a:spcAft>
            </a:pPr>
            <a:r>
              <a:rPr sz="19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vývojová</a:t>
            </a:r>
            <a:r>
              <a:rPr sz="1900" spc="-12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19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dysplazie kyčle,</a:t>
            </a:r>
            <a:r>
              <a:rPr sz="1900" spc="-32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19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tak byl</a:t>
            </a:r>
            <a:r>
              <a:rPr sz="1900" spc="-23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19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jedinec</a:t>
            </a:r>
            <a:r>
              <a:rPr sz="1900" spc="-22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19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odkázán v budoucnu na</a:t>
            </a:r>
            <a:r>
              <a:rPr sz="1900" spc="-34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1900" spc="-22" dirty="0">
                <a:solidFill>
                  <a:srgbClr val="FFFF00"/>
                </a:solidFill>
                <a:latin typeface="USLVJO+Times New Roman"/>
                <a:cs typeface="USLVJO+Times New Roman"/>
              </a:rPr>
              <a:t>Totální</a:t>
            </a:r>
            <a:r>
              <a:rPr sz="1900" spc="1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19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endoprotézu</a:t>
            </a:r>
            <a:r>
              <a:rPr sz="1900" spc="-11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19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kyčle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5344" y="5089836"/>
            <a:ext cx="6570661" cy="3047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9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00FF00"/>
                </a:solidFill>
                <a:latin typeface="USLVJO+Times New Roman"/>
                <a:cs typeface="USLVJO+Times New Roman"/>
              </a:rPr>
              <a:t>Díky trojímu sítu ortopedických kontrol →</a:t>
            </a:r>
            <a:r>
              <a:rPr sz="1900" spc="15" dirty="0">
                <a:solidFill>
                  <a:srgbClr val="00FF00"/>
                </a:solidFill>
                <a:latin typeface="USLVJO+Times New Roman"/>
                <a:cs typeface="USLVJO+Times New Roman"/>
              </a:rPr>
              <a:t> </a:t>
            </a:r>
            <a:r>
              <a:rPr sz="1900" dirty="0">
                <a:solidFill>
                  <a:srgbClr val="00FF00"/>
                </a:solidFill>
                <a:latin typeface="USLVJO+Times New Roman"/>
                <a:cs typeface="USLVJO+Times New Roman"/>
              </a:rPr>
              <a:t>časné Dg</a:t>
            </a:r>
            <a:r>
              <a:rPr sz="1900" spc="15" dirty="0">
                <a:solidFill>
                  <a:srgbClr val="00FF00"/>
                </a:solidFill>
                <a:latin typeface="USLVJO+Times New Roman"/>
                <a:cs typeface="USLVJO+Times New Roman"/>
              </a:rPr>
              <a:t> </a:t>
            </a:r>
            <a:r>
              <a:rPr sz="1900" dirty="0">
                <a:solidFill>
                  <a:srgbClr val="00FF00"/>
                </a:solidFill>
                <a:latin typeface="USLVJO+Times New Roman"/>
                <a:cs typeface="USLVJO+Times New Roman"/>
              </a:rPr>
              <a:t>a</a:t>
            </a:r>
            <a:r>
              <a:rPr sz="1900" spc="-10" dirty="0">
                <a:solidFill>
                  <a:srgbClr val="00FF00"/>
                </a:solidFill>
                <a:latin typeface="USLVJO+Times New Roman"/>
                <a:cs typeface="USLVJO+Times New Roman"/>
              </a:rPr>
              <a:t> </a:t>
            </a:r>
            <a:r>
              <a:rPr sz="1900" dirty="0">
                <a:solidFill>
                  <a:srgbClr val="00FF00"/>
                </a:solidFill>
                <a:latin typeface="USLVJO+Times New Roman"/>
                <a:cs typeface="USLVJO+Times New Roman"/>
              </a:rPr>
              <a:t>léčbě</a:t>
            </a:r>
            <a:r>
              <a:rPr sz="1900" spc="-48" dirty="0">
                <a:solidFill>
                  <a:srgbClr val="00FF00"/>
                </a:solidFill>
                <a:latin typeface="USLVJO+Times New Roman"/>
                <a:cs typeface="USLVJO+Times New Roman"/>
              </a:rPr>
              <a:t> </a:t>
            </a:r>
            <a:r>
              <a:rPr sz="1900" dirty="0">
                <a:solidFill>
                  <a:srgbClr val="00FF00"/>
                </a:solidFill>
                <a:latin typeface="USLVJO+Times New Roman"/>
                <a:cs typeface="USLVJO+Times New Roman"/>
              </a:rPr>
              <a:t>VDK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5344" y="5995422"/>
            <a:ext cx="8593286" cy="6232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99"/>
              </a:lnSpc>
              <a:spcBef>
                <a:spcPts val="0"/>
              </a:spcBef>
              <a:spcAft>
                <a:spcPts val="0"/>
              </a:spcAft>
            </a:pPr>
            <a:r>
              <a:rPr sz="19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prevence</a:t>
            </a:r>
            <a:r>
              <a:rPr sz="1900" spc="-1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19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degenerativních </a:t>
            </a:r>
            <a:r>
              <a:rPr sz="1900" spc="-1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změn</a:t>
            </a:r>
            <a:r>
              <a:rPr sz="1900" spc="34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19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kyčle</a:t>
            </a:r>
            <a:r>
              <a:rPr sz="1900" spc="-14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19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→ prognóza velmi</a:t>
            </a:r>
            <a:r>
              <a:rPr sz="1900" spc="23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19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dobrá</a:t>
            </a:r>
            <a:r>
              <a:rPr sz="1900" spc="14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19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a</a:t>
            </a:r>
            <a:r>
              <a:rPr sz="1900" spc="-1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19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v budoucnu </a:t>
            </a:r>
            <a:r>
              <a:rPr sz="1900" spc="14" dirty="0">
                <a:solidFill>
                  <a:srgbClr val="FFFF00"/>
                </a:solidFill>
                <a:latin typeface="USLVJO+Times New Roman"/>
                <a:cs typeface="USLVJO+Times New Roman"/>
              </a:rPr>
              <a:t>je</a:t>
            </a:r>
            <a:r>
              <a:rPr sz="1900" spc="-24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19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vysoké</a:t>
            </a:r>
          </a:p>
          <a:p>
            <a:pPr marL="0" marR="0">
              <a:lnSpc>
                <a:spcPts val="2099"/>
              </a:lnSpc>
              <a:spcBef>
                <a:spcPts val="408"/>
              </a:spcBef>
              <a:spcAft>
                <a:spcPts val="0"/>
              </a:spcAft>
            </a:pPr>
            <a:r>
              <a:rPr sz="19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šance na úplné uzdravení bez trvalých následků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2108" y="8015"/>
            <a:ext cx="9080246" cy="45970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21941" marR="0">
              <a:lnSpc>
                <a:spcPts val="4425"/>
              </a:lnSpc>
              <a:spcBef>
                <a:spcPts val="0"/>
              </a:spcBef>
              <a:spcAft>
                <a:spcPts val="0"/>
              </a:spcAft>
            </a:pPr>
            <a:r>
              <a:rPr sz="4000" b="1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Perthesova</a:t>
            </a:r>
            <a:r>
              <a:rPr sz="4000" b="1" spc="10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4000" b="1" spc="-13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choroba</a:t>
            </a:r>
          </a:p>
          <a:p>
            <a:pPr marL="0" marR="0">
              <a:lnSpc>
                <a:spcPts val="2666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400" spc="193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Dětské</a:t>
            </a:r>
            <a:r>
              <a:rPr sz="2400" b="1" spc="88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400" b="1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osteochondropatie</a:t>
            </a:r>
            <a:r>
              <a:rPr sz="2400" b="1" spc="94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-</a:t>
            </a:r>
            <a:r>
              <a:rPr sz="2400" spc="89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onemocnění</a:t>
            </a:r>
            <a:r>
              <a:rPr sz="2400" spc="92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dětského</a:t>
            </a:r>
            <a:r>
              <a:rPr sz="2400" spc="88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věku,</a:t>
            </a:r>
            <a:r>
              <a:rPr sz="2400" spc="8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postižena</a:t>
            </a:r>
            <a:r>
              <a:rPr sz="2400" spc="89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je</a:t>
            </a:r>
          </a:p>
          <a:p>
            <a:pPr marL="342900" marR="0">
              <a:lnSpc>
                <a:spcPts val="2657"/>
              </a:lnSpc>
              <a:spcBef>
                <a:spcPts val="221"/>
              </a:spcBef>
              <a:spcAft>
                <a:spcPts val="0"/>
              </a:spcAft>
            </a:pP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hlavice</a:t>
            </a:r>
            <a:r>
              <a:rPr sz="2400" spc="519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stehenní</a:t>
            </a:r>
            <a:r>
              <a:rPr sz="2400" spc="528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kosti</a:t>
            </a:r>
            <a:r>
              <a:rPr sz="2400" spc="519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–</a:t>
            </a:r>
            <a:r>
              <a:rPr sz="2400" spc="504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porucha</a:t>
            </a:r>
            <a:r>
              <a:rPr sz="2400" spc="522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prokrvení</a:t>
            </a:r>
            <a:r>
              <a:rPr sz="2400" spc="524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a</a:t>
            </a:r>
            <a:r>
              <a:rPr sz="2400" spc="519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výživy</a:t>
            </a:r>
            <a:r>
              <a:rPr sz="2400" spc="523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hlavice</a:t>
            </a:r>
            <a:r>
              <a:rPr sz="2400" spc="527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a</a:t>
            </a:r>
            <a:r>
              <a:rPr sz="2400" spc="507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její</a:t>
            </a:r>
          </a:p>
          <a:p>
            <a:pPr marL="342900" marR="0">
              <a:lnSpc>
                <a:spcPts val="2657"/>
              </a:lnSpc>
              <a:spcBef>
                <a:spcPts val="222"/>
              </a:spcBef>
              <a:spcAft>
                <a:spcPts val="0"/>
              </a:spcAft>
            </a:pP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následné</a:t>
            </a:r>
            <a:r>
              <a:rPr sz="2400" spc="-16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odumření</a:t>
            </a:r>
          </a:p>
          <a:p>
            <a:pPr marL="0" marR="0">
              <a:lnSpc>
                <a:spcPts val="2663"/>
              </a:lnSpc>
              <a:spcBef>
                <a:spcPts val="153"/>
              </a:spcBef>
              <a:spcAft>
                <a:spcPts val="0"/>
              </a:spcAft>
            </a:pPr>
            <a:r>
              <a:rPr sz="24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400" spc="193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Častěji</a:t>
            </a:r>
            <a:r>
              <a:rPr sz="2400" spc="-28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u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chlapců,</a:t>
            </a:r>
            <a:r>
              <a:rPr sz="2400" spc="-18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4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–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7 let,</a:t>
            </a:r>
            <a:r>
              <a:rPr sz="2400" spc="-19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prokazatelné</a:t>
            </a:r>
            <a:r>
              <a:rPr sz="2400" spc="-33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na </a:t>
            </a:r>
            <a:r>
              <a:rPr sz="2400" spc="-49" dirty="0">
                <a:solidFill>
                  <a:srgbClr val="FFFF00"/>
                </a:solidFill>
                <a:latin typeface="AIGLTR+Times New Roman"/>
                <a:cs typeface="AIGLTR+Times New Roman"/>
              </a:rPr>
              <a:t>RTG</a:t>
            </a:r>
            <a:r>
              <a:rPr sz="2400" spc="57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snímku</a:t>
            </a:r>
          </a:p>
          <a:p>
            <a:pPr marL="0" marR="0">
              <a:lnSpc>
                <a:spcPts val="2666"/>
              </a:lnSpc>
              <a:spcBef>
                <a:spcPts val="203"/>
              </a:spcBef>
              <a:spcAft>
                <a:spcPts val="0"/>
              </a:spcAft>
            </a:pPr>
            <a:r>
              <a:rPr sz="24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400" spc="193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Bolesti</a:t>
            </a:r>
            <a:r>
              <a:rPr sz="2400" spc="-17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ve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stehně, dlouhodobé</a:t>
            </a:r>
            <a:r>
              <a:rPr sz="2400" spc="-25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onemocnění</a:t>
            </a:r>
          </a:p>
          <a:p>
            <a:pPr marL="0" marR="0">
              <a:lnSpc>
                <a:spcPts val="2663"/>
              </a:lnSpc>
              <a:spcBef>
                <a:spcPts val="202"/>
              </a:spcBef>
              <a:spcAft>
                <a:spcPts val="0"/>
              </a:spcAft>
            </a:pPr>
            <a:r>
              <a:rPr sz="24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400" spc="193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Odbourání odumřelé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struktury</a:t>
            </a:r>
            <a:r>
              <a:rPr sz="2400" spc="-21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a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vytvoření</a:t>
            </a:r>
            <a:r>
              <a:rPr sz="2400" spc="-25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nové</a:t>
            </a:r>
          </a:p>
          <a:p>
            <a:pPr marL="0" marR="0">
              <a:lnSpc>
                <a:spcPts val="2663"/>
              </a:lnSpc>
              <a:spcBef>
                <a:spcPts val="153"/>
              </a:spcBef>
              <a:spcAft>
                <a:spcPts val="0"/>
              </a:spcAft>
            </a:pPr>
            <a:r>
              <a:rPr sz="24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400" spc="193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Přestavba</a:t>
            </a:r>
            <a:r>
              <a:rPr sz="2400" spc="1102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u</a:t>
            </a:r>
            <a:r>
              <a:rPr sz="2400" spc="108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neléčených</a:t>
            </a:r>
            <a:r>
              <a:rPr sz="2400" spc="11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dětí</a:t>
            </a:r>
            <a:r>
              <a:rPr sz="2400" spc="1092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trvá</a:t>
            </a:r>
            <a:r>
              <a:rPr sz="2400" spc="1082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až</a:t>
            </a:r>
            <a:r>
              <a:rPr sz="2400" spc="1092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7</a:t>
            </a:r>
            <a:r>
              <a:rPr sz="2400" spc="1092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let,</a:t>
            </a:r>
            <a:r>
              <a:rPr sz="2400" spc="1083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dochází</a:t>
            </a:r>
            <a:r>
              <a:rPr sz="2400" spc="1092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k</a:t>
            </a:r>
            <a:r>
              <a:rPr sz="2400" spc="108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těžkým</a:t>
            </a:r>
          </a:p>
          <a:p>
            <a:pPr marL="342900" marR="0">
              <a:lnSpc>
                <a:spcPts val="2657"/>
              </a:lnSpc>
              <a:spcBef>
                <a:spcPts val="222"/>
              </a:spcBef>
              <a:spcAft>
                <a:spcPts val="0"/>
              </a:spcAft>
            </a:pP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deformacím</a:t>
            </a:r>
            <a:r>
              <a:rPr sz="2400" spc="91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kyčelního</a:t>
            </a:r>
            <a:r>
              <a:rPr sz="2400" spc="909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kloubu,</a:t>
            </a:r>
            <a:r>
              <a:rPr sz="2400" spc="917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omezení</a:t>
            </a:r>
            <a:r>
              <a:rPr sz="2400" spc="926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hybnosti,</a:t>
            </a:r>
            <a:r>
              <a:rPr sz="2400" spc="91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poruchy</a:t>
            </a:r>
            <a:r>
              <a:rPr sz="2400" spc="917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růstu,</a:t>
            </a:r>
          </a:p>
          <a:p>
            <a:pPr marL="342900" marR="0">
              <a:lnSpc>
                <a:spcPts val="2660"/>
              </a:lnSpc>
              <a:spcBef>
                <a:spcPts val="223"/>
              </a:spcBef>
              <a:spcAft>
                <a:spcPts val="0"/>
              </a:spcAft>
            </a:pP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zkrácení</a:t>
            </a:r>
            <a:r>
              <a:rPr sz="2400" spc="-29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spc="-14" dirty="0">
                <a:solidFill>
                  <a:srgbClr val="FFFF00"/>
                </a:solidFill>
                <a:latin typeface="USLVJO+Times New Roman"/>
                <a:cs typeface="USLVJO+Times New Roman"/>
              </a:rPr>
              <a:t>končetiny,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kulhání,</a:t>
            </a:r>
            <a:r>
              <a:rPr sz="2400" spc="-2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vychýlení</a:t>
            </a:r>
            <a:r>
              <a:rPr sz="2400" spc="-29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páteře</a:t>
            </a:r>
          </a:p>
          <a:p>
            <a:pPr marL="0" marR="0">
              <a:lnSpc>
                <a:spcPts val="2663"/>
              </a:lnSpc>
              <a:spcBef>
                <a:spcPts val="202"/>
              </a:spcBef>
              <a:spcAft>
                <a:spcPts val="0"/>
              </a:spcAft>
            </a:pPr>
            <a:r>
              <a:rPr sz="24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400" spc="193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Příčina</a:t>
            </a:r>
            <a:r>
              <a:rPr sz="2400" b="1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:</a:t>
            </a:r>
            <a:r>
              <a:rPr sz="2400" b="1" spc="41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úraz,</a:t>
            </a:r>
            <a:r>
              <a:rPr sz="2400" spc="33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opakovaná</a:t>
            </a:r>
            <a:r>
              <a:rPr sz="2400" spc="34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traumata,</a:t>
            </a:r>
            <a:r>
              <a:rPr sz="2400" spc="38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metabolické</a:t>
            </a:r>
            <a:r>
              <a:rPr sz="2400" spc="34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a</a:t>
            </a:r>
            <a:r>
              <a:rPr sz="2400" spc="42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konstituční</a:t>
            </a:r>
            <a:r>
              <a:rPr sz="2400" spc="37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spc="-22" dirty="0">
                <a:solidFill>
                  <a:srgbClr val="FFFF00"/>
                </a:solidFill>
                <a:latin typeface="AIGLTR+Times New Roman"/>
                <a:cs typeface="AIGLTR+Times New Roman"/>
              </a:rPr>
              <a:t>faktory,</a:t>
            </a:r>
          </a:p>
          <a:p>
            <a:pPr marL="342900" marR="0">
              <a:lnSpc>
                <a:spcPts val="2657"/>
              </a:lnSpc>
              <a:spcBef>
                <a:spcPts val="172"/>
              </a:spcBef>
              <a:spcAft>
                <a:spcPts val="0"/>
              </a:spcAft>
            </a:pP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etiologie</a:t>
            </a:r>
            <a:r>
              <a:rPr sz="2400" spc="-27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není známa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2108" y="4592774"/>
            <a:ext cx="9079992" cy="14755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63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400" spc="193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1.</a:t>
            </a:r>
            <a:r>
              <a:rPr sz="2400" b="1" spc="72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400" b="1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stadium</a:t>
            </a:r>
            <a:r>
              <a:rPr sz="2400" b="1" spc="78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–</a:t>
            </a:r>
            <a:r>
              <a:rPr sz="2400" spc="72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lehké</a:t>
            </a:r>
            <a:r>
              <a:rPr sz="2400" spc="82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omezení</a:t>
            </a:r>
            <a:r>
              <a:rPr sz="2400" spc="84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pohyblivosti,</a:t>
            </a:r>
            <a:r>
              <a:rPr sz="2400" spc="82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bolestivost</a:t>
            </a:r>
            <a:r>
              <a:rPr sz="2400" spc="77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lokalizovaná</a:t>
            </a:r>
            <a:r>
              <a:rPr sz="2400" spc="82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do</a:t>
            </a:r>
          </a:p>
          <a:p>
            <a:pPr marL="342900" marR="0">
              <a:lnSpc>
                <a:spcPts val="2660"/>
              </a:lnSpc>
              <a:spcBef>
                <a:spcPts val="172"/>
              </a:spcBef>
              <a:spcAft>
                <a:spcPts val="0"/>
              </a:spcAft>
            </a:pP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kolena</a:t>
            </a:r>
          </a:p>
          <a:p>
            <a:pPr marL="0" marR="0">
              <a:lnSpc>
                <a:spcPts val="2663"/>
              </a:lnSpc>
              <a:spcBef>
                <a:spcPts val="203"/>
              </a:spcBef>
              <a:spcAft>
                <a:spcPts val="0"/>
              </a:spcAft>
            </a:pPr>
            <a:r>
              <a:rPr sz="24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400" spc="193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Stadium</a:t>
            </a:r>
            <a:r>
              <a:rPr sz="2400" b="1" spc="321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400" b="1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hojení</a:t>
            </a:r>
            <a:r>
              <a:rPr sz="2400" b="1" spc="320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–</a:t>
            </a:r>
            <a:r>
              <a:rPr sz="2400" spc="315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až</a:t>
            </a:r>
            <a:r>
              <a:rPr sz="2400" spc="324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2</a:t>
            </a:r>
            <a:r>
              <a:rPr sz="2400" spc="3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400" spc="-3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roky,</a:t>
            </a:r>
            <a:r>
              <a:rPr sz="2400" spc="342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osifikace,</a:t>
            </a:r>
            <a:r>
              <a:rPr sz="2400" spc="32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pokud</a:t>
            </a:r>
            <a:r>
              <a:rPr sz="2400" spc="312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došlo</a:t>
            </a:r>
            <a:r>
              <a:rPr sz="2400" spc="325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k</a:t>
            </a:r>
            <a:r>
              <a:rPr sz="2400" spc="312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deformaci</a:t>
            </a:r>
            <a:r>
              <a:rPr sz="2400" spc="328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je</a:t>
            </a:r>
          </a:p>
          <a:p>
            <a:pPr marL="342900" marR="0">
              <a:lnSpc>
                <a:spcPts val="2657"/>
              </a:lnSpc>
              <a:spcBef>
                <a:spcPts val="222"/>
              </a:spcBef>
              <a:spcAft>
                <a:spcPts val="0"/>
              </a:spcAft>
            </a:pP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hlavice</a:t>
            </a:r>
            <a:r>
              <a:rPr sz="2400" spc="-28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trvale</a:t>
            </a:r>
            <a:r>
              <a:rPr sz="2400" spc="-31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poškozena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02108" y="6056094"/>
            <a:ext cx="7843723" cy="3780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63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400" spc="193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Léčba</a:t>
            </a:r>
            <a:r>
              <a:rPr sz="2400" b="1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: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cca</a:t>
            </a:r>
            <a:r>
              <a:rPr sz="2400" spc="-24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12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měsíců,</a:t>
            </a:r>
            <a:r>
              <a:rPr sz="2400" spc="1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klid</a:t>
            </a:r>
            <a:r>
              <a:rPr sz="2400" spc="-24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na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lůžku,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rehabilitace,</a:t>
            </a:r>
            <a:r>
              <a:rPr sz="2400" spc="-33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odlehčení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2108" y="8015"/>
            <a:ext cx="9077409" cy="22785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70025" marR="0">
              <a:lnSpc>
                <a:spcPts val="4425"/>
              </a:lnSpc>
              <a:spcBef>
                <a:spcPts val="0"/>
              </a:spcBef>
              <a:spcAft>
                <a:spcPts val="0"/>
              </a:spcAft>
            </a:pPr>
            <a:r>
              <a:rPr sz="4000" b="1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Další</a:t>
            </a:r>
            <a:r>
              <a:rPr sz="4000" b="1" spc="13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4000" b="1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vady dolních</a:t>
            </a:r>
            <a:r>
              <a:rPr sz="4000" b="1" spc="14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4000" b="1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končetin</a:t>
            </a:r>
          </a:p>
          <a:p>
            <a:pPr marL="0" marR="0">
              <a:lnSpc>
                <a:spcPts val="3100"/>
              </a:lnSpc>
              <a:spcBef>
                <a:spcPts val="86"/>
              </a:spcBef>
              <a:spcAft>
                <a:spcPts val="0"/>
              </a:spcAft>
            </a:pPr>
            <a:r>
              <a:rPr sz="2800" b="1" u="sng" spc="-31" dirty="0">
                <a:solidFill>
                  <a:srgbClr val="FFFFFF"/>
                </a:solidFill>
                <a:latin typeface="JLFDOV+Times New Roman Bold"/>
                <a:cs typeface="JLFDOV+Times New Roman Bold"/>
              </a:rPr>
              <a:t>Valgozita</a:t>
            </a:r>
            <a:r>
              <a:rPr sz="2800" b="1" u="sng" spc="55" dirty="0">
                <a:solidFill>
                  <a:srgbClr val="FFFFFF"/>
                </a:solidFill>
                <a:latin typeface="JLFDOV+Times New Roman Bold"/>
                <a:cs typeface="JLFDOV+Times New Roman Bold"/>
              </a:rPr>
              <a:t> </a:t>
            </a:r>
            <a:r>
              <a:rPr sz="2800" b="1" u="sng" dirty="0">
                <a:solidFill>
                  <a:srgbClr val="FFFFFF"/>
                </a:solidFill>
                <a:latin typeface="JLFDOV+Times New Roman Bold"/>
                <a:cs typeface="JLFDOV+Times New Roman Bold"/>
              </a:rPr>
              <a:t>a </a:t>
            </a:r>
            <a:r>
              <a:rPr sz="2800" b="1" u="sng" spc="-11" dirty="0">
                <a:solidFill>
                  <a:srgbClr val="FFFFFF"/>
                </a:solidFill>
                <a:latin typeface="JLFDOV+Times New Roman Bold"/>
                <a:cs typeface="JLFDOV+Times New Roman Bold"/>
              </a:rPr>
              <a:t>varozita</a:t>
            </a:r>
            <a:r>
              <a:rPr sz="2800" b="1" u="sng" spc="34" dirty="0">
                <a:solidFill>
                  <a:srgbClr val="FFFFFF"/>
                </a:solidFill>
                <a:latin typeface="JLFDOV+Times New Roman Bold"/>
                <a:cs typeface="JLFDOV+Times New Roman Bold"/>
              </a:rPr>
              <a:t> </a:t>
            </a:r>
            <a:r>
              <a:rPr sz="2800" b="1" u="sng" dirty="0">
                <a:solidFill>
                  <a:srgbClr val="FFFFFF"/>
                </a:solidFill>
                <a:latin typeface="RHMIUV+Times New Roman Bold"/>
                <a:cs typeface="RHMIUV+Times New Roman Bold"/>
              </a:rPr>
              <a:t>dolních končetin</a:t>
            </a:r>
          </a:p>
          <a:p>
            <a:pPr marL="0" marR="0">
              <a:lnSpc>
                <a:spcPts val="3103"/>
              </a:lnSpc>
              <a:spcBef>
                <a:spcPts val="242"/>
              </a:spcBef>
              <a:spcAft>
                <a:spcPts val="0"/>
              </a:spcAft>
            </a:pPr>
            <a:r>
              <a:rPr sz="28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800" spc="676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U </a:t>
            </a:r>
            <a:r>
              <a:rPr sz="2800" b="1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kojenců</a:t>
            </a:r>
            <a:r>
              <a:rPr sz="2800" b="1" spc="39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8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– </a:t>
            </a:r>
            <a:r>
              <a:rPr sz="28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varozita</a:t>
            </a:r>
            <a:r>
              <a:rPr sz="2800" spc="-17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(nohy do</a:t>
            </a:r>
            <a:r>
              <a:rPr sz="2800" spc="-14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O)</a:t>
            </a:r>
          </a:p>
          <a:p>
            <a:pPr marL="0" marR="0">
              <a:lnSpc>
                <a:spcPts val="3103"/>
              </a:lnSpc>
              <a:spcBef>
                <a:spcPts val="291"/>
              </a:spcBef>
              <a:spcAft>
                <a:spcPts val="0"/>
              </a:spcAft>
            </a:pPr>
            <a:r>
              <a:rPr sz="28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800" spc="676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Od</a:t>
            </a:r>
            <a:r>
              <a:rPr sz="2800" b="1" spc="679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800" b="1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2</a:t>
            </a:r>
            <a:r>
              <a:rPr sz="2800" b="1" spc="672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800" b="1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let</a:t>
            </a:r>
            <a:r>
              <a:rPr sz="2800" b="1" spc="694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8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–</a:t>
            </a:r>
            <a:r>
              <a:rPr sz="2800" spc="672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valgozita</a:t>
            </a:r>
            <a:r>
              <a:rPr sz="2800" spc="669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(nohy</a:t>
            </a:r>
            <a:r>
              <a:rPr sz="2800" spc="678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do</a:t>
            </a:r>
            <a:r>
              <a:rPr sz="2800" spc="668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X)</a:t>
            </a:r>
            <a:r>
              <a:rPr sz="2800" spc="69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–</a:t>
            </a:r>
            <a:r>
              <a:rPr sz="2800" spc="672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cca</a:t>
            </a:r>
            <a:r>
              <a:rPr sz="2800" spc="667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v</a:t>
            </a:r>
            <a:r>
              <a:rPr sz="2800" spc="672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šesti</a:t>
            </a:r>
            <a:r>
              <a:rPr sz="2800" spc="678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letech</a:t>
            </a:r>
          </a:p>
          <a:p>
            <a:pPr marL="457200" marR="0">
              <a:lnSpc>
                <a:spcPts val="3096"/>
              </a:lnSpc>
              <a:spcBef>
                <a:spcPts val="213"/>
              </a:spcBef>
              <a:spcAft>
                <a:spcPts val="0"/>
              </a:spcAft>
            </a:pPr>
            <a:r>
              <a:rPr sz="28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vyrovnání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2108" y="2708514"/>
            <a:ext cx="9080626" cy="29927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100"/>
              </a:lnSpc>
              <a:spcBef>
                <a:spcPts val="0"/>
              </a:spcBef>
              <a:spcAft>
                <a:spcPts val="0"/>
              </a:spcAft>
            </a:pPr>
            <a:r>
              <a:rPr sz="2800" b="1" u="sng" dirty="0">
                <a:solidFill>
                  <a:srgbClr val="FFFFFF"/>
                </a:solidFill>
                <a:latin typeface="RHMIUV+Times New Roman Bold"/>
                <a:cs typeface="RHMIUV+Times New Roman Bold"/>
              </a:rPr>
              <a:t>Plochá</a:t>
            </a:r>
            <a:r>
              <a:rPr sz="2800" b="1" u="sng" spc="1304" dirty="0">
                <a:solidFill>
                  <a:srgbClr val="FFFFFF"/>
                </a:solidFill>
                <a:latin typeface="RHMIUV+Times New Roman Bold"/>
                <a:cs typeface="RHMIUV+Times New Roman Bold"/>
              </a:rPr>
              <a:t> </a:t>
            </a:r>
            <a:r>
              <a:rPr sz="2800" b="1" u="sng" dirty="0">
                <a:solidFill>
                  <a:srgbClr val="FFFFFF"/>
                </a:solidFill>
                <a:latin typeface="JLFDOV+Times New Roman Bold"/>
                <a:cs typeface="JLFDOV+Times New Roman Bold"/>
              </a:rPr>
              <a:t>noha</a:t>
            </a:r>
            <a:r>
              <a:rPr sz="2800" b="1" spc="1297" dirty="0">
                <a:solidFill>
                  <a:srgbClr val="FFFFFF"/>
                </a:solidFill>
                <a:latin typeface="JLFDOV+Times New Roman Bold"/>
                <a:cs typeface="JLFDOV+Times New Roman Bold"/>
              </a:rPr>
              <a:t> </a:t>
            </a:r>
            <a:r>
              <a:rPr sz="28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–</a:t>
            </a:r>
            <a:r>
              <a:rPr sz="2800" spc="1299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nejčastější</a:t>
            </a:r>
            <a:r>
              <a:rPr sz="2800" spc="13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deformita</a:t>
            </a:r>
            <a:r>
              <a:rPr sz="2800" spc="1298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800" spc="-33" dirty="0">
                <a:solidFill>
                  <a:srgbClr val="FFFF00"/>
                </a:solidFill>
                <a:latin typeface="AIGLTR+Times New Roman"/>
                <a:cs typeface="AIGLTR+Times New Roman"/>
              </a:rPr>
              <a:t>nohy,</a:t>
            </a:r>
            <a:r>
              <a:rPr sz="2800" spc="1328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vrozená</a:t>
            </a:r>
            <a:r>
              <a:rPr sz="2800" spc="1289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jen</a:t>
            </a:r>
          </a:p>
          <a:p>
            <a:pPr marL="0" marR="0">
              <a:lnSpc>
                <a:spcPts val="3096"/>
              </a:lnSpc>
              <a:spcBef>
                <a:spcPts val="263"/>
              </a:spcBef>
              <a:spcAft>
                <a:spcPts val="0"/>
              </a:spcAft>
            </a:pPr>
            <a:r>
              <a:rPr sz="28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vzácně,</a:t>
            </a:r>
            <a:r>
              <a:rPr sz="2800" spc="647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nejčastěji</a:t>
            </a:r>
            <a:r>
              <a:rPr sz="2800" spc="647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způsobena</a:t>
            </a:r>
            <a:r>
              <a:rPr sz="2800" spc="641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volností</a:t>
            </a:r>
            <a:r>
              <a:rPr sz="2800" spc="65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vazivového</a:t>
            </a:r>
            <a:r>
              <a:rPr sz="2800" spc="648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aparátu</a:t>
            </a:r>
            <a:r>
              <a:rPr sz="2800" spc="661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a</a:t>
            </a:r>
          </a:p>
          <a:p>
            <a:pPr marL="0" marR="0">
              <a:lnSpc>
                <a:spcPts val="3099"/>
              </a:lnSpc>
              <a:spcBef>
                <a:spcPts val="214"/>
              </a:spcBef>
              <a:spcAft>
                <a:spcPts val="0"/>
              </a:spcAft>
            </a:pPr>
            <a:r>
              <a:rPr sz="28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svalovou</a:t>
            </a:r>
            <a:r>
              <a:rPr sz="2800" spc="-16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slabostí,</a:t>
            </a:r>
            <a:r>
              <a:rPr sz="2800" spc="-22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bývá</a:t>
            </a:r>
            <a:r>
              <a:rPr sz="2800" spc="-12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oboustranná</a:t>
            </a:r>
          </a:p>
          <a:p>
            <a:pPr marL="0" marR="0">
              <a:lnSpc>
                <a:spcPts val="3103"/>
              </a:lnSpc>
              <a:spcBef>
                <a:spcPts val="291"/>
              </a:spcBef>
              <a:spcAft>
                <a:spcPts val="0"/>
              </a:spcAft>
            </a:pPr>
            <a:r>
              <a:rPr sz="28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800" spc="676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Lehčí</a:t>
            </a:r>
            <a:r>
              <a:rPr sz="2800" spc="855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stupně</a:t>
            </a:r>
            <a:r>
              <a:rPr sz="2800" spc="843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nemusí</a:t>
            </a:r>
            <a:r>
              <a:rPr sz="2800" spc="857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působit</a:t>
            </a:r>
            <a:r>
              <a:rPr sz="2800" spc="839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potíže,</a:t>
            </a:r>
            <a:r>
              <a:rPr sz="2800" spc="842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v</a:t>
            </a:r>
            <a:r>
              <a:rPr sz="2800" spc="843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pozdějším</a:t>
            </a:r>
            <a:r>
              <a:rPr sz="2800" spc="835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věku</a:t>
            </a:r>
          </a:p>
          <a:p>
            <a:pPr marL="457200" marR="0">
              <a:lnSpc>
                <a:spcPts val="3096"/>
              </a:lnSpc>
              <a:spcBef>
                <a:spcPts val="213"/>
              </a:spcBef>
              <a:spcAft>
                <a:spcPts val="0"/>
              </a:spcAft>
            </a:pPr>
            <a:r>
              <a:rPr sz="28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bývá</a:t>
            </a:r>
            <a:r>
              <a:rPr sz="2800" spc="-25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provázena </a:t>
            </a:r>
            <a:r>
              <a:rPr sz="28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celkovou poruchou</a:t>
            </a:r>
            <a:r>
              <a:rPr sz="2800" spc="-1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pohybového</a:t>
            </a:r>
            <a:r>
              <a:rPr sz="2800" spc="-24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aparátu</a:t>
            </a:r>
          </a:p>
          <a:p>
            <a:pPr marL="0" marR="0">
              <a:lnSpc>
                <a:spcPts val="3103"/>
              </a:lnSpc>
              <a:spcBef>
                <a:spcPts val="291"/>
              </a:spcBef>
              <a:spcAft>
                <a:spcPts val="0"/>
              </a:spcAft>
            </a:pPr>
            <a:r>
              <a:rPr sz="28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800" spc="676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800" b="1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Léčba</a:t>
            </a:r>
            <a:r>
              <a:rPr sz="2800" b="1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:</a:t>
            </a:r>
            <a:r>
              <a:rPr sz="2800" b="1" spc="696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8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speciální</a:t>
            </a:r>
            <a:r>
              <a:rPr sz="2800" spc="707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cvičení</a:t>
            </a:r>
            <a:r>
              <a:rPr sz="2800" spc="705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k</a:t>
            </a:r>
            <a:r>
              <a:rPr sz="2800" spc="698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posílení</a:t>
            </a:r>
            <a:r>
              <a:rPr sz="2800" spc="7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svalstva,</a:t>
            </a:r>
            <a:r>
              <a:rPr sz="2800" spc="69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vložky</a:t>
            </a:r>
            <a:r>
              <a:rPr sz="2800" spc="71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při</a:t>
            </a:r>
          </a:p>
          <a:p>
            <a:pPr marL="457200" marR="0">
              <a:lnSpc>
                <a:spcPts val="3096"/>
              </a:lnSpc>
              <a:spcBef>
                <a:spcPts val="215"/>
              </a:spcBef>
              <a:spcAft>
                <a:spcPts val="0"/>
              </a:spcAft>
            </a:pPr>
            <a:r>
              <a:rPr sz="28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větších</a:t>
            </a:r>
            <a:r>
              <a:rPr sz="2800" spc="-14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deformitách (nesmí</a:t>
            </a:r>
            <a:r>
              <a:rPr sz="2800" spc="17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být</a:t>
            </a:r>
            <a:r>
              <a:rPr sz="2800" spc="-16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sériové)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86942" y="61070"/>
            <a:ext cx="7320929" cy="4887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548"/>
              </a:lnSpc>
              <a:spcBef>
                <a:spcPts val="0"/>
              </a:spcBef>
              <a:spcAft>
                <a:spcPts val="0"/>
              </a:spcAft>
            </a:pPr>
            <a:r>
              <a:rPr sz="3200" b="1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Revmatická</a:t>
            </a:r>
            <a:r>
              <a:rPr sz="3200" b="1" spc="-39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3200" b="1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onemocnění</a:t>
            </a:r>
            <a:r>
              <a:rPr sz="3200" b="1" spc="-42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3200" b="1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u dětí</a:t>
            </a:r>
            <a:r>
              <a:rPr sz="3200" b="1" spc="-12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3200" b="1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a</a:t>
            </a:r>
            <a:r>
              <a:rPr sz="3200" b="1" spc="13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3200" b="1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mládeže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1440" y="761025"/>
            <a:ext cx="8972448" cy="18390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57"/>
              </a:lnSpc>
              <a:spcBef>
                <a:spcPts val="0"/>
              </a:spcBef>
              <a:spcAft>
                <a:spcPts val="0"/>
              </a:spcAft>
            </a:pPr>
            <a:r>
              <a:rPr sz="2400" b="1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Revmatické</a:t>
            </a:r>
            <a:r>
              <a:rPr sz="2400" b="1" spc="-35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400" b="1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choroby</a:t>
            </a:r>
            <a:r>
              <a:rPr sz="2400" b="1" spc="29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-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chronická,</a:t>
            </a:r>
            <a:r>
              <a:rPr sz="2400" spc="-23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zánětlivá</a:t>
            </a:r>
            <a:r>
              <a:rPr sz="2400" spc="-34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onemocnění</a:t>
            </a:r>
          </a:p>
          <a:p>
            <a:pPr marL="0" marR="0">
              <a:lnSpc>
                <a:spcPts val="2660"/>
              </a:lnSpc>
              <a:spcBef>
                <a:spcPts val="173"/>
              </a:spcBef>
              <a:spcAft>
                <a:spcPts val="0"/>
              </a:spcAft>
            </a:pP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charakterizovaná</a:t>
            </a:r>
            <a:r>
              <a:rPr sz="2400" spc="-37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celkovým</a:t>
            </a:r>
            <a:r>
              <a:rPr sz="2400" spc="-3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autoimunitním</a:t>
            </a:r>
            <a:r>
              <a:rPr sz="2400" spc="-43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postižením</a:t>
            </a:r>
            <a:r>
              <a:rPr sz="2400" spc="-37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různých orgánů</a:t>
            </a:r>
          </a:p>
          <a:p>
            <a:pPr marL="0" marR="0">
              <a:lnSpc>
                <a:spcPts val="2657"/>
              </a:lnSpc>
              <a:spcBef>
                <a:spcPts val="221"/>
              </a:spcBef>
              <a:spcAft>
                <a:spcPts val="0"/>
              </a:spcAft>
            </a:pPr>
            <a:r>
              <a:rPr sz="2400" b="1" u="sng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Příčina</a:t>
            </a:r>
            <a:r>
              <a:rPr sz="2400" b="1" spc="-18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-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genetická</a:t>
            </a:r>
            <a:r>
              <a:rPr sz="2400" spc="-3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predispozice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,</a:t>
            </a:r>
            <a:r>
              <a:rPr sz="2400" spc="-36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spouštěcí</a:t>
            </a:r>
            <a:r>
              <a:rPr sz="2400" spc="-17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mechanismy</a:t>
            </a:r>
            <a:r>
              <a:rPr sz="2400" spc="27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autoimunitního</a:t>
            </a:r>
          </a:p>
          <a:p>
            <a:pPr marL="0" marR="0">
              <a:lnSpc>
                <a:spcPts val="2657"/>
              </a:lnSpc>
              <a:spcBef>
                <a:spcPts val="222"/>
              </a:spcBef>
              <a:spcAft>
                <a:spcPts val="0"/>
              </a:spcAft>
            </a:pP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děje</a:t>
            </a:r>
            <a:r>
              <a:rPr sz="2400" spc="-21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-faktory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zevního</a:t>
            </a:r>
            <a:r>
              <a:rPr sz="2400" spc="-2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prostředí</a:t>
            </a:r>
            <a:r>
              <a:rPr sz="2400" spc="-2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(některé</a:t>
            </a:r>
            <a:r>
              <a:rPr sz="2400" spc="-16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infekce,</a:t>
            </a:r>
            <a:r>
              <a:rPr sz="2400" spc="-19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vakcinace,</a:t>
            </a:r>
            <a:r>
              <a:rPr sz="2400" spc="-38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léky</a:t>
            </a:r>
            <a:r>
              <a:rPr sz="2400" spc="-14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a UV</a:t>
            </a:r>
          </a:p>
          <a:p>
            <a:pPr marL="0" marR="0">
              <a:lnSpc>
                <a:spcPts val="2657"/>
              </a:lnSpc>
              <a:spcBef>
                <a:spcPts val="222"/>
              </a:spcBef>
              <a:spcAft>
                <a:spcPts val="0"/>
              </a:spcAft>
            </a:pP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záření)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1440" y="2956220"/>
            <a:ext cx="9002273" cy="18389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57"/>
              </a:lnSpc>
              <a:spcBef>
                <a:spcPts val="0"/>
              </a:spcBef>
              <a:spcAft>
                <a:spcPts val="0"/>
              </a:spcAft>
            </a:pPr>
            <a:r>
              <a:rPr sz="2400" b="1" dirty="0">
                <a:solidFill>
                  <a:srgbClr val="FFFFFF"/>
                </a:solidFill>
                <a:latin typeface="RHMIUV+Times New Roman Bold"/>
                <a:cs typeface="RHMIUV+Times New Roman Bold"/>
              </a:rPr>
              <a:t>Juvenilní idiopatická</a:t>
            </a:r>
            <a:r>
              <a:rPr sz="2400" b="1" spc="-38" dirty="0">
                <a:solidFill>
                  <a:srgbClr val="FFFFFF"/>
                </a:solidFill>
                <a:latin typeface="RHMIUV+Times New Roman Bold"/>
                <a:cs typeface="RHMIUV+Times New Roman Bold"/>
              </a:rPr>
              <a:t> </a:t>
            </a:r>
            <a:r>
              <a:rPr sz="2400" b="1" dirty="0">
                <a:solidFill>
                  <a:srgbClr val="FFFFFF"/>
                </a:solidFill>
                <a:latin typeface="RHMIUV+Times New Roman Bold"/>
                <a:cs typeface="RHMIUV+Times New Roman Bold"/>
              </a:rPr>
              <a:t>artritida</a:t>
            </a:r>
            <a:r>
              <a:rPr sz="2400" b="1" spc="-23" dirty="0">
                <a:solidFill>
                  <a:srgbClr val="FFFFFF"/>
                </a:solidFill>
                <a:latin typeface="RHMIUV+Times New Roman Bold"/>
                <a:cs typeface="RHMIUV+Times New Roman Bold"/>
              </a:rPr>
              <a:t> </a:t>
            </a:r>
            <a:r>
              <a:rPr sz="2400" dirty="0">
                <a:solidFill>
                  <a:srgbClr val="FFFFFF"/>
                </a:solidFill>
                <a:latin typeface="AIGLTR+Times New Roman"/>
                <a:cs typeface="AIGLTR+Times New Roman"/>
              </a:rPr>
              <a:t>(JIA)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-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nejčastější</a:t>
            </a:r>
            <a:r>
              <a:rPr sz="2400" spc="-42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dětská</a:t>
            </a:r>
            <a:r>
              <a:rPr sz="2400" spc="-1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revmatickou</a:t>
            </a:r>
          </a:p>
          <a:p>
            <a:pPr marL="0" marR="0">
              <a:lnSpc>
                <a:spcPts val="2657"/>
              </a:lnSpc>
              <a:spcBef>
                <a:spcPts val="172"/>
              </a:spcBef>
              <a:spcAft>
                <a:spcPts val="0"/>
              </a:spcAft>
            </a:pP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choroba - postihuje</a:t>
            </a:r>
            <a:r>
              <a:rPr sz="2400" spc="-18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především</a:t>
            </a:r>
            <a:r>
              <a:rPr sz="2400" spc="-32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pohybový</a:t>
            </a:r>
            <a:r>
              <a:rPr sz="2400" spc="1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aparát</a:t>
            </a:r>
          </a:p>
          <a:p>
            <a:pPr marL="0" marR="0">
              <a:lnSpc>
                <a:spcPts val="2657"/>
              </a:lnSpc>
              <a:spcBef>
                <a:spcPts val="222"/>
              </a:spcBef>
              <a:spcAft>
                <a:spcPts val="0"/>
              </a:spcAft>
            </a:pPr>
            <a:r>
              <a:rPr sz="2400" b="1" u="sng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Projevy</a:t>
            </a:r>
            <a:r>
              <a:rPr sz="2400" b="1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-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bolesti,</a:t>
            </a:r>
            <a:r>
              <a:rPr sz="2400" spc="-38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otoky a omezení hybnosti</a:t>
            </a:r>
            <a:r>
              <a:rPr sz="2400" spc="-19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kloubů, někdy doprovázené</a:t>
            </a:r>
          </a:p>
          <a:p>
            <a:pPr marL="0" marR="0">
              <a:lnSpc>
                <a:spcPts val="2660"/>
              </a:lnSpc>
              <a:spcBef>
                <a:spcPts val="222"/>
              </a:spcBef>
              <a:spcAft>
                <a:spcPts val="0"/>
              </a:spcAft>
            </a:pP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únavou,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febriliemi</a:t>
            </a:r>
            <a:r>
              <a:rPr sz="2400" spc="-25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a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mimokloubními</a:t>
            </a:r>
            <a:r>
              <a:rPr sz="2400" spc="13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manifestacemi, postupně</a:t>
            </a:r>
            <a:r>
              <a:rPr sz="2400" spc="-18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dochází</a:t>
            </a:r>
            <a:r>
              <a:rPr sz="2400" spc="-19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k</a:t>
            </a:r>
          </a:p>
          <a:p>
            <a:pPr marL="0" marR="0">
              <a:lnSpc>
                <a:spcPts val="2657"/>
              </a:lnSpc>
              <a:spcBef>
                <a:spcPts val="221"/>
              </a:spcBef>
              <a:spcAft>
                <a:spcPts val="0"/>
              </a:spcAft>
            </a:pP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různému stupni poruchy</a:t>
            </a:r>
            <a:r>
              <a:rPr sz="2400" spc="-12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funkce</a:t>
            </a:r>
            <a:r>
              <a:rPr sz="2400" spc="-14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kloubů a páteře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262786" y="61070"/>
            <a:ext cx="6769537" cy="4887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548"/>
              </a:lnSpc>
              <a:spcBef>
                <a:spcPts val="0"/>
              </a:spcBef>
              <a:spcAft>
                <a:spcPts val="0"/>
              </a:spcAft>
            </a:pPr>
            <a:r>
              <a:rPr sz="3200" b="1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Formy</a:t>
            </a:r>
            <a:r>
              <a:rPr sz="3200" b="1" spc="-33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3200" b="1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juvenilní</a:t>
            </a:r>
            <a:r>
              <a:rPr sz="3200" b="1" spc="-34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3200" b="1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revmatoidní</a:t>
            </a:r>
            <a:r>
              <a:rPr sz="3200" b="1" spc="-37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3200" b="1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artritidy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1440" y="760150"/>
            <a:ext cx="1539703" cy="3621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547"/>
              </a:lnSpc>
              <a:spcBef>
                <a:spcPts val="0"/>
              </a:spcBef>
              <a:spcAft>
                <a:spcPts val="0"/>
              </a:spcAft>
            </a:pPr>
            <a:r>
              <a:rPr sz="2300" b="1" u="sng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Formy</a:t>
            </a:r>
            <a:r>
              <a:rPr sz="2300" b="1" u="sng" spc="-18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300" b="1" u="sng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JIA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1440" y="1110327"/>
            <a:ext cx="9087720" cy="52720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554"/>
              </a:lnSpc>
              <a:spcBef>
                <a:spcPts val="0"/>
              </a:spcBef>
              <a:spcAft>
                <a:spcPts val="0"/>
              </a:spcAft>
            </a:pPr>
            <a:r>
              <a:rPr sz="2300" b="1" u="sng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Systémová</a:t>
            </a:r>
            <a:r>
              <a:rPr sz="2300" b="1" u="sng" spc="-28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300" b="1" u="sng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forma</a:t>
            </a:r>
            <a:r>
              <a:rPr sz="2300" b="1" u="sng" spc="-17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300" b="1" u="sng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(</a:t>
            </a:r>
            <a:r>
              <a:rPr sz="2300" b="1" u="sng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Stillova</a:t>
            </a:r>
            <a:r>
              <a:rPr sz="2300" b="1" u="sng" spc="-18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300" b="1" u="sng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nemoc)</a:t>
            </a:r>
            <a:r>
              <a:rPr sz="2300" b="1" u="sng" spc="-17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300" b="1" spc="-569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300" b="1" dirty="0">
                <a:solidFill>
                  <a:srgbClr val="FFFFFF"/>
                </a:solidFill>
                <a:latin typeface="JLFDOV+Times New Roman Bold"/>
                <a:cs typeface="JLFDOV+Times New Roman Bold"/>
              </a:rPr>
              <a:t>- n</a:t>
            </a:r>
            <a:r>
              <a:rPr sz="23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ejzávažnější</a:t>
            </a:r>
            <a:r>
              <a:rPr sz="2300" spc="23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3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forma JIA,</a:t>
            </a:r>
            <a:r>
              <a:rPr sz="2300" spc="-11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3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především</a:t>
            </a:r>
          </a:p>
          <a:p>
            <a:pPr marL="0" marR="0">
              <a:lnSpc>
                <a:spcPts val="2551"/>
              </a:lnSpc>
              <a:spcBef>
                <a:spcPts val="152"/>
              </a:spcBef>
              <a:spcAft>
                <a:spcPts val="0"/>
              </a:spcAft>
            </a:pPr>
            <a:r>
              <a:rPr sz="23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děti v předškolním</a:t>
            </a:r>
            <a:r>
              <a:rPr sz="2300" spc="-17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3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věku, může</a:t>
            </a:r>
            <a:r>
              <a:rPr sz="2300" spc="23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3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postihovat kterékoli </a:t>
            </a:r>
            <a:r>
              <a:rPr sz="2300" spc="-22" dirty="0">
                <a:solidFill>
                  <a:srgbClr val="FFFFFF"/>
                </a:solidFill>
                <a:latin typeface="USLVJO+Times New Roman"/>
                <a:cs typeface="USLVJO+Times New Roman"/>
              </a:rPr>
              <a:t>klouby,</a:t>
            </a:r>
            <a:r>
              <a:rPr sz="2300" spc="-13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3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průběh </a:t>
            </a:r>
            <a:r>
              <a:rPr sz="2300" dirty="0">
                <a:solidFill>
                  <a:srgbClr val="FFFFFF"/>
                </a:solidFill>
                <a:latin typeface="AIGLTR+Times New Roman"/>
                <a:cs typeface="AIGLTR+Times New Roman"/>
              </a:rPr>
              <a:t>-</a:t>
            </a:r>
          </a:p>
          <a:p>
            <a:pPr marL="0" marR="0">
              <a:lnSpc>
                <a:spcPts val="2551"/>
              </a:lnSpc>
              <a:spcBef>
                <a:spcPts val="208"/>
              </a:spcBef>
              <a:spcAft>
                <a:spcPts val="0"/>
              </a:spcAft>
            </a:pPr>
            <a:r>
              <a:rPr sz="23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variabilní od úplného zklidnění příznaků až</a:t>
            </a:r>
            <a:r>
              <a:rPr sz="2300" spc="1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3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po těžce</a:t>
            </a:r>
            <a:r>
              <a:rPr sz="2300" spc="24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3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probíhající destruktivní</a:t>
            </a:r>
          </a:p>
          <a:p>
            <a:pPr marL="0" marR="0">
              <a:lnSpc>
                <a:spcPts val="2551"/>
              </a:lnSpc>
              <a:spcBef>
                <a:spcPts val="158"/>
              </a:spcBef>
              <a:spcAft>
                <a:spcPts val="0"/>
              </a:spcAft>
            </a:pPr>
            <a:r>
              <a:rPr sz="23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artritidu, doprovázenou poruchou</a:t>
            </a:r>
            <a:r>
              <a:rPr sz="2300" spc="-13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3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růstu</a:t>
            </a:r>
            <a:r>
              <a:rPr sz="2300" spc="-1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3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a osteoporózou</a:t>
            </a:r>
          </a:p>
          <a:p>
            <a:pPr marL="0" marR="0">
              <a:lnSpc>
                <a:spcPts val="2554"/>
              </a:lnSpc>
              <a:spcBef>
                <a:spcPts val="208"/>
              </a:spcBef>
              <a:spcAft>
                <a:spcPts val="0"/>
              </a:spcAft>
            </a:pPr>
            <a:r>
              <a:rPr sz="2300" b="1" u="sng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Oligoartikulární</a:t>
            </a:r>
            <a:r>
              <a:rPr sz="2300" b="1" u="sng" spc="-23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300" b="1" u="sng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forma</a:t>
            </a:r>
            <a:r>
              <a:rPr sz="2300" b="1" spc="-16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300" dirty="0">
                <a:solidFill>
                  <a:srgbClr val="FFFFFF"/>
                </a:solidFill>
                <a:latin typeface="AIGLTR+Times New Roman"/>
                <a:cs typeface="AIGLTR+Times New Roman"/>
              </a:rPr>
              <a:t>- </a:t>
            </a:r>
            <a:r>
              <a:rPr sz="23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nejčastější</a:t>
            </a:r>
            <a:r>
              <a:rPr sz="2300" spc="23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3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typ JIA</a:t>
            </a:r>
            <a:r>
              <a:rPr sz="2300" spc="-128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300" dirty="0">
                <a:solidFill>
                  <a:srgbClr val="FFFFFF"/>
                </a:solidFill>
                <a:latin typeface="AIGLTR+Times New Roman"/>
                <a:cs typeface="AIGLTR+Times New Roman"/>
              </a:rPr>
              <a:t>- </a:t>
            </a:r>
            <a:r>
              <a:rPr sz="23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postižení 1–4 kloubů,</a:t>
            </a:r>
          </a:p>
          <a:p>
            <a:pPr marL="0" marR="0">
              <a:lnSpc>
                <a:spcPts val="2551"/>
              </a:lnSpc>
              <a:spcBef>
                <a:spcPts val="152"/>
              </a:spcBef>
              <a:spcAft>
                <a:spcPts val="0"/>
              </a:spcAft>
            </a:pPr>
            <a:r>
              <a:rPr sz="23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kloubní</a:t>
            </a:r>
            <a:r>
              <a:rPr sz="2300" spc="-2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3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postižení nebývá závažné</a:t>
            </a:r>
          </a:p>
          <a:p>
            <a:pPr marL="0" marR="0">
              <a:lnSpc>
                <a:spcPts val="2551"/>
              </a:lnSpc>
              <a:spcBef>
                <a:spcPts val="208"/>
              </a:spcBef>
              <a:spcAft>
                <a:spcPts val="0"/>
              </a:spcAft>
            </a:pPr>
            <a:r>
              <a:rPr sz="2300" b="1" u="sng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Polyartritikulární</a:t>
            </a:r>
            <a:r>
              <a:rPr sz="2300" b="1" u="sng" spc="-27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300" b="1" u="sng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forma</a:t>
            </a:r>
            <a:r>
              <a:rPr sz="2300" b="1" u="sng" spc="-16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300" b="1" spc="-569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300" dirty="0">
                <a:solidFill>
                  <a:srgbClr val="FFFFFF"/>
                </a:solidFill>
                <a:latin typeface="AIGLTR+Times New Roman"/>
                <a:cs typeface="AIGLTR+Times New Roman"/>
              </a:rPr>
              <a:t>- </a:t>
            </a:r>
            <a:r>
              <a:rPr sz="23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buď séronegativní (s negativním</a:t>
            </a:r>
            <a:r>
              <a:rPr sz="2300" spc="1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3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revmatoidním</a:t>
            </a:r>
          </a:p>
          <a:p>
            <a:pPr marL="0" marR="0">
              <a:lnSpc>
                <a:spcPts val="2551"/>
              </a:lnSpc>
              <a:spcBef>
                <a:spcPts val="204"/>
              </a:spcBef>
              <a:spcAft>
                <a:spcPts val="0"/>
              </a:spcAft>
            </a:pPr>
            <a:r>
              <a:rPr sz="23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faktorem), začínající</a:t>
            </a:r>
            <a:r>
              <a:rPr sz="2300" spc="17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3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u dětí předškolního</a:t>
            </a:r>
            <a:r>
              <a:rPr sz="2300" spc="-1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3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věku,</a:t>
            </a:r>
            <a:r>
              <a:rPr sz="2300" spc="-16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3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nebo</a:t>
            </a:r>
            <a:r>
              <a:rPr sz="2300" spc="11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3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séropozitivní </a:t>
            </a:r>
            <a:r>
              <a:rPr sz="2300" dirty="0">
                <a:solidFill>
                  <a:srgbClr val="FFFFFF"/>
                </a:solidFill>
                <a:latin typeface="AIGLTR+Times New Roman"/>
                <a:cs typeface="AIGLTR+Times New Roman"/>
              </a:rPr>
              <a:t>(s</a:t>
            </a:r>
          </a:p>
          <a:p>
            <a:pPr marL="0" marR="0">
              <a:lnSpc>
                <a:spcPts val="2551"/>
              </a:lnSpc>
              <a:spcBef>
                <a:spcPts val="158"/>
              </a:spcBef>
              <a:spcAft>
                <a:spcPts val="0"/>
              </a:spcAft>
            </a:pPr>
            <a:r>
              <a:rPr sz="23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pozitivním revmatoidním</a:t>
            </a:r>
            <a:r>
              <a:rPr sz="2300" spc="1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3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faktorem), postihující nejčastěji</a:t>
            </a:r>
            <a:r>
              <a:rPr sz="2300" spc="2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3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starší děvčata,</a:t>
            </a:r>
          </a:p>
          <a:p>
            <a:pPr marL="0" marR="0">
              <a:lnSpc>
                <a:spcPts val="2551"/>
              </a:lnSpc>
              <a:spcBef>
                <a:spcPts val="210"/>
              </a:spcBef>
              <a:spcAft>
                <a:spcPts val="0"/>
              </a:spcAft>
            </a:pPr>
            <a:r>
              <a:rPr sz="23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séropozitivní </a:t>
            </a:r>
            <a:r>
              <a:rPr sz="2300" dirty="0">
                <a:solidFill>
                  <a:srgbClr val="FFFFFF"/>
                </a:solidFill>
                <a:latin typeface="AIGLTR+Times New Roman"/>
                <a:cs typeface="AIGLTR+Times New Roman"/>
              </a:rPr>
              <a:t>forma - </a:t>
            </a:r>
            <a:r>
              <a:rPr sz="23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závažnější</a:t>
            </a:r>
            <a:r>
              <a:rPr sz="2300" spc="24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3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průběh</a:t>
            </a:r>
            <a:r>
              <a:rPr sz="2300" spc="-13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3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s trvale aktivní destruktivní</a:t>
            </a:r>
          </a:p>
          <a:p>
            <a:pPr marL="0" marR="0">
              <a:lnSpc>
                <a:spcPts val="2551"/>
              </a:lnSpc>
              <a:spcBef>
                <a:spcPts val="158"/>
              </a:spcBef>
              <a:spcAft>
                <a:spcPts val="0"/>
              </a:spcAft>
            </a:pPr>
            <a:r>
              <a:rPr sz="2300" dirty="0">
                <a:solidFill>
                  <a:srgbClr val="FFFFFF"/>
                </a:solidFill>
                <a:latin typeface="AIGLTR+Times New Roman"/>
                <a:cs typeface="AIGLTR+Times New Roman"/>
              </a:rPr>
              <a:t>artritidou</a:t>
            </a:r>
          </a:p>
          <a:p>
            <a:pPr marL="0" marR="0">
              <a:lnSpc>
                <a:spcPts val="2551"/>
              </a:lnSpc>
              <a:spcBef>
                <a:spcPts val="208"/>
              </a:spcBef>
              <a:spcAft>
                <a:spcPts val="0"/>
              </a:spcAft>
            </a:pPr>
            <a:r>
              <a:rPr sz="2300" b="1" u="sng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Artritida s entezitidou </a:t>
            </a:r>
            <a:r>
              <a:rPr sz="2300" b="1" u="sng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(záněty úponů)</a:t>
            </a:r>
            <a:r>
              <a:rPr sz="2300" b="1" spc="-29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300" dirty="0">
                <a:solidFill>
                  <a:srgbClr val="FFFFFF"/>
                </a:solidFill>
                <a:latin typeface="AIGLTR+Times New Roman"/>
                <a:cs typeface="AIGLTR+Times New Roman"/>
              </a:rPr>
              <a:t>- </a:t>
            </a:r>
            <a:r>
              <a:rPr sz="23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především</a:t>
            </a:r>
            <a:r>
              <a:rPr sz="2300" spc="-11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3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u starších chlapců,</a:t>
            </a:r>
          </a:p>
          <a:p>
            <a:pPr marL="0" marR="0">
              <a:lnSpc>
                <a:spcPts val="2551"/>
              </a:lnSpc>
              <a:spcBef>
                <a:spcPts val="204"/>
              </a:spcBef>
              <a:spcAft>
                <a:spcPts val="0"/>
              </a:spcAft>
            </a:pPr>
            <a:r>
              <a:rPr sz="23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bývá přítomen antigen</a:t>
            </a:r>
            <a:r>
              <a:rPr sz="2300" spc="13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3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HLAB27,</a:t>
            </a:r>
            <a:r>
              <a:rPr sz="2300" spc="-19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3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postižení kloubů</a:t>
            </a:r>
            <a:r>
              <a:rPr sz="2300" spc="-15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3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dolních končetin</a:t>
            </a:r>
          </a:p>
          <a:p>
            <a:pPr marL="0" marR="0">
              <a:lnSpc>
                <a:spcPts val="2554"/>
              </a:lnSpc>
              <a:spcBef>
                <a:spcPts val="159"/>
              </a:spcBef>
              <a:spcAft>
                <a:spcPts val="0"/>
              </a:spcAft>
            </a:pPr>
            <a:r>
              <a:rPr sz="23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(závažné je</a:t>
            </a:r>
            <a:r>
              <a:rPr sz="2300" spc="1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3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postižení kyčlí),</a:t>
            </a:r>
            <a:r>
              <a:rPr sz="2300" spc="-18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3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projevy </a:t>
            </a:r>
            <a:r>
              <a:rPr sz="2300" dirty="0">
                <a:solidFill>
                  <a:srgbClr val="FFFFFF"/>
                </a:solidFill>
                <a:latin typeface="AIGLTR+Times New Roman"/>
                <a:cs typeface="AIGLTR+Times New Roman"/>
              </a:rPr>
              <a:t>- </a:t>
            </a:r>
            <a:r>
              <a:rPr sz="23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záněty</a:t>
            </a:r>
            <a:r>
              <a:rPr sz="2300" spc="15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3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úponů</a:t>
            </a:r>
            <a:r>
              <a:rPr sz="2300" spc="-17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3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(zánět úponu</a:t>
            </a:r>
            <a:r>
              <a:rPr sz="2300" spc="-148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3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Achillovy</a:t>
            </a:r>
          </a:p>
          <a:p>
            <a:pPr marL="0" marR="0">
              <a:lnSpc>
                <a:spcPts val="2551"/>
              </a:lnSpc>
              <a:spcBef>
                <a:spcPts val="219"/>
              </a:spcBef>
              <a:spcAft>
                <a:spcPts val="0"/>
              </a:spcAft>
            </a:pPr>
            <a:r>
              <a:rPr sz="23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šlachy a plantární fascie), v dospělém věku rozvoj ankylozující </a:t>
            </a:r>
            <a:r>
              <a:rPr sz="2300" dirty="0">
                <a:solidFill>
                  <a:srgbClr val="FFFFFF"/>
                </a:solidFill>
                <a:latin typeface="AIGLTR+Times New Roman"/>
                <a:cs typeface="AIGLTR+Times New Roman"/>
              </a:rPr>
              <a:t>spondylitidy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224530" y="96559"/>
            <a:ext cx="2846663" cy="4316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99"/>
              </a:lnSpc>
              <a:spcBef>
                <a:spcPts val="0"/>
              </a:spcBef>
              <a:spcAft>
                <a:spcPts val="0"/>
              </a:spcAft>
            </a:pPr>
            <a:r>
              <a:rPr sz="2800" b="1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Použitá</a:t>
            </a:r>
            <a:r>
              <a:rPr sz="2800" b="1" spc="29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800" b="1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literatura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1440" y="613182"/>
            <a:ext cx="8913285" cy="9295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19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ČADOVÁ, E. a kol. </a:t>
            </a:r>
            <a:r>
              <a:rPr sz="2000" i="1" dirty="0">
                <a:solidFill>
                  <a:srgbClr val="FFFFFF"/>
                </a:solidFill>
                <a:latin typeface="IUQIBR+Times New Roman Italic"/>
                <a:cs typeface="IUQIBR+Times New Roman Italic"/>
              </a:rPr>
              <a:t>Metodika</a:t>
            </a:r>
            <a:r>
              <a:rPr sz="2000" i="1" spc="-22" dirty="0">
                <a:solidFill>
                  <a:srgbClr val="FFFFFF"/>
                </a:solidFill>
                <a:latin typeface="IUQIBR+Times New Roman Italic"/>
                <a:cs typeface="IUQIBR+Times New Roman Italic"/>
              </a:rPr>
              <a:t> </a:t>
            </a:r>
            <a:r>
              <a:rPr sz="2000" i="1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práce</a:t>
            </a:r>
            <a:r>
              <a:rPr sz="2000" i="1" spc="-30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 </a:t>
            </a:r>
            <a:r>
              <a:rPr sz="2000" i="1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se žákem</a:t>
            </a:r>
            <a:r>
              <a:rPr sz="2000" i="1" spc="-19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 </a:t>
            </a:r>
            <a:r>
              <a:rPr sz="2000" i="1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s tělesným</a:t>
            </a:r>
            <a:r>
              <a:rPr sz="2000" i="1" spc="-14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 </a:t>
            </a:r>
            <a:r>
              <a:rPr sz="2000" i="1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postižením</a:t>
            </a:r>
            <a:r>
              <a:rPr sz="2000" i="1" spc="-38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 </a:t>
            </a:r>
            <a:r>
              <a:rPr sz="2000" i="1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a zdravotním</a:t>
            </a:r>
          </a:p>
          <a:p>
            <a:pPr marL="0" marR="0">
              <a:lnSpc>
                <a:spcPts val="2219"/>
              </a:lnSpc>
              <a:spcBef>
                <a:spcPts val="180"/>
              </a:spcBef>
              <a:spcAft>
                <a:spcPts val="0"/>
              </a:spcAft>
            </a:pPr>
            <a:r>
              <a:rPr sz="2000" i="1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znevýhodněním.</a:t>
            </a:r>
            <a:r>
              <a:rPr sz="2000" i="1" spc="-35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 </a:t>
            </a:r>
            <a:r>
              <a:rPr sz="2000" dirty="0">
                <a:solidFill>
                  <a:srgbClr val="FFFFFF"/>
                </a:solidFill>
                <a:latin typeface="AIGLTR+Times New Roman"/>
                <a:cs typeface="AIGLTR+Times New Roman"/>
              </a:rPr>
              <a:t>Olomouc: </a:t>
            </a:r>
            <a:r>
              <a:rPr sz="20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Univerzita</a:t>
            </a:r>
            <a:r>
              <a:rPr sz="2000" spc="-45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Palackého</a:t>
            </a:r>
            <a:r>
              <a:rPr sz="2000" spc="-13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v </a:t>
            </a:r>
            <a:r>
              <a:rPr sz="2000" dirty="0">
                <a:solidFill>
                  <a:srgbClr val="FFFFFF"/>
                </a:solidFill>
                <a:latin typeface="AIGLTR+Times New Roman"/>
                <a:cs typeface="AIGLTR+Times New Roman"/>
              </a:rPr>
              <a:t>Olomouci,</a:t>
            </a:r>
            <a:r>
              <a:rPr sz="2000" spc="-28" dirty="0">
                <a:solidFill>
                  <a:srgbClr val="FFFFFF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AIGLTR+Times New Roman"/>
                <a:cs typeface="AIGLTR+Times New Roman"/>
              </a:rPr>
              <a:t>2012.</a:t>
            </a:r>
            <a:r>
              <a:rPr sz="2000" spc="-35" dirty="0">
                <a:solidFill>
                  <a:srgbClr val="FFFFFF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AIGLTR+Times New Roman"/>
                <a:cs typeface="AIGLTR+Times New Roman"/>
              </a:rPr>
              <a:t>107</a:t>
            </a:r>
            <a:r>
              <a:rPr sz="2000" spc="-18" dirty="0">
                <a:solidFill>
                  <a:srgbClr val="FFFFFF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AIGLTR+Times New Roman"/>
                <a:cs typeface="AIGLTR+Times New Roman"/>
              </a:rPr>
              <a:t>s. ISBN </a:t>
            </a:r>
            <a:r>
              <a:rPr sz="2000" spc="12" dirty="0">
                <a:solidFill>
                  <a:srgbClr val="FFFFFF"/>
                </a:solidFill>
                <a:latin typeface="AIGLTR+Times New Roman"/>
                <a:cs typeface="AIGLTR+Times New Roman"/>
              </a:rPr>
              <a:t>978-</a:t>
            </a:r>
          </a:p>
          <a:p>
            <a:pPr marL="0" marR="0">
              <a:lnSpc>
                <a:spcPts val="2219"/>
              </a:lnSpc>
              <a:spcBef>
                <a:spcPts val="180"/>
              </a:spcBef>
              <a:spcAft>
                <a:spcPts val="0"/>
              </a:spcAft>
            </a:pPr>
            <a:r>
              <a:rPr sz="2000" dirty="0">
                <a:solidFill>
                  <a:srgbClr val="FFFFFF"/>
                </a:solidFill>
                <a:latin typeface="AIGLTR+Times New Roman"/>
                <a:cs typeface="AIGLTR+Times New Roman"/>
              </a:rPr>
              <a:t>80-244-3308-0.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1440" y="1832492"/>
            <a:ext cx="8544316" cy="6250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21"/>
              </a:lnSpc>
              <a:spcBef>
                <a:spcPts val="0"/>
              </a:spcBef>
              <a:spcAft>
                <a:spcPts val="0"/>
              </a:spcAft>
            </a:pPr>
            <a:r>
              <a:rPr sz="2000" spc="-47" dirty="0">
                <a:solidFill>
                  <a:srgbClr val="FFFFFF"/>
                </a:solidFill>
                <a:latin typeface="AIGLTR+Times New Roman"/>
                <a:cs typeface="AIGLTR+Times New Roman"/>
              </a:rPr>
              <a:t>VALENTA,</a:t>
            </a:r>
            <a:r>
              <a:rPr sz="2000" spc="34" dirty="0">
                <a:solidFill>
                  <a:srgbClr val="FFFFFF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AIGLTR+Times New Roman"/>
                <a:cs typeface="AIGLTR+Times New Roman"/>
              </a:rPr>
              <a:t>M. a kol.</a:t>
            </a:r>
            <a:r>
              <a:rPr sz="2000" spc="-26" dirty="0">
                <a:solidFill>
                  <a:srgbClr val="FFFFFF"/>
                </a:solidFill>
                <a:latin typeface="AIGLTR+Times New Roman"/>
                <a:cs typeface="AIGLTR+Times New Roman"/>
              </a:rPr>
              <a:t> </a:t>
            </a:r>
            <a:r>
              <a:rPr sz="2000" i="1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Přehled</a:t>
            </a:r>
            <a:r>
              <a:rPr sz="2000" i="1" spc="-17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 </a:t>
            </a:r>
            <a:r>
              <a:rPr sz="2000" i="1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speciální</a:t>
            </a:r>
            <a:r>
              <a:rPr sz="2000" i="1" spc="-46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 </a:t>
            </a:r>
            <a:r>
              <a:rPr sz="2000" i="1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pedagogiky:</a:t>
            </a:r>
            <a:r>
              <a:rPr sz="2000" i="1" spc="-48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 </a:t>
            </a:r>
            <a:r>
              <a:rPr sz="2000" i="1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rámcové</a:t>
            </a:r>
            <a:r>
              <a:rPr sz="2000" i="1" spc="-38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 </a:t>
            </a:r>
            <a:r>
              <a:rPr sz="2000" i="1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kompendium</a:t>
            </a:r>
            <a:r>
              <a:rPr sz="2000" i="1" spc="-43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 </a:t>
            </a:r>
            <a:r>
              <a:rPr sz="2000" i="1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oboru.</a:t>
            </a:r>
          </a:p>
          <a:p>
            <a:pPr marL="0" marR="0">
              <a:lnSpc>
                <a:spcPts val="2219"/>
              </a:lnSpc>
              <a:spcBef>
                <a:spcPts val="180"/>
              </a:spcBef>
              <a:spcAft>
                <a:spcPts val="0"/>
              </a:spcAft>
            </a:pPr>
            <a:r>
              <a:rPr sz="20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Praha:</a:t>
            </a:r>
            <a:r>
              <a:rPr sz="2000" spc="-24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Portál</a:t>
            </a:r>
            <a:r>
              <a:rPr sz="2000" spc="-41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000" spc="-14" dirty="0">
                <a:solidFill>
                  <a:srgbClr val="FFFFFF"/>
                </a:solidFill>
                <a:latin typeface="USLVJO+Times New Roman"/>
                <a:cs typeface="USLVJO+Times New Roman"/>
              </a:rPr>
              <a:t>s.r.o.,</a:t>
            </a:r>
            <a:r>
              <a:rPr sz="2000" spc="-22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2014.</a:t>
            </a:r>
            <a:r>
              <a:rPr sz="2000" spc="-35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269</a:t>
            </a:r>
            <a:r>
              <a:rPr sz="2000" spc="-18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s. ISBN </a:t>
            </a:r>
            <a:r>
              <a:rPr sz="2000" spc="14" dirty="0">
                <a:solidFill>
                  <a:srgbClr val="FFFFFF"/>
                </a:solidFill>
                <a:latin typeface="USLVJO+Times New Roman"/>
                <a:cs typeface="USLVJO+Times New Roman"/>
              </a:rPr>
              <a:t>978</a:t>
            </a:r>
            <a:r>
              <a:rPr sz="2000" dirty="0">
                <a:solidFill>
                  <a:srgbClr val="FFFFFF"/>
                </a:solidFill>
                <a:latin typeface="AIGLTR+Times New Roman"/>
                <a:cs typeface="AIGLTR+Times New Roman"/>
              </a:rPr>
              <a:t>-80-262-0602-6.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1440" y="2747163"/>
            <a:ext cx="8680323" cy="6247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19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KUDLÁČEK, M.</a:t>
            </a:r>
            <a:r>
              <a:rPr sz="2000" spc="11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a kol. </a:t>
            </a:r>
            <a:r>
              <a:rPr sz="2000" i="1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Aplikované</a:t>
            </a:r>
            <a:r>
              <a:rPr sz="2000" i="1" spc="-39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 </a:t>
            </a:r>
            <a:r>
              <a:rPr sz="2000" i="1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pohybové</a:t>
            </a:r>
            <a:r>
              <a:rPr sz="2000" i="1" spc="-32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 </a:t>
            </a:r>
            <a:r>
              <a:rPr sz="2000" i="1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aktivity</a:t>
            </a:r>
            <a:r>
              <a:rPr sz="2000" i="1" spc="-18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 </a:t>
            </a:r>
            <a:r>
              <a:rPr sz="2000" i="1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osob</a:t>
            </a:r>
            <a:r>
              <a:rPr sz="2000" i="1" spc="-22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 </a:t>
            </a:r>
            <a:r>
              <a:rPr sz="2000" i="1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s tělesným</a:t>
            </a:r>
            <a:r>
              <a:rPr sz="2000" i="1" spc="-15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 </a:t>
            </a:r>
            <a:r>
              <a:rPr sz="2000" i="1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postižením</a:t>
            </a:r>
            <a:r>
              <a:rPr sz="2000" dirty="0">
                <a:solidFill>
                  <a:srgbClr val="FFFFFF"/>
                </a:solidFill>
                <a:latin typeface="AIGLTR+Times New Roman"/>
                <a:cs typeface="AIGLTR+Times New Roman"/>
              </a:rPr>
              <a:t>.</a:t>
            </a:r>
          </a:p>
          <a:p>
            <a:pPr marL="0" marR="0">
              <a:lnSpc>
                <a:spcPts val="2219"/>
              </a:lnSpc>
              <a:spcBef>
                <a:spcPts val="180"/>
              </a:spcBef>
              <a:spcAft>
                <a:spcPts val="0"/>
              </a:spcAft>
            </a:pPr>
            <a:r>
              <a:rPr sz="2000" dirty="0">
                <a:solidFill>
                  <a:srgbClr val="FFFFFF"/>
                </a:solidFill>
                <a:latin typeface="AIGLTR+Times New Roman"/>
                <a:cs typeface="AIGLTR+Times New Roman"/>
              </a:rPr>
              <a:t>Olomouc:</a:t>
            </a:r>
            <a:r>
              <a:rPr sz="2000" spc="-21" dirty="0">
                <a:solidFill>
                  <a:srgbClr val="FFFFFF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Univerzita</a:t>
            </a:r>
            <a:r>
              <a:rPr sz="2000" spc="-33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Palackého</a:t>
            </a:r>
            <a:r>
              <a:rPr sz="2000" spc="-25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v </a:t>
            </a:r>
            <a:r>
              <a:rPr sz="2000" dirty="0">
                <a:solidFill>
                  <a:srgbClr val="FFFFFF"/>
                </a:solidFill>
                <a:latin typeface="AIGLTR+Times New Roman"/>
                <a:cs typeface="AIGLTR+Times New Roman"/>
              </a:rPr>
              <a:t>Olomouci,</a:t>
            </a:r>
            <a:r>
              <a:rPr sz="2000" spc="-16" dirty="0">
                <a:solidFill>
                  <a:srgbClr val="FFFFFF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AIGLTR+Times New Roman"/>
                <a:cs typeface="AIGLTR+Times New Roman"/>
              </a:rPr>
              <a:t>2013.</a:t>
            </a:r>
            <a:r>
              <a:rPr sz="2000" spc="-35" dirty="0">
                <a:solidFill>
                  <a:srgbClr val="FFFFFF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AIGLTR+Times New Roman"/>
                <a:cs typeface="AIGLTR+Times New Roman"/>
              </a:rPr>
              <a:t>91 s. ISBN 978-80-244-3928-9.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1440" y="3661817"/>
            <a:ext cx="9047436" cy="6247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19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FFFFFF"/>
                </a:solidFill>
                <a:latin typeface="AIGLTR+Times New Roman"/>
                <a:cs typeface="AIGLTR+Times New Roman"/>
              </a:rPr>
              <a:t>ZIKL, </a:t>
            </a:r>
            <a:r>
              <a:rPr sz="2000" spc="-213" dirty="0">
                <a:solidFill>
                  <a:srgbClr val="FFFFFF"/>
                </a:solidFill>
                <a:latin typeface="AIGLTR+Times New Roman"/>
                <a:cs typeface="AIGLTR+Times New Roman"/>
              </a:rPr>
              <a:t>P.</a:t>
            </a:r>
            <a:r>
              <a:rPr sz="2000" spc="200" dirty="0">
                <a:solidFill>
                  <a:srgbClr val="FFFFFF"/>
                </a:solidFill>
                <a:latin typeface="AIGLTR+Times New Roman"/>
                <a:cs typeface="AIGLTR+Times New Roman"/>
              </a:rPr>
              <a:t> </a:t>
            </a:r>
            <a:r>
              <a:rPr sz="2000" i="1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Děti</a:t>
            </a:r>
            <a:r>
              <a:rPr sz="2000" i="1" spc="-14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 </a:t>
            </a:r>
            <a:r>
              <a:rPr sz="2000" i="1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s tělesným</a:t>
            </a:r>
            <a:r>
              <a:rPr sz="2000" i="1" spc="-23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 </a:t>
            </a:r>
            <a:r>
              <a:rPr sz="2000" i="1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a kombinovaným</a:t>
            </a:r>
            <a:r>
              <a:rPr sz="2000" i="1" spc="-27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 </a:t>
            </a:r>
            <a:r>
              <a:rPr sz="2000" i="1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postižením</a:t>
            </a:r>
            <a:r>
              <a:rPr sz="2000" i="1" spc="-29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 </a:t>
            </a:r>
            <a:r>
              <a:rPr sz="2000" i="1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ve</a:t>
            </a:r>
            <a:r>
              <a:rPr sz="2000" i="1" spc="-11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 </a:t>
            </a:r>
            <a:r>
              <a:rPr sz="2000" i="1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škole. </a:t>
            </a:r>
            <a:r>
              <a:rPr sz="2000" dirty="0">
                <a:solidFill>
                  <a:srgbClr val="FFFFFF"/>
                </a:solidFill>
                <a:latin typeface="AIGLTR+Times New Roman"/>
                <a:cs typeface="AIGLTR+Times New Roman"/>
              </a:rPr>
              <a:t>Praha:</a:t>
            </a:r>
            <a:r>
              <a:rPr sz="2000" spc="-21" dirty="0">
                <a:solidFill>
                  <a:srgbClr val="FFFFFF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AIGLTR+Times New Roman"/>
                <a:cs typeface="AIGLTR+Times New Roman"/>
              </a:rPr>
              <a:t>Grada,</a:t>
            </a:r>
            <a:r>
              <a:rPr sz="2000" spc="-20" dirty="0">
                <a:solidFill>
                  <a:srgbClr val="FFFFFF"/>
                </a:solidFill>
                <a:latin typeface="AIGLTR+Times New Roman"/>
                <a:cs typeface="AIGLTR+Times New Roman"/>
              </a:rPr>
              <a:t> </a:t>
            </a:r>
            <a:r>
              <a:rPr sz="2000" spc="-12" dirty="0">
                <a:solidFill>
                  <a:srgbClr val="FFFFFF"/>
                </a:solidFill>
                <a:latin typeface="AIGLTR+Times New Roman"/>
                <a:cs typeface="AIGLTR+Times New Roman"/>
              </a:rPr>
              <a:t>2011.</a:t>
            </a:r>
            <a:r>
              <a:rPr sz="2000" spc="-22" dirty="0">
                <a:solidFill>
                  <a:srgbClr val="FFFFFF"/>
                </a:solidFill>
                <a:latin typeface="AIGLTR+Times New Roman"/>
                <a:cs typeface="AIGLTR+Times New Roman"/>
              </a:rPr>
              <a:t> </a:t>
            </a:r>
            <a:r>
              <a:rPr sz="2000" spc="-31" dirty="0">
                <a:solidFill>
                  <a:srgbClr val="FFFFFF"/>
                </a:solidFill>
                <a:latin typeface="AIGLTR+Times New Roman"/>
                <a:cs typeface="AIGLTR+Times New Roman"/>
              </a:rPr>
              <a:t>112</a:t>
            </a:r>
          </a:p>
          <a:p>
            <a:pPr marL="0" marR="0">
              <a:lnSpc>
                <a:spcPts val="2219"/>
              </a:lnSpc>
              <a:spcBef>
                <a:spcPts val="180"/>
              </a:spcBef>
              <a:spcAft>
                <a:spcPts val="0"/>
              </a:spcAft>
            </a:pPr>
            <a:r>
              <a:rPr sz="2000" dirty="0">
                <a:solidFill>
                  <a:srgbClr val="FFFFFF"/>
                </a:solidFill>
                <a:latin typeface="AIGLTR+Times New Roman"/>
                <a:cs typeface="AIGLTR+Times New Roman"/>
              </a:rPr>
              <a:t>s. ISBN 978-80-247-3856-7.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1440" y="4576217"/>
            <a:ext cx="8055596" cy="6251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19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KVĚTOŇOVÁ,</a:t>
            </a:r>
            <a:r>
              <a:rPr sz="2000" spc="-13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L., STRNADOVÁ, I.,</a:t>
            </a:r>
            <a:r>
              <a:rPr sz="2000" spc="-15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HÁJKOVÁ,</a:t>
            </a:r>
            <a:r>
              <a:rPr sz="2000" spc="-58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000" spc="-244" dirty="0">
                <a:solidFill>
                  <a:srgbClr val="FFFFFF"/>
                </a:solidFill>
                <a:latin typeface="USLVJO+Times New Roman"/>
                <a:cs typeface="USLVJO+Times New Roman"/>
              </a:rPr>
              <a:t>V.</a:t>
            </a:r>
            <a:r>
              <a:rPr sz="2000" spc="266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000" i="1" dirty="0">
                <a:solidFill>
                  <a:srgbClr val="FFFFFF"/>
                </a:solidFill>
                <a:latin typeface="IUQIBR+Times New Roman Italic"/>
                <a:cs typeface="IUQIBR+Times New Roman Italic"/>
              </a:rPr>
              <a:t>Cesty</a:t>
            </a:r>
            <a:r>
              <a:rPr sz="2000" i="1" spc="-11" dirty="0">
                <a:solidFill>
                  <a:srgbClr val="FFFFFF"/>
                </a:solidFill>
                <a:latin typeface="IUQIBR+Times New Roman Italic"/>
                <a:cs typeface="IUQIBR+Times New Roman Italic"/>
              </a:rPr>
              <a:t> </a:t>
            </a:r>
            <a:r>
              <a:rPr sz="2000" i="1" dirty="0">
                <a:solidFill>
                  <a:srgbClr val="FFFFFF"/>
                </a:solidFill>
                <a:latin typeface="IUQIBR+Times New Roman Italic"/>
                <a:cs typeface="IUQIBR+Times New Roman Italic"/>
              </a:rPr>
              <a:t>k inkluzi</a:t>
            </a:r>
            <a:r>
              <a:rPr sz="2000" dirty="0">
                <a:solidFill>
                  <a:srgbClr val="FFFFFF"/>
                </a:solidFill>
                <a:latin typeface="AIGLTR+Times New Roman"/>
                <a:cs typeface="AIGLTR+Times New Roman"/>
              </a:rPr>
              <a:t>.</a:t>
            </a:r>
            <a:r>
              <a:rPr sz="2000" spc="-28" dirty="0">
                <a:solidFill>
                  <a:srgbClr val="FFFFFF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AIGLTR+Times New Roman"/>
                <a:cs typeface="AIGLTR+Times New Roman"/>
              </a:rPr>
              <a:t>Praha:</a:t>
            </a:r>
          </a:p>
          <a:p>
            <a:pPr marL="0" marR="0">
              <a:lnSpc>
                <a:spcPts val="2221"/>
              </a:lnSpc>
              <a:spcBef>
                <a:spcPts val="181"/>
              </a:spcBef>
              <a:spcAft>
                <a:spcPts val="0"/>
              </a:spcAft>
            </a:pPr>
            <a:r>
              <a:rPr sz="2000" dirty="0">
                <a:solidFill>
                  <a:srgbClr val="FFFFFF"/>
                </a:solidFill>
                <a:latin typeface="AIGLTR+Times New Roman"/>
                <a:cs typeface="AIGLTR+Times New Roman"/>
              </a:rPr>
              <a:t>Karolinum,</a:t>
            </a:r>
            <a:r>
              <a:rPr sz="2000" spc="-30" dirty="0">
                <a:solidFill>
                  <a:srgbClr val="FFFFFF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AIGLTR+Times New Roman"/>
                <a:cs typeface="AIGLTR+Times New Roman"/>
              </a:rPr>
              <a:t>2012.</a:t>
            </a:r>
            <a:r>
              <a:rPr sz="2000" spc="-36" dirty="0">
                <a:solidFill>
                  <a:srgbClr val="FFFFFF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AIGLTR+Times New Roman"/>
                <a:cs typeface="AIGLTR+Times New Roman"/>
              </a:rPr>
              <a:t>167</a:t>
            </a:r>
            <a:r>
              <a:rPr sz="2000" spc="-18" dirty="0">
                <a:solidFill>
                  <a:srgbClr val="FFFFFF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AIGLTR+Times New Roman"/>
                <a:cs typeface="AIGLTR+Times New Roman"/>
              </a:rPr>
              <a:t>s.</a:t>
            </a:r>
            <a:r>
              <a:rPr sz="2000" spc="-19" dirty="0">
                <a:solidFill>
                  <a:srgbClr val="FFFFFF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AIGLTR+Times New Roman"/>
                <a:cs typeface="AIGLTR+Times New Roman"/>
              </a:rPr>
              <a:t>ISBN 978-80-246-2086-2.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1440" y="5490948"/>
            <a:ext cx="8969673" cy="9295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19"/>
              </a:lnSpc>
              <a:spcBef>
                <a:spcPts val="0"/>
              </a:spcBef>
              <a:spcAft>
                <a:spcPts val="0"/>
              </a:spcAft>
            </a:pPr>
            <a:r>
              <a:rPr sz="2000" spc="-13" dirty="0">
                <a:solidFill>
                  <a:srgbClr val="FFFFFF"/>
                </a:solidFill>
                <a:latin typeface="USLVJO+Times New Roman"/>
                <a:cs typeface="USLVJO+Times New Roman"/>
              </a:rPr>
              <a:t>BARTOŇOVÁ,</a:t>
            </a:r>
            <a:r>
              <a:rPr sz="2000" spc="13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R., JEŠINA,</a:t>
            </a:r>
            <a:r>
              <a:rPr sz="2000" spc="-28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O.</a:t>
            </a:r>
            <a:r>
              <a:rPr sz="2000" spc="-111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A</a:t>
            </a:r>
            <a:r>
              <a:rPr sz="2000" spc="-99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kol.</a:t>
            </a:r>
            <a:r>
              <a:rPr sz="2000" spc="-12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000" i="1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Individuální</a:t>
            </a:r>
            <a:r>
              <a:rPr sz="2000" i="1" spc="-37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 </a:t>
            </a:r>
            <a:r>
              <a:rPr sz="2000" i="1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vzdělávací</a:t>
            </a:r>
            <a:r>
              <a:rPr sz="2000" i="1" spc="-50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 </a:t>
            </a:r>
            <a:r>
              <a:rPr sz="2000" i="1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plán</a:t>
            </a:r>
            <a:r>
              <a:rPr sz="2000" i="1" spc="-14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 </a:t>
            </a:r>
            <a:r>
              <a:rPr sz="2000" i="1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ve</a:t>
            </a:r>
            <a:r>
              <a:rPr sz="2000" i="1" spc="-11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 </a:t>
            </a:r>
            <a:r>
              <a:rPr sz="2000" i="1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školní</a:t>
            </a:r>
            <a:r>
              <a:rPr sz="2000" i="1" spc="-19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 </a:t>
            </a:r>
            <a:r>
              <a:rPr sz="2000" i="1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tělesné</a:t>
            </a:r>
          </a:p>
          <a:p>
            <a:pPr marL="0" marR="0">
              <a:lnSpc>
                <a:spcPts val="2219"/>
              </a:lnSpc>
              <a:spcBef>
                <a:spcPts val="180"/>
              </a:spcBef>
              <a:spcAft>
                <a:spcPts val="0"/>
              </a:spcAft>
            </a:pPr>
            <a:r>
              <a:rPr sz="2000" i="1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výchově.</a:t>
            </a:r>
            <a:r>
              <a:rPr sz="2000" i="1" spc="-17" dirty="0">
                <a:solidFill>
                  <a:srgbClr val="FFFFFF"/>
                </a:solidFill>
                <a:latin typeface="LVLOPC+Times New Roman Italic"/>
                <a:cs typeface="LVLOPC+Times New Roman Italic"/>
              </a:rPr>
              <a:t> </a:t>
            </a:r>
            <a:r>
              <a:rPr sz="2000" dirty="0">
                <a:solidFill>
                  <a:srgbClr val="FFFFFF"/>
                </a:solidFill>
                <a:latin typeface="AIGLTR+Times New Roman"/>
                <a:cs typeface="AIGLTR+Times New Roman"/>
              </a:rPr>
              <a:t>Olomouc:</a:t>
            </a:r>
            <a:r>
              <a:rPr sz="2000" spc="-24" dirty="0">
                <a:solidFill>
                  <a:srgbClr val="FFFFFF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Univerzita</a:t>
            </a:r>
            <a:r>
              <a:rPr sz="2000" spc="-33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Palackého</a:t>
            </a:r>
            <a:r>
              <a:rPr sz="2000" spc="-25" dirty="0">
                <a:solidFill>
                  <a:srgbClr val="FFFFFF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USLVJO+Times New Roman"/>
                <a:cs typeface="USLVJO+Times New Roman"/>
              </a:rPr>
              <a:t>v </a:t>
            </a:r>
            <a:r>
              <a:rPr sz="2000" dirty="0">
                <a:solidFill>
                  <a:srgbClr val="FFFFFF"/>
                </a:solidFill>
                <a:latin typeface="AIGLTR+Times New Roman"/>
                <a:cs typeface="AIGLTR+Times New Roman"/>
              </a:rPr>
              <a:t>Olomouci,</a:t>
            </a:r>
            <a:r>
              <a:rPr sz="2000" spc="-16" dirty="0">
                <a:solidFill>
                  <a:srgbClr val="FFFFFF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AIGLTR+Times New Roman"/>
                <a:cs typeface="AIGLTR+Times New Roman"/>
              </a:rPr>
              <a:t>2012.</a:t>
            </a:r>
            <a:r>
              <a:rPr sz="2000" spc="-35" dirty="0">
                <a:solidFill>
                  <a:srgbClr val="FFFFFF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AIGLTR+Times New Roman"/>
                <a:cs typeface="AIGLTR+Times New Roman"/>
              </a:rPr>
              <a:t>165</a:t>
            </a:r>
            <a:r>
              <a:rPr sz="2000" spc="-30" dirty="0">
                <a:solidFill>
                  <a:srgbClr val="FFFFFF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FF"/>
                </a:solidFill>
                <a:latin typeface="AIGLTR+Times New Roman"/>
                <a:cs typeface="AIGLTR+Times New Roman"/>
              </a:rPr>
              <a:t>s. ISBN 978-80-244-</a:t>
            </a:r>
          </a:p>
          <a:p>
            <a:pPr marL="0" marR="0">
              <a:lnSpc>
                <a:spcPts val="2219"/>
              </a:lnSpc>
              <a:spcBef>
                <a:spcPts val="180"/>
              </a:spcBef>
              <a:spcAft>
                <a:spcPts val="0"/>
              </a:spcAft>
            </a:pPr>
            <a:r>
              <a:rPr sz="2000" dirty="0">
                <a:solidFill>
                  <a:srgbClr val="FFFFFF"/>
                </a:solidFill>
                <a:latin typeface="AIGLTR+Times New Roman"/>
                <a:cs typeface="AIGLTR+Times New Roman"/>
              </a:rPr>
              <a:t>3152-9.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1440" y="30240"/>
            <a:ext cx="9115044" cy="53721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765806" marR="0">
              <a:lnSpc>
                <a:spcPts val="4425"/>
              </a:lnSpc>
              <a:spcBef>
                <a:spcPts val="0"/>
              </a:spcBef>
              <a:spcAft>
                <a:spcPts val="0"/>
              </a:spcAft>
            </a:pPr>
            <a:r>
              <a:rPr sz="3200" b="1">
                <a:solidFill>
                  <a:srgbClr val="00FF00"/>
                </a:solidFill>
                <a:latin typeface="RHMIUV+Times New Roman Bold"/>
                <a:cs typeface="RHMIUV+Times New Roman Bold"/>
              </a:rPr>
              <a:t>Mozková</a:t>
            </a:r>
            <a:r>
              <a:rPr sz="3200" b="1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 obrna</a:t>
            </a:r>
          </a:p>
          <a:p>
            <a:pPr marL="0" marR="0">
              <a:lnSpc>
                <a:spcPts val="2657"/>
              </a:lnSpc>
              <a:spcBef>
                <a:spcPts val="201"/>
              </a:spcBef>
              <a:spcAft>
                <a:spcPts val="0"/>
              </a:spcAft>
            </a:pP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Původní český</a:t>
            </a:r>
            <a:r>
              <a:rPr sz="2000" spc="-11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název</a:t>
            </a:r>
            <a:r>
              <a:rPr sz="2000" spc="-11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→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DMO - neurolog</a:t>
            </a:r>
            <a:r>
              <a:rPr sz="2000" spc="-16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Ivan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Lesný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roku 1959</a:t>
            </a:r>
          </a:p>
          <a:p>
            <a:pPr marL="0" marR="0">
              <a:lnSpc>
                <a:spcPts val="2657"/>
              </a:lnSpc>
              <a:spcBef>
                <a:spcPts val="222"/>
              </a:spcBef>
              <a:spcAft>
                <a:spcPts val="0"/>
              </a:spcAft>
            </a:pP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V</a:t>
            </a:r>
            <a:r>
              <a:rPr sz="2000" spc="163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anglicky</a:t>
            </a:r>
            <a:r>
              <a:rPr sz="2000" spc="203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mluvicích</a:t>
            </a:r>
            <a:r>
              <a:rPr sz="2000" spc="214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zemích</a:t>
            </a:r>
            <a:r>
              <a:rPr sz="2000" spc="209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lékaři</a:t>
            </a:r>
            <a:r>
              <a:rPr sz="2000" spc="209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přijali</a:t>
            </a:r>
            <a:r>
              <a:rPr sz="2000" spc="217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v</a:t>
            </a:r>
            <a:r>
              <a:rPr sz="2000" spc="204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roce</a:t>
            </a:r>
            <a:r>
              <a:rPr sz="2000" spc="214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1937</a:t>
            </a:r>
            <a:r>
              <a:rPr sz="2000" spc="207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termín</a:t>
            </a:r>
            <a:r>
              <a:rPr sz="2000" spc="227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cerebral</a:t>
            </a:r>
          </a:p>
          <a:p>
            <a:pPr marL="0" marR="0">
              <a:lnSpc>
                <a:spcPts val="2657"/>
              </a:lnSpc>
              <a:spcBef>
                <a:spcPts val="222"/>
              </a:spcBef>
              <a:spcAft>
                <a:spcPts val="0"/>
              </a:spcAft>
            </a:pPr>
            <a:r>
              <a:rPr sz="20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palsy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.</a:t>
            </a:r>
          </a:p>
          <a:p>
            <a:pPr marL="0" marR="0">
              <a:lnSpc>
                <a:spcPts val="2891"/>
              </a:lnSpc>
              <a:spcBef>
                <a:spcPts val="0"/>
              </a:spcBef>
              <a:spcAft>
                <a:spcPts val="0"/>
              </a:spcAft>
            </a:pPr>
            <a:r>
              <a:rPr sz="2000" u="sng" dirty="0">
                <a:solidFill>
                  <a:srgbClr val="408080"/>
                </a:solidFill>
                <a:latin typeface="ETOACD+Verdana"/>
                <a:cs typeface="ETOACD+Verdana"/>
                <a:hlinkClick r:id="rId3"/>
              </a:rPr>
              <a:t>https://www.youtube.com/watch?v=_n6rCmte6vE</a:t>
            </a:r>
          </a:p>
          <a:p>
            <a:pPr marL="0" marR="0">
              <a:lnSpc>
                <a:spcPts val="2657"/>
              </a:lnSpc>
              <a:spcBef>
                <a:spcPts val="227"/>
              </a:spcBef>
              <a:spcAft>
                <a:spcPts val="0"/>
              </a:spcAft>
            </a:pPr>
            <a:r>
              <a:rPr sz="2000" b="1" u="sng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Mozková</a:t>
            </a:r>
            <a:r>
              <a:rPr sz="2000" b="1" u="sng" spc="12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000" b="1" u="sng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obrna (MO),</a:t>
            </a:r>
            <a:r>
              <a:rPr sz="2000" b="1" u="sng" spc="-21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000" b="1" u="sng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dříve dětská mozková</a:t>
            </a:r>
            <a:r>
              <a:rPr sz="2000" b="1" u="sng" spc="11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000" b="1" u="sng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obrna (DMO)</a:t>
            </a:r>
          </a:p>
          <a:p>
            <a:pPr marL="0" marR="0">
              <a:lnSpc>
                <a:spcPts val="2663"/>
              </a:lnSpc>
              <a:spcBef>
                <a:spcPts val="153"/>
              </a:spcBef>
              <a:spcAft>
                <a:spcPts val="0"/>
              </a:spcAft>
            </a:pPr>
            <a:r>
              <a:rPr sz="20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000" spc="193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centrální</a:t>
            </a:r>
            <a:r>
              <a:rPr sz="2000" b="1" spc="-16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0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onemocnění</a:t>
            </a:r>
          </a:p>
          <a:p>
            <a:pPr marL="0" marR="0">
              <a:lnSpc>
                <a:spcPts val="2663"/>
              </a:lnSpc>
              <a:spcBef>
                <a:spcPts val="203"/>
              </a:spcBef>
              <a:spcAft>
                <a:spcPts val="0"/>
              </a:spcAft>
            </a:pPr>
            <a:r>
              <a:rPr sz="20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000" spc="193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vznik</a:t>
            </a:r>
            <a:r>
              <a:rPr sz="2000" spc="249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před</a:t>
            </a:r>
            <a:r>
              <a:rPr sz="2000" b="1" spc="239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0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narozením</a:t>
            </a:r>
            <a:r>
              <a:rPr sz="2000" b="1" spc="274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0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(prenatální)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,</a:t>
            </a:r>
            <a:r>
              <a:rPr sz="2000" spc="252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při</a:t>
            </a:r>
            <a:r>
              <a:rPr sz="2000" b="1" spc="257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000" b="1" spc="-10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porodu</a:t>
            </a:r>
            <a:r>
              <a:rPr sz="2000" b="1" spc="260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0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(perinatální)</a:t>
            </a:r>
            <a:r>
              <a:rPr sz="2000" b="1" spc="254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nebo</a:t>
            </a:r>
          </a:p>
          <a:p>
            <a:pPr marL="342900" marR="0">
              <a:lnSpc>
                <a:spcPts val="2657"/>
              </a:lnSpc>
              <a:spcBef>
                <a:spcPts val="222"/>
              </a:spcBef>
              <a:spcAft>
                <a:spcPts val="0"/>
              </a:spcAft>
            </a:pPr>
            <a:r>
              <a:rPr sz="20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těsně </a:t>
            </a:r>
            <a:r>
              <a:rPr sz="20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po</a:t>
            </a:r>
            <a:r>
              <a:rPr sz="2000" b="1" spc="14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0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něm (postnatální)</a:t>
            </a:r>
          </a:p>
          <a:p>
            <a:pPr marL="0" marR="0">
              <a:lnSpc>
                <a:spcPts val="2663"/>
              </a:lnSpc>
              <a:spcBef>
                <a:spcPts val="205"/>
              </a:spcBef>
              <a:spcAft>
                <a:spcPts val="0"/>
              </a:spcAft>
            </a:pPr>
            <a:r>
              <a:rPr sz="20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000" spc="193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typická</a:t>
            </a:r>
            <a:r>
              <a:rPr sz="2000" spc="-28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je</a:t>
            </a:r>
            <a:r>
              <a:rPr sz="2000" spc="-14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tělesná</a:t>
            </a:r>
            <a:r>
              <a:rPr sz="2000" spc="-28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neobratnost</a:t>
            </a:r>
            <a:r>
              <a:rPr sz="2000" spc="-1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(jemná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motorika)</a:t>
            </a:r>
          </a:p>
          <a:p>
            <a:pPr marL="0" marR="0">
              <a:lnSpc>
                <a:spcPts val="2663"/>
              </a:lnSpc>
              <a:spcBef>
                <a:spcPts val="153"/>
              </a:spcBef>
              <a:spcAft>
                <a:spcPts val="0"/>
              </a:spcAft>
            </a:pPr>
            <a:r>
              <a:rPr sz="20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000" spc="193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nerovnoměrný vývoj</a:t>
            </a:r>
          </a:p>
          <a:p>
            <a:pPr marL="0" marR="0">
              <a:lnSpc>
                <a:spcPts val="2663"/>
              </a:lnSpc>
              <a:spcBef>
                <a:spcPts val="203"/>
              </a:spcBef>
              <a:spcAft>
                <a:spcPts val="0"/>
              </a:spcAft>
            </a:pPr>
            <a:r>
              <a:rPr sz="20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000" spc="193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zvýšená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pohyblivost</a:t>
            </a:r>
            <a:r>
              <a:rPr sz="2000" spc="-12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a neklid</a:t>
            </a:r>
          </a:p>
          <a:p>
            <a:pPr marL="0" marR="0">
              <a:lnSpc>
                <a:spcPts val="2663"/>
              </a:lnSpc>
              <a:spcBef>
                <a:spcPts val="203"/>
              </a:spcBef>
              <a:spcAft>
                <a:spcPts val="0"/>
              </a:spcAft>
            </a:pPr>
            <a:r>
              <a:rPr sz="20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000" spc="193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nesoustředěnost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,</a:t>
            </a:r>
            <a:r>
              <a:rPr sz="2000" spc="-36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těkavost</a:t>
            </a:r>
          </a:p>
          <a:p>
            <a:pPr marL="0" marR="0">
              <a:lnSpc>
                <a:spcPts val="2666"/>
              </a:lnSpc>
              <a:spcBef>
                <a:spcPts val="154"/>
              </a:spcBef>
              <a:spcAft>
                <a:spcPts val="0"/>
              </a:spcAft>
            </a:pPr>
            <a:r>
              <a:rPr sz="20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000" spc="193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překotné</a:t>
            </a:r>
            <a:r>
              <a:rPr sz="2000" spc="-16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a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impulzivní</a:t>
            </a:r>
            <a:r>
              <a:rPr sz="2000" spc="-11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reakce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1440" y="5377609"/>
            <a:ext cx="9115027" cy="14756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63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000" spc="193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střídání</a:t>
            </a:r>
            <a:r>
              <a:rPr sz="2000" spc="-26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nálad</a:t>
            </a:r>
            <a:r>
              <a:rPr sz="2000" spc="-21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a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výkyvy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v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duševní výkonnosti</a:t>
            </a:r>
          </a:p>
          <a:p>
            <a:pPr marL="0" marR="0">
              <a:lnSpc>
                <a:spcPts val="2663"/>
              </a:lnSpc>
              <a:spcBef>
                <a:spcPts val="153"/>
              </a:spcBef>
              <a:spcAft>
                <a:spcPts val="0"/>
              </a:spcAft>
            </a:pPr>
            <a:r>
              <a:rPr sz="20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000" spc="193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opožděný vývoj řeči</a:t>
            </a:r>
            <a:r>
              <a:rPr sz="2000" spc="-13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a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řečové</a:t>
            </a:r>
            <a:r>
              <a:rPr sz="2000" spc="-18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vady</a:t>
            </a:r>
          </a:p>
          <a:p>
            <a:pPr marL="0" marR="0">
              <a:lnSpc>
                <a:spcPts val="2663"/>
              </a:lnSpc>
              <a:spcBef>
                <a:spcPts val="203"/>
              </a:spcBef>
              <a:spcAft>
                <a:spcPts val="0"/>
              </a:spcAft>
            </a:pPr>
            <a:r>
              <a:rPr sz="20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000" spc="193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není dědičná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,</a:t>
            </a:r>
            <a:r>
              <a:rPr sz="2000" spc="-24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nakažlivá</a:t>
            </a:r>
            <a:r>
              <a:rPr sz="2000" spc="-39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ani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progresivní</a:t>
            </a:r>
            <a:r>
              <a:rPr sz="2000" spc="-25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(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nezhoršuje</a:t>
            </a:r>
            <a:r>
              <a:rPr sz="2000" spc="-1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se</a:t>
            </a:r>
            <a:r>
              <a:rPr sz="2000" spc="-11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s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věkem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)</a:t>
            </a:r>
          </a:p>
          <a:p>
            <a:pPr marL="0" marR="0">
              <a:lnSpc>
                <a:spcPts val="2666"/>
              </a:lnSpc>
              <a:spcBef>
                <a:spcPts val="203"/>
              </a:spcBef>
              <a:spcAft>
                <a:spcPts val="0"/>
              </a:spcAft>
            </a:pPr>
            <a:r>
              <a:rPr sz="20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000" spc="193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různý</a:t>
            </a:r>
            <a:r>
              <a:rPr sz="2000" spc="916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stupeň</a:t>
            </a:r>
            <a:r>
              <a:rPr sz="2000" spc="914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postižení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:</a:t>
            </a:r>
            <a:r>
              <a:rPr sz="2000" spc="905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od</a:t>
            </a:r>
            <a:r>
              <a:rPr sz="2000" spc="912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mírné</a:t>
            </a:r>
            <a:r>
              <a:rPr sz="2000" spc="91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“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neohrabanosti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”</a:t>
            </a:r>
            <a:r>
              <a:rPr sz="2000" spc="903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až</a:t>
            </a:r>
            <a:r>
              <a:rPr sz="2000" spc="9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spc="-12" dirty="0">
                <a:solidFill>
                  <a:srgbClr val="FFFF00"/>
                </a:solidFill>
                <a:latin typeface="AIGLTR+Times New Roman"/>
                <a:cs typeface="AIGLTR+Times New Roman"/>
              </a:rPr>
              <a:t>po</a:t>
            </a:r>
            <a:r>
              <a:rPr sz="2000" spc="924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úplnou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437890" y="62594"/>
            <a:ext cx="2421132" cy="4887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548"/>
              </a:lnSpc>
              <a:spcBef>
                <a:spcPts val="0"/>
              </a:spcBef>
              <a:spcAft>
                <a:spcPts val="0"/>
              </a:spcAft>
            </a:pPr>
            <a:r>
              <a:rPr sz="3200" b="1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Formy</a:t>
            </a:r>
            <a:r>
              <a:rPr sz="3200" b="1" spc="-28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3200" b="1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DMO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6116" y="856826"/>
            <a:ext cx="8941746" cy="12935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325"/>
              </a:lnSpc>
              <a:spcBef>
                <a:spcPts val="0"/>
              </a:spcBef>
              <a:spcAft>
                <a:spcPts val="0"/>
              </a:spcAft>
            </a:pPr>
            <a:r>
              <a:rPr sz="2100" b="1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Spastická</a:t>
            </a:r>
            <a:r>
              <a:rPr sz="2100" b="1" spc="2747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Hemiparetická</a:t>
            </a:r>
            <a:r>
              <a:rPr sz="2100" b="1" spc="2523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½</a:t>
            </a:r>
            <a:r>
              <a:rPr sz="2100" b="1" spc="756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těla,</a:t>
            </a:r>
            <a:r>
              <a:rPr sz="2100" b="1" spc="762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zpravidla</a:t>
            </a:r>
            <a:r>
              <a:rPr sz="2100" b="1" spc="759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s</a:t>
            </a:r>
            <a:r>
              <a:rPr sz="2100" b="1" spc="758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převážným</a:t>
            </a:r>
            <a:r>
              <a:rPr sz="2100" b="1" spc="77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postižením</a:t>
            </a:r>
          </a:p>
          <a:p>
            <a:pPr marL="3600958" marR="0">
              <a:lnSpc>
                <a:spcPts val="2325"/>
              </a:lnSpc>
              <a:spcBef>
                <a:spcPts val="194"/>
              </a:spcBef>
              <a:spcAft>
                <a:spcPts val="0"/>
              </a:spcAft>
            </a:pPr>
            <a:r>
              <a:rPr sz="21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HK,</a:t>
            </a:r>
            <a:r>
              <a:rPr sz="2100" b="1" spc="319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která</a:t>
            </a:r>
            <a:r>
              <a:rPr sz="2100" b="1" spc="326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bývá</a:t>
            </a:r>
            <a:r>
              <a:rPr sz="2100" b="1" spc="313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ohnuta</a:t>
            </a:r>
            <a:r>
              <a:rPr sz="2100" b="1" spc="31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v</a:t>
            </a:r>
            <a:r>
              <a:rPr sz="2100" b="1" spc="31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lokti,</a:t>
            </a:r>
            <a:r>
              <a:rPr sz="2100" b="1" spc="31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zatímco</a:t>
            </a:r>
            <a:r>
              <a:rPr sz="2100" b="1" spc="326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DK</a:t>
            </a:r>
          </a:p>
          <a:p>
            <a:pPr marL="3600958" marR="0">
              <a:lnSpc>
                <a:spcPts val="2325"/>
              </a:lnSpc>
              <a:spcBef>
                <a:spcPts val="244"/>
              </a:spcBef>
              <a:spcAft>
                <a:spcPts val="0"/>
              </a:spcAft>
            </a:pPr>
            <a:r>
              <a:rPr sz="21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napjata</a:t>
            </a:r>
            <a:r>
              <a:rPr sz="2100" b="1" spc="1303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-</a:t>
            </a:r>
            <a:r>
              <a:rPr sz="2100" b="1" spc="1286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došlapuje</a:t>
            </a:r>
            <a:r>
              <a:rPr sz="2100" b="1" spc="1302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na</a:t>
            </a:r>
            <a:r>
              <a:rPr sz="2100" b="1" spc="131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špičku,</a:t>
            </a:r>
            <a:r>
              <a:rPr sz="2100" b="1" spc="1286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100" b="1" spc="-13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IQ</a:t>
            </a:r>
            <a:r>
              <a:rPr sz="2100" b="1" spc="131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dle</a:t>
            </a:r>
          </a:p>
          <a:p>
            <a:pPr marL="3600958" marR="0">
              <a:lnSpc>
                <a:spcPts val="2325"/>
              </a:lnSpc>
              <a:spcBef>
                <a:spcPts val="194"/>
              </a:spcBef>
              <a:spcAft>
                <a:spcPts val="0"/>
              </a:spcAft>
            </a:pPr>
            <a:r>
              <a:rPr sz="21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postižené</a:t>
            </a:r>
            <a:r>
              <a:rPr sz="2100" b="1" spc="22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hemisféry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78559" y="2137367"/>
            <a:ext cx="1500485" cy="3334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325"/>
              </a:lnSpc>
              <a:spcBef>
                <a:spcPts val="0"/>
              </a:spcBef>
              <a:spcAft>
                <a:spcPts val="0"/>
              </a:spcAft>
            </a:pPr>
            <a:r>
              <a:rPr sz="21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Diparetická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767074" y="2137367"/>
            <a:ext cx="5340299" cy="9735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325"/>
              </a:lnSpc>
              <a:spcBef>
                <a:spcPts val="0"/>
              </a:spcBef>
              <a:spcAft>
                <a:spcPts val="0"/>
              </a:spcAft>
            </a:pPr>
            <a:r>
              <a:rPr sz="21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většinou</a:t>
            </a:r>
            <a:r>
              <a:rPr sz="2100" b="1" spc="37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DKK,</a:t>
            </a:r>
            <a:r>
              <a:rPr sz="2100" b="1" spc="49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nůžkovitá</a:t>
            </a:r>
            <a:r>
              <a:rPr sz="2100" b="1" spc="48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chůze</a:t>
            </a:r>
            <a:r>
              <a:rPr sz="2100" b="1" spc="5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(po</a:t>
            </a:r>
            <a:r>
              <a:rPr sz="2100" b="1" spc="48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špičkách,</a:t>
            </a:r>
          </a:p>
          <a:p>
            <a:pPr marL="0" marR="0">
              <a:lnSpc>
                <a:spcPts val="2325"/>
              </a:lnSpc>
              <a:spcBef>
                <a:spcPts val="194"/>
              </a:spcBef>
              <a:spcAft>
                <a:spcPts val="0"/>
              </a:spcAft>
            </a:pPr>
            <a:r>
              <a:rPr sz="21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kolena</a:t>
            </a:r>
            <a:r>
              <a:rPr sz="2100" b="1" spc="755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se</a:t>
            </a:r>
            <a:r>
              <a:rPr sz="2100" b="1" spc="754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třou</a:t>
            </a:r>
            <a:r>
              <a:rPr sz="2100" b="1" spc="744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o</a:t>
            </a:r>
            <a:r>
              <a:rPr sz="2100" b="1" spc="753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sebe),</a:t>
            </a:r>
            <a:r>
              <a:rPr sz="2100" b="1" spc="75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chůze</a:t>
            </a:r>
            <a:r>
              <a:rPr sz="2100" b="1" spc="769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-</a:t>
            </a:r>
            <a:r>
              <a:rPr sz="2100" b="1" spc="744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pokrčená</a:t>
            </a:r>
          </a:p>
          <a:p>
            <a:pPr marL="0" marR="0">
              <a:lnSpc>
                <a:spcPts val="2325"/>
              </a:lnSpc>
              <a:spcBef>
                <a:spcPts val="244"/>
              </a:spcBef>
              <a:spcAft>
                <a:spcPts val="0"/>
              </a:spcAft>
            </a:pPr>
            <a:r>
              <a:rPr sz="21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kolena,</a:t>
            </a:r>
            <a:r>
              <a:rPr sz="2100" b="1" spc="-10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IQ </a:t>
            </a:r>
            <a:r>
              <a:rPr sz="21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dobré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678559" y="3097487"/>
            <a:ext cx="6567257" cy="65380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325"/>
              </a:lnSpc>
              <a:spcBef>
                <a:spcPts val="0"/>
              </a:spcBef>
              <a:spcAft>
                <a:spcPts val="0"/>
              </a:spcAft>
            </a:pPr>
            <a:r>
              <a:rPr sz="21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Kvadruparetická</a:t>
            </a:r>
            <a:r>
              <a:rPr sz="2100" b="1" spc="423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všechny</a:t>
            </a:r>
            <a:r>
              <a:rPr sz="2100" b="1" spc="-17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4</a:t>
            </a:r>
            <a:r>
              <a:rPr sz="2100" b="1" spc="1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100" b="1" spc="-13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končetiny,</a:t>
            </a:r>
            <a:r>
              <a:rPr sz="21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IQ </a:t>
            </a:r>
            <a:r>
              <a:rPr sz="21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spíše nedobré</a:t>
            </a:r>
          </a:p>
          <a:p>
            <a:pPr marL="0" marR="0">
              <a:lnSpc>
                <a:spcPts val="2328"/>
              </a:lnSpc>
              <a:spcBef>
                <a:spcPts val="194"/>
              </a:spcBef>
              <a:spcAft>
                <a:spcPts val="0"/>
              </a:spcAft>
            </a:pPr>
            <a:r>
              <a:rPr sz="2100" b="1" spc="-13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Tetraplegická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66116" y="3737821"/>
            <a:ext cx="3133026" cy="3334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325"/>
              </a:lnSpc>
              <a:spcBef>
                <a:spcPts val="0"/>
              </a:spcBef>
              <a:spcAft>
                <a:spcPts val="0"/>
              </a:spcAft>
            </a:pPr>
            <a:r>
              <a:rPr sz="2100" b="1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Nespastická</a:t>
            </a:r>
            <a:r>
              <a:rPr sz="2100" b="1" spc="651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Hypotonická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767074" y="3737821"/>
            <a:ext cx="5340835" cy="16139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325"/>
              </a:lnSpc>
              <a:spcBef>
                <a:spcPts val="0"/>
              </a:spcBef>
              <a:spcAft>
                <a:spcPts val="0"/>
              </a:spcAft>
            </a:pPr>
            <a:r>
              <a:rPr sz="21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Pohybová</a:t>
            </a:r>
            <a:r>
              <a:rPr sz="2100" b="1" spc="163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chudost,</a:t>
            </a:r>
            <a:r>
              <a:rPr sz="2100" b="1" spc="153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výraznější</a:t>
            </a:r>
            <a:r>
              <a:rPr sz="2100" b="1" spc="170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bývá</a:t>
            </a:r>
            <a:r>
              <a:rPr sz="2100" b="1" spc="162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100" b="1" spc="-16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na</a:t>
            </a:r>
            <a:r>
              <a:rPr sz="2100" b="1" spc="169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DKK,</a:t>
            </a:r>
          </a:p>
          <a:p>
            <a:pPr marL="0" marR="0">
              <a:lnSpc>
                <a:spcPts val="2325"/>
              </a:lnSpc>
              <a:spcBef>
                <a:spcPts val="194"/>
              </a:spcBef>
              <a:spcAft>
                <a:spcPts val="0"/>
              </a:spcAft>
            </a:pPr>
            <a:r>
              <a:rPr sz="21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u</a:t>
            </a:r>
            <a:r>
              <a:rPr sz="2100" b="1" spc="31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kojenců</a:t>
            </a:r>
            <a:r>
              <a:rPr sz="2100" b="1" spc="304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a</a:t>
            </a:r>
            <a:r>
              <a:rPr sz="2100" b="1" spc="297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kolem</a:t>
            </a:r>
            <a:r>
              <a:rPr sz="2100" b="1" spc="31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3.</a:t>
            </a:r>
            <a:r>
              <a:rPr sz="2100" b="1" spc="300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100" b="1" spc="-17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roku</a:t>
            </a:r>
            <a:r>
              <a:rPr sz="2100" b="1" spc="329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věku</a:t>
            </a:r>
            <a:r>
              <a:rPr sz="2100" b="1" spc="294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se</a:t>
            </a:r>
            <a:r>
              <a:rPr sz="2100" b="1" spc="308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většinou</a:t>
            </a:r>
          </a:p>
          <a:p>
            <a:pPr marL="0" marR="0">
              <a:lnSpc>
                <a:spcPts val="2325"/>
              </a:lnSpc>
              <a:spcBef>
                <a:spcPts val="244"/>
              </a:spcBef>
              <a:spcAft>
                <a:spcPts val="0"/>
              </a:spcAft>
            </a:pPr>
            <a:r>
              <a:rPr sz="21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mění</a:t>
            </a:r>
            <a:r>
              <a:rPr sz="2100" b="1" spc="3245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ve</a:t>
            </a:r>
            <a:r>
              <a:rPr sz="2100" b="1" spc="323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formu</a:t>
            </a:r>
            <a:r>
              <a:rPr sz="2100" b="1" spc="3243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spastickou</a:t>
            </a:r>
            <a:r>
              <a:rPr sz="2100" b="1" spc="3236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nebo</a:t>
            </a:r>
          </a:p>
          <a:p>
            <a:pPr marL="0" marR="0">
              <a:lnSpc>
                <a:spcPts val="2325"/>
              </a:lnSpc>
              <a:spcBef>
                <a:spcPts val="194"/>
              </a:spcBef>
              <a:spcAft>
                <a:spcPts val="0"/>
              </a:spcAft>
            </a:pPr>
            <a:r>
              <a:rPr sz="21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dyskinetickou,</a:t>
            </a:r>
            <a:r>
              <a:rPr sz="2100" b="1" spc="272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mentální</a:t>
            </a:r>
            <a:r>
              <a:rPr sz="2100" b="1" spc="270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retardace,</a:t>
            </a:r>
            <a:r>
              <a:rPr sz="2100" b="1" spc="272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↓</a:t>
            </a:r>
            <a:r>
              <a:rPr sz="2100" b="1" spc="273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svalové</a:t>
            </a:r>
          </a:p>
          <a:p>
            <a:pPr marL="0" marR="0">
              <a:lnSpc>
                <a:spcPts val="2325"/>
              </a:lnSpc>
              <a:spcBef>
                <a:spcPts val="197"/>
              </a:spcBef>
              <a:spcAft>
                <a:spcPts val="0"/>
              </a:spcAft>
            </a:pPr>
            <a:r>
              <a:rPr sz="21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napětí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678559" y="5338402"/>
            <a:ext cx="1634225" cy="6534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325"/>
              </a:lnSpc>
              <a:spcBef>
                <a:spcPts val="0"/>
              </a:spcBef>
              <a:spcAft>
                <a:spcPts val="0"/>
              </a:spcAft>
            </a:pPr>
            <a:r>
              <a:rPr sz="21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Dyskinetická</a:t>
            </a:r>
          </a:p>
          <a:p>
            <a:pPr marL="0" marR="0">
              <a:lnSpc>
                <a:spcPts val="2325"/>
              </a:lnSpc>
              <a:spcBef>
                <a:spcPts val="194"/>
              </a:spcBef>
              <a:spcAft>
                <a:spcPts val="0"/>
              </a:spcAft>
            </a:pPr>
            <a:r>
              <a:rPr sz="21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Mozečková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3767074" y="5338402"/>
            <a:ext cx="5339805" cy="12935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325"/>
              </a:lnSpc>
              <a:spcBef>
                <a:spcPts val="0"/>
              </a:spcBef>
              <a:spcAft>
                <a:spcPts val="0"/>
              </a:spcAft>
            </a:pPr>
            <a:r>
              <a:rPr sz="21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nepotlačitelné mimovolné</a:t>
            </a:r>
            <a:r>
              <a:rPr sz="2100" b="1" spc="-13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a</a:t>
            </a:r>
            <a:r>
              <a:rPr sz="2100" b="1" spc="1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bezděčné</a:t>
            </a:r>
            <a:r>
              <a:rPr sz="2100" b="1" spc="34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pohyby</a:t>
            </a:r>
          </a:p>
          <a:p>
            <a:pPr marL="0" marR="0">
              <a:lnSpc>
                <a:spcPts val="2325"/>
              </a:lnSpc>
              <a:spcBef>
                <a:spcPts val="194"/>
              </a:spcBef>
              <a:spcAft>
                <a:spcPts val="0"/>
              </a:spcAft>
            </a:pPr>
            <a:r>
              <a:rPr sz="21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vyskytuje</a:t>
            </a:r>
            <a:r>
              <a:rPr sz="2100" b="1" spc="1075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se</a:t>
            </a:r>
            <a:r>
              <a:rPr sz="2100" b="1" spc="1064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vzácně,</a:t>
            </a:r>
            <a:r>
              <a:rPr sz="2100" b="1" spc="1076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↓</a:t>
            </a:r>
            <a:r>
              <a:rPr sz="2100" b="1" spc="1067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svalového</a:t>
            </a:r>
            <a:r>
              <a:rPr sz="2100" b="1" spc="1068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napětí,</a:t>
            </a:r>
          </a:p>
          <a:p>
            <a:pPr marL="0" marR="0">
              <a:lnSpc>
                <a:spcPts val="2325"/>
              </a:lnSpc>
              <a:spcBef>
                <a:spcPts val="244"/>
              </a:spcBef>
              <a:spcAft>
                <a:spcPts val="0"/>
              </a:spcAft>
            </a:pPr>
            <a:r>
              <a:rPr sz="21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poruchy</a:t>
            </a:r>
            <a:r>
              <a:rPr sz="2100" b="1" spc="198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koordinace,</a:t>
            </a:r>
            <a:r>
              <a:rPr sz="2100" b="1" spc="1967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vede</a:t>
            </a:r>
            <a:r>
              <a:rPr sz="2100" b="1" spc="1970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k</a:t>
            </a:r>
            <a:r>
              <a:rPr sz="2100" b="1" spc="1967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těžkému</a:t>
            </a:r>
          </a:p>
          <a:p>
            <a:pPr marL="0" marR="0">
              <a:lnSpc>
                <a:spcPts val="2325"/>
              </a:lnSpc>
              <a:spcBef>
                <a:spcPts val="194"/>
              </a:spcBef>
              <a:spcAft>
                <a:spcPts val="0"/>
              </a:spcAft>
            </a:pPr>
            <a:r>
              <a:rPr sz="21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postižení</a:t>
            </a:r>
            <a:r>
              <a:rPr sz="2100" b="1" spc="23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pohybu</a:t>
            </a:r>
            <a:r>
              <a:rPr sz="2100" b="1" spc="-22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a zpravidla</a:t>
            </a:r>
            <a:r>
              <a:rPr sz="2100" b="1" spc="19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1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i intelektu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721864" y="56833"/>
            <a:ext cx="3853804" cy="4926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579"/>
              </a:lnSpc>
              <a:spcBef>
                <a:spcPts val="0"/>
              </a:spcBef>
              <a:spcAft>
                <a:spcPts val="0"/>
              </a:spcAft>
            </a:pPr>
            <a:r>
              <a:rPr sz="3200" b="1" dirty="0">
                <a:solidFill>
                  <a:srgbClr val="00FF00"/>
                </a:solidFill>
                <a:latin typeface="NTHRDN+Arial Bold"/>
                <a:cs typeface="NTHRDN+Arial Bold"/>
              </a:rPr>
              <a:t>Pohyb</a:t>
            </a:r>
            <a:r>
              <a:rPr sz="3200" b="1" spc="-24" dirty="0">
                <a:solidFill>
                  <a:srgbClr val="00FF00"/>
                </a:solidFill>
                <a:latin typeface="NTHRDN+Arial Bold"/>
                <a:cs typeface="NTHRDN+Arial Bold"/>
              </a:rPr>
              <a:t> </a:t>
            </a:r>
            <a:r>
              <a:rPr sz="3200" b="1" dirty="0">
                <a:solidFill>
                  <a:srgbClr val="00FF00"/>
                </a:solidFill>
                <a:latin typeface="NTHRDN+Arial Bold"/>
                <a:cs typeface="NTHRDN+Arial Bold"/>
              </a:rPr>
              <a:t>- </a:t>
            </a:r>
            <a:r>
              <a:rPr sz="3200" b="1" dirty="0">
                <a:solidFill>
                  <a:srgbClr val="00FF00"/>
                </a:solidFill>
                <a:latin typeface="LHGAUR+Arial Bold"/>
                <a:cs typeface="LHGAUR+Arial Bold"/>
              </a:rPr>
              <a:t>zvláštnosti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00253" y="1734198"/>
            <a:ext cx="8576488" cy="7429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916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400" spc="193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FF00"/>
                </a:solidFill>
                <a:latin typeface="EJQPEG+Verdana Bold"/>
                <a:cs typeface="EJQPEG+Verdana Bold"/>
              </a:rPr>
              <a:t>o</a:t>
            </a:r>
            <a:r>
              <a:rPr sz="2200" b="1" dirty="0">
                <a:solidFill>
                  <a:srgbClr val="00FF00"/>
                </a:solidFill>
                <a:latin typeface="CLMVPJ+Verdana Bold"/>
                <a:cs typeface="CLMVPJ+Verdana Bold"/>
              </a:rPr>
              <a:t>požděný</a:t>
            </a:r>
            <a:r>
              <a:rPr sz="2200" b="1" dirty="0">
                <a:solidFill>
                  <a:srgbClr val="00FF00"/>
                </a:solidFill>
                <a:latin typeface="EJQPEG+Verdana Bold"/>
                <a:cs typeface="EJQPEG+Verdana Bold"/>
              </a:rPr>
              <a:t>/</a:t>
            </a:r>
            <a:r>
              <a:rPr sz="2200" b="1" dirty="0">
                <a:solidFill>
                  <a:srgbClr val="00FF00"/>
                </a:solidFill>
                <a:latin typeface="CLMVPJ+Verdana Bold"/>
                <a:cs typeface="CLMVPJ+Verdana Bold"/>
              </a:rPr>
              <a:t>změněný</a:t>
            </a:r>
            <a:r>
              <a:rPr sz="2200" b="1" spc="43" dirty="0">
                <a:solidFill>
                  <a:srgbClr val="00FF00"/>
                </a:solidFill>
                <a:latin typeface="CLMVPJ+Verdana Bold"/>
                <a:cs typeface="CLMVPJ+Verdana Bold"/>
              </a:rPr>
              <a:t> </a:t>
            </a:r>
            <a:r>
              <a:rPr sz="2200" b="1" dirty="0">
                <a:solidFill>
                  <a:srgbClr val="00FF00"/>
                </a:solidFill>
                <a:latin typeface="CLMVPJ+Verdana Bold"/>
                <a:cs typeface="CLMVPJ+Verdana Bold"/>
              </a:rPr>
              <a:t>motorický vývoj</a:t>
            </a:r>
            <a:r>
              <a:rPr sz="2200" b="1" spc="25" dirty="0">
                <a:solidFill>
                  <a:srgbClr val="00FF00"/>
                </a:solidFill>
                <a:latin typeface="CLMVPJ+Verdana Bold"/>
                <a:cs typeface="CLMVPJ+Verdana Bold"/>
              </a:rPr>
              <a:t> </a:t>
            </a: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dysfunkce</a:t>
            </a:r>
            <a:r>
              <a:rPr sz="2200" spc="46" dirty="0">
                <a:solidFill>
                  <a:srgbClr val="FFFF00"/>
                </a:solidFill>
                <a:latin typeface="ETOACD+Verdana"/>
                <a:cs typeface="ETOACD+Verdana"/>
              </a:rPr>
              <a:t> </a:t>
            </a:r>
            <a:r>
              <a:rPr sz="2200" spc="-16" dirty="0">
                <a:solidFill>
                  <a:srgbClr val="FFFF00"/>
                </a:solidFill>
                <a:latin typeface="IECKBU+Verdana"/>
                <a:cs typeface="IECKBU+Verdana"/>
              </a:rPr>
              <a:t>svalů</a:t>
            </a:r>
          </a:p>
          <a:p>
            <a:pPr marL="342900" marR="0">
              <a:lnSpc>
                <a:spcPts val="2668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hlavy a trupu </a:t>
            </a:r>
            <a:r>
              <a:rPr sz="2200" dirty="0">
                <a:solidFill>
                  <a:srgbClr val="FFFF00"/>
                </a:solidFill>
                <a:latin typeface="IECKBU+Verdana"/>
                <a:cs typeface="IECKBU+Verdana"/>
              </a:rPr>
              <a:t>může</a:t>
            </a:r>
            <a:r>
              <a:rPr sz="2200" spc="23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spc="-12" dirty="0">
                <a:solidFill>
                  <a:srgbClr val="FFFF00"/>
                </a:solidFill>
                <a:latin typeface="IECKBU+Verdana"/>
                <a:cs typeface="IECKBU+Verdana"/>
              </a:rPr>
              <a:t>ovlivňovat</a:t>
            </a:r>
            <a:r>
              <a:rPr sz="2200" spc="254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IECKBU+Verdana"/>
                <a:cs typeface="IECKBU+Verdana"/>
              </a:rPr>
              <a:t>pohybové</a:t>
            </a:r>
            <a:r>
              <a:rPr sz="2200" spc="259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vzorce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00253" y="2601494"/>
            <a:ext cx="8623305" cy="3773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68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200" spc="402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rgbClr val="00FF00"/>
                </a:solidFill>
                <a:latin typeface="CLMVPJ+Verdana Bold"/>
                <a:cs typeface="CLMVPJ+Verdana Bold"/>
              </a:rPr>
              <a:t>vyšší</a:t>
            </a:r>
            <a:r>
              <a:rPr sz="2200" b="1" spc="-13" dirty="0">
                <a:solidFill>
                  <a:srgbClr val="00FF00"/>
                </a:solidFill>
                <a:latin typeface="CLMVPJ+Verdana Bold"/>
                <a:cs typeface="CLMVPJ+Verdana Bold"/>
              </a:rPr>
              <a:t> </a:t>
            </a:r>
            <a:r>
              <a:rPr sz="2200" b="1" dirty="0">
                <a:solidFill>
                  <a:srgbClr val="00FF00"/>
                </a:solidFill>
                <a:latin typeface="EJQPEG+Verdana Bold"/>
                <a:cs typeface="EJQPEG+Verdana Bold"/>
              </a:rPr>
              <a:t>a</a:t>
            </a:r>
            <a:r>
              <a:rPr sz="2200" b="1" spc="11" dirty="0">
                <a:solidFill>
                  <a:srgbClr val="00FF00"/>
                </a:solidFill>
                <a:latin typeface="EJQPEG+Verdana Bold"/>
                <a:cs typeface="EJQPEG+Verdana Bold"/>
              </a:rPr>
              <a:t> </a:t>
            </a:r>
            <a:r>
              <a:rPr sz="2200" b="1" dirty="0">
                <a:solidFill>
                  <a:srgbClr val="00FF00"/>
                </a:solidFill>
                <a:latin typeface="CLMVPJ+Verdana Bold"/>
                <a:cs typeface="CLMVPJ+Verdana Bold"/>
              </a:rPr>
              <a:t>časnější únavnost </a:t>
            </a: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- </a:t>
            </a:r>
            <a:r>
              <a:rPr sz="2200" dirty="0">
                <a:solidFill>
                  <a:srgbClr val="FFFF00"/>
                </a:solidFill>
                <a:latin typeface="IECKBU+Verdana"/>
                <a:cs typeface="IECKBU+Verdana"/>
              </a:rPr>
              <a:t>horší</a:t>
            </a:r>
            <a:r>
              <a:rPr sz="2200" spc="236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IECKBU+Verdana"/>
                <a:cs typeface="IECKBU+Verdana"/>
              </a:rPr>
              <a:t>mechanická</a:t>
            </a:r>
            <a:r>
              <a:rPr sz="2200" spc="253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IECKBU+Verdana"/>
                <a:cs typeface="IECKBU+Verdana"/>
              </a:rPr>
              <a:t>účinnost</a:t>
            </a: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,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43153" y="2936721"/>
            <a:ext cx="3445096" cy="3774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71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FFFF00"/>
                </a:solidFill>
                <a:latin typeface="IECKBU+Verdana"/>
                <a:cs typeface="IECKBU+Verdana"/>
              </a:rPr>
              <a:t>vyšší</a:t>
            </a:r>
            <a:r>
              <a:rPr sz="2200" spc="257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IECKBU+Verdana"/>
                <a:cs typeface="IECKBU+Verdana"/>
              </a:rPr>
              <a:t>energetický</a:t>
            </a:r>
            <a:r>
              <a:rPr sz="2200" spc="254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IECKBU+Verdana"/>
                <a:cs typeface="IECKBU+Verdana"/>
              </a:rPr>
              <a:t>výdej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00253" y="3436900"/>
            <a:ext cx="8107496" cy="7123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68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200" spc="402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rgbClr val="00FF00"/>
                </a:solidFill>
                <a:latin typeface="EJQPEG+Verdana Bold"/>
                <a:cs typeface="EJQPEG+Verdana Bold"/>
              </a:rPr>
              <a:t>komunikace</a:t>
            </a:r>
            <a:r>
              <a:rPr sz="2200" b="1" spc="17" dirty="0">
                <a:solidFill>
                  <a:srgbClr val="00FF00"/>
                </a:solidFill>
                <a:latin typeface="EJQPEG+Verdana Bold"/>
                <a:cs typeface="EJQPEG+Verdana Bold"/>
              </a:rPr>
              <a:t> </a:t>
            </a:r>
            <a:r>
              <a:rPr sz="2200" b="1" dirty="0">
                <a:solidFill>
                  <a:srgbClr val="00FF00"/>
                </a:solidFill>
                <a:latin typeface="CLMVPJ+Verdana Bold"/>
                <a:cs typeface="CLMVPJ+Verdana Bold"/>
              </a:rPr>
              <a:t>může být</a:t>
            </a:r>
            <a:r>
              <a:rPr sz="2200" b="1" spc="15" dirty="0">
                <a:solidFill>
                  <a:srgbClr val="00FF00"/>
                </a:solidFill>
                <a:latin typeface="CLMVPJ+Verdana Bold"/>
                <a:cs typeface="CLMVPJ+Verdana Bold"/>
              </a:rPr>
              <a:t> </a:t>
            </a:r>
            <a:r>
              <a:rPr sz="2200" b="1" dirty="0">
                <a:solidFill>
                  <a:srgbClr val="00FF00"/>
                </a:solidFill>
                <a:latin typeface="CLMVPJ+Verdana Bold"/>
                <a:cs typeface="CLMVPJ+Verdana Bold"/>
              </a:rPr>
              <a:t>problém</a:t>
            </a: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,</a:t>
            </a:r>
            <a:r>
              <a:rPr sz="2200" spc="-12" dirty="0">
                <a:solidFill>
                  <a:srgbClr val="FFFF00"/>
                </a:solidFill>
                <a:latin typeface="ETOACD+Verdana"/>
                <a:cs typeface="ETOACD+Verdana"/>
              </a:rPr>
              <a:t> </a:t>
            </a: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pokud</a:t>
            </a:r>
            <a:r>
              <a:rPr sz="2200" spc="15" dirty="0">
                <a:solidFill>
                  <a:srgbClr val="FFFF00"/>
                </a:solidFill>
                <a:latin typeface="ETOACD+Verdana"/>
                <a:cs typeface="ETOACD+Verdana"/>
              </a:rPr>
              <a:t> </a:t>
            </a: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je</a:t>
            </a:r>
            <a:r>
              <a:rPr sz="2200" spc="18" dirty="0">
                <a:solidFill>
                  <a:srgbClr val="FFFF00"/>
                </a:solidFill>
                <a:latin typeface="ETOACD+Verdana"/>
                <a:cs typeface="ETOACD+Verdana"/>
              </a:rPr>
              <a:t> </a:t>
            </a:r>
            <a:r>
              <a:rPr sz="2200" dirty="0">
                <a:solidFill>
                  <a:srgbClr val="FFFF00"/>
                </a:solidFill>
                <a:latin typeface="IECKBU+Verdana"/>
                <a:cs typeface="IECKBU+Verdana"/>
              </a:rPr>
              <a:t>přítomna</a:t>
            </a:r>
          </a:p>
          <a:p>
            <a:pPr marL="342900" marR="0">
              <a:lnSpc>
                <a:spcPts val="2639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porucha</a:t>
            </a:r>
            <a:r>
              <a:rPr sz="2200" spc="17" dirty="0">
                <a:solidFill>
                  <a:srgbClr val="FFFF00"/>
                </a:solidFill>
                <a:latin typeface="ETOACD+Verdana"/>
                <a:cs typeface="ETOACD+Verdana"/>
              </a:rPr>
              <a:t> </a:t>
            </a:r>
            <a:r>
              <a:rPr sz="2200" dirty="0">
                <a:solidFill>
                  <a:srgbClr val="FFFF00"/>
                </a:solidFill>
                <a:latin typeface="IECKBU+Verdana"/>
                <a:cs typeface="IECKBU+Verdana"/>
              </a:rPr>
              <a:t>řeči</a:t>
            </a:r>
            <a:r>
              <a:rPr sz="2200" spc="244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a </a:t>
            </a:r>
            <a:r>
              <a:rPr sz="2200" dirty="0">
                <a:solidFill>
                  <a:srgbClr val="FFFF00"/>
                </a:solidFill>
                <a:latin typeface="IECKBU+Verdana"/>
                <a:cs typeface="IECKBU+Verdana"/>
              </a:rPr>
              <a:t>mentální</a:t>
            </a:r>
            <a:r>
              <a:rPr sz="2200" spc="23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IECKBU+Verdana"/>
                <a:cs typeface="IECKBU+Verdana"/>
              </a:rPr>
              <a:t>postižení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00253" y="4272052"/>
            <a:ext cx="7429687" cy="71270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68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200" spc="402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rgbClr val="00FF00"/>
                </a:solidFill>
                <a:latin typeface="CLMVPJ+Verdana Bold"/>
                <a:cs typeface="CLMVPJ+Verdana Bold"/>
              </a:rPr>
              <a:t>léky </a:t>
            </a:r>
            <a:r>
              <a:rPr sz="2200" b="1" dirty="0">
                <a:solidFill>
                  <a:srgbClr val="00FF00"/>
                </a:solidFill>
                <a:latin typeface="EJQPEG+Verdana Bold"/>
                <a:cs typeface="EJQPEG+Verdana Bold"/>
              </a:rPr>
              <a:t>mohou</a:t>
            </a:r>
            <a:r>
              <a:rPr sz="2200" b="1" spc="-11" dirty="0">
                <a:solidFill>
                  <a:srgbClr val="00FF00"/>
                </a:solidFill>
                <a:latin typeface="EJQPEG+Verdana Bold"/>
                <a:cs typeface="EJQPEG+Verdana Bold"/>
              </a:rPr>
              <a:t> </a:t>
            </a:r>
            <a:r>
              <a:rPr sz="2200" b="1" dirty="0">
                <a:solidFill>
                  <a:srgbClr val="00FF00"/>
                </a:solidFill>
                <a:latin typeface="CLMVPJ+Verdana Bold"/>
                <a:cs typeface="CLMVPJ+Verdana Bold"/>
              </a:rPr>
              <a:t>mít</a:t>
            </a:r>
            <a:r>
              <a:rPr sz="2200" b="1" spc="-16" dirty="0">
                <a:solidFill>
                  <a:srgbClr val="00FF00"/>
                </a:solidFill>
                <a:latin typeface="CLMVPJ+Verdana Bold"/>
                <a:cs typeface="CLMVPJ+Verdana Bold"/>
              </a:rPr>
              <a:t> </a:t>
            </a:r>
            <a:r>
              <a:rPr sz="2200" b="1" dirty="0">
                <a:solidFill>
                  <a:srgbClr val="00FF00"/>
                </a:solidFill>
                <a:latin typeface="EJQPEG+Verdana Bold"/>
                <a:cs typeface="EJQPEG+Verdana Bold"/>
              </a:rPr>
              <a:t>vliv</a:t>
            </a:r>
            <a:r>
              <a:rPr sz="2200" b="1" spc="-19" dirty="0">
                <a:solidFill>
                  <a:srgbClr val="00FF00"/>
                </a:solidFill>
                <a:latin typeface="EJQPEG+Verdana Bold"/>
                <a:cs typeface="EJQPEG+Verdana Bold"/>
              </a:rPr>
              <a:t> </a:t>
            </a:r>
            <a:r>
              <a:rPr sz="2200" b="1" dirty="0">
                <a:solidFill>
                  <a:srgbClr val="00FF00"/>
                </a:solidFill>
                <a:latin typeface="EJQPEG+Verdana Bold"/>
                <a:cs typeface="EJQPEG+Verdana Bold"/>
              </a:rPr>
              <a:t>na</a:t>
            </a:r>
            <a:r>
              <a:rPr sz="2200" b="1" spc="18" dirty="0">
                <a:solidFill>
                  <a:srgbClr val="00FF00"/>
                </a:solidFill>
                <a:latin typeface="EJQPEG+Verdana Bold"/>
                <a:cs typeface="EJQPEG+Verdana Bold"/>
              </a:rPr>
              <a:t> </a:t>
            </a:r>
            <a:r>
              <a:rPr sz="2200" b="1" dirty="0">
                <a:solidFill>
                  <a:srgbClr val="00FF00"/>
                </a:solidFill>
                <a:latin typeface="CLMVPJ+Verdana Bold"/>
                <a:cs typeface="CLMVPJ+Verdana Bold"/>
              </a:rPr>
              <a:t>výuku,</a:t>
            </a:r>
            <a:r>
              <a:rPr sz="2200" b="1" spc="10" dirty="0">
                <a:solidFill>
                  <a:srgbClr val="00FF00"/>
                </a:solidFill>
                <a:latin typeface="CLMVPJ+Verdana Bold"/>
                <a:cs typeface="CLMVPJ+Verdana Bold"/>
              </a:rPr>
              <a:t> </a:t>
            </a:r>
            <a:r>
              <a:rPr sz="2200" b="1" dirty="0">
                <a:solidFill>
                  <a:srgbClr val="00FF00"/>
                </a:solidFill>
                <a:latin typeface="CLMVPJ+Verdana Bold"/>
                <a:cs typeface="CLMVPJ+Verdana Bold"/>
              </a:rPr>
              <a:t>výkon</a:t>
            </a:r>
            <a:r>
              <a:rPr sz="2200" b="1" spc="30" dirty="0">
                <a:solidFill>
                  <a:srgbClr val="00FF00"/>
                </a:solidFill>
                <a:latin typeface="CLMVPJ+Verdana Bold"/>
                <a:cs typeface="CLMVPJ+Verdana Bold"/>
              </a:rPr>
              <a:t> </a:t>
            </a: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(</a:t>
            </a:r>
            <a:r>
              <a:rPr sz="2200" dirty="0">
                <a:solidFill>
                  <a:srgbClr val="FFFF00"/>
                </a:solidFill>
                <a:latin typeface="IECKBU+Verdana"/>
                <a:cs typeface="IECKBU+Verdana"/>
              </a:rPr>
              <a:t>snížení</a:t>
            </a:r>
          </a:p>
          <a:p>
            <a:pPr marL="342900" marR="0">
              <a:lnSpc>
                <a:spcPts val="2642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pozornosti,</a:t>
            </a:r>
            <a:r>
              <a:rPr sz="2200" spc="26" dirty="0">
                <a:solidFill>
                  <a:srgbClr val="FFFF00"/>
                </a:solidFill>
                <a:latin typeface="ETOACD+Verdana"/>
                <a:cs typeface="ETOACD+Verdana"/>
              </a:rPr>
              <a:t> </a:t>
            </a:r>
            <a:r>
              <a:rPr sz="2200" dirty="0">
                <a:solidFill>
                  <a:srgbClr val="FFFF00"/>
                </a:solidFill>
                <a:latin typeface="IECKBU+Verdana"/>
                <a:cs typeface="IECKBU+Verdana"/>
              </a:rPr>
              <a:t>tepelné</a:t>
            </a:r>
            <a:r>
              <a:rPr sz="2200" spc="239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tolerance,</a:t>
            </a:r>
            <a:r>
              <a:rPr sz="2200" spc="808" dirty="0">
                <a:solidFill>
                  <a:srgbClr val="FFFF00"/>
                </a:solidFill>
                <a:latin typeface="ETOACD+Verdana"/>
                <a:cs typeface="ETOACD+Verdana"/>
              </a:rPr>
              <a:t> </a:t>
            </a:r>
            <a:r>
              <a:rPr sz="2200" spc="-14" dirty="0">
                <a:solidFill>
                  <a:srgbClr val="FFFF00"/>
                </a:solidFill>
                <a:latin typeface="IECKBU+Verdana"/>
                <a:cs typeface="IECKBU+Verdana"/>
              </a:rPr>
              <a:t>svalová</a:t>
            </a:r>
            <a:r>
              <a:rPr sz="2200" spc="267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slabost)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200253" y="5109109"/>
            <a:ext cx="8793277" cy="7123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68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200" spc="402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rgbClr val="00FF00"/>
                </a:solidFill>
                <a:latin typeface="CLMVPJ+Verdana Bold"/>
                <a:cs typeface="CLMVPJ+Verdana Bold"/>
              </a:rPr>
              <a:t>doporučeny</a:t>
            </a:r>
            <a:r>
              <a:rPr sz="2200" b="1" spc="18" dirty="0">
                <a:solidFill>
                  <a:srgbClr val="00FF00"/>
                </a:solidFill>
                <a:latin typeface="CLMVPJ+Verdana Bold"/>
                <a:cs typeface="CLMVPJ+Verdana Bold"/>
              </a:rPr>
              <a:t> </a:t>
            </a:r>
            <a:r>
              <a:rPr sz="2200" b="1" dirty="0">
                <a:solidFill>
                  <a:srgbClr val="00FF00"/>
                </a:solidFill>
                <a:latin typeface="CLMVPJ+Verdana Bold"/>
                <a:cs typeface="CLMVPJ+Verdana Bold"/>
              </a:rPr>
              <a:t>spíše</a:t>
            </a:r>
            <a:r>
              <a:rPr sz="2200" b="1" spc="-13" dirty="0">
                <a:solidFill>
                  <a:srgbClr val="00FF00"/>
                </a:solidFill>
                <a:latin typeface="CLMVPJ+Verdana Bold"/>
                <a:cs typeface="CLMVPJ+Verdana Bold"/>
              </a:rPr>
              <a:t> </a:t>
            </a:r>
            <a:r>
              <a:rPr sz="2200" b="1" dirty="0">
                <a:solidFill>
                  <a:srgbClr val="00FF00"/>
                </a:solidFill>
                <a:latin typeface="CLMVPJ+Verdana Bold"/>
                <a:cs typeface="CLMVPJ+Verdana Bold"/>
              </a:rPr>
              <a:t>aerobní </a:t>
            </a:r>
            <a:r>
              <a:rPr sz="2200" b="1" dirty="0">
                <a:solidFill>
                  <a:srgbClr val="00FF00"/>
                </a:solidFill>
                <a:latin typeface="EJQPEG+Verdana Bold"/>
                <a:cs typeface="EJQPEG+Verdana Bold"/>
              </a:rPr>
              <a:t>aktivity</a:t>
            </a:r>
            <a:r>
              <a:rPr sz="2200" b="1" spc="759" dirty="0">
                <a:solidFill>
                  <a:srgbClr val="00FF00"/>
                </a:solidFill>
                <a:latin typeface="EJQPEG+Verdana Bold"/>
                <a:cs typeface="EJQPEG+Verdana Bold"/>
              </a:rPr>
              <a:t> </a:t>
            </a: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(</a:t>
            </a:r>
            <a:r>
              <a:rPr sz="2200" dirty="0">
                <a:solidFill>
                  <a:srgbClr val="FFFF00"/>
                </a:solidFill>
                <a:latin typeface="IECKBU+Verdana"/>
                <a:cs typeface="IECKBU+Verdana"/>
              </a:rPr>
              <a:t>mírně</a:t>
            </a:r>
            <a:r>
              <a:rPr sz="2200" spc="239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IECKBU+Verdana"/>
                <a:cs typeface="IECKBU+Verdana"/>
              </a:rPr>
              <a:t>snížené</a:t>
            </a:r>
            <a:r>
              <a:rPr sz="2200" spc="228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pH -</a:t>
            </a:r>
          </a:p>
          <a:p>
            <a:pPr marL="342900" marR="0">
              <a:lnSpc>
                <a:spcPts val="2639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FFFF00"/>
                </a:solidFill>
                <a:latin typeface="IECKBU+Verdana"/>
                <a:cs typeface="IECKBU+Verdana"/>
              </a:rPr>
              <a:t>méně</a:t>
            </a:r>
            <a:r>
              <a:rPr sz="2200" spc="23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spc="-11" dirty="0">
                <a:solidFill>
                  <a:srgbClr val="FFFF00"/>
                </a:solidFill>
                <a:latin typeface="IECKBU+Verdana"/>
                <a:cs typeface="IECKBU+Verdana"/>
              </a:rPr>
              <a:t>záchvatů</a:t>
            </a: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)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200253" y="5944540"/>
            <a:ext cx="8443698" cy="7123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68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200" spc="402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rgbClr val="00FF00"/>
                </a:solidFill>
                <a:latin typeface="EJQPEG+Verdana Bold"/>
                <a:cs typeface="EJQPEG+Verdana Bold"/>
              </a:rPr>
              <a:t>v</a:t>
            </a:r>
            <a:r>
              <a:rPr sz="2200" b="1" dirty="0">
                <a:solidFill>
                  <a:srgbClr val="00FF00"/>
                </a:solidFill>
                <a:latin typeface="CLMVPJ+Verdana Bold"/>
                <a:cs typeface="CLMVPJ+Verdana Bold"/>
              </a:rPr>
              <a:t>ýhody</a:t>
            </a:r>
            <a:r>
              <a:rPr sz="2200" b="1" spc="14" dirty="0">
                <a:solidFill>
                  <a:srgbClr val="00FF00"/>
                </a:solidFill>
                <a:latin typeface="CLMVPJ+Verdana Bold"/>
                <a:cs typeface="CLMVPJ+Verdana Bold"/>
              </a:rPr>
              <a:t> </a:t>
            </a:r>
            <a:r>
              <a:rPr sz="2200" b="1" dirty="0">
                <a:solidFill>
                  <a:srgbClr val="00FF00"/>
                </a:solidFill>
                <a:latin typeface="CLMVPJ+Verdana Bold"/>
                <a:cs typeface="CLMVPJ+Verdana Bold"/>
              </a:rPr>
              <a:t>cvičení </a:t>
            </a: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: </a:t>
            </a:r>
            <a:r>
              <a:rPr sz="2200" dirty="0">
                <a:solidFill>
                  <a:srgbClr val="FFFF00"/>
                </a:solidFill>
                <a:latin typeface="IECKBU+Verdana"/>
                <a:cs typeface="IECKBU+Verdana"/>
              </a:rPr>
              <a:t>psychosociální</a:t>
            </a:r>
            <a:r>
              <a:rPr sz="2200" spc="288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+ </a:t>
            </a:r>
            <a:r>
              <a:rPr sz="2200" dirty="0">
                <a:solidFill>
                  <a:srgbClr val="FFFF00"/>
                </a:solidFill>
                <a:latin typeface="IECKBU+Verdana"/>
                <a:cs typeface="IECKBU+Verdana"/>
              </a:rPr>
              <a:t>zvýšení</a:t>
            </a:r>
            <a:r>
              <a:rPr sz="2200" spc="227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IECKBU+Verdana"/>
                <a:cs typeface="IECKBU+Verdana"/>
              </a:rPr>
              <a:t>síly</a:t>
            </a: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,</a:t>
            </a:r>
            <a:r>
              <a:rPr sz="2200" spc="24" dirty="0">
                <a:solidFill>
                  <a:srgbClr val="FFFF00"/>
                </a:solidFill>
                <a:latin typeface="ETOACD+Verdana"/>
                <a:cs typeface="ETOACD+Verdana"/>
              </a:rPr>
              <a:t> </a:t>
            </a: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rozsahu</a:t>
            </a:r>
          </a:p>
          <a:p>
            <a:pPr marL="342900" marR="0">
              <a:lnSpc>
                <a:spcPts val="2639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pohybu,</a:t>
            </a:r>
            <a:r>
              <a:rPr sz="2200" spc="29" dirty="0">
                <a:solidFill>
                  <a:srgbClr val="FFFF00"/>
                </a:solidFill>
                <a:latin typeface="ETOACD+Verdana"/>
                <a:cs typeface="ETOACD+Verdana"/>
              </a:rPr>
              <a:t> </a:t>
            </a:r>
            <a:r>
              <a:rPr sz="2200" spc="-14" dirty="0">
                <a:solidFill>
                  <a:srgbClr val="FFFF00"/>
                </a:solidFill>
                <a:latin typeface="IECKBU+Verdana"/>
                <a:cs typeface="IECKBU+Verdana"/>
              </a:rPr>
              <a:t>svalové</a:t>
            </a:r>
            <a:r>
              <a:rPr sz="2200" spc="2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IECKBU+Verdana"/>
                <a:cs typeface="IECKBU+Verdana"/>
              </a:rPr>
              <a:t>rovnováhy</a:t>
            </a: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,</a:t>
            </a:r>
            <a:r>
              <a:rPr sz="2200" spc="22" dirty="0">
                <a:solidFill>
                  <a:srgbClr val="FFFF00"/>
                </a:solidFill>
                <a:latin typeface="ETOACD+Verdana"/>
                <a:cs typeface="ETOACD+Verdana"/>
              </a:rPr>
              <a:t> </a:t>
            </a: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sebeobsluhy</a:t>
            </a:r>
            <a:r>
              <a:rPr sz="2200" spc="44" dirty="0">
                <a:solidFill>
                  <a:srgbClr val="FFFF00"/>
                </a:solidFill>
                <a:latin typeface="ETOACD+Verdana"/>
                <a:cs typeface="ETOACD+Verdana"/>
              </a:rPr>
              <a:t> </a:t>
            </a: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a </a:t>
            </a:r>
            <a:r>
              <a:rPr sz="2200" dirty="0">
                <a:solidFill>
                  <a:srgbClr val="FFFF00"/>
                </a:solidFill>
                <a:latin typeface="IECKBU+Verdana"/>
                <a:cs typeface="IECKBU+Verdana"/>
              </a:rPr>
              <a:t>nezávislosti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743201" y="115104"/>
            <a:ext cx="5813450" cy="4930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582"/>
              </a:lnSpc>
              <a:spcBef>
                <a:spcPts val="0"/>
              </a:spcBef>
              <a:spcAft>
                <a:spcPts val="0"/>
              </a:spcAft>
            </a:pPr>
            <a:r>
              <a:rPr sz="3200" b="1" dirty="0">
                <a:solidFill>
                  <a:srgbClr val="00FF00"/>
                </a:solidFill>
                <a:latin typeface="LHGAUR+Arial Bold"/>
                <a:cs typeface="LHGAUR+Arial Bold"/>
              </a:rPr>
              <a:t>Pohybové</a:t>
            </a:r>
            <a:r>
              <a:rPr sz="3200" b="1" spc="63" dirty="0">
                <a:solidFill>
                  <a:srgbClr val="00FF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00FF00"/>
                </a:solidFill>
                <a:latin typeface="NTHRDN+Arial Bold"/>
                <a:cs typeface="NTHRDN+Arial Bold"/>
              </a:rPr>
              <a:t>aktivity</a:t>
            </a:r>
            <a:r>
              <a:rPr sz="3200" b="1" spc="-30" dirty="0">
                <a:solidFill>
                  <a:srgbClr val="00FF00"/>
                </a:solidFill>
                <a:latin typeface="NTHRDN+Arial Bold"/>
                <a:cs typeface="NTHRDN+Arial Bold"/>
              </a:rPr>
              <a:t> </a:t>
            </a:r>
            <a:r>
              <a:rPr sz="3200" b="1" dirty="0">
                <a:solidFill>
                  <a:srgbClr val="00FF00"/>
                </a:solidFill>
                <a:latin typeface="NTHRDN+Arial Bold"/>
                <a:cs typeface="NTHRDN+Arial Bold"/>
              </a:rPr>
              <a:t>- speciality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99034" y="799872"/>
            <a:ext cx="8278243" cy="13831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68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FFFF00"/>
                </a:solidFill>
                <a:latin typeface="IECKBU+Verdana"/>
                <a:cs typeface="IECKBU+Verdana"/>
              </a:rPr>
              <a:t>vývojová</a:t>
            </a:r>
            <a:r>
              <a:rPr sz="2200" spc="274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a </a:t>
            </a:r>
            <a:r>
              <a:rPr sz="2200" b="1" dirty="0">
                <a:solidFill>
                  <a:srgbClr val="00FF00"/>
                </a:solidFill>
                <a:latin typeface="CLMVPJ+Verdana Bold"/>
                <a:cs typeface="CLMVPJ+Verdana Bold"/>
              </a:rPr>
              <a:t>„zdravotní“</a:t>
            </a:r>
            <a:r>
              <a:rPr sz="2200" b="1" spc="11" dirty="0">
                <a:solidFill>
                  <a:srgbClr val="00FF00"/>
                </a:solidFill>
                <a:latin typeface="CLMVPJ+Verdana Bold"/>
                <a:cs typeface="CLMVPJ+Verdana Bold"/>
              </a:rPr>
              <a:t> </a:t>
            </a:r>
            <a:r>
              <a:rPr sz="2200" b="1" dirty="0">
                <a:solidFill>
                  <a:srgbClr val="00FF00"/>
                </a:solidFill>
                <a:latin typeface="CLMVPJ+Verdana Bold"/>
                <a:cs typeface="CLMVPJ+Verdana Bold"/>
              </a:rPr>
              <a:t>cvičení </a:t>
            </a: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by </a:t>
            </a:r>
            <a:r>
              <a:rPr sz="2200" dirty="0">
                <a:solidFill>
                  <a:srgbClr val="FFFF00"/>
                </a:solidFill>
                <a:latin typeface="IECKBU+Verdana"/>
                <a:cs typeface="IECKBU+Verdana"/>
              </a:rPr>
              <a:t>měla</a:t>
            </a:r>
            <a:r>
              <a:rPr sz="2200" spc="23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IECKBU+Verdana"/>
                <a:cs typeface="IECKBU+Verdana"/>
              </a:rPr>
              <a:t>být</a:t>
            </a:r>
            <a:r>
              <a:rPr sz="2200" spc="100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IECKBU+Verdana"/>
                <a:cs typeface="IECKBU+Verdana"/>
              </a:rPr>
              <a:t>součástí</a:t>
            </a:r>
          </a:p>
          <a:p>
            <a:pPr marL="0" marR="0">
              <a:lnSpc>
                <a:spcPts val="2642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FFFF00"/>
                </a:solidFill>
                <a:latin typeface="IECKBU+Verdana"/>
                <a:cs typeface="IECKBU+Verdana"/>
              </a:rPr>
              <a:t>programů</a:t>
            </a:r>
            <a:r>
              <a:rPr sz="2200" spc="25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(</a:t>
            </a:r>
            <a:r>
              <a:rPr sz="2200" dirty="0">
                <a:solidFill>
                  <a:srgbClr val="FFFF00"/>
                </a:solidFill>
                <a:latin typeface="IECKBU+Verdana"/>
                <a:cs typeface="IECKBU+Verdana"/>
              </a:rPr>
              <a:t>funkční</a:t>
            </a:r>
            <a:r>
              <a:rPr sz="2200" spc="243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hybnost,</a:t>
            </a:r>
            <a:r>
              <a:rPr sz="2200" spc="28" dirty="0">
                <a:solidFill>
                  <a:srgbClr val="FFFF00"/>
                </a:solidFill>
                <a:latin typeface="ETOACD+Verdana"/>
                <a:cs typeface="ETOACD+Verdana"/>
              </a:rPr>
              <a:t> </a:t>
            </a:r>
            <a:r>
              <a:rPr sz="2200" dirty="0">
                <a:solidFill>
                  <a:srgbClr val="FFFF00"/>
                </a:solidFill>
                <a:latin typeface="IECKBU+Verdana"/>
                <a:cs typeface="IECKBU+Verdana"/>
              </a:rPr>
              <a:t>protahování</a:t>
            </a: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,</a:t>
            </a:r>
            <a:r>
              <a:rPr sz="2200" spc="22" dirty="0">
                <a:solidFill>
                  <a:srgbClr val="FFFF00"/>
                </a:solidFill>
                <a:latin typeface="ETOACD+Verdana"/>
                <a:cs typeface="ETOACD+Verdana"/>
              </a:rPr>
              <a:t> </a:t>
            </a: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relaxace,</a:t>
            </a:r>
          </a:p>
          <a:p>
            <a:pPr marL="0" marR="0">
              <a:lnSpc>
                <a:spcPts val="2639"/>
              </a:lnSpc>
              <a:spcBef>
                <a:spcPts val="50"/>
              </a:spcBef>
              <a:spcAft>
                <a:spcPts val="0"/>
              </a:spcAft>
            </a:pP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koordinace,</a:t>
            </a:r>
            <a:r>
              <a:rPr sz="2200" spc="52" dirty="0">
                <a:solidFill>
                  <a:srgbClr val="FFFF00"/>
                </a:solidFill>
                <a:latin typeface="ETOACD+Verdana"/>
                <a:cs typeface="ETOACD+Verdana"/>
              </a:rPr>
              <a:t> </a:t>
            </a:r>
            <a:r>
              <a:rPr sz="2200" dirty="0">
                <a:solidFill>
                  <a:srgbClr val="FFFF00"/>
                </a:solidFill>
                <a:latin typeface="IECKBU+Verdana"/>
                <a:cs typeface="IECKBU+Verdana"/>
              </a:rPr>
              <a:t>rovnováha</a:t>
            </a: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),</a:t>
            </a:r>
            <a:r>
              <a:rPr sz="2200" spc="11" dirty="0">
                <a:solidFill>
                  <a:srgbClr val="FFFF00"/>
                </a:solidFill>
                <a:latin typeface="ETOACD+Verdana"/>
                <a:cs typeface="ETOACD+Verdana"/>
              </a:rPr>
              <a:t> </a:t>
            </a:r>
            <a:r>
              <a:rPr sz="2200" spc="-17" dirty="0">
                <a:solidFill>
                  <a:srgbClr val="FFFF00"/>
                </a:solidFill>
                <a:latin typeface="ETOACD+Verdana"/>
                <a:cs typeface="ETOACD+Verdana"/>
              </a:rPr>
              <a:t>pracovat</a:t>
            </a:r>
            <a:r>
              <a:rPr sz="2200" spc="58" dirty="0">
                <a:solidFill>
                  <a:srgbClr val="FFFF00"/>
                </a:solidFill>
                <a:latin typeface="ETOACD+Verdana"/>
                <a:cs typeface="ETOACD+Verdana"/>
              </a:rPr>
              <a:t> </a:t>
            </a: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na </a:t>
            </a:r>
            <a:r>
              <a:rPr sz="2200" spc="-14" dirty="0">
                <a:solidFill>
                  <a:srgbClr val="FFFF00"/>
                </a:solidFill>
                <a:latin typeface="IECKBU+Verdana"/>
                <a:cs typeface="IECKBU+Verdana"/>
              </a:rPr>
              <a:t>svalové</a:t>
            </a:r>
            <a:r>
              <a:rPr sz="2200" spc="263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dysbalanci</a:t>
            </a:r>
            <a:r>
              <a:rPr sz="2200" spc="42" dirty="0">
                <a:solidFill>
                  <a:srgbClr val="FFFF00"/>
                </a:solidFill>
                <a:latin typeface="ETOACD+Verdana"/>
                <a:cs typeface="ETOACD+Verdana"/>
              </a:rPr>
              <a:t> </a:t>
            </a: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-</a:t>
            </a:r>
          </a:p>
          <a:p>
            <a:pPr marL="0" marR="0">
              <a:lnSpc>
                <a:spcPts val="2639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zejm.</a:t>
            </a:r>
            <a:r>
              <a:rPr sz="2200" spc="16" dirty="0">
                <a:solidFill>
                  <a:srgbClr val="FFFF00"/>
                </a:solidFill>
                <a:latin typeface="ETOACD+Verdana"/>
                <a:cs typeface="ETOACD+Verdana"/>
              </a:rPr>
              <a:t> </a:t>
            </a:r>
            <a:r>
              <a:rPr sz="2200" spc="-12" dirty="0">
                <a:solidFill>
                  <a:srgbClr val="FFFF00"/>
                </a:solidFill>
                <a:latin typeface="IECKBU+Verdana"/>
                <a:cs typeface="IECKBU+Verdana"/>
              </a:rPr>
              <a:t>svalovém</a:t>
            </a:r>
            <a:r>
              <a:rPr sz="2200" spc="274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tonu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99034" y="2305838"/>
            <a:ext cx="7442790" cy="3773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68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200" spc="402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rgbClr val="00FF00"/>
                </a:solidFill>
                <a:latin typeface="CLMVPJ+Verdana Bold"/>
                <a:cs typeface="CLMVPJ+Verdana Bold"/>
              </a:rPr>
              <a:t>opatrné</a:t>
            </a:r>
            <a:r>
              <a:rPr sz="2200" b="1" dirty="0">
                <a:solidFill>
                  <a:srgbClr val="00FF00"/>
                </a:solidFill>
                <a:latin typeface="EJQPEG+Verdana Bold"/>
                <a:cs typeface="EJQPEG+Verdana Bold"/>
              </a:rPr>
              <a:t>,</a:t>
            </a:r>
            <a:r>
              <a:rPr sz="2200" b="1" spc="13" dirty="0">
                <a:solidFill>
                  <a:srgbClr val="00FF00"/>
                </a:solidFill>
                <a:latin typeface="EJQPEG+Verdana Bold"/>
                <a:cs typeface="EJQPEG+Verdana Bold"/>
              </a:rPr>
              <a:t> </a:t>
            </a:r>
            <a:r>
              <a:rPr sz="2200" b="1" dirty="0">
                <a:solidFill>
                  <a:srgbClr val="00FF00"/>
                </a:solidFill>
                <a:latin typeface="CLMVPJ+Verdana Bold"/>
                <a:cs typeface="CLMVPJ+Verdana Bold"/>
              </a:rPr>
              <a:t>pomalé</a:t>
            </a:r>
            <a:r>
              <a:rPr sz="2200" b="1" spc="13" dirty="0">
                <a:solidFill>
                  <a:srgbClr val="00FF00"/>
                </a:solidFill>
                <a:latin typeface="CLMVPJ+Verdana Bold"/>
                <a:cs typeface="CLMVPJ+Verdana Bold"/>
              </a:rPr>
              <a:t> </a:t>
            </a:r>
            <a:r>
              <a:rPr sz="2200" b="1" dirty="0">
                <a:solidFill>
                  <a:srgbClr val="00FF00"/>
                </a:solidFill>
                <a:latin typeface="CLMVPJ+Verdana Bold"/>
                <a:cs typeface="CLMVPJ+Verdana Bold"/>
              </a:rPr>
              <a:t>protahování</a:t>
            </a:r>
            <a:r>
              <a:rPr sz="2200" b="1" spc="24" dirty="0">
                <a:solidFill>
                  <a:srgbClr val="00FF00"/>
                </a:solidFill>
                <a:latin typeface="CLMVPJ+Verdana Bold"/>
                <a:cs typeface="CLMVPJ+Verdana Bold"/>
              </a:rPr>
              <a:t> </a:t>
            </a:r>
            <a:r>
              <a:rPr sz="2200" b="1" dirty="0">
                <a:solidFill>
                  <a:srgbClr val="00FF00"/>
                </a:solidFill>
                <a:latin typeface="EJQPEG+Verdana Bold"/>
                <a:cs typeface="EJQPEG+Verdana Bold"/>
              </a:rPr>
              <a:t>-</a:t>
            </a:r>
            <a:r>
              <a:rPr sz="2200" b="1" spc="16" dirty="0">
                <a:solidFill>
                  <a:srgbClr val="00FF00"/>
                </a:solidFill>
                <a:latin typeface="EJQPEG+Verdana Bold"/>
                <a:cs typeface="EJQPEG+Verdana Bold"/>
              </a:rPr>
              <a:t> </a:t>
            </a: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po</a:t>
            </a:r>
            <a:r>
              <a:rPr sz="2200" spc="18" dirty="0">
                <a:solidFill>
                  <a:srgbClr val="FFFF00"/>
                </a:solidFill>
                <a:latin typeface="ETOACD+Verdana"/>
                <a:cs typeface="ETOACD+Verdana"/>
              </a:rPr>
              <a:t> </a:t>
            </a:r>
            <a:r>
              <a:rPr sz="2200" dirty="0">
                <a:solidFill>
                  <a:srgbClr val="FFFF00"/>
                </a:solidFill>
                <a:latin typeface="IECKBU+Verdana"/>
                <a:cs typeface="IECKBU+Verdana"/>
              </a:rPr>
              <a:t>předchozím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41934" y="2641372"/>
            <a:ext cx="1601080" cy="37704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68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FFFF00"/>
                </a:solidFill>
                <a:latin typeface="IECKBU+Verdana"/>
                <a:cs typeface="IECKBU+Verdana"/>
              </a:rPr>
              <a:t>předehřátí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99034" y="3142768"/>
            <a:ext cx="7946726" cy="7123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68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200" spc="402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rgbClr val="00FF00"/>
                </a:solidFill>
                <a:latin typeface="CLMVPJ+Verdana Bold"/>
                <a:cs typeface="CLMVPJ+Verdana Bold"/>
              </a:rPr>
              <a:t>snižování </a:t>
            </a:r>
            <a:r>
              <a:rPr sz="2200" b="1" dirty="0">
                <a:solidFill>
                  <a:srgbClr val="00FF00"/>
                </a:solidFill>
                <a:latin typeface="EJQPEG+Verdana Bold"/>
                <a:cs typeface="EJQPEG+Verdana Bold"/>
              </a:rPr>
              <a:t>spasticity </a:t>
            </a: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- stimulace</a:t>
            </a:r>
            <a:r>
              <a:rPr sz="2200" spc="34" dirty="0">
                <a:solidFill>
                  <a:srgbClr val="FFFF00"/>
                </a:solidFill>
                <a:latin typeface="ETOACD+Verdana"/>
                <a:cs typeface="ETOACD+Verdana"/>
              </a:rPr>
              <a:t> </a:t>
            </a:r>
            <a:r>
              <a:rPr sz="2200" dirty="0">
                <a:solidFill>
                  <a:srgbClr val="FFFF00"/>
                </a:solidFill>
                <a:latin typeface="IECKBU+Verdana"/>
                <a:cs typeface="IECKBU+Verdana"/>
              </a:rPr>
              <a:t>antagonistů</a:t>
            </a:r>
            <a:r>
              <a:rPr sz="2200" spc="242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(</a:t>
            </a:r>
            <a:r>
              <a:rPr sz="2200" dirty="0">
                <a:solidFill>
                  <a:srgbClr val="FFFF00"/>
                </a:solidFill>
                <a:latin typeface="IECKBU+Verdana"/>
                <a:cs typeface="IECKBU+Verdana"/>
              </a:rPr>
              <a:t>např</a:t>
            </a: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.</a:t>
            </a:r>
          </a:p>
          <a:p>
            <a:pPr marL="342900" marR="0">
              <a:lnSpc>
                <a:spcPts val="2639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FFFF00"/>
                </a:solidFill>
                <a:latin typeface="IECKBU+Verdana"/>
                <a:cs typeface="IECKBU+Verdana"/>
              </a:rPr>
              <a:t>kartáčováním</a:t>
            </a: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),</a:t>
            </a:r>
            <a:r>
              <a:rPr sz="2200" spc="35" dirty="0">
                <a:solidFill>
                  <a:srgbClr val="FFFF00"/>
                </a:solidFill>
                <a:latin typeface="ETOACD+Verdana"/>
                <a:cs typeface="ETOACD+Verdana"/>
              </a:rPr>
              <a:t> </a:t>
            </a: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rotacemi</a:t>
            </a:r>
            <a:r>
              <a:rPr sz="2200" spc="32" dirty="0">
                <a:solidFill>
                  <a:srgbClr val="FFFF00"/>
                </a:solidFill>
                <a:latin typeface="ETOACD+Verdana"/>
                <a:cs typeface="ETOACD+Verdana"/>
              </a:rPr>
              <a:t> </a:t>
            </a: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trupu, v </a:t>
            </a:r>
            <a:r>
              <a:rPr sz="2200" dirty="0">
                <a:solidFill>
                  <a:srgbClr val="FFFF00"/>
                </a:solidFill>
                <a:latin typeface="IECKBU+Verdana"/>
                <a:cs typeface="IECKBU+Verdana"/>
              </a:rPr>
              <a:t>teplém</a:t>
            </a:r>
            <a:r>
              <a:rPr sz="2200" spc="234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IECKBU+Verdana"/>
                <a:cs typeface="IECKBU+Verdana"/>
              </a:rPr>
              <a:t>prostředí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99034" y="3977994"/>
            <a:ext cx="8220468" cy="8774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71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200" spc="402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rgbClr val="00FF00"/>
                </a:solidFill>
                <a:latin typeface="EJQPEG+Verdana Bold"/>
                <a:cs typeface="EJQPEG+Verdana Bold"/>
              </a:rPr>
              <a:t>pohyby</a:t>
            </a:r>
            <a:r>
              <a:rPr sz="2200" b="1" spc="28" dirty="0">
                <a:solidFill>
                  <a:srgbClr val="00FF00"/>
                </a:solidFill>
                <a:latin typeface="EJQPEG+Verdana Bold"/>
                <a:cs typeface="EJQPEG+Verdana Bold"/>
              </a:rPr>
              <a:t> </a:t>
            </a:r>
            <a:r>
              <a:rPr sz="2200" b="1" dirty="0">
                <a:solidFill>
                  <a:srgbClr val="00FF00"/>
                </a:solidFill>
                <a:latin typeface="CLMVPJ+Verdana Bold"/>
                <a:cs typeface="CLMVPJ+Verdana Bold"/>
              </a:rPr>
              <a:t>velkých</a:t>
            </a:r>
            <a:r>
              <a:rPr sz="2200" b="1" spc="-11" dirty="0">
                <a:solidFill>
                  <a:srgbClr val="00FF00"/>
                </a:solidFill>
                <a:latin typeface="CLMVPJ+Verdana Bold"/>
                <a:cs typeface="CLMVPJ+Verdana Bold"/>
              </a:rPr>
              <a:t> </a:t>
            </a:r>
            <a:r>
              <a:rPr sz="2200" b="1" dirty="0">
                <a:solidFill>
                  <a:srgbClr val="00FF00"/>
                </a:solidFill>
                <a:latin typeface="CLMVPJ+Verdana Bold"/>
                <a:cs typeface="CLMVPJ+Verdana Bold"/>
              </a:rPr>
              <a:t>svalových</a:t>
            </a:r>
            <a:r>
              <a:rPr sz="2200" b="1" spc="16" dirty="0">
                <a:solidFill>
                  <a:srgbClr val="00FF00"/>
                </a:solidFill>
                <a:latin typeface="CLMVPJ+Verdana Bold"/>
                <a:cs typeface="CLMVPJ+Verdana Bold"/>
              </a:rPr>
              <a:t> </a:t>
            </a:r>
            <a:r>
              <a:rPr sz="2200" b="1" dirty="0">
                <a:solidFill>
                  <a:srgbClr val="00FF00"/>
                </a:solidFill>
                <a:latin typeface="EJQPEG+Verdana Bold"/>
                <a:cs typeface="EJQPEG+Verdana Bold"/>
              </a:rPr>
              <a:t>skupin</a:t>
            </a:r>
            <a:r>
              <a:rPr sz="2200" b="1" spc="-21" dirty="0">
                <a:solidFill>
                  <a:srgbClr val="00FF00"/>
                </a:solidFill>
                <a:latin typeface="EJQPEG+Verdana Bold"/>
                <a:cs typeface="EJQPEG+Verdana Bold"/>
              </a:rPr>
              <a:t> </a:t>
            </a: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(</a:t>
            </a:r>
            <a:r>
              <a:rPr sz="2200" dirty="0">
                <a:solidFill>
                  <a:srgbClr val="FFFF00"/>
                </a:solidFill>
                <a:latin typeface="IECKBU+Verdana"/>
                <a:cs typeface="IECKBU+Verdana"/>
              </a:rPr>
              <a:t>hrubá</a:t>
            </a:r>
            <a:r>
              <a:rPr sz="2200" spc="238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motorika)</a:t>
            </a:r>
          </a:p>
          <a:p>
            <a:pPr marL="0" marR="0">
              <a:lnSpc>
                <a:spcPts val="2668"/>
              </a:lnSpc>
              <a:spcBef>
                <a:spcPts val="1214"/>
              </a:spcBef>
              <a:spcAft>
                <a:spcPts val="0"/>
              </a:spcAft>
            </a:pPr>
            <a:r>
              <a:rPr sz="22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200" spc="402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pozor</a:t>
            </a:r>
            <a:r>
              <a:rPr sz="2200" spc="20" dirty="0">
                <a:solidFill>
                  <a:srgbClr val="FFFF00"/>
                </a:solidFill>
                <a:latin typeface="ETOACD+Verdana"/>
                <a:cs typeface="ETOACD+Verdana"/>
              </a:rPr>
              <a:t> </a:t>
            </a: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na </a:t>
            </a:r>
            <a:r>
              <a:rPr sz="2200" dirty="0">
                <a:solidFill>
                  <a:srgbClr val="FFFF00"/>
                </a:solidFill>
                <a:latin typeface="IECKBU+Verdana"/>
                <a:cs typeface="IECKBU+Verdana"/>
              </a:rPr>
              <a:t>zvyšování</a:t>
            </a:r>
            <a:r>
              <a:rPr sz="2200" spc="244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spasticity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99034" y="4979569"/>
            <a:ext cx="7064937" cy="7123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68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200" spc="402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rgbClr val="00FF00"/>
                </a:solidFill>
                <a:latin typeface="CLMVPJ+Verdana Bold"/>
                <a:cs typeface="CLMVPJ+Verdana Bold"/>
              </a:rPr>
              <a:t>diagonální</a:t>
            </a:r>
            <a:r>
              <a:rPr sz="2200" b="1" spc="23" dirty="0">
                <a:solidFill>
                  <a:srgbClr val="00FF00"/>
                </a:solidFill>
                <a:latin typeface="CLMVPJ+Verdana Bold"/>
                <a:cs typeface="CLMVPJ+Verdana Bold"/>
              </a:rPr>
              <a:t> </a:t>
            </a:r>
            <a:r>
              <a:rPr sz="2200" b="1" dirty="0">
                <a:solidFill>
                  <a:srgbClr val="00FF00"/>
                </a:solidFill>
                <a:latin typeface="EJQPEG+Verdana Bold"/>
                <a:cs typeface="EJQPEG+Verdana Bold"/>
              </a:rPr>
              <a:t>pohyby</a:t>
            </a:r>
            <a:r>
              <a:rPr sz="2200" b="1" spc="17" dirty="0">
                <a:solidFill>
                  <a:srgbClr val="00FF00"/>
                </a:solidFill>
                <a:latin typeface="EJQPEG+Verdana Bold"/>
                <a:cs typeface="EJQPEG+Verdana Bold"/>
              </a:rPr>
              <a:t> </a:t>
            </a:r>
            <a:r>
              <a:rPr sz="2200" b="1" dirty="0">
                <a:solidFill>
                  <a:srgbClr val="FFFF00"/>
                </a:solidFill>
                <a:latin typeface="EJQPEG+Verdana Bold"/>
                <a:cs typeface="EJQPEG+Verdana Bold"/>
              </a:rPr>
              <a:t>- </a:t>
            </a: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mohou </a:t>
            </a:r>
            <a:r>
              <a:rPr sz="2200" dirty="0">
                <a:solidFill>
                  <a:srgbClr val="FFFF00"/>
                </a:solidFill>
                <a:latin typeface="IECKBU+Verdana"/>
                <a:cs typeface="IECKBU+Verdana"/>
              </a:rPr>
              <a:t>být</a:t>
            </a:r>
            <a:r>
              <a:rPr sz="2200" spc="227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IECKBU+Verdana"/>
                <a:cs typeface="IECKBU+Verdana"/>
              </a:rPr>
              <a:t>výhodné</a:t>
            </a:r>
            <a:r>
              <a:rPr sz="2200" spc="247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pro</a:t>
            </a:r>
          </a:p>
          <a:p>
            <a:pPr marL="342900" marR="0">
              <a:lnSpc>
                <a:spcPts val="2639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FFFF00"/>
                </a:solidFill>
                <a:latin typeface="ETOACD+Verdana"/>
                <a:cs typeface="ETOACD+Verdana"/>
              </a:rPr>
              <a:t>harmonickou</a:t>
            </a:r>
            <a:r>
              <a:rPr sz="2200" spc="25" dirty="0">
                <a:solidFill>
                  <a:srgbClr val="FFFF00"/>
                </a:solidFill>
                <a:latin typeface="ETOACD+Verdana"/>
                <a:cs typeface="ETOACD+Verdana"/>
              </a:rPr>
              <a:t> </a:t>
            </a:r>
            <a:r>
              <a:rPr sz="2200" spc="-16" dirty="0">
                <a:solidFill>
                  <a:srgbClr val="FFFF00"/>
                </a:solidFill>
                <a:latin typeface="ETOACD+Verdana"/>
                <a:cs typeface="ETOACD+Verdana"/>
              </a:rPr>
              <a:t>svalovou</a:t>
            </a:r>
            <a:r>
              <a:rPr sz="2200" spc="62" dirty="0">
                <a:solidFill>
                  <a:srgbClr val="FFFF00"/>
                </a:solidFill>
                <a:latin typeface="ETOACD+Verdana"/>
                <a:cs typeface="ETOACD+Verdana"/>
              </a:rPr>
              <a:t> </a:t>
            </a:r>
            <a:r>
              <a:rPr sz="2200" dirty="0">
                <a:solidFill>
                  <a:srgbClr val="FFFF00"/>
                </a:solidFill>
                <a:latin typeface="IECKBU+Verdana"/>
                <a:cs typeface="IECKBU+Verdana"/>
              </a:rPr>
              <a:t>činnost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99034" y="5815000"/>
            <a:ext cx="7162271" cy="7123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68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200" spc="402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200" b="1" dirty="0">
                <a:solidFill>
                  <a:srgbClr val="00FF00"/>
                </a:solidFill>
                <a:latin typeface="EJQPEG+Verdana Bold"/>
                <a:cs typeface="EJQPEG+Verdana Bold"/>
              </a:rPr>
              <a:t>aktivity</a:t>
            </a:r>
            <a:r>
              <a:rPr sz="2200" b="1" spc="16" dirty="0">
                <a:solidFill>
                  <a:srgbClr val="00FF00"/>
                </a:solidFill>
                <a:latin typeface="EJQPEG+Verdana Bold"/>
                <a:cs typeface="EJQPEG+Verdana Bold"/>
              </a:rPr>
              <a:t> </a:t>
            </a:r>
            <a:r>
              <a:rPr sz="2200" b="1" dirty="0">
                <a:solidFill>
                  <a:srgbClr val="00FF00"/>
                </a:solidFill>
                <a:latin typeface="CLMVPJ+Verdana Bold"/>
                <a:cs typeface="CLMVPJ+Verdana Bold"/>
              </a:rPr>
              <a:t>zaměřovat</a:t>
            </a:r>
            <a:r>
              <a:rPr sz="2200" b="1" spc="13" dirty="0">
                <a:solidFill>
                  <a:srgbClr val="00FF00"/>
                </a:solidFill>
                <a:latin typeface="CLMVPJ+Verdana Bold"/>
                <a:cs typeface="CLMVPJ+Verdana Bold"/>
              </a:rPr>
              <a:t> </a:t>
            </a:r>
            <a:r>
              <a:rPr sz="2200" b="1" dirty="0">
                <a:solidFill>
                  <a:srgbClr val="00FF00"/>
                </a:solidFill>
                <a:latin typeface="EJQPEG+Verdana Bold"/>
                <a:cs typeface="EJQPEG+Verdana Bold"/>
              </a:rPr>
              <a:t>podle druhu </a:t>
            </a:r>
            <a:r>
              <a:rPr sz="2200" b="1" dirty="0">
                <a:solidFill>
                  <a:srgbClr val="00FF00"/>
                </a:solidFill>
                <a:latin typeface="CLMVPJ+Verdana Bold"/>
                <a:cs typeface="CLMVPJ+Verdana Bold"/>
              </a:rPr>
              <a:t>postižení</a:t>
            </a:r>
            <a:r>
              <a:rPr sz="2200" b="1" spc="-12" dirty="0">
                <a:solidFill>
                  <a:srgbClr val="00FF00"/>
                </a:solidFill>
                <a:latin typeface="CLMVPJ+Verdana Bold"/>
                <a:cs typeface="CLMVPJ+Verdana Bold"/>
              </a:rPr>
              <a:t> </a:t>
            </a:r>
            <a:r>
              <a:rPr sz="2200" b="1" dirty="0">
                <a:solidFill>
                  <a:srgbClr val="00FF00"/>
                </a:solidFill>
                <a:latin typeface="EJQPEG+Verdana Bold"/>
                <a:cs typeface="EJQPEG+Verdana Bold"/>
              </a:rPr>
              <a:t>-</a:t>
            </a:r>
          </a:p>
          <a:p>
            <a:pPr marL="342900" marR="0">
              <a:lnSpc>
                <a:spcPts val="2639"/>
              </a:lnSpc>
              <a:spcBef>
                <a:spcPts val="0"/>
              </a:spcBef>
              <a:spcAft>
                <a:spcPts val="0"/>
              </a:spcAft>
            </a:pPr>
            <a:r>
              <a:rPr sz="2200" b="1" dirty="0">
                <a:solidFill>
                  <a:srgbClr val="00FF00"/>
                </a:solidFill>
                <a:latin typeface="EJQPEG+Verdana Bold"/>
                <a:cs typeface="EJQPEG+Verdana Bold"/>
              </a:rPr>
              <a:t>individualita zde </a:t>
            </a:r>
            <a:r>
              <a:rPr sz="2200" b="1" dirty="0">
                <a:solidFill>
                  <a:srgbClr val="00FF00"/>
                </a:solidFill>
                <a:latin typeface="CLMVPJ+Verdana Bold"/>
                <a:cs typeface="CLMVPJ+Verdana Bold"/>
              </a:rPr>
              <a:t>platí</a:t>
            </a:r>
            <a:r>
              <a:rPr sz="2200" b="1" spc="10" dirty="0">
                <a:solidFill>
                  <a:srgbClr val="00FF00"/>
                </a:solidFill>
                <a:latin typeface="CLMVPJ+Verdana Bold"/>
                <a:cs typeface="CLMVPJ+Verdana Bold"/>
              </a:rPr>
              <a:t> </a:t>
            </a:r>
            <a:r>
              <a:rPr sz="2200" b="1" dirty="0">
                <a:solidFill>
                  <a:srgbClr val="00FF00"/>
                </a:solidFill>
                <a:latin typeface="CLMVPJ+Verdana Bold"/>
                <a:cs typeface="CLMVPJ+Verdana Bold"/>
              </a:rPr>
              <a:t>ještě více</a:t>
            </a:r>
            <a:r>
              <a:rPr sz="2200" b="1" dirty="0">
                <a:solidFill>
                  <a:srgbClr val="00FF00"/>
                </a:solidFill>
                <a:latin typeface="EJQPEG+Verdana Bold"/>
                <a:cs typeface="EJQPEG+Verdana Bold"/>
              </a:rPr>
              <a:t>...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1440" y="10174"/>
            <a:ext cx="5762972" cy="8512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243706" marR="0">
              <a:lnSpc>
                <a:spcPts val="4425"/>
              </a:lnSpc>
              <a:spcBef>
                <a:spcPts val="0"/>
              </a:spcBef>
              <a:spcAft>
                <a:spcPts val="0"/>
              </a:spcAft>
            </a:pPr>
            <a:r>
              <a:rPr sz="4000" b="1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Deformace</a:t>
            </a:r>
          </a:p>
          <a:p>
            <a:pPr marL="0" marR="0">
              <a:lnSpc>
                <a:spcPts val="2214"/>
              </a:lnSpc>
              <a:spcBef>
                <a:spcPts val="0"/>
              </a:spcBef>
              <a:spcAft>
                <a:spcPts val="0"/>
              </a:spcAft>
            </a:pPr>
            <a:r>
              <a:rPr sz="2000" b="1" u="sng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Deformity</a:t>
            </a:r>
            <a:r>
              <a:rPr sz="2000" b="1" u="sng" spc="-32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000" b="1" u="sng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páteře/</a:t>
            </a:r>
            <a:r>
              <a:rPr sz="2000" b="1" u="sng" spc="-26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000" b="1" u="sng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vady</a:t>
            </a:r>
            <a:r>
              <a:rPr sz="2000" b="1" u="sng" spc="-26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000" b="1" u="sng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páteře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1440" y="845829"/>
            <a:ext cx="9114470" cy="6250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21"/>
              </a:lnSpc>
              <a:spcBef>
                <a:spcPts val="0"/>
              </a:spcBef>
              <a:spcAft>
                <a:spcPts val="0"/>
              </a:spcAft>
            </a:pPr>
            <a:r>
              <a:rPr sz="2000" b="1" u="sng" dirty="0">
                <a:solidFill>
                  <a:srgbClr val="FFFFFF"/>
                </a:solidFill>
                <a:latin typeface="JLFDOV+Times New Roman Bold"/>
                <a:cs typeface="JLFDOV+Times New Roman Bold"/>
              </a:rPr>
              <a:t>Rovina</a:t>
            </a:r>
            <a:r>
              <a:rPr sz="2000" b="1" u="sng" spc="494" dirty="0">
                <a:solidFill>
                  <a:srgbClr val="FFFFFF"/>
                </a:solidFill>
                <a:latin typeface="JLFDOV+Times New Roman Bold"/>
                <a:cs typeface="JLFDOV+Times New Roman Bold"/>
              </a:rPr>
              <a:t> </a:t>
            </a:r>
            <a:r>
              <a:rPr sz="2000" b="1" u="sng" dirty="0">
                <a:solidFill>
                  <a:srgbClr val="FFFFFF"/>
                </a:solidFill>
                <a:latin typeface="RHMIUV+Times New Roman Bold"/>
                <a:cs typeface="RHMIUV+Times New Roman Bold"/>
              </a:rPr>
              <a:t>frontální</a:t>
            </a:r>
            <a:r>
              <a:rPr sz="2000" b="1" u="sng" spc="483" dirty="0">
                <a:solidFill>
                  <a:srgbClr val="FFFFFF"/>
                </a:solidFill>
                <a:latin typeface="RHMIUV+Times New Roman Bold"/>
                <a:cs typeface="RHMIUV+Times New Roman Bold"/>
              </a:rPr>
              <a:t> </a:t>
            </a:r>
            <a:r>
              <a:rPr sz="2000" b="1" u="sng" dirty="0">
                <a:solidFill>
                  <a:srgbClr val="FFFFFF"/>
                </a:solidFill>
                <a:latin typeface="RHMIUV+Times New Roman Bold"/>
                <a:cs typeface="RHMIUV+Times New Roman Bold"/>
              </a:rPr>
              <a:t>(čelní</a:t>
            </a:r>
            <a:r>
              <a:rPr sz="2000" b="1" dirty="0">
                <a:solidFill>
                  <a:srgbClr val="FFFFFF"/>
                </a:solidFill>
                <a:latin typeface="JLFDOV+Times New Roman Bold"/>
                <a:cs typeface="JLFDOV+Times New Roman Bold"/>
              </a:rPr>
              <a:t>)</a:t>
            </a:r>
            <a:r>
              <a:rPr sz="2000" b="1" spc="505" dirty="0">
                <a:solidFill>
                  <a:srgbClr val="FFFFFF"/>
                </a:solidFill>
                <a:latin typeface="JLFDOV+Times New Roman Bold"/>
                <a:cs typeface="JLFDOV+Times New Roman Bold"/>
              </a:rPr>
              <a:t> </a:t>
            </a:r>
            <a:r>
              <a:rPr sz="2000" b="1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–</a:t>
            </a:r>
            <a:r>
              <a:rPr sz="2000" b="1" spc="492" dirty="0">
                <a:solidFill>
                  <a:srgbClr val="FF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boční</a:t>
            </a:r>
            <a:r>
              <a:rPr sz="2000" spc="484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vychýlení</a:t>
            </a:r>
            <a:r>
              <a:rPr sz="2000" spc="494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ze</a:t>
            </a:r>
            <a:r>
              <a:rPr sz="2000" spc="496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středové</a:t>
            </a:r>
            <a:r>
              <a:rPr sz="2000" spc="496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spc="-23" dirty="0">
                <a:solidFill>
                  <a:srgbClr val="FFFF00"/>
                </a:solidFill>
                <a:latin typeface="AIGLTR+Times New Roman"/>
                <a:cs typeface="AIGLTR+Times New Roman"/>
              </a:rPr>
              <a:t>roviny,</a:t>
            </a:r>
            <a:r>
              <a:rPr sz="2000" spc="527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skoliotické</a:t>
            </a:r>
            <a:r>
              <a:rPr sz="2000" spc="492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držení,</a:t>
            </a:r>
          </a:p>
          <a:p>
            <a:pPr marL="0" marR="0">
              <a:lnSpc>
                <a:spcPts val="2219"/>
              </a:lnSpc>
              <a:spcBef>
                <a:spcPts val="174"/>
              </a:spcBef>
              <a:spcAft>
                <a:spcPts val="0"/>
              </a:spcAft>
            </a:pP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skoliózy</a:t>
            </a:r>
            <a:r>
              <a:rPr sz="2000" spc="-33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(2,5%</a:t>
            </a:r>
            <a:r>
              <a:rPr sz="2000" spc="-36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dětí),</a:t>
            </a:r>
            <a:r>
              <a:rPr sz="2000" spc="-31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vznik</a:t>
            </a:r>
            <a:r>
              <a:rPr sz="2000" spc="-16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často</a:t>
            </a:r>
            <a:r>
              <a:rPr sz="2000" spc="-12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v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pubertě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1440" y="1760500"/>
            <a:ext cx="9114640" cy="12346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19"/>
              </a:lnSpc>
              <a:spcBef>
                <a:spcPts val="0"/>
              </a:spcBef>
              <a:spcAft>
                <a:spcPts val="0"/>
              </a:spcAft>
            </a:pPr>
            <a:r>
              <a:rPr sz="2000" b="1" u="sng" dirty="0">
                <a:solidFill>
                  <a:srgbClr val="FFFFFF"/>
                </a:solidFill>
                <a:latin typeface="JLFDOV+Times New Roman Bold"/>
                <a:cs typeface="JLFDOV+Times New Roman Bold"/>
              </a:rPr>
              <a:t>Rovina</a:t>
            </a:r>
            <a:r>
              <a:rPr sz="2000" b="1" u="sng" spc="195" dirty="0">
                <a:solidFill>
                  <a:srgbClr val="FFFFFF"/>
                </a:solidFill>
                <a:latin typeface="JLFDOV+Times New Roman Bold"/>
                <a:cs typeface="JLFDOV+Times New Roman Bold"/>
              </a:rPr>
              <a:t> </a:t>
            </a:r>
            <a:r>
              <a:rPr sz="2000" b="1" u="sng" dirty="0">
                <a:solidFill>
                  <a:srgbClr val="FFFFFF"/>
                </a:solidFill>
                <a:latin typeface="RHMIUV+Times New Roman Bold"/>
                <a:cs typeface="RHMIUV+Times New Roman Bold"/>
              </a:rPr>
              <a:t>sagitální</a:t>
            </a:r>
            <a:r>
              <a:rPr sz="2000" b="1" u="sng" spc="190" dirty="0">
                <a:solidFill>
                  <a:srgbClr val="FFFFFF"/>
                </a:solidFill>
                <a:latin typeface="RHMIUV+Times New Roman Bold"/>
                <a:cs typeface="RHMIUV+Times New Roman Bold"/>
              </a:rPr>
              <a:t> </a:t>
            </a:r>
            <a:r>
              <a:rPr sz="2000" b="1" u="sng" dirty="0">
                <a:solidFill>
                  <a:srgbClr val="FFFFFF"/>
                </a:solidFill>
                <a:latin typeface="RHMIUV+Times New Roman Bold"/>
                <a:cs typeface="RHMIUV+Times New Roman Bold"/>
              </a:rPr>
              <a:t>(předozadní</a:t>
            </a:r>
            <a:r>
              <a:rPr sz="2000" b="1" dirty="0">
                <a:solidFill>
                  <a:srgbClr val="FFFFFF"/>
                </a:solidFill>
                <a:latin typeface="JLFDOV+Times New Roman Bold"/>
                <a:cs typeface="JLFDOV+Times New Roman Bold"/>
              </a:rPr>
              <a:t>)</a:t>
            </a:r>
            <a:r>
              <a:rPr sz="2000" b="1" spc="178" dirty="0">
                <a:solidFill>
                  <a:srgbClr val="FFFFFF"/>
                </a:solidFill>
                <a:latin typeface="JLFDOV+Times New Roman Bold"/>
                <a:cs typeface="JLFDOV+Times New Roman Bold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-</a:t>
            </a:r>
            <a:r>
              <a:rPr sz="2000" spc="19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zvýšení</a:t>
            </a:r>
            <a:r>
              <a:rPr sz="2000" spc="183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nebo</a:t>
            </a:r>
            <a:r>
              <a:rPr sz="2000" spc="189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snížení</a:t>
            </a:r>
            <a:r>
              <a:rPr sz="2000" spc="182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zakřivení,</a:t>
            </a:r>
            <a:r>
              <a:rPr sz="2000" spc="195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častější</a:t>
            </a:r>
            <a:r>
              <a:rPr sz="2000" spc="184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je</a:t>
            </a:r>
            <a:r>
              <a:rPr sz="2000" spc="164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nadměrné</a:t>
            </a:r>
          </a:p>
          <a:p>
            <a:pPr marL="0" marR="0">
              <a:lnSpc>
                <a:spcPts val="2219"/>
              </a:lnSpc>
              <a:spcBef>
                <a:spcPts val="177"/>
              </a:spcBef>
              <a:spcAft>
                <a:spcPts val="0"/>
              </a:spcAft>
            </a:pP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zakřivení</a:t>
            </a:r>
            <a:r>
              <a:rPr sz="2000" spc="-42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(</a:t>
            </a:r>
            <a:r>
              <a:rPr sz="2000" dirty="0">
                <a:solidFill>
                  <a:srgbClr val="00FF00"/>
                </a:solidFill>
                <a:latin typeface="AIGLTR+Times New Roman"/>
                <a:cs typeface="AIGLTR+Times New Roman"/>
              </a:rPr>
              <a:t>h</a:t>
            </a:r>
            <a:r>
              <a:rPr sz="2000" b="1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yperkyfóza</a:t>
            </a:r>
            <a:r>
              <a:rPr sz="2000" b="1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,</a:t>
            </a:r>
            <a:r>
              <a:rPr sz="2000" b="1" spc="-40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000" b="1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hyperlordóza</a:t>
            </a:r>
            <a:r>
              <a:rPr sz="2000" b="1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,</a:t>
            </a:r>
            <a:r>
              <a:rPr sz="2000" b="1" spc="-28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000" b="1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plochá</a:t>
            </a:r>
            <a:r>
              <a:rPr sz="2000" b="1" spc="-21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000" b="1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záda)</a:t>
            </a:r>
          </a:p>
          <a:p>
            <a:pPr marL="0" marR="0">
              <a:lnSpc>
                <a:spcPts val="2221"/>
              </a:lnSpc>
              <a:spcBef>
                <a:spcPts val="180"/>
              </a:spcBef>
              <a:spcAft>
                <a:spcPts val="0"/>
              </a:spcAft>
            </a:pPr>
            <a:r>
              <a:rPr sz="2000" b="1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Příčiny</a:t>
            </a:r>
            <a:r>
              <a:rPr sz="2000" b="1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:</a:t>
            </a:r>
            <a:r>
              <a:rPr sz="2000" b="1" spc="564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choroby</a:t>
            </a:r>
            <a:r>
              <a:rPr sz="2000" spc="554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HCD,</a:t>
            </a:r>
            <a:r>
              <a:rPr sz="2000" spc="547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déletrvající</a:t>
            </a:r>
            <a:r>
              <a:rPr sz="2000" spc="544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onemocnění</a:t>
            </a:r>
            <a:r>
              <a:rPr sz="2000" spc="55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–</a:t>
            </a:r>
            <a:r>
              <a:rPr sz="2000" spc="552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svalové</a:t>
            </a:r>
            <a:r>
              <a:rPr sz="2000" spc="549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ochabnutí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,</a:t>
            </a:r>
            <a:r>
              <a:rPr sz="2000" spc="56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onemocnění</a:t>
            </a:r>
          </a:p>
          <a:p>
            <a:pPr marL="0" marR="0">
              <a:lnSpc>
                <a:spcPts val="2219"/>
              </a:lnSpc>
              <a:spcBef>
                <a:spcPts val="180"/>
              </a:spcBef>
              <a:spcAft>
                <a:spcPts val="0"/>
              </a:spcAft>
            </a:pP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páteře,</a:t>
            </a:r>
            <a:r>
              <a:rPr sz="2000" spc="-18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nesprávné</a:t>
            </a:r>
            <a:r>
              <a:rPr sz="2000" spc="-39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spc="-17" dirty="0">
                <a:solidFill>
                  <a:srgbClr val="FFFF00"/>
                </a:solidFill>
                <a:latin typeface="USLVJO+Times New Roman"/>
                <a:cs typeface="USLVJO+Times New Roman"/>
              </a:rPr>
              <a:t>návyky,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jednostranné</a:t>
            </a:r>
            <a:r>
              <a:rPr sz="2000" spc="-32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zatěžování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1440" y="3282766"/>
            <a:ext cx="9115992" cy="30657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24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000" spc="61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Dětská</a:t>
            </a:r>
            <a:r>
              <a:rPr sz="2000" b="1" spc="233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000" b="1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„kyfóza“</a:t>
            </a:r>
            <a:r>
              <a:rPr sz="2000" b="1" spc="249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000" dirty="0">
                <a:solidFill>
                  <a:srgbClr val="00FF00"/>
                </a:solidFill>
                <a:latin typeface="AIGLTR+Times New Roman"/>
                <a:cs typeface="AIGLTR+Times New Roman"/>
              </a:rPr>
              <a:t>-</a:t>
            </a:r>
            <a:r>
              <a:rPr sz="2000" spc="226" dirty="0">
                <a:solidFill>
                  <a:srgbClr val="00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kulatá</a:t>
            </a:r>
            <a:r>
              <a:rPr sz="2000" spc="231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záda,</a:t>
            </a:r>
            <a:r>
              <a:rPr sz="2000" spc="234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charakteristická</a:t>
            </a:r>
            <a:r>
              <a:rPr sz="2000" spc="236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pro</a:t>
            </a:r>
            <a:r>
              <a:rPr sz="2000" spc="225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školní</a:t>
            </a:r>
            <a:r>
              <a:rPr sz="2000" spc="238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věk,</a:t>
            </a:r>
            <a:r>
              <a:rPr sz="2000" spc="243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ztížené</a:t>
            </a:r>
            <a:r>
              <a:rPr sz="2000" spc="236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dýchání</a:t>
            </a:r>
            <a:r>
              <a:rPr sz="2000" spc="214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u</a:t>
            </a:r>
          </a:p>
          <a:p>
            <a:pPr marL="342900" marR="0">
              <a:lnSpc>
                <a:spcPts val="2219"/>
              </a:lnSpc>
              <a:spcBef>
                <a:spcPts val="180"/>
              </a:spcBef>
              <a:spcAft>
                <a:spcPts val="0"/>
              </a:spcAft>
            </a:pP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chronické</a:t>
            </a:r>
            <a:r>
              <a:rPr sz="2000" spc="637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spc="-28" dirty="0">
                <a:solidFill>
                  <a:srgbClr val="FFFF00"/>
                </a:solidFill>
                <a:latin typeface="USLVJO+Times New Roman"/>
                <a:cs typeface="USLVJO+Times New Roman"/>
              </a:rPr>
              <a:t>rýmy,</a:t>
            </a:r>
            <a:r>
              <a:rPr sz="2000" spc="672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neprůchodnost</a:t>
            </a:r>
            <a:r>
              <a:rPr sz="2000" spc="631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nosu</a:t>
            </a:r>
            <a:r>
              <a:rPr sz="2000" spc="639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(adenoidní</a:t>
            </a:r>
            <a:r>
              <a:rPr sz="2000" spc="636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vegetace),</a:t>
            </a:r>
            <a:r>
              <a:rPr sz="2000" spc="636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hrudník</a:t>
            </a:r>
            <a:r>
              <a:rPr sz="2000" spc="64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zůstává</a:t>
            </a:r>
            <a:r>
              <a:rPr sz="2000" spc="637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ve</a:t>
            </a:r>
          </a:p>
          <a:p>
            <a:pPr marL="342900" marR="0">
              <a:lnSpc>
                <a:spcPts val="2219"/>
              </a:lnSpc>
              <a:spcBef>
                <a:spcPts val="183"/>
              </a:spcBef>
              <a:spcAft>
                <a:spcPts val="0"/>
              </a:spcAft>
            </a:pP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výdechovém</a:t>
            </a:r>
            <a:r>
              <a:rPr sz="2000" spc="614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postavení,</a:t>
            </a:r>
            <a:r>
              <a:rPr sz="2000" spc="635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u</a:t>
            </a:r>
            <a:r>
              <a:rPr sz="2000" spc="624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dětí</a:t>
            </a:r>
            <a:r>
              <a:rPr sz="2000" spc="622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se</a:t>
            </a:r>
            <a:r>
              <a:rPr sz="2000" spc="627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smyslovými</a:t>
            </a:r>
            <a:r>
              <a:rPr sz="2000" spc="641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spc="-26" dirty="0">
                <a:solidFill>
                  <a:srgbClr val="FFFF00"/>
                </a:solidFill>
                <a:latin typeface="AIGLTR+Times New Roman"/>
                <a:cs typeface="AIGLTR+Times New Roman"/>
              </a:rPr>
              <a:t>vady,</a:t>
            </a:r>
            <a:r>
              <a:rPr sz="2000" spc="659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typické</a:t>
            </a:r>
            <a:r>
              <a:rPr sz="2000" spc="628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vadné</a:t>
            </a:r>
            <a:r>
              <a:rPr sz="2000" spc="631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držení</a:t>
            </a:r>
            <a:r>
              <a:rPr sz="2000" spc="633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těla</a:t>
            </a:r>
          </a:p>
          <a:p>
            <a:pPr marL="342900" marR="0">
              <a:lnSpc>
                <a:spcPts val="2351"/>
              </a:lnSpc>
              <a:spcBef>
                <a:spcPts val="10"/>
              </a:spcBef>
              <a:spcAft>
                <a:spcPts val="0"/>
              </a:spcAft>
            </a:pP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unaveného</a:t>
            </a:r>
            <a:r>
              <a:rPr sz="2000" spc="218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dítěte</a:t>
            </a:r>
            <a:r>
              <a:rPr sz="2000" spc="222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(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hyperlordóza</a:t>
            </a:r>
            <a:r>
              <a:rPr sz="2000" spc="217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krční</a:t>
            </a:r>
            <a:r>
              <a:rPr sz="2000" spc="213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páteře,</a:t>
            </a:r>
            <a:r>
              <a:rPr sz="2000" spc="217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oslabené</a:t>
            </a:r>
            <a:r>
              <a:rPr sz="2000" spc="215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břišní</a:t>
            </a:r>
            <a:r>
              <a:rPr sz="2000" spc="21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svaly)</a:t>
            </a:r>
            <a:r>
              <a:rPr sz="2000" spc="227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EGBFLJ+Calibri"/>
                <a:cs typeface="EGBFLJ+Calibri"/>
              </a:rPr>
              <a:t>→</a:t>
            </a:r>
            <a:r>
              <a:rPr sz="2000" spc="208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ZTV</a:t>
            </a:r>
            <a:r>
              <a:rPr sz="2000" spc="191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event.</a:t>
            </a:r>
          </a:p>
          <a:p>
            <a:pPr marL="342900" marR="0">
              <a:lnSpc>
                <a:spcPts val="2219"/>
              </a:lnSpc>
              <a:spcBef>
                <a:spcPts val="124"/>
              </a:spcBef>
              <a:spcAft>
                <a:spcPts val="0"/>
              </a:spcAft>
            </a:pPr>
            <a:r>
              <a:rPr sz="2000" spc="-58" dirty="0">
                <a:solidFill>
                  <a:srgbClr val="FFFF00"/>
                </a:solidFill>
                <a:latin typeface="AIGLTR+Times New Roman"/>
                <a:cs typeface="AIGLTR+Times New Roman"/>
              </a:rPr>
              <a:t>LTV</a:t>
            </a:r>
          </a:p>
          <a:p>
            <a:pPr marL="0" marR="0">
              <a:lnSpc>
                <a:spcPts val="2224"/>
              </a:lnSpc>
              <a:spcBef>
                <a:spcPts val="165"/>
              </a:spcBef>
              <a:spcAft>
                <a:spcPts val="0"/>
              </a:spcAft>
            </a:pPr>
            <a:r>
              <a:rPr sz="20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000" spc="61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Hyperlordóza</a:t>
            </a:r>
            <a:r>
              <a:rPr sz="2000" b="1" spc="222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000" b="1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-</a:t>
            </a:r>
            <a:r>
              <a:rPr sz="2000" b="1" spc="214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zvětšení</a:t>
            </a:r>
            <a:r>
              <a:rPr sz="2000" spc="216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bederní</a:t>
            </a:r>
            <a:r>
              <a:rPr sz="2000" spc="214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spc="-21" dirty="0">
                <a:solidFill>
                  <a:srgbClr val="FFFF00"/>
                </a:solidFill>
                <a:latin typeface="USLVJO+Times New Roman"/>
                <a:cs typeface="USLVJO+Times New Roman"/>
              </a:rPr>
              <a:t>lordózy,</a:t>
            </a:r>
            <a:r>
              <a:rPr sz="2000" spc="236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někdy</a:t>
            </a:r>
            <a:r>
              <a:rPr sz="2000" spc="192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je</a:t>
            </a:r>
            <a:r>
              <a:rPr sz="2000" spc="188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příčinou</a:t>
            </a:r>
            <a:r>
              <a:rPr sz="2000" spc="207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vrozená</a:t>
            </a:r>
            <a:r>
              <a:rPr sz="2000" spc="201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vada</a:t>
            </a:r>
            <a:r>
              <a:rPr sz="2000" spc="215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obratlů,</a:t>
            </a:r>
          </a:p>
          <a:p>
            <a:pPr marL="342900" marR="0">
              <a:lnSpc>
                <a:spcPts val="2219"/>
              </a:lnSpc>
              <a:spcBef>
                <a:spcPts val="180"/>
              </a:spcBef>
              <a:spcAft>
                <a:spcPts val="0"/>
              </a:spcAft>
            </a:pP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ochablé</a:t>
            </a:r>
            <a:r>
              <a:rPr sz="2000" spc="-32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břišní</a:t>
            </a:r>
            <a:r>
              <a:rPr sz="2000" spc="-35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a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hýžďové</a:t>
            </a:r>
            <a:r>
              <a:rPr sz="2000" spc="-31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svaly</a:t>
            </a:r>
          </a:p>
          <a:p>
            <a:pPr marL="0" marR="0">
              <a:lnSpc>
                <a:spcPts val="2224"/>
              </a:lnSpc>
              <a:spcBef>
                <a:spcPts val="167"/>
              </a:spcBef>
              <a:spcAft>
                <a:spcPts val="0"/>
              </a:spcAft>
            </a:pPr>
            <a:r>
              <a:rPr sz="20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000" spc="61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Plochá</a:t>
            </a:r>
            <a:r>
              <a:rPr sz="2000" b="1" spc="87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000" b="1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záda</a:t>
            </a:r>
            <a:r>
              <a:rPr sz="2000" b="1" spc="82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000" b="1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-</a:t>
            </a:r>
            <a:r>
              <a:rPr sz="2000" b="1" spc="70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dítě</a:t>
            </a:r>
            <a:r>
              <a:rPr sz="2000" spc="58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nemá</a:t>
            </a:r>
            <a:r>
              <a:rPr sz="2000" spc="82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fyziologické</a:t>
            </a:r>
            <a:r>
              <a:rPr sz="2000" spc="85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zakřivení</a:t>
            </a:r>
            <a:r>
              <a:rPr sz="2000" spc="75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páteře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,</a:t>
            </a:r>
            <a:r>
              <a:rPr sz="2000" spc="68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rodinná</a:t>
            </a:r>
            <a:r>
              <a:rPr sz="2000" spc="79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anamnéza,</a:t>
            </a:r>
            <a:r>
              <a:rPr sz="2000" spc="81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oslabené</a:t>
            </a:r>
          </a:p>
          <a:p>
            <a:pPr marL="342900" marR="0">
              <a:lnSpc>
                <a:spcPts val="2219"/>
              </a:lnSpc>
              <a:spcBef>
                <a:spcPts val="180"/>
              </a:spcBef>
              <a:spcAft>
                <a:spcPts val="0"/>
              </a:spcAft>
            </a:pP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svalstvo,</a:t>
            </a:r>
            <a:r>
              <a:rPr sz="2000" spc="769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staticky</a:t>
            </a:r>
            <a:r>
              <a:rPr sz="2000" spc="764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špatné,</a:t>
            </a:r>
            <a:r>
              <a:rPr sz="2000" spc="761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posilování</a:t>
            </a:r>
            <a:r>
              <a:rPr sz="2000" spc="746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svalů,</a:t>
            </a:r>
            <a:r>
              <a:rPr sz="2000" spc="763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cviky</a:t>
            </a:r>
            <a:r>
              <a:rPr sz="2000" spc="75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na</a:t>
            </a:r>
            <a:r>
              <a:rPr sz="2000" spc="74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prohloubení</a:t>
            </a:r>
            <a:r>
              <a:rPr sz="2000" spc="756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fyziologické</a:t>
            </a:r>
          </a:p>
          <a:p>
            <a:pPr marL="342900" marR="0">
              <a:lnSpc>
                <a:spcPts val="2219"/>
              </a:lnSpc>
              <a:spcBef>
                <a:spcPts val="180"/>
              </a:spcBef>
              <a:spcAft>
                <a:spcPts val="0"/>
              </a:spcAft>
            </a:pP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křivky</a:t>
            </a:r>
            <a:r>
              <a:rPr sz="2000" spc="-32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páteře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568319" y="63229"/>
            <a:ext cx="2053005" cy="4887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548"/>
              </a:lnSpc>
              <a:spcBef>
                <a:spcPts val="0"/>
              </a:spcBef>
              <a:spcAft>
                <a:spcPts val="0"/>
              </a:spcAft>
            </a:pPr>
            <a:r>
              <a:rPr sz="3200" b="1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Deformace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1440" y="617134"/>
            <a:ext cx="8792264" cy="11071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57"/>
              </a:lnSpc>
              <a:spcBef>
                <a:spcPts val="0"/>
              </a:spcBef>
              <a:spcAft>
                <a:spcPts val="0"/>
              </a:spcAft>
            </a:pPr>
            <a:r>
              <a:rPr sz="2400" b="1" dirty="0">
                <a:solidFill>
                  <a:srgbClr val="FFFFFF"/>
                </a:solidFill>
                <a:latin typeface="RHMIUV+Times New Roman Bold"/>
                <a:cs typeface="RHMIUV+Times New Roman Bold"/>
              </a:rPr>
              <a:t>Skolióza </a:t>
            </a:r>
            <a:r>
              <a:rPr sz="2400" b="1" dirty="0">
                <a:solidFill>
                  <a:srgbClr val="FFFF00"/>
                </a:solidFill>
                <a:latin typeface="JLFDOV+Times New Roman Bold"/>
                <a:cs typeface="JLFDOV+Times New Roman Bold"/>
              </a:rPr>
              <a:t>-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deformita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páteře,</a:t>
            </a:r>
            <a:r>
              <a:rPr sz="2400" spc="-35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trvalé</a:t>
            </a:r>
            <a:r>
              <a:rPr sz="2400" spc="-23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vychýlení</a:t>
            </a:r>
            <a:r>
              <a:rPr sz="2400" spc="-13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páteře</a:t>
            </a:r>
            <a:r>
              <a:rPr sz="2400" spc="-35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ve</a:t>
            </a:r>
            <a:r>
              <a:rPr sz="2400" spc="11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frontální</a:t>
            </a:r>
            <a:r>
              <a:rPr sz="2400" spc="-32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rovině</a:t>
            </a:r>
          </a:p>
          <a:p>
            <a:pPr marL="0" marR="0">
              <a:lnSpc>
                <a:spcPts val="2657"/>
              </a:lnSpc>
              <a:spcBef>
                <a:spcPts val="172"/>
              </a:spcBef>
              <a:spcAft>
                <a:spcPts val="0"/>
              </a:spcAft>
            </a:pP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(nad</a:t>
            </a:r>
            <a:r>
              <a:rPr sz="2400" spc="-14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10 stupňů), v sagitální</a:t>
            </a:r>
            <a:r>
              <a:rPr sz="2400" spc="-4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  <a:hlinkClick r:id="rId3"/>
              </a:rPr>
              <a:t>(změny fyziologické</a:t>
            </a:r>
            <a:r>
              <a:rPr sz="2400" spc="-34" dirty="0">
                <a:solidFill>
                  <a:srgbClr val="FFFF00"/>
                </a:solidFill>
                <a:latin typeface="USLVJO+Times New Roman"/>
                <a:cs typeface="USLVJO+Times New Roman"/>
                <a:hlinkClick r:id="rId3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lordózy</a:t>
            </a:r>
            <a:r>
              <a:rPr sz="2400" spc="-11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a kyfózy) a</a:t>
            </a:r>
          </a:p>
          <a:p>
            <a:pPr marL="0" marR="0">
              <a:lnSpc>
                <a:spcPts val="2657"/>
              </a:lnSpc>
              <a:spcBef>
                <a:spcPts val="222"/>
              </a:spcBef>
              <a:spcAft>
                <a:spcPts val="0"/>
              </a:spcAft>
            </a:pP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transverzální</a:t>
            </a:r>
            <a:r>
              <a:rPr sz="2400" spc="-4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rovině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1440" y="2443934"/>
            <a:ext cx="8912098" cy="36704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63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400" spc="193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velikost</a:t>
            </a:r>
            <a:r>
              <a:rPr sz="2400" spc="-2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deformity se h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  <a:hlinkClick r:id="rId3"/>
              </a:rPr>
              <a:t>odnotí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  <a:hlinkClick r:id="rId3"/>
              </a:rPr>
              <a:t>na </a:t>
            </a:r>
            <a:r>
              <a:rPr sz="2400" spc="-49" dirty="0">
                <a:solidFill>
                  <a:srgbClr val="FFFF00"/>
                </a:solidFill>
                <a:latin typeface="AIGLTR+Times New Roman"/>
                <a:cs typeface="AIGLTR+Times New Roman"/>
                <a:hlinkClick r:id="rId3"/>
              </a:rPr>
              <a:t>RTG</a:t>
            </a:r>
            <a:r>
              <a:rPr sz="2400" spc="56" dirty="0">
                <a:solidFill>
                  <a:srgbClr val="FFFF00"/>
                </a:solidFill>
                <a:latin typeface="AIGLTR+Times New Roman"/>
                <a:cs typeface="AIGLTR+Times New Roman"/>
                <a:hlinkClick r:id="rId3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  <a:hlinkClick r:id="rId3"/>
              </a:rPr>
              <a:t>metodou podle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Cobba</a:t>
            </a:r>
          </a:p>
          <a:p>
            <a:pPr marL="0" marR="0">
              <a:lnSpc>
                <a:spcPts val="2663"/>
              </a:lnSpc>
              <a:spcBef>
                <a:spcPts val="153"/>
              </a:spcBef>
              <a:spcAft>
                <a:spcPts val="0"/>
              </a:spcAft>
            </a:pPr>
            <a:r>
              <a:rPr sz="24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400" spc="193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rotace</a:t>
            </a:r>
            <a:r>
              <a:rPr sz="2400" spc="-25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obratlových</a:t>
            </a:r>
            <a:r>
              <a:rPr sz="2400" spc="-16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těl,</a:t>
            </a:r>
            <a:r>
              <a:rPr sz="2400" spc="-21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nerovnoměrné zatížení</a:t>
            </a:r>
            <a:r>
              <a:rPr sz="2400" spc="-31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svalových</a:t>
            </a:r>
            <a:r>
              <a:rPr sz="2400" spc="-23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skupin,</a:t>
            </a:r>
          </a:p>
          <a:p>
            <a:pPr marL="342900" marR="0">
              <a:lnSpc>
                <a:spcPts val="2657"/>
              </a:lnSpc>
              <a:spcBef>
                <a:spcPts val="222"/>
              </a:spcBef>
              <a:spcAft>
                <a:spcPts val="0"/>
              </a:spcAft>
            </a:pP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bolest,</a:t>
            </a:r>
            <a:r>
              <a:rPr sz="2400" spc="-18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spojena s tlakem</a:t>
            </a:r>
            <a:r>
              <a:rPr sz="2400" spc="-42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na vnitřní</a:t>
            </a:r>
            <a:r>
              <a:rPr sz="2400" spc="-3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spc="-28" dirty="0">
                <a:solidFill>
                  <a:srgbClr val="FFFF00"/>
                </a:solidFill>
                <a:latin typeface="USLVJO+Times New Roman"/>
                <a:cs typeface="USLVJO+Times New Roman"/>
              </a:rPr>
              <a:t>orgány.</a:t>
            </a:r>
          </a:p>
          <a:p>
            <a:pPr marL="0" marR="0">
              <a:lnSpc>
                <a:spcPts val="2663"/>
              </a:lnSpc>
              <a:spcBef>
                <a:spcPts val="205"/>
              </a:spcBef>
              <a:spcAft>
                <a:spcPts val="0"/>
              </a:spcAft>
            </a:pPr>
            <a:r>
              <a:rPr sz="24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400" spc="193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nejvíce</a:t>
            </a:r>
            <a:r>
              <a:rPr sz="2400" spc="-28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patrná</a:t>
            </a:r>
            <a:r>
              <a:rPr sz="2400" spc="-2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je deformita při</a:t>
            </a:r>
            <a:r>
              <a:rPr sz="2400" spc="-121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Adamsově</a:t>
            </a:r>
            <a:r>
              <a:rPr sz="2400" spc="22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testu</a:t>
            </a:r>
            <a:r>
              <a:rPr sz="2400" spc="-18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(test</a:t>
            </a:r>
            <a:r>
              <a:rPr sz="2400" spc="-18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kulatého</a:t>
            </a:r>
          </a:p>
          <a:p>
            <a:pPr marL="342900" marR="0">
              <a:lnSpc>
                <a:spcPts val="2657"/>
              </a:lnSpc>
              <a:spcBef>
                <a:spcPts val="222"/>
              </a:spcBef>
              <a:spcAft>
                <a:spcPts val="0"/>
              </a:spcAft>
            </a:pP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předklonu),</a:t>
            </a:r>
            <a:r>
              <a:rPr sz="2400" spc="-25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kdy je patrný</a:t>
            </a:r>
            <a:r>
              <a:rPr sz="2400" spc="-2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hrb v</a:t>
            </a:r>
            <a:r>
              <a:rPr sz="2400" spc="-29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Th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oblasti</a:t>
            </a:r>
            <a:r>
              <a:rPr sz="2400" spc="-27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a vytváří</a:t>
            </a:r>
            <a:r>
              <a:rPr sz="2400" spc="-21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se </a:t>
            </a:r>
            <a:r>
              <a:rPr sz="2400" spc="-38" dirty="0">
                <a:solidFill>
                  <a:srgbClr val="FFFF00"/>
                </a:solidFill>
                <a:latin typeface="USLVJO+Times New Roman"/>
                <a:cs typeface="USLVJO+Times New Roman"/>
              </a:rPr>
              <a:t>tzv.</a:t>
            </a:r>
          </a:p>
          <a:p>
            <a:pPr marL="342900" marR="0">
              <a:lnSpc>
                <a:spcPts val="2657"/>
              </a:lnSpc>
              <a:spcBef>
                <a:spcPts val="172"/>
              </a:spcBef>
              <a:spcAft>
                <a:spcPts val="0"/>
              </a:spcAft>
            </a:pP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paravertebrální</a:t>
            </a:r>
            <a:r>
              <a:rPr sz="2400" spc="-39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prominence.</a:t>
            </a:r>
          </a:p>
          <a:p>
            <a:pPr marL="0" marR="0">
              <a:lnSpc>
                <a:spcPts val="2663"/>
              </a:lnSpc>
              <a:spcBef>
                <a:spcPts val="203"/>
              </a:spcBef>
              <a:spcAft>
                <a:spcPts val="0"/>
              </a:spcAft>
            </a:pPr>
            <a:r>
              <a:rPr sz="24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400" spc="193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skolióza</a:t>
            </a:r>
            <a:r>
              <a:rPr sz="2400" spc="-16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se z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medicínského</a:t>
            </a:r>
            <a:r>
              <a:rPr sz="2400" spc="-19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hlediska</a:t>
            </a:r>
            <a:r>
              <a:rPr sz="2400" spc="-17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dělí</a:t>
            </a:r>
            <a:r>
              <a:rPr sz="2400" spc="-21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na několik</a:t>
            </a:r>
            <a:r>
              <a:rPr sz="2400" spc="-26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druhů podle</a:t>
            </a:r>
          </a:p>
          <a:p>
            <a:pPr marL="342900" marR="0">
              <a:lnSpc>
                <a:spcPts val="2657"/>
              </a:lnSpc>
              <a:spcBef>
                <a:spcPts val="225"/>
              </a:spcBef>
              <a:spcAft>
                <a:spcPts val="0"/>
              </a:spcAft>
            </a:pP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stupně</a:t>
            </a:r>
            <a:r>
              <a:rPr sz="2400" spc="-1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zakřivení</a:t>
            </a:r>
            <a:r>
              <a:rPr sz="2400" spc="-32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či</a:t>
            </a:r>
            <a:r>
              <a:rPr sz="2400" spc="-19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vychýlení páteře</a:t>
            </a:r>
          </a:p>
          <a:p>
            <a:pPr marL="0" marR="0">
              <a:lnSpc>
                <a:spcPts val="2663"/>
              </a:lnSpc>
              <a:spcBef>
                <a:spcPts val="203"/>
              </a:spcBef>
              <a:spcAft>
                <a:spcPts val="0"/>
              </a:spcAft>
            </a:pPr>
            <a:r>
              <a:rPr sz="24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400" spc="193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léčba</a:t>
            </a:r>
            <a:r>
              <a:rPr sz="2400" spc="-16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-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multidisciplinární</a:t>
            </a:r>
            <a:r>
              <a:rPr sz="2400" spc="-27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přístup</a:t>
            </a:r>
            <a:r>
              <a:rPr sz="2400" spc="-18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ve spolupráci</a:t>
            </a:r>
            <a:r>
              <a:rPr sz="2400" spc="-32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odborníků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- pediatrie,</a:t>
            </a:r>
          </a:p>
          <a:p>
            <a:pPr marL="342900" marR="0">
              <a:lnSpc>
                <a:spcPts val="2657"/>
              </a:lnSpc>
              <a:spcBef>
                <a:spcPts val="172"/>
              </a:spcBef>
              <a:spcAft>
                <a:spcPts val="0"/>
              </a:spcAft>
            </a:pP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fyzioterapie,</a:t>
            </a:r>
            <a:r>
              <a:rPr sz="2400" spc="-42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radiologie</a:t>
            </a:r>
            <a:r>
              <a:rPr sz="2400" spc="-32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a ortopedie.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1440" y="6102118"/>
            <a:ext cx="8974834" cy="7441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63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400" spc="193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skoliózy</a:t>
            </a:r>
            <a:r>
              <a:rPr sz="2400" spc="-19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do 20 stupňů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-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pravidelná</a:t>
            </a:r>
            <a:r>
              <a:rPr sz="2400" spc="-32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RHB,</a:t>
            </a:r>
            <a:r>
              <a:rPr sz="2400" spc="2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mezi</a:t>
            </a:r>
            <a:r>
              <a:rPr sz="2400" spc="14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20 - 40 stupni -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nošení</a:t>
            </a:r>
          </a:p>
          <a:p>
            <a:pPr marL="342900" marR="0">
              <a:lnSpc>
                <a:spcPts val="2660"/>
              </a:lnSpc>
              <a:spcBef>
                <a:spcPts val="172"/>
              </a:spcBef>
              <a:spcAft>
                <a:spcPts val="0"/>
              </a:spcAft>
            </a:pP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speciálního</a:t>
            </a:r>
            <a:r>
              <a:rPr sz="2400" spc="-38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korzetu,</a:t>
            </a:r>
            <a:r>
              <a:rPr sz="2400" spc="-27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křivky nad 40 stupňů</a:t>
            </a:r>
            <a:r>
              <a:rPr sz="2400" spc="-14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-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operační</a:t>
            </a:r>
            <a:r>
              <a:rPr sz="2400" spc="-28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léčba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314577" y="105281"/>
            <a:ext cx="6668358" cy="5444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86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Nejčastější vady</a:t>
            </a:r>
            <a:r>
              <a:rPr sz="3600" b="1" spc="11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3600" b="1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dolních končetin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91440" y="794370"/>
            <a:ext cx="6909308" cy="8458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100"/>
              </a:lnSpc>
              <a:spcBef>
                <a:spcPts val="0"/>
              </a:spcBef>
              <a:spcAft>
                <a:spcPts val="0"/>
              </a:spcAft>
            </a:pPr>
            <a:r>
              <a:rPr sz="2800" b="1" u="sng" dirty="0">
                <a:solidFill>
                  <a:srgbClr val="FFFFFF"/>
                </a:solidFill>
                <a:latin typeface="RHMIUV+Times New Roman Bold"/>
                <a:cs typeface="RHMIUV+Times New Roman Bold"/>
              </a:rPr>
              <a:t>Vývojová</a:t>
            </a:r>
            <a:r>
              <a:rPr sz="2800" b="1" u="sng" spc="-14" dirty="0">
                <a:solidFill>
                  <a:srgbClr val="FFFFFF"/>
                </a:solidFill>
                <a:latin typeface="RHMIUV+Times New Roman Bold"/>
                <a:cs typeface="RHMIUV+Times New Roman Bold"/>
              </a:rPr>
              <a:t> </a:t>
            </a:r>
            <a:r>
              <a:rPr sz="2800" b="1" u="sng" dirty="0">
                <a:solidFill>
                  <a:srgbClr val="FFFFFF"/>
                </a:solidFill>
                <a:latin typeface="RHMIUV+Times New Roman Bold"/>
                <a:cs typeface="RHMIUV+Times New Roman Bold"/>
              </a:rPr>
              <a:t>dysplazie kyčelního</a:t>
            </a:r>
            <a:r>
              <a:rPr sz="2800" b="1" u="sng" spc="56" dirty="0">
                <a:solidFill>
                  <a:srgbClr val="FFFFFF"/>
                </a:solidFill>
                <a:latin typeface="RHMIUV+Times New Roman Bold"/>
                <a:cs typeface="RHMIUV+Times New Roman Bold"/>
              </a:rPr>
              <a:t> </a:t>
            </a:r>
            <a:r>
              <a:rPr sz="2800" b="1" u="sng" dirty="0">
                <a:solidFill>
                  <a:srgbClr val="FFFFFF"/>
                </a:solidFill>
                <a:latin typeface="JLFDOV+Times New Roman Bold"/>
                <a:cs typeface="JLFDOV+Times New Roman Bold"/>
              </a:rPr>
              <a:t>kloubu</a:t>
            </a:r>
            <a:r>
              <a:rPr sz="2800" b="1" u="sng" spc="27" dirty="0">
                <a:solidFill>
                  <a:srgbClr val="FFFFFF"/>
                </a:solidFill>
                <a:latin typeface="JLFDOV+Times New Roman Bold"/>
                <a:cs typeface="JLFDOV+Times New Roman Bold"/>
              </a:rPr>
              <a:t> </a:t>
            </a:r>
            <a:r>
              <a:rPr sz="2800" b="1" u="sng" dirty="0">
                <a:solidFill>
                  <a:srgbClr val="FFFFFF"/>
                </a:solidFill>
                <a:latin typeface="JLFDOV+Times New Roman Bold"/>
                <a:cs typeface="JLFDOV+Times New Roman Bold"/>
              </a:rPr>
              <a:t>(VDK)</a:t>
            </a:r>
          </a:p>
          <a:p>
            <a:pPr marL="0" marR="0">
              <a:lnSpc>
                <a:spcPts val="2219"/>
              </a:lnSpc>
              <a:spcBef>
                <a:spcPts val="1092"/>
              </a:spcBef>
              <a:spcAft>
                <a:spcPts val="0"/>
              </a:spcAft>
            </a:pP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-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vývojová</a:t>
            </a:r>
            <a:r>
              <a:rPr sz="2000" spc="-4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vada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-</a:t>
            </a:r>
            <a:r>
              <a:rPr sz="2000" spc="-14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častěji</a:t>
            </a:r>
            <a:r>
              <a:rPr sz="2000" spc="-18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dívky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1440" y="1732251"/>
            <a:ext cx="1311604" cy="3199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14"/>
              </a:lnSpc>
              <a:spcBef>
                <a:spcPts val="0"/>
              </a:spcBef>
              <a:spcAft>
                <a:spcPts val="0"/>
              </a:spcAft>
            </a:pPr>
            <a:r>
              <a:rPr sz="2000" b="1" u="sng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Rozdělení: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1440" y="2141290"/>
            <a:ext cx="3985113" cy="7337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24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000" spc="61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dysplazie</a:t>
            </a:r>
            <a:r>
              <a:rPr sz="2000" spc="-2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jamky kyčelního</a:t>
            </a:r>
            <a:r>
              <a:rPr sz="2000" spc="-24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kloubu</a:t>
            </a:r>
          </a:p>
          <a:p>
            <a:pPr marL="0" marR="0">
              <a:lnSpc>
                <a:spcPts val="2224"/>
              </a:lnSpc>
              <a:spcBef>
                <a:spcPts val="1058"/>
              </a:spcBef>
              <a:spcAft>
                <a:spcPts val="0"/>
              </a:spcAft>
            </a:pPr>
            <a:r>
              <a:rPr sz="20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000" spc="61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decentrace</a:t>
            </a:r>
            <a:r>
              <a:rPr sz="2000" spc="-37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hlavice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1440" y="2964631"/>
            <a:ext cx="5862683" cy="7334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24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000" spc="61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kloubní</a:t>
            </a:r>
            <a:r>
              <a:rPr sz="2000" spc="-39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hypermobilita</a:t>
            </a:r>
            <a:r>
              <a:rPr sz="2000" spc="-23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(nestabilita</a:t>
            </a:r>
            <a:r>
              <a:rPr sz="2000" spc="-48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kyčelního</a:t>
            </a:r>
            <a:r>
              <a:rPr sz="2000" spc="-24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kloubu)</a:t>
            </a:r>
          </a:p>
          <a:p>
            <a:pPr marL="0" marR="0">
              <a:lnSpc>
                <a:spcPts val="2224"/>
              </a:lnSpc>
              <a:spcBef>
                <a:spcPts val="1055"/>
              </a:spcBef>
              <a:spcAft>
                <a:spcPts val="0"/>
              </a:spcAft>
            </a:pPr>
            <a:r>
              <a:rPr sz="20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000" spc="61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kombinaci</a:t>
            </a:r>
            <a:r>
              <a:rPr sz="2000" spc="-26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všech</a:t>
            </a:r>
            <a:r>
              <a:rPr sz="2000" spc="-18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těchto</a:t>
            </a:r>
            <a:r>
              <a:rPr sz="2000" spc="-14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poruch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1440" y="3787591"/>
            <a:ext cx="8565878" cy="596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24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000" spc="61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prevalence</a:t>
            </a:r>
            <a:r>
              <a:rPr sz="2000" spc="-42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(výskyt)</a:t>
            </a:r>
            <a:r>
              <a:rPr sz="2000" spc="-41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-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nejvíce</a:t>
            </a:r>
            <a:r>
              <a:rPr sz="2000" spc="-37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v zemích</a:t>
            </a:r>
            <a:r>
              <a:rPr sz="2000" spc="13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střední</a:t>
            </a:r>
            <a:r>
              <a:rPr sz="2000" spc="-39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Evropy</a:t>
            </a:r>
            <a:r>
              <a:rPr sz="2000" spc="-41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→</a:t>
            </a:r>
            <a:r>
              <a:rPr sz="2000" spc="498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důležitá</a:t>
            </a:r>
            <a:r>
              <a:rPr sz="2000" spc="-24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prevence</a:t>
            </a:r>
            <a:r>
              <a:rPr sz="2000" spc="-49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a</a:t>
            </a:r>
          </a:p>
          <a:p>
            <a:pPr marL="342900" marR="0">
              <a:lnSpc>
                <a:spcPts val="2161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v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prvních</a:t>
            </a:r>
            <a:r>
              <a:rPr sz="2000" spc="-39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týdnech</a:t>
            </a:r>
            <a:r>
              <a:rPr sz="2000" spc="-26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po narození</a:t>
            </a:r>
            <a:r>
              <a:rPr sz="2000" spc="-39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se provádí</a:t>
            </a:r>
            <a:r>
              <a:rPr sz="2000" spc="-39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kontroly</a:t>
            </a:r>
            <a:r>
              <a:rPr sz="2000" spc="-44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→ včas se zjistí</a:t>
            </a:r>
            <a:r>
              <a:rPr sz="2000" spc="-29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abnormality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1440" y="4476086"/>
            <a:ext cx="1823501" cy="3199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14"/>
              </a:lnSpc>
              <a:spcBef>
                <a:spcPts val="0"/>
              </a:spcBef>
              <a:spcAft>
                <a:spcPts val="0"/>
              </a:spcAft>
            </a:pPr>
            <a:r>
              <a:rPr sz="2000" b="1" u="sng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Příčina</a:t>
            </a:r>
            <a:r>
              <a:rPr sz="2000" b="1" u="sng" spc="-11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2000" b="1" u="sng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vzniku: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91440" y="4885125"/>
            <a:ext cx="9076478" cy="15567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24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000" spc="61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genetická</a:t>
            </a:r>
            <a:r>
              <a:rPr sz="2000" spc="-26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predispozice</a:t>
            </a:r>
            <a:r>
              <a:rPr sz="2000" spc="-47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(zvyšuje</a:t>
            </a:r>
            <a:r>
              <a:rPr sz="2000" spc="-34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riziko</a:t>
            </a:r>
            <a:r>
              <a:rPr sz="2000" spc="-19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jejího</a:t>
            </a:r>
            <a:r>
              <a:rPr sz="2000" spc="-15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vzniku)</a:t>
            </a:r>
          </a:p>
          <a:p>
            <a:pPr marL="0" marR="0">
              <a:lnSpc>
                <a:spcPts val="2224"/>
              </a:lnSpc>
              <a:spcBef>
                <a:spcPts val="1055"/>
              </a:spcBef>
              <a:spcAft>
                <a:spcPts val="0"/>
              </a:spcAft>
            </a:pPr>
            <a:r>
              <a:rPr sz="20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000" spc="61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poloha</a:t>
            </a:r>
            <a:r>
              <a:rPr sz="2000" spc="-29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plodu</a:t>
            </a:r>
            <a:r>
              <a:rPr sz="2000" spc="-22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v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děloze</a:t>
            </a:r>
            <a:r>
              <a:rPr sz="2000" spc="-19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(poloha</a:t>
            </a:r>
            <a:r>
              <a:rPr sz="2000" spc="-41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koncem</a:t>
            </a:r>
            <a:r>
              <a:rPr sz="2000" spc="-31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pánevním)</a:t>
            </a:r>
          </a:p>
          <a:p>
            <a:pPr marL="0" marR="0">
              <a:lnSpc>
                <a:spcPts val="2224"/>
              </a:lnSpc>
              <a:spcBef>
                <a:spcPts val="1007"/>
              </a:spcBef>
              <a:spcAft>
                <a:spcPts val="0"/>
              </a:spcAft>
            </a:pPr>
            <a:r>
              <a:rPr sz="20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000" spc="61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vyšší</a:t>
            </a:r>
            <a:r>
              <a:rPr sz="2000" spc="-22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porodní</a:t>
            </a:r>
            <a:r>
              <a:rPr sz="2000" spc="-41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hmotnost</a:t>
            </a:r>
            <a:r>
              <a:rPr sz="2000" spc="-36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dítěte,</a:t>
            </a:r>
            <a:r>
              <a:rPr sz="2000" spc="-18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malé</a:t>
            </a:r>
            <a:r>
              <a:rPr sz="2000" spc="23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množství</a:t>
            </a:r>
            <a:r>
              <a:rPr sz="2000" spc="-17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plodové</a:t>
            </a:r>
            <a:r>
              <a:rPr sz="2000" spc="-41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vody</a:t>
            </a:r>
          </a:p>
          <a:p>
            <a:pPr marL="0" marR="0">
              <a:lnSpc>
                <a:spcPts val="2224"/>
              </a:lnSpc>
              <a:spcBef>
                <a:spcPts val="1005"/>
              </a:spcBef>
              <a:spcAft>
                <a:spcPts val="0"/>
              </a:spcAft>
            </a:pPr>
            <a:r>
              <a:rPr sz="2000" dirty="0">
                <a:solidFill>
                  <a:srgbClr val="FFFF00"/>
                </a:solidFill>
                <a:latin typeface="VGSFNU+Wingdings"/>
                <a:cs typeface="VGSFNU+Wingdings"/>
              </a:rPr>
              <a:t></a:t>
            </a:r>
            <a:r>
              <a:rPr sz="2000" spc="611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může mít</a:t>
            </a:r>
            <a:r>
              <a:rPr sz="2000" spc="11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vliv</a:t>
            </a:r>
            <a:r>
              <a:rPr sz="2000" spc="-12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-</a:t>
            </a:r>
            <a:r>
              <a:rPr sz="2000" spc="-14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předčasný</a:t>
            </a:r>
            <a:r>
              <a:rPr sz="2000" spc="-33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porod</a:t>
            </a:r>
            <a:r>
              <a:rPr sz="2000" spc="-41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nebo</a:t>
            </a:r>
            <a:r>
              <a:rPr sz="2000" spc="-16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porod</a:t>
            </a:r>
            <a:r>
              <a:rPr sz="2000" spc="-41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císařským</a:t>
            </a:r>
            <a:r>
              <a:rPr sz="2000" spc="-36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řezem (prokázané</a:t>
            </a:r>
            <a:r>
              <a:rPr sz="2000" spc="-27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2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to nebylo)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9728" y="106534"/>
            <a:ext cx="8467067" cy="10444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6681" marR="0">
              <a:lnSpc>
                <a:spcPts val="3989"/>
              </a:lnSpc>
              <a:spcBef>
                <a:spcPts val="0"/>
              </a:spcBef>
              <a:spcAft>
                <a:spcPts val="0"/>
              </a:spcAft>
            </a:pPr>
            <a:r>
              <a:rPr sz="3600" b="1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Diagnostika</a:t>
            </a:r>
            <a:r>
              <a:rPr sz="3600" b="1" spc="-21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3600" b="1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dysplazie</a:t>
            </a:r>
            <a:r>
              <a:rPr sz="3600" b="1" spc="18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3600" b="1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kyčelního kloubu</a:t>
            </a:r>
          </a:p>
          <a:p>
            <a:pPr marL="0" marR="0">
              <a:lnSpc>
                <a:spcPts val="3322"/>
              </a:lnSpc>
              <a:spcBef>
                <a:spcPts val="612"/>
              </a:spcBef>
              <a:spcAft>
                <a:spcPts val="0"/>
              </a:spcAft>
            </a:pPr>
            <a:r>
              <a:rPr sz="3000" b="1" u="sng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K</a:t>
            </a:r>
            <a:r>
              <a:rPr sz="3000" b="1" u="sng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linické</a:t>
            </a:r>
            <a:r>
              <a:rPr sz="3000" b="1" u="sng" spc="40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3000" b="1" u="sng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vyšetření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9728" y="1267107"/>
            <a:ext cx="9113201" cy="8749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329"/>
              </a:lnSpc>
              <a:spcBef>
                <a:spcPts val="0"/>
              </a:spcBef>
              <a:spcAft>
                <a:spcPts val="0"/>
              </a:spcAft>
            </a:pPr>
            <a:r>
              <a:rPr sz="3000" dirty="0">
                <a:solidFill>
                  <a:srgbClr val="FFFF00"/>
                </a:solidFill>
                <a:latin typeface="VGSFNU+Wingdings"/>
                <a:cs typeface="VGSFNU+Wingdings"/>
              </a:rPr>
              <a:t></a:t>
            </a:r>
            <a:r>
              <a:rPr sz="3000" spc="104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Ortoped</a:t>
            </a:r>
            <a:r>
              <a:rPr sz="3000" spc="389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3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–</a:t>
            </a:r>
            <a:r>
              <a:rPr sz="3000" spc="378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3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vyšetření</a:t>
            </a:r>
            <a:r>
              <a:rPr sz="3000" spc="377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3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pohledem,</a:t>
            </a:r>
            <a:r>
              <a:rPr sz="3000" spc="381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3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pohmatem,</a:t>
            </a:r>
            <a:r>
              <a:rPr sz="3000" spc="383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3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přítomnost</a:t>
            </a:r>
          </a:p>
          <a:p>
            <a:pPr marL="448056" marR="0">
              <a:lnSpc>
                <a:spcPts val="3243"/>
              </a:lnSpc>
              <a:spcBef>
                <a:spcPts val="50"/>
              </a:spcBef>
              <a:spcAft>
                <a:spcPts val="0"/>
              </a:spcAft>
            </a:pPr>
            <a:r>
              <a:rPr sz="3000" spc="-49" dirty="0">
                <a:solidFill>
                  <a:srgbClr val="FFFF00"/>
                </a:solidFill>
                <a:latin typeface="AIGLTR+Times New Roman"/>
                <a:cs typeface="AIGLTR+Times New Roman"/>
              </a:rPr>
              <a:t>tzv.</a:t>
            </a:r>
            <a:r>
              <a:rPr sz="3000" spc="61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3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luxačních</a:t>
            </a:r>
            <a:r>
              <a:rPr sz="3000" spc="28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3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a </a:t>
            </a:r>
            <a:r>
              <a:rPr sz="3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repozičních</a:t>
            </a:r>
            <a:r>
              <a:rPr sz="3000" spc="56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3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fenoménů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09728" y="2261064"/>
            <a:ext cx="8353174" cy="10391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322"/>
              </a:lnSpc>
              <a:spcBef>
                <a:spcPts val="0"/>
              </a:spcBef>
              <a:spcAft>
                <a:spcPts val="0"/>
              </a:spcAft>
            </a:pPr>
            <a:r>
              <a:rPr sz="3000" b="1" u="sng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V</a:t>
            </a:r>
            <a:r>
              <a:rPr sz="3000" b="1" u="sng" spc="-61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3000" b="1" u="sng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dnešní</a:t>
            </a:r>
            <a:r>
              <a:rPr sz="3000" b="1" u="sng" spc="-12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3000" b="1" u="sng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době hlavní </a:t>
            </a:r>
            <a:r>
              <a:rPr sz="3000" b="1" u="sng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Dg</a:t>
            </a:r>
            <a:r>
              <a:rPr sz="3000" b="1" u="sng" spc="-23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3000" b="1" u="sng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metoda</a:t>
            </a:r>
            <a:r>
              <a:rPr sz="3000" b="1" u="sng" spc="14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3000" b="1" u="sng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- UZV</a:t>
            </a:r>
            <a:r>
              <a:rPr sz="3000" b="1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 </a:t>
            </a:r>
            <a:r>
              <a:rPr sz="3000" dirty="0">
                <a:solidFill>
                  <a:srgbClr val="00FF00"/>
                </a:solidFill>
                <a:latin typeface="AIGLTR+Times New Roman"/>
                <a:cs typeface="AIGLTR+Times New Roman"/>
              </a:rPr>
              <a:t>(screening)</a:t>
            </a:r>
          </a:p>
          <a:p>
            <a:pPr marL="0" marR="0">
              <a:lnSpc>
                <a:spcPts val="3329"/>
              </a:lnSpc>
              <a:spcBef>
                <a:spcPts val="1264"/>
              </a:spcBef>
              <a:spcAft>
                <a:spcPts val="0"/>
              </a:spcAft>
            </a:pPr>
            <a:r>
              <a:rPr sz="3000" dirty="0">
                <a:solidFill>
                  <a:srgbClr val="FFFF00"/>
                </a:solidFill>
                <a:latin typeface="VGSFNU+Wingdings"/>
                <a:cs typeface="VGSFNU+Wingdings"/>
              </a:rPr>
              <a:t></a:t>
            </a:r>
            <a:r>
              <a:rPr sz="3000" spc="104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Posuzuje</a:t>
            </a:r>
            <a:r>
              <a:rPr sz="3000" spc="11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3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zrání</a:t>
            </a:r>
            <a:r>
              <a:rPr sz="3000" spc="12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3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kyčelního</a:t>
            </a:r>
            <a:r>
              <a:rPr sz="3000" spc="31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3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kloubu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09728" y="3419558"/>
            <a:ext cx="8011794" cy="4600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322"/>
              </a:lnSpc>
              <a:spcBef>
                <a:spcPts val="0"/>
              </a:spcBef>
              <a:spcAft>
                <a:spcPts val="0"/>
              </a:spcAft>
            </a:pPr>
            <a:r>
              <a:rPr sz="3000" b="1" u="sng" spc="-30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Vyšetření</a:t>
            </a:r>
            <a:r>
              <a:rPr sz="3000" b="1" u="sng" spc="39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3000" b="1" u="sng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„trojího</a:t>
            </a:r>
            <a:r>
              <a:rPr sz="3000" b="1" u="sng" spc="18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3000" b="1" u="sng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síta“</a:t>
            </a:r>
            <a:r>
              <a:rPr sz="3000" b="1" u="sng" spc="17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3000" b="1" u="sng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- </a:t>
            </a:r>
            <a:r>
              <a:rPr sz="3000" b="1" u="sng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tři</a:t>
            </a:r>
            <a:r>
              <a:rPr sz="3000" b="1" u="sng" spc="23" dirty="0">
                <a:solidFill>
                  <a:srgbClr val="00FF00"/>
                </a:solidFill>
                <a:latin typeface="RHMIUV+Times New Roman Bold"/>
                <a:cs typeface="RHMIUV+Times New Roman Bold"/>
              </a:rPr>
              <a:t> </a:t>
            </a:r>
            <a:r>
              <a:rPr sz="3000" b="1" u="sng" dirty="0">
                <a:solidFill>
                  <a:srgbClr val="00FF00"/>
                </a:solidFill>
                <a:latin typeface="JLFDOV+Times New Roman Bold"/>
                <a:cs typeface="JLFDOV+Times New Roman Bold"/>
              </a:rPr>
              <a:t>kontroly u ortopeda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09728" y="3995702"/>
            <a:ext cx="9111235" cy="4630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329"/>
              </a:lnSpc>
              <a:spcBef>
                <a:spcPts val="0"/>
              </a:spcBef>
              <a:spcAft>
                <a:spcPts val="0"/>
              </a:spcAft>
            </a:pPr>
            <a:r>
              <a:rPr sz="3000" dirty="0">
                <a:solidFill>
                  <a:srgbClr val="FFFF00"/>
                </a:solidFill>
                <a:latin typeface="VGSFNU+Wingdings"/>
                <a:cs typeface="VGSFNU+Wingdings"/>
              </a:rPr>
              <a:t></a:t>
            </a:r>
            <a:r>
              <a:rPr sz="3000" spc="104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První</a:t>
            </a:r>
            <a:r>
              <a:rPr sz="3000" spc="324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3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kontrola</a:t>
            </a:r>
            <a:r>
              <a:rPr sz="3000" spc="33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3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-</a:t>
            </a:r>
            <a:r>
              <a:rPr sz="3000" spc="327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3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v</a:t>
            </a:r>
            <a:r>
              <a:rPr sz="3000" spc="342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3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porodnici</a:t>
            </a:r>
            <a:r>
              <a:rPr sz="3000" spc="341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3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(klinické</a:t>
            </a:r>
            <a:r>
              <a:rPr sz="3000" spc="348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3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vyšetření</a:t>
            </a:r>
            <a:r>
              <a:rPr sz="3000" spc="34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3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event.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557784" y="4410158"/>
            <a:ext cx="1062993" cy="4600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322"/>
              </a:lnSpc>
              <a:spcBef>
                <a:spcPts val="0"/>
              </a:spcBef>
              <a:spcAft>
                <a:spcPts val="0"/>
              </a:spcAft>
            </a:pPr>
            <a:r>
              <a:rPr sz="3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UZV)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09728" y="4986683"/>
            <a:ext cx="9112058" cy="8744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329"/>
              </a:lnSpc>
              <a:spcBef>
                <a:spcPts val="0"/>
              </a:spcBef>
              <a:spcAft>
                <a:spcPts val="0"/>
              </a:spcAft>
            </a:pPr>
            <a:r>
              <a:rPr sz="3000" dirty="0">
                <a:solidFill>
                  <a:srgbClr val="FFFF00"/>
                </a:solidFill>
                <a:latin typeface="VGSFNU+Wingdings"/>
                <a:cs typeface="VGSFNU+Wingdings"/>
              </a:rPr>
              <a:t></a:t>
            </a:r>
            <a:r>
              <a:rPr sz="3000" spc="104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Druhá</a:t>
            </a:r>
            <a:r>
              <a:rPr sz="3000" spc="1895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3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kontrola</a:t>
            </a:r>
            <a:r>
              <a:rPr sz="3000" spc="1902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3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u</a:t>
            </a:r>
            <a:r>
              <a:rPr sz="3000" spc="189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3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novorozenců</a:t>
            </a:r>
            <a:r>
              <a:rPr sz="3000" spc="1889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3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-</a:t>
            </a:r>
            <a:r>
              <a:rPr sz="3000" spc="1902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3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po</a:t>
            </a:r>
            <a:r>
              <a:rPr sz="3000" spc="189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3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propuštění</a:t>
            </a:r>
          </a:p>
          <a:p>
            <a:pPr marL="448056" marR="0">
              <a:lnSpc>
                <a:spcPts val="3239"/>
              </a:lnSpc>
              <a:spcBef>
                <a:spcPts val="50"/>
              </a:spcBef>
              <a:spcAft>
                <a:spcPts val="0"/>
              </a:spcAft>
            </a:pPr>
            <a:r>
              <a:rPr sz="3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z porodnice</a:t>
            </a:r>
            <a:r>
              <a:rPr sz="3000" spc="33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3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v 6. </a:t>
            </a:r>
            <a:r>
              <a:rPr sz="3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až </a:t>
            </a:r>
            <a:r>
              <a:rPr sz="3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9. </a:t>
            </a:r>
            <a:r>
              <a:rPr sz="3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týdnu</a:t>
            </a:r>
            <a:r>
              <a:rPr sz="3000" spc="14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3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– </a:t>
            </a:r>
            <a:r>
              <a:rPr sz="3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UZV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09728" y="5977232"/>
            <a:ext cx="7031547" cy="4630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329"/>
              </a:lnSpc>
              <a:spcBef>
                <a:spcPts val="0"/>
              </a:spcBef>
              <a:spcAft>
                <a:spcPts val="0"/>
              </a:spcAft>
            </a:pPr>
            <a:r>
              <a:rPr sz="3000" dirty="0">
                <a:solidFill>
                  <a:srgbClr val="FFFF00"/>
                </a:solidFill>
                <a:latin typeface="VGSFNU+Wingdings"/>
                <a:cs typeface="VGSFNU+Wingdings"/>
              </a:rPr>
              <a:t></a:t>
            </a:r>
            <a:r>
              <a:rPr sz="3000" spc="104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Třetí</a:t>
            </a:r>
            <a:r>
              <a:rPr sz="3000" spc="2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 </a:t>
            </a:r>
            <a:r>
              <a:rPr sz="3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kontrola</a:t>
            </a:r>
            <a:r>
              <a:rPr sz="3000" spc="26" dirty="0">
                <a:solidFill>
                  <a:srgbClr val="FFFF00"/>
                </a:solidFill>
                <a:latin typeface="AIGLTR+Times New Roman"/>
                <a:cs typeface="AIGLTR+Times New Roman"/>
              </a:rPr>
              <a:t> </a:t>
            </a:r>
            <a:r>
              <a:rPr sz="3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- ve 12. </a:t>
            </a:r>
            <a:r>
              <a:rPr sz="3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až </a:t>
            </a:r>
            <a:r>
              <a:rPr sz="3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16. </a:t>
            </a:r>
            <a:r>
              <a:rPr sz="3000" dirty="0">
                <a:solidFill>
                  <a:srgbClr val="FFFF00"/>
                </a:solidFill>
                <a:latin typeface="USLVJO+Times New Roman"/>
                <a:cs typeface="USLVJO+Times New Roman"/>
              </a:rPr>
              <a:t>týdnu </a:t>
            </a:r>
            <a:r>
              <a:rPr sz="3000" dirty="0">
                <a:solidFill>
                  <a:srgbClr val="FFFF00"/>
                </a:solidFill>
                <a:latin typeface="AIGLTR+Times New Roman"/>
                <a:cs typeface="AIGLTR+Times New Roman"/>
              </a:rPr>
              <a:t>- UZV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</TotalTime>
  <Words>1862</Words>
  <Application>Microsoft Office PowerPoint</Application>
  <PresentationFormat>Předvádění na obrazovce (4:3)</PresentationFormat>
  <Paragraphs>231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16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32" baseType="lpstr">
      <vt:lpstr>VGSFNU+Wingdings</vt:lpstr>
      <vt:lpstr>LVLOPC+Times New Roman Italic</vt:lpstr>
      <vt:lpstr>LHGAUR+Arial Bold</vt:lpstr>
      <vt:lpstr>IUQIBR+Times New Roman Italic</vt:lpstr>
      <vt:lpstr>IECKBU+Verdana</vt:lpstr>
      <vt:lpstr>RHMIUV+Times New Roman Bold</vt:lpstr>
      <vt:lpstr>Times New Roman</vt:lpstr>
      <vt:lpstr>AIGLTR+Times New Roman</vt:lpstr>
      <vt:lpstr>NTHRDN+Arial Bold</vt:lpstr>
      <vt:lpstr>EJQPEG+Verdana Bold</vt:lpstr>
      <vt:lpstr>ETOACD+Verdana</vt:lpstr>
      <vt:lpstr>Calibri</vt:lpstr>
      <vt:lpstr>CLMVPJ+Verdana Bold</vt:lpstr>
      <vt:lpstr>EGBFLJ+Calibri</vt:lpstr>
      <vt:lpstr>JLFDOV+Times New Roman Bold</vt:lpstr>
      <vt:lpstr>USLVJO+Times New Roman</vt:lpstr>
      <vt:lpstr>Theme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dc:creator>doc2pdf</dc:creator>
  <cp:lastModifiedBy>David Půlpán</cp:lastModifiedBy>
  <cp:revision>9</cp:revision>
  <dcterms:modified xsi:type="dcterms:W3CDTF">2021-04-02T14:05:16Z</dcterms:modified>
</cp:coreProperties>
</file>