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1" r:id="rId3"/>
    <p:sldId id="332" r:id="rId4"/>
    <p:sldId id="308" r:id="rId5"/>
    <p:sldId id="306" r:id="rId6"/>
    <p:sldId id="328" r:id="rId7"/>
    <p:sldId id="307" r:id="rId8"/>
    <p:sldId id="318" r:id="rId9"/>
    <p:sldId id="333" r:id="rId10"/>
    <p:sldId id="33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793C0-00E5-4FB6-8A08-3355A08BDB46}" type="datetimeFigureOut">
              <a:rPr lang="cs-CZ" smtClean="0"/>
              <a:pPr/>
              <a:t>28.02.2020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4830A-81FC-456B-825A-0249FFFDD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HERMENEUTICS AND RECEPTION AESTHETICS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SUMMER SEMESTER 2019-2020</a:t>
            </a:r>
          </a:p>
          <a:p>
            <a:r>
              <a:rPr lang="cs-CZ" dirty="0"/>
              <a:t>2nd </a:t>
            </a:r>
            <a:r>
              <a:rPr lang="cs-CZ" dirty="0" err="1"/>
              <a:t>Lecture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FC9E5A-CA77-47E3-A06F-E692F1EE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Intentionality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5F70BD-6524-42B3-92A8-CABFE70D6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basic characteristic of our consciousness, it characterizes the correlative relation between the object and the subject. It focuses on the way how the object is given to our mind.</a:t>
            </a:r>
            <a:endParaRPr lang="cs-CZ" dirty="0"/>
          </a:p>
          <a:p>
            <a:r>
              <a:rPr lang="cs-CZ" dirty="0"/>
              <a:t>Edmund </a:t>
            </a:r>
            <a:r>
              <a:rPr lang="en-GB" dirty="0"/>
              <a:t>Husserl (1859 – 1938); main works: </a:t>
            </a:r>
            <a:r>
              <a:rPr lang="en-GB" i="1" dirty="0"/>
              <a:t>Logical</a:t>
            </a:r>
            <a:r>
              <a:rPr lang="en-GB" dirty="0"/>
              <a:t> </a:t>
            </a:r>
            <a:r>
              <a:rPr lang="en-GB" i="1" dirty="0"/>
              <a:t>Investigations</a:t>
            </a:r>
            <a:r>
              <a:rPr lang="en-GB" dirty="0"/>
              <a:t> (1900-1901), </a:t>
            </a:r>
            <a:r>
              <a:rPr lang="en-GB" i="1" dirty="0"/>
              <a:t>Ideas Pertaining to a Pure Phenomenology and to a Phenomenological Philosophy</a:t>
            </a:r>
            <a:r>
              <a:rPr lang="en-GB" dirty="0"/>
              <a:t> (1912-13), </a:t>
            </a:r>
            <a:r>
              <a:rPr lang="en-GB" i="1" dirty="0"/>
              <a:t>Crisis of the European Sciences and Transcendental Phenomenology</a:t>
            </a:r>
            <a:r>
              <a:rPr lang="en-GB" dirty="0"/>
              <a:t> (unfinished work, published after death).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95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74B7A-8E95-416F-AF9B-D5C45298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concepts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1F28B2-6888-4B26-9489-6B09C2E67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en-GB" sz="3600" b="1" dirty="0"/>
              <a:t>Hermeneutics</a:t>
            </a:r>
            <a:r>
              <a:rPr lang="en-GB" sz="3600" dirty="0"/>
              <a:t> deals with </a:t>
            </a:r>
            <a:r>
              <a:rPr lang="en-GB" sz="3600" b="1" dirty="0"/>
              <a:t>texts</a:t>
            </a:r>
            <a:r>
              <a:rPr lang="cs-CZ" sz="3600" b="1" dirty="0"/>
              <a:t>.</a:t>
            </a:r>
          </a:p>
          <a:p>
            <a:r>
              <a:rPr lang="cs-CZ" sz="3600" b="1" u="sng" dirty="0"/>
              <a:t>T</a:t>
            </a:r>
            <a:r>
              <a:rPr lang="en-GB" sz="3600" b="1" u="sng" dirty="0" err="1"/>
              <a:t>ext</a:t>
            </a:r>
            <a:r>
              <a:rPr lang="en-GB" sz="3600" dirty="0"/>
              <a:t> </a:t>
            </a:r>
            <a:endParaRPr lang="cs-CZ" sz="3600" dirty="0"/>
          </a:p>
          <a:p>
            <a:pPr lvl="1"/>
            <a:r>
              <a:rPr lang="cs-CZ" sz="3600" dirty="0" err="1"/>
              <a:t>whatever</a:t>
            </a:r>
            <a:r>
              <a:rPr lang="cs-CZ" sz="3600" dirty="0"/>
              <a:t> </a:t>
            </a:r>
            <a:r>
              <a:rPr lang="en-GB" sz="3600" dirty="0"/>
              <a:t>phenomenon that def</a:t>
            </a:r>
            <a:r>
              <a:rPr lang="cs-CZ" sz="3600" dirty="0" err="1"/>
              <a:t>ies</a:t>
            </a:r>
            <a:r>
              <a:rPr lang="en-GB" sz="3600" dirty="0"/>
              <a:t> simple meaning and require</a:t>
            </a:r>
            <a:r>
              <a:rPr lang="en-GB" sz="3600" b="1" dirty="0"/>
              <a:t> interpretation</a:t>
            </a:r>
            <a:r>
              <a:rPr lang="cs-CZ" sz="3600" b="1" dirty="0"/>
              <a:t>.</a:t>
            </a:r>
          </a:p>
          <a:p>
            <a:pPr lvl="1"/>
            <a:r>
              <a:rPr lang="cs-CZ" sz="3600" dirty="0" err="1"/>
              <a:t>whatever</a:t>
            </a:r>
            <a:r>
              <a:rPr lang="cs-CZ" sz="3600" dirty="0"/>
              <a:t> </a:t>
            </a:r>
            <a:r>
              <a:rPr lang="en-GB" sz="3600" dirty="0"/>
              <a:t>phenomenon</a:t>
            </a:r>
            <a:r>
              <a:rPr lang="cs-CZ" sz="3600" dirty="0"/>
              <a:t> </a:t>
            </a:r>
            <a:r>
              <a:rPr lang="en-GB" sz="3600" dirty="0"/>
              <a:t>that can </a:t>
            </a:r>
            <a:r>
              <a:rPr lang="cs-CZ" sz="3600" dirty="0" err="1"/>
              <a:t>preserve</a:t>
            </a:r>
            <a:r>
              <a:rPr lang="en-GB" sz="3600" dirty="0"/>
              <a:t> its existence throughout different periods of time and is able to instigate, on the side of viewer, a need to interpret its meaning.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79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F57AA-DB1F-453C-9C0D-64ACE34F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Hermeneutic circle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5F206-528F-4190-B58C-F1402B095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can understand things only within the whole and never separately. No thing can be approached impartially from any timeless angle. Every knowledge whatsoever is executed from a given perspective, in given situation we somehow understand and somehow interpret.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15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A c</a:t>
            </a:r>
            <a:r>
              <a:rPr lang="en-GB" u="sng" dirty="0" err="1"/>
              <a:t>ritique</a:t>
            </a:r>
            <a:r>
              <a:rPr lang="en-GB" u="sng" dirty="0"/>
              <a:t> of “the ideal of pure objectivity”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ideal was held by modern science and most of philosophical disciplines. </a:t>
            </a:r>
            <a:endParaRPr lang="cs-CZ" dirty="0"/>
          </a:p>
          <a:p>
            <a:r>
              <a:rPr lang="en-GB" dirty="0"/>
              <a:t>Against this ideal (Descartes, Enlightenment), </a:t>
            </a:r>
            <a:r>
              <a:rPr lang="en-GB" b="1" dirty="0" err="1"/>
              <a:t>Gadamer</a:t>
            </a:r>
            <a:r>
              <a:rPr lang="en-GB" dirty="0"/>
              <a:t> opposes hermeneutical approach and his main concept “hermeneutical c</a:t>
            </a:r>
            <a:r>
              <a:rPr lang="cs-CZ" dirty="0"/>
              <a:t>i</a:t>
            </a:r>
            <a:r>
              <a:rPr lang="en-GB" dirty="0" err="1"/>
              <a:t>rcle</a:t>
            </a:r>
            <a:r>
              <a:rPr lang="en-GB" dirty="0"/>
              <a:t>”.</a:t>
            </a:r>
            <a:endParaRPr lang="cs-CZ" i="1" dirty="0"/>
          </a:p>
          <a:p>
            <a:r>
              <a:rPr lang="cs-CZ" dirty="0"/>
              <a:t>O</a:t>
            </a:r>
            <a:r>
              <a:rPr lang="en-GB" dirty="0"/>
              <a:t>ne should not remove his/her prejudices and preconceived ideas</a:t>
            </a:r>
            <a:r>
              <a:rPr lang="cs-CZ" dirty="0"/>
              <a:t>, </a:t>
            </a:r>
            <a:r>
              <a:rPr lang="en-GB" dirty="0"/>
              <a:t>but, rather, realize them and take them into consideration.</a:t>
            </a:r>
            <a:endParaRPr lang="cs-CZ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1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Every understanding is conditioned by a motivation and prejudices. It is impossible to ascertain a clear field of knowledge</a:t>
            </a:r>
            <a:r>
              <a:rPr lang="cs-CZ" dirty="0"/>
              <a:t>.</a:t>
            </a:r>
          </a:p>
          <a:p>
            <a:r>
              <a:rPr lang="en-GB" dirty="0"/>
              <a:t>Prejudices are the very condition of understanding. We are thrown into the concrete historical world and this fact is not a limitation, but the very principle of understanding.</a:t>
            </a:r>
            <a:endParaRPr lang="cs-CZ" dirty="0"/>
          </a:p>
          <a:p>
            <a:pPr lvl="1"/>
            <a:r>
              <a:rPr lang="cs-CZ" dirty="0" err="1"/>
              <a:t>Prejudices</a:t>
            </a:r>
            <a:endParaRPr lang="cs-CZ" dirty="0"/>
          </a:p>
          <a:p>
            <a:pPr lvl="1"/>
            <a:r>
              <a:rPr lang="cs-CZ" dirty="0" err="1"/>
              <a:t>Tradition</a:t>
            </a:r>
            <a:endParaRPr lang="cs-CZ" dirty="0"/>
          </a:p>
          <a:p>
            <a:pPr lvl="1"/>
            <a:r>
              <a:rPr lang="cs-CZ" dirty="0" err="1"/>
              <a:t>Temporal</a:t>
            </a:r>
            <a:r>
              <a:rPr lang="cs-CZ" dirty="0"/>
              <a:t> distance</a:t>
            </a:r>
          </a:p>
          <a:p>
            <a:pPr lvl="1"/>
            <a:r>
              <a:rPr lang="cs-CZ" dirty="0"/>
              <a:t>T</a:t>
            </a:r>
            <a:r>
              <a:rPr lang="en-GB" dirty="0"/>
              <a:t>he principle of history of effect (</a:t>
            </a:r>
            <a:r>
              <a:rPr lang="en-GB" dirty="0" err="1"/>
              <a:t>Wirkungsgeschichte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69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23D47-6C57-44E5-BFCA-D2E8B448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Descartes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Enlightenment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0755F8-A3D6-4D8D-B7AC-BD51D3498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René Descartes</a:t>
            </a:r>
            <a:r>
              <a:rPr lang="cs-CZ" dirty="0"/>
              <a:t>, </a:t>
            </a:r>
            <a:r>
              <a:rPr lang="en-GB" i="1" dirty="0"/>
              <a:t>Discourse on the Method</a:t>
            </a:r>
            <a:r>
              <a:rPr lang="cs-CZ" dirty="0"/>
              <a:t> (1637)</a:t>
            </a:r>
          </a:p>
          <a:p>
            <a:r>
              <a:rPr lang="en-GB" dirty="0"/>
              <a:t>to ascertain the method that would guarantee the most certain knowledge</a:t>
            </a:r>
            <a:r>
              <a:rPr lang="cs-CZ" dirty="0"/>
              <a:t>: „</a:t>
            </a:r>
            <a:r>
              <a:rPr lang="en-GB" dirty="0"/>
              <a:t>the true method by which to arrive at the knowledge of whatever lay within the compass of his powers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14338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en-GB" dirty="0"/>
              <a:t>our precepts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(1)</a:t>
            </a:r>
            <a:r>
              <a:rPr lang="en-GB" dirty="0"/>
              <a:t> The first was never to accept anything for true which I did not clearly know to be such</a:t>
            </a:r>
            <a:r>
              <a:rPr lang="cs-CZ" dirty="0"/>
              <a:t>.                                  </a:t>
            </a:r>
            <a:r>
              <a:rPr lang="en-GB" dirty="0"/>
              <a:t>– </a:t>
            </a:r>
            <a:r>
              <a:rPr lang="en-GB" b="1" dirty="0"/>
              <a:t>Methodological scepticism</a:t>
            </a:r>
            <a:r>
              <a:rPr lang="cs-CZ" b="1" dirty="0"/>
              <a:t>.</a:t>
            </a:r>
            <a:endParaRPr lang="cs-CZ" dirty="0"/>
          </a:p>
          <a:p>
            <a:r>
              <a:rPr lang="cs-CZ" b="1" dirty="0"/>
              <a:t>(2)</a:t>
            </a:r>
            <a:r>
              <a:rPr lang="cs-CZ" dirty="0"/>
              <a:t> </a:t>
            </a:r>
            <a:r>
              <a:rPr lang="en-GB" dirty="0"/>
              <a:t>The second, to divide each of the difficulties under examination. – </a:t>
            </a:r>
            <a:r>
              <a:rPr lang="en-GB" b="1" dirty="0"/>
              <a:t>Analysis.</a:t>
            </a:r>
            <a:endParaRPr lang="cs-CZ" b="1" dirty="0"/>
          </a:p>
          <a:p>
            <a:r>
              <a:rPr lang="cs-CZ" b="1" dirty="0"/>
              <a:t>(3) </a:t>
            </a:r>
            <a:r>
              <a:rPr lang="en-GB" dirty="0"/>
              <a:t>The third, to conduct my thoughts in such order that, by commencing with objects the simplest and easiest to know, I might ascend by little and little to the knowledge of the more complex</a:t>
            </a:r>
            <a:r>
              <a:rPr lang="cs-CZ" dirty="0"/>
              <a:t>. </a:t>
            </a:r>
            <a:r>
              <a:rPr lang="en-GB" dirty="0"/>
              <a:t>– </a:t>
            </a:r>
            <a:r>
              <a:rPr lang="en-GB" b="1" dirty="0"/>
              <a:t>Synthesis.</a:t>
            </a:r>
            <a:endParaRPr lang="cs-CZ" b="1" dirty="0"/>
          </a:p>
          <a:p>
            <a:r>
              <a:rPr lang="en-GB" b="1" dirty="0"/>
              <a:t>(4) </a:t>
            </a:r>
            <a:r>
              <a:rPr lang="en-GB" dirty="0"/>
              <a:t>And the last, in every case to make</a:t>
            </a:r>
            <a:r>
              <a:rPr lang="cs-CZ" dirty="0"/>
              <a:t> </a:t>
            </a:r>
            <a:r>
              <a:rPr lang="cs-CZ" dirty="0" err="1"/>
              <a:t>enumerations</a:t>
            </a:r>
            <a:r>
              <a:rPr lang="cs-CZ" dirty="0"/>
              <a:t> </a:t>
            </a:r>
            <a:r>
              <a:rPr lang="en-GB" dirty="0"/>
              <a:t>and reviews so general, that I might be assured that nothing was omitted.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approaches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1.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</a:t>
            </a:r>
            <a:r>
              <a:rPr lang="cs-CZ" dirty="0" err="1"/>
              <a:t>Descartes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Enlightenment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D</a:t>
            </a:r>
            <a:r>
              <a:rPr lang="en-GB" dirty="0" err="1"/>
              <a:t>estruction</a:t>
            </a:r>
            <a:r>
              <a:rPr lang="en-GB" dirty="0"/>
              <a:t> of </a:t>
            </a:r>
            <a:r>
              <a:rPr lang="cs-CZ" dirty="0"/>
              <a:t>a </a:t>
            </a:r>
            <a:r>
              <a:rPr lang="en-GB" dirty="0"/>
              <a:t>current state of affairs, separation from all tradition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2. </a:t>
            </a:r>
            <a:r>
              <a:rPr lang="cs-CZ" dirty="0" err="1"/>
              <a:t>hermeneutic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(</a:t>
            </a:r>
            <a:r>
              <a:rPr lang="cs-CZ" dirty="0" err="1"/>
              <a:t>Schleiermacher</a:t>
            </a:r>
            <a:r>
              <a:rPr lang="cs-CZ" dirty="0"/>
              <a:t>, </a:t>
            </a:r>
            <a:r>
              <a:rPr lang="cs-CZ" dirty="0" err="1"/>
              <a:t>Heidegger</a:t>
            </a:r>
            <a:r>
              <a:rPr lang="cs-CZ" dirty="0"/>
              <a:t>, </a:t>
            </a:r>
            <a:r>
              <a:rPr lang="cs-CZ" dirty="0" err="1"/>
              <a:t>Gadamer</a:t>
            </a:r>
            <a:r>
              <a:rPr lang="cs-CZ" dirty="0"/>
              <a:t>, </a:t>
            </a:r>
            <a:r>
              <a:rPr lang="cs-CZ" dirty="0" err="1"/>
              <a:t>Ricoeur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O</a:t>
            </a:r>
            <a:r>
              <a:rPr lang="en-GB" dirty="0"/>
              <a:t>ne should not remove his/her prejudices and preconceived ideas</a:t>
            </a:r>
            <a:r>
              <a:rPr lang="cs-CZ" dirty="0"/>
              <a:t>, </a:t>
            </a:r>
            <a:r>
              <a:rPr lang="en-GB" dirty="0"/>
              <a:t>but, rather, realize them and take them into consideration.</a:t>
            </a:r>
            <a:endParaRPr lang="cs-CZ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EAFAB-58F1-4DF7-BDD0-88A0E998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R</a:t>
            </a:r>
            <a:r>
              <a:rPr lang="en-GB" sz="3600" dirty="0"/>
              <a:t>elation between </a:t>
            </a:r>
            <a:br>
              <a:rPr lang="cs-CZ" sz="3600" dirty="0"/>
            </a:br>
            <a:r>
              <a:rPr lang="en-GB" sz="3600" dirty="0"/>
              <a:t>subject and object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049B8-B789-4929-A59F-17D00DC40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en-GB" u="sng" dirty="0"/>
              <a:t>Extremes</a:t>
            </a:r>
            <a:r>
              <a:rPr lang="en-GB" dirty="0"/>
              <a:t>: </a:t>
            </a:r>
            <a:endParaRPr lang="cs-CZ" dirty="0"/>
          </a:p>
          <a:p>
            <a:r>
              <a:rPr lang="en-GB" dirty="0"/>
              <a:t>(1) Reduction to object</a:t>
            </a:r>
            <a:r>
              <a:rPr lang="cs-CZ" dirty="0"/>
              <a:t> - </a:t>
            </a:r>
            <a:r>
              <a:rPr lang="en-GB" dirty="0"/>
              <a:t>objectivistic science (i.e. mechanistic (meta-)physics)</a:t>
            </a:r>
            <a:r>
              <a:rPr lang="cs-CZ" dirty="0"/>
              <a:t>. </a:t>
            </a:r>
            <a:r>
              <a:rPr lang="en-GB" dirty="0"/>
              <a:t>World is conceived as a complex of objects which have clearly definable properties</a:t>
            </a:r>
            <a:r>
              <a:rPr lang="cs-CZ" dirty="0"/>
              <a:t>.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sidelined</a:t>
            </a:r>
            <a:r>
              <a:rPr lang="cs-CZ" dirty="0"/>
              <a:t>.</a:t>
            </a:r>
          </a:p>
          <a:p>
            <a:r>
              <a:rPr lang="en-GB" dirty="0"/>
              <a:t>(2) Reduction to subject</a:t>
            </a:r>
            <a:r>
              <a:rPr lang="cs-CZ" dirty="0"/>
              <a:t> - </a:t>
            </a:r>
            <a:r>
              <a:rPr lang="en-GB" dirty="0"/>
              <a:t>the outer world is only illusion or product of </a:t>
            </a:r>
            <a:r>
              <a:rPr lang="cs-CZ" dirty="0" err="1"/>
              <a:t>one‘s</a:t>
            </a:r>
            <a:r>
              <a:rPr lang="en-GB" dirty="0"/>
              <a:t> mind</a:t>
            </a:r>
            <a:endParaRPr lang="cs-CZ" dirty="0"/>
          </a:p>
          <a:p>
            <a:pPr lvl="1"/>
            <a:r>
              <a:rPr lang="en-GB" dirty="0"/>
              <a:t>solipsistic idealism</a:t>
            </a:r>
            <a:r>
              <a:rPr lang="cs-CZ" dirty="0"/>
              <a:t>,</a:t>
            </a:r>
            <a:r>
              <a:rPr lang="en-GB" dirty="0"/>
              <a:t> relativism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60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557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HERMENEUTICS AND RECEPTION AESTHETICS</vt:lpstr>
      <vt:lpstr>Basic concepts</vt:lpstr>
      <vt:lpstr>Hermeneutic circle</vt:lpstr>
      <vt:lpstr>A critique of “the ideal of pure objectivity”</vt:lpstr>
      <vt:lpstr>Prezentace aplikace PowerPoint</vt:lpstr>
      <vt:lpstr>Descartes and the Enlightenment</vt:lpstr>
      <vt:lpstr>Four precepts of the method</vt:lpstr>
      <vt:lpstr>Two different approaches</vt:lpstr>
      <vt:lpstr>Relation between  subject and object</vt:lpstr>
      <vt:lpstr>Intentionality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HERMENEUTICS AND RECEPTION AESTHETICS</dc:title>
  <dc:creator>Felix</dc:creator>
  <cp:lastModifiedBy>Felix</cp:lastModifiedBy>
  <cp:revision>30</cp:revision>
  <dcterms:created xsi:type="dcterms:W3CDTF">2020-02-22T22:39:21Z</dcterms:created>
  <dcterms:modified xsi:type="dcterms:W3CDTF">2020-02-28T11:40:01Z</dcterms:modified>
</cp:coreProperties>
</file>