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9" r:id="rId14"/>
    <p:sldId id="270" r:id="rId15"/>
    <p:sldId id="272" r:id="rId16"/>
    <p:sldId id="273" r:id="rId17"/>
    <p:sldId id="274" r:id="rId18"/>
    <p:sldId id="275" r:id="rId19"/>
    <p:sldId id="277" r:id="rId20"/>
    <p:sldId id="276" r:id="rId21"/>
    <p:sldId id="278" r:id="rId22"/>
    <p:sldId id="279" r:id="rId23"/>
    <p:sldId id="289" r:id="rId24"/>
    <p:sldId id="290" r:id="rId25"/>
    <p:sldId id="291" r:id="rId26"/>
    <p:sldId id="292" r:id="rId27"/>
    <p:sldId id="293" r:id="rId28"/>
    <p:sldId id="268" r:id="rId29"/>
    <p:sldId id="294" r:id="rId30"/>
    <p:sldId id="280" r:id="rId31"/>
    <p:sldId id="281" r:id="rId32"/>
    <p:sldId id="282" r:id="rId33"/>
    <p:sldId id="283" r:id="rId34"/>
    <p:sldId id="284" r:id="rId35"/>
    <p:sldId id="285" r:id="rId36"/>
    <p:sldId id="286" r:id="rId37"/>
    <p:sldId id="287" r:id="rId3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B46C92-F17B-4D2D-9F7A-EB1CB91D61B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C421D8F4-035E-4138-A917-C9BCA296B8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2903EF5-5E9D-47DD-B92B-EB50F632750A}"/>
              </a:ext>
            </a:extLst>
          </p:cNvPr>
          <p:cNvSpPr>
            <a:spLocks noGrp="1"/>
          </p:cNvSpPr>
          <p:nvPr>
            <p:ph type="dt" sz="half" idx="10"/>
          </p:nvPr>
        </p:nvSpPr>
        <p:spPr/>
        <p:txBody>
          <a:bodyPr/>
          <a:lstStyle/>
          <a:p>
            <a:fld id="{6BA7D976-48E6-4D79-881C-412D9FB40EB3}" type="datetimeFigureOut">
              <a:rPr lang="cs-CZ" smtClean="0"/>
              <a:pPr/>
              <a:t>03.02.2019</a:t>
            </a:fld>
            <a:endParaRPr lang="cs-CZ"/>
          </a:p>
        </p:txBody>
      </p:sp>
      <p:sp>
        <p:nvSpPr>
          <p:cNvPr id="5" name="Zástupný symbol pro zápatí 4">
            <a:extLst>
              <a:ext uri="{FF2B5EF4-FFF2-40B4-BE49-F238E27FC236}">
                <a16:creationId xmlns:a16="http://schemas.microsoft.com/office/drawing/2014/main" id="{D22188BD-E921-4457-BAE1-CE4885BE7A7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C32754D-F6E0-4A6B-BA68-6B9614A2BE0D}"/>
              </a:ext>
            </a:extLst>
          </p:cNvPr>
          <p:cNvSpPr>
            <a:spLocks noGrp="1"/>
          </p:cNvSpPr>
          <p:nvPr>
            <p:ph type="sldNum" sz="quarter" idx="12"/>
          </p:nvPr>
        </p:nvSpPr>
        <p:spPr/>
        <p:txBody>
          <a:bodyPr/>
          <a:lstStyle/>
          <a:p>
            <a:fld id="{07D3AF99-2851-451E-845D-1D8DC54EF280}" type="slidenum">
              <a:rPr lang="cs-CZ" smtClean="0"/>
              <a:pPr/>
              <a:t>‹#›</a:t>
            </a:fld>
            <a:endParaRPr lang="cs-CZ"/>
          </a:p>
        </p:txBody>
      </p:sp>
    </p:spTree>
    <p:extLst>
      <p:ext uri="{BB962C8B-B14F-4D97-AF65-F5344CB8AC3E}">
        <p14:creationId xmlns:p14="http://schemas.microsoft.com/office/powerpoint/2010/main" val="3016101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3DA315-1D0C-4D9C-8FF3-B81D7C77E11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C09F6B9-3984-4E72-B191-60C2A5007DEB}"/>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3B8A857-272F-4F20-8499-0943569CD6A7}"/>
              </a:ext>
            </a:extLst>
          </p:cNvPr>
          <p:cNvSpPr>
            <a:spLocks noGrp="1"/>
          </p:cNvSpPr>
          <p:nvPr>
            <p:ph type="dt" sz="half" idx="10"/>
          </p:nvPr>
        </p:nvSpPr>
        <p:spPr/>
        <p:txBody>
          <a:bodyPr/>
          <a:lstStyle/>
          <a:p>
            <a:fld id="{6BA7D976-48E6-4D79-881C-412D9FB40EB3}" type="datetimeFigureOut">
              <a:rPr lang="cs-CZ" smtClean="0"/>
              <a:pPr/>
              <a:t>03.02.2019</a:t>
            </a:fld>
            <a:endParaRPr lang="cs-CZ"/>
          </a:p>
        </p:txBody>
      </p:sp>
      <p:sp>
        <p:nvSpPr>
          <p:cNvPr id="5" name="Zástupný symbol pro zápatí 4">
            <a:extLst>
              <a:ext uri="{FF2B5EF4-FFF2-40B4-BE49-F238E27FC236}">
                <a16:creationId xmlns:a16="http://schemas.microsoft.com/office/drawing/2014/main" id="{411E46A2-83D0-45E2-8D68-6457355FB6F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1548F67-97C1-473F-AD6F-4AF07CAD0FDB}"/>
              </a:ext>
            </a:extLst>
          </p:cNvPr>
          <p:cNvSpPr>
            <a:spLocks noGrp="1"/>
          </p:cNvSpPr>
          <p:nvPr>
            <p:ph type="sldNum" sz="quarter" idx="12"/>
          </p:nvPr>
        </p:nvSpPr>
        <p:spPr/>
        <p:txBody>
          <a:bodyPr/>
          <a:lstStyle/>
          <a:p>
            <a:fld id="{07D3AF99-2851-451E-845D-1D8DC54EF280}" type="slidenum">
              <a:rPr lang="cs-CZ" smtClean="0"/>
              <a:pPr/>
              <a:t>‹#›</a:t>
            </a:fld>
            <a:endParaRPr lang="cs-CZ"/>
          </a:p>
        </p:txBody>
      </p:sp>
    </p:spTree>
    <p:extLst>
      <p:ext uri="{BB962C8B-B14F-4D97-AF65-F5344CB8AC3E}">
        <p14:creationId xmlns:p14="http://schemas.microsoft.com/office/powerpoint/2010/main" val="2973154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5275E331-3663-44D2-ACFA-62F21D2F807E}"/>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2427C67-CE67-44D0-A330-0E40EE2B5F28}"/>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261B2D4-B375-48FB-99D9-3A264BA5D79E}"/>
              </a:ext>
            </a:extLst>
          </p:cNvPr>
          <p:cNvSpPr>
            <a:spLocks noGrp="1"/>
          </p:cNvSpPr>
          <p:nvPr>
            <p:ph type="dt" sz="half" idx="10"/>
          </p:nvPr>
        </p:nvSpPr>
        <p:spPr/>
        <p:txBody>
          <a:bodyPr/>
          <a:lstStyle/>
          <a:p>
            <a:fld id="{6BA7D976-48E6-4D79-881C-412D9FB40EB3}" type="datetimeFigureOut">
              <a:rPr lang="cs-CZ" smtClean="0"/>
              <a:pPr/>
              <a:t>03.02.2019</a:t>
            </a:fld>
            <a:endParaRPr lang="cs-CZ"/>
          </a:p>
        </p:txBody>
      </p:sp>
      <p:sp>
        <p:nvSpPr>
          <p:cNvPr id="5" name="Zástupný symbol pro zápatí 4">
            <a:extLst>
              <a:ext uri="{FF2B5EF4-FFF2-40B4-BE49-F238E27FC236}">
                <a16:creationId xmlns:a16="http://schemas.microsoft.com/office/drawing/2014/main" id="{BC98E6BB-5123-42E9-9A67-AE76CA7EB36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BE1F376-AE01-4F8B-BBE3-6B071F66ECF1}"/>
              </a:ext>
            </a:extLst>
          </p:cNvPr>
          <p:cNvSpPr>
            <a:spLocks noGrp="1"/>
          </p:cNvSpPr>
          <p:nvPr>
            <p:ph type="sldNum" sz="quarter" idx="12"/>
          </p:nvPr>
        </p:nvSpPr>
        <p:spPr/>
        <p:txBody>
          <a:bodyPr/>
          <a:lstStyle/>
          <a:p>
            <a:fld id="{07D3AF99-2851-451E-845D-1D8DC54EF280}" type="slidenum">
              <a:rPr lang="cs-CZ" smtClean="0"/>
              <a:pPr/>
              <a:t>‹#›</a:t>
            </a:fld>
            <a:endParaRPr lang="cs-CZ"/>
          </a:p>
        </p:txBody>
      </p:sp>
    </p:spTree>
    <p:extLst>
      <p:ext uri="{BB962C8B-B14F-4D97-AF65-F5344CB8AC3E}">
        <p14:creationId xmlns:p14="http://schemas.microsoft.com/office/powerpoint/2010/main" val="137084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70B00D-B7C6-40B6-AB29-DE0476C8941E}"/>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A827449A-5720-4086-8837-1138A21C2E02}"/>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A8B877B-C1AB-4A9F-A3DF-775CFEE360CA}"/>
              </a:ext>
            </a:extLst>
          </p:cNvPr>
          <p:cNvSpPr>
            <a:spLocks noGrp="1"/>
          </p:cNvSpPr>
          <p:nvPr>
            <p:ph type="dt" sz="half" idx="10"/>
          </p:nvPr>
        </p:nvSpPr>
        <p:spPr/>
        <p:txBody>
          <a:bodyPr/>
          <a:lstStyle/>
          <a:p>
            <a:fld id="{6BA7D976-48E6-4D79-881C-412D9FB40EB3}" type="datetimeFigureOut">
              <a:rPr lang="cs-CZ" smtClean="0"/>
              <a:pPr/>
              <a:t>03.02.2019</a:t>
            </a:fld>
            <a:endParaRPr lang="cs-CZ"/>
          </a:p>
        </p:txBody>
      </p:sp>
      <p:sp>
        <p:nvSpPr>
          <p:cNvPr id="5" name="Zástupný symbol pro zápatí 4">
            <a:extLst>
              <a:ext uri="{FF2B5EF4-FFF2-40B4-BE49-F238E27FC236}">
                <a16:creationId xmlns:a16="http://schemas.microsoft.com/office/drawing/2014/main" id="{1CAB0130-CC5B-42AE-8219-1525DC3C902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393C012-4C05-44A3-B087-EA16FC538575}"/>
              </a:ext>
            </a:extLst>
          </p:cNvPr>
          <p:cNvSpPr>
            <a:spLocks noGrp="1"/>
          </p:cNvSpPr>
          <p:nvPr>
            <p:ph type="sldNum" sz="quarter" idx="12"/>
          </p:nvPr>
        </p:nvSpPr>
        <p:spPr/>
        <p:txBody>
          <a:bodyPr/>
          <a:lstStyle/>
          <a:p>
            <a:fld id="{07D3AF99-2851-451E-845D-1D8DC54EF280}" type="slidenum">
              <a:rPr lang="cs-CZ" smtClean="0"/>
              <a:pPr/>
              <a:t>‹#›</a:t>
            </a:fld>
            <a:endParaRPr lang="cs-CZ"/>
          </a:p>
        </p:txBody>
      </p:sp>
    </p:spTree>
    <p:extLst>
      <p:ext uri="{BB962C8B-B14F-4D97-AF65-F5344CB8AC3E}">
        <p14:creationId xmlns:p14="http://schemas.microsoft.com/office/powerpoint/2010/main" val="156398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9A6E68-027C-487F-BD9C-0BA5EFE6389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86868CB2-919D-46D1-B69E-B104B10F79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D3545C94-609E-4BED-8FB1-207125054DF1}"/>
              </a:ext>
            </a:extLst>
          </p:cNvPr>
          <p:cNvSpPr>
            <a:spLocks noGrp="1"/>
          </p:cNvSpPr>
          <p:nvPr>
            <p:ph type="dt" sz="half" idx="10"/>
          </p:nvPr>
        </p:nvSpPr>
        <p:spPr/>
        <p:txBody>
          <a:bodyPr/>
          <a:lstStyle/>
          <a:p>
            <a:fld id="{6BA7D976-48E6-4D79-881C-412D9FB40EB3}" type="datetimeFigureOut">
              <a:rPr lang="cs-CZ" smtClean="0"/>
              <a:pPr/>
              <a:t>03.02.2019</a:t>
            </a:fld>
            <a:endParaRPr lang="cs-CZ"/>
          </a:p>
        </p:txBody>
      </p:sp>
      <p:sp>
        <p:nvSpPr>
          <p:cNvPr id="5" name="Zástupný symbol pro zápatí 4">
            <a:extLst>
              <a:ext uri="{FF2B5EF4-FFF2-40B4-BE49-F238E27FC236}">
                <a16:creationId xmlns:a16="http://schemas.microsoft.com/office/drawing/2014/main" id="{853A119E-A2C1-4597-9EAA-5EEF84884E7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71FD1A4-FC4C-4B89-9605-81187447A373}"/>
              </a:ext>
            </a:extLst>
          </p:cNvPr>
          <p:cNvSpPr>
            <a:spLocks noGrp="1"/>
          </p:cNvSpPr>
          <p:nvPr>
            <p:ph type="sldNum" sz="quarter" idx="12"/>
          </p:nvPr>
        </p:nvSpPr>
        <p:spPr/>
        <p:txBody>
          <a:bodyPr/>
          <a:lstStyle/>
          <a:p>
            <a:fld id="{07D3AF99-2851-451E-845D-1D8DC54EF280}" type="slidenum">
              <a:rPr lang="cs-CZ" smtClean="0"/>
              <a:pPr/>
              <a:t>‹#›</a:t>
            </a:fld>
            <a:endParaRPr lang="cs-CZ"/>
          </a:p>
        </p:txBody>
      </p:sp>
    </p:spTree>
    <p:extLst>
      <p:ext uri="{BB962C8B-B14F-4D97-AF65-F5344CB8AC3E}">
        <p14:creationId xmlns:p14="http://schemas.microsoft.com/office/powerpoint/2010/main" val="3101474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68FE83-387A-4ED5-93C6-4A6D582E7E65}"/>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D5A4753A-D3B4-4CDD-AAFC-308A62F8DE4B}"/>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7CDEBAB3-ABCE-41F0-AB78-6003AC8D08AF}"/>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D1563624-4F03-4F7E-BB64-4BABDB385CD5}"/>
              </a:ext>
            </a:extLst>
          </p:cNvPr>
          <p:cNvSpPr>
            <a:spLocks noGrp="1"/>
          </p:cNvSpPr>
          <p:nvPr>
            <p:ph type="dt" sz="half" idx="10"/>
          </p:nvPr>
        </p:nvSpPr>
        <p:spPr/>
        <p:txBody>
          <a:bodyPr/>
          <a:lstStyle/>
          <a:p>
            <a:fld id="{6BA7D976-48E6-4D79-881C-412D9FB40EB3}" type="datetimeFigureOut">
              <a:rPr lang="cs-CZ" smtClean="0"/>
              <a:pPr/>
              <a:t>03.02.2019</a:t>
            </a:fld>
            <a:endParaRPr lang="cs-CZ"/>
          </a:p>
        </p:txBody>
      </p:sp>
      <p:sp>
        <p:nvSpPr>
          <p:cNvPr id="6" name="Zástupný symbol pro zápatí 5">
            <a:extLst>
              <a:ext uri="{FF2B5EF4-FFF2-40B4-BE49-F238E27FC236}">
                <a16:creationId xmlns:a16="http://schemas.microsoft.com/office/drawing/2014/main" id="{B9456297-476C-4A6A-9A74-576177C1D84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61DDD37-B692-4438-94BF-F5CA0DE0008C}"/>
              </a:ext>
            </a:extLst>
          </p:cNvPr>
          <p:cNvSpPr>
            <a:spLocks noGrp="1"/>
          </p:cNvSpPr>
          <p:nvPr>
            <p:ph type="sldNum" sz="quarter" idx="12"/>
          </p:nvPr>
        </p:nvSpPr>
        <p:spPr/>
        <p:txBody>
          <a:bodyPr/>
          <a:lstStyle/>
          <a:p>
            <a:fld id="{07D3AF99-2851-451E-845D-1D8DC54EF280}" type="slidenum">
              <a:rPr lang="cs-CZ" smtClean="0"/>
              <a:pPr/>
              <a:t>‹#›</a:t>
            </a:fld>
            <a:endParaRPr lang="cs-CZ"/>
          </a:p>
        </p:txBody>
      </p:sp>
    </p:spTree>
    <p:extLst>
      <p:ext uri="{BB962C8B-B14F-4D97-AF65-F5344CB8AC3E}">
        <p14:creationId xmlns:p14="http://schemas.microsoft.com/office/powerpoint/2010/main" val="2150527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559A9C-2AD2-4011-990C-5E37A2DC9E43}"/>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95ECE6CD-27D0-4C2E-8BCD-FCFC13A96D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FC588D5B-74DC-4710-8716-301CDF74B2BB}"/>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10B73F21-CFD0-4956-9247-31E265F749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AF30E56F-C36C-48C3-9920-599631B60F15}"/>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A5B7AB1-DB8A-48DB-9AAE-16BBCB60835E}"/>
              </a:ext>
            </a:extLst>
          </p:cNvPr>
          <p:cNvSpPr>
            <a:spLocks noGrp="1"/>
          </p:cNvSpPr>
          <p:nvPr>
            <p:ph type="dt" sz="half" idx="10"/>
          </p:nvPr>
        </p:nvSpPr>
        <p:spPr/>
        <p:txBody>
          <a:bodyPr/>
          <a:lstStyle/>
          <a:p>
            <a:fld id="{6BA7D976-48E6-4D79-881C-412D9FB40EB3}" type="datetimeFigureOut">
              <a:rPr lang="cs-CZ" smtClean="0"/>
              <a:pPr/>
              <a:t>03.02.2019</a:t>
            </a:fld>
            <a:endParaRPr lang="cs-CZ"/>
          </a:p>
        </p:txBody>
      </p:sp>
      <p:sp>
        <p:nvSpPr>
          <p:cNvPr id="8" name="Zástupný symbol pro zápatí 7">
            <a:extLst>
              <a:ext uri="{FF2B5EF4-FFF2-40B4-BE49-F238E27FC236}">
                <a16:creationId xmlns:a16="http://schemas.microsoft.com/office/drawing/2014/main" id="{879895D1-F275-458F-B7C5-3A6D6D5F8331}"/>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B372B5FC-8880-49AE-9E67-6975BEE7727F}"/>
              </a:ext>
            </a:extLst>
          </p:cNvPr>
          <p:cNvSpPr>
            <a:spLocks noGrp="1"/>
          </p:cNvSpPr>
          <p:nvPr>
            <p:ph type="sldNum" sz="quarter" idx="12"/>
          </p:nvPr>
        </p:nvSpPr>
        <p:spPr/>
        <p:txBody>
          <a:bodyPr/>
          <a:lstStyle/>
          <a:p>
            <a:fld id="{07D3AF99-2851-451E-845D-1D8DC54EF280}" type="slidenum">
              <a:rPr lang="cs-CZ" smtClean="0"/>
              <a:pPr/>
              <a:t>‹#›</a:t>
            </a:fld>
            <a:endParaRPr lang="cs-CZ"/>
          </a:p>
        </p:txBody>
      </p:sp>
    </p:spTree>
    <p:extLst>
      <p:ext uri="{BB962C8B-B14F-4D97-AF65-F5344CB8AC3E}">
        <p14:creationId xmlns:p14="http://schemas.microsoft.com/office/powerpoint/2010/main" val="413661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1FE7DD-1D73-4DBC-A20F-A557D28B7DCE}"/>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1EA1B46F-D3D2-42A7-A135-2C16FE873F0F}"/>
              </a:ext>
            </a:extLst>
          </p:cNvPr>
          <p:cNvSpPr>
            <a:spLocks noGrp="1"/>
          </p:cNvSpPr>
          <p:nvPr>
            <p:ph type="dt" sz="half" idx="10"/>
          </p:nvPr>
        </p:nvSpPr>
        <p:spPr/>
        <p:txBody>
          <a:bodyPr/>
          <a:lstStyle/>
          <a:p>
            <a:fld id="{6BA7D976-48E6-4D79-881C-412D9FB40EB3}" type="datetimeFigureOut">
              <a:rPr lang="cs-CZ" smtClean="0"/>
              <a:pPr/>
              <a:t>03.02.2019</a:t>
            </a:fld>
            <a:endParaRPr lang="cs-CZ"/>
          </a:p>
        </p:txBody>
      </p:sp>
      <p:sp>
        <p:nvSpPr>
          <p:cNvPr id="4" name="Zástupný symbol pro zápatí 3">
            <a:extLst>
              <a:ext uri="{FF2B5EF4-FFF2-40B4-BE49-F238E27FC236}">
                <a16:creationId xmlns:a16="http://schemas.microsoft.com/office/drawing/2014/main" id="{5EB38530-D0B7-4BF6-BF61-9A28775C011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29E03568-39DE-4271-AD96-7DCC7CD8A8E4}"/>
              </a:ext>
            </a:extLst>
          </p:cNvPr>
          <p:cNvSpPr>
            <a:spLocks noGrp="1"/>
          </p:cNvSpPr>
          <p:nvPr>
            <p:ph type="sldNum" sz="quarter" idx="12"/>
          </p:nvPr>
        </p:nvSpPr>
        <p:spPr/>
        <p:txBody>
          <a:bodyPr/>
          <a:lstStyle/>
          <a:p>
            <a:fld id="{07D3AF99-2851-451E-845D-1D8DC54EF280}" type="slidenum">
              <a:rPr lang="cs-CZ" smtClean="0"/>
              <a:pPr/>
              <a:t>‹#›</a:t>
            </a:fld>
            <a:endParaRPr lang="cs-CZ"/>
          </a:p>
        </p:txBody>
      </p:sp>
    </p:spTree>
    <p:extLst>
      <p:ext uri="{BB962C8B-B14F-4D97-AF65-F5344CB8AC3E}">
        <p14:creationId xmlns:p14="http://schemas.microsoft.com/office/powerpoint/2010/main" val="266452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EE04629-F872-4BD2-871A-2B311BC5871D}"/>
              </a:ext>
            </a:extLst>
          </p:cNvPr>
          <p:cNvSpPr>
            <a:spLocks noGrp="1"/>
          </p:cNvSpPr>
          <p:nvPr>
            <p:ph type="dt" sz="half" idx="10"/>
          </p:nvPr>
        </p:nvSpPr>
        <p:spPr/>
        <p:txBody>
          <a:bodyPr/>
          <a:lstStyle/>
          <a:p>
            <a:fld id="{6BA7D976-48E6-4D79-881C-412D9FB40EB3}" type="datetimeFigureOut">
              <a:rPr lang="cs-CZ" smtClean="0"/>
              <a:pPr/>
              <a:t>03.02.2019</a:t>
            </a:fld>
            <a:endParaRPr lang="cs-CZ"/>
          </a:p>
        </p:txBody>
      </p:sp>
      <p:sp>
        <p:nvSpPr>
          <p:cNvPr id="3" name="Zástupný symbol pro zápatí 2">
            <a:extLst>
              <a:ext uri="{FF2B5EF4-FFF2-40B4-BE49-F238E27FC236}">
                <a16:creationId xmlns:a16="http://schemas.microsoft.com/office/drawing/2014/main" id="{B0BA8269-C6C0-4D16-9DE3-58E96A5DF64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86CAF216-EE33-4CFD-A2D6-3EC626275339}"/>
              </a:ext>
            </a:extLst>
          </p:cNvPr>
          <p:cNvSpPr>
            <a:spLocks noGrp="1"/>
          </p:cNvSpPr>
          <p:nvPr>
            <p:ph type="sldNum" sz="quarter" idx="12"/>
          </p:nvPr>
        </p:nvSpPr>
        <p:spPr/>
        <p:txBody>
          <a:bodyPr/>
          <a:lstStyle/>
          <a:p>
            <a:fld id="{07D3AF99-2851-451E-845D-1D8DC54EF280}" type="slidenum">
              <a:rPr lang="cs-CZ" smtClean="0"/>
              <a:pPr/>
              <a:t>‹#›</a:t>
            </a:fld>
            <a:endParaRPr lang="cs-CZ"/>
          </a:p>
        </p:txBody>
      </p:sp>
    </p:spTree>
    <p:extLst>
      <p:ext uri="{BB962C8B-B14F-4D97-AF65-F5344CB8AC3E}">
        <p14:creationId xmlns:p14="http://schemas.microsoft.com/office/powerpoint/2010/main" val="2187311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E53230-2DDA-469F-AC02-6B851C19D57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B87F87B2-8BE5-44EC-B67C-C2634BB9A5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235EFE0B-4D15-42B0-B7B9-F924B7B2A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EF6EA122-6167-4262-AFBC-AD81F1E0153C}"/>
              </a:ext>
            </a:extLst>
          </p:cNvPr>
          <p:cNvSpPr>
            <a:spLocks noGrp="1"/>
          </p:cNvSpPr>
          <p:nvPr>
            <p:ph type="dt" sz="half" idx="10"/>
          </p:nvPr>
        </p:nvSpPr>
        <p:spPr/>
        <p:txBody>
          <a:bodyPr/>
          <a:lstStyle/>
          <a:p>
            <a:fld id="{6BA7D976-48E6-4D79-881C-412D9FB40EB3}" type="datetimeFigureOut">
              <a:rPr lang="cs-CZ" smtClean="0"/>
              <a:pPr/>
              <a:t>03.02.2019</a:t>
            </a:fld>
            <a:endParaRPr lang="cs-CZ"/>
          </a:p>
        </p:txBody>
      </p:sp>
      <p:sp>
        <p:nvSpPr>
          <p:cNvPr id="6" name="Zástupný symbol pro zápatí 5">
            <a:extLst>
              <a:ext uri="{FF2B5EF4-FFF2-40B4-BE49-F238E27FC236}">
                <a16:creationId xmlns:a16="http://schemas.microsoft.com/office/drawing/2014/main" id="{1442083B-1CA7-4BA7-98C0-EDC5A76E5FC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3807E84-559D-4415-9102-9E5D81564994}"/>
              </a:ext>
            </a:extLst>
          </p:cNvPr>
          <p:cNvSpPr>
            <a:spLocks noGrp="1"/>
          </p:cNvSpPr>
          <p:nvPr>
            <p:ph type="sldNum" sz="quarter" idx="12"/>
          </p:nvPr>
        </p:nvSpPr>
        <p:spPr/>
        <p:txBody>
          <a:bodyPr/>
          <a:lstStyle/>
          <a:p>
            <a:fld id="{07D3AF99-2851-451E-845D-1D8DC54EF280}" type="slidenum">
              <a:rPr lang="cs-CZ" smtClean="0"/>
              <a:pPr/>
              <a:t>‹#›</a:t>
            </a:fld>
            <a:endParaRPr lang="cs-CZ"/>
          </a:p>
        </p:txBody>
      </p:sp>
    </p:spTree>
    <p:extLst>
      <p:ext uri="{BB962C8B-B14F-4D97-AF65-F5344CB8AC3E}">
        <p14:creationId xmlns:p14="http://schemas.microsoft.com/office/powerpoint/2010/main" val="2596772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9E1917-E16C-4713-895B-30B2F957D04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9B200BD9-EFA8-4C7C-835A-B6121B2EF0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B4CD3C9A-957B-4C9C-BD10-18D1EC4C5A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25F62588-9E0F-4579-A5D5-9C9ED214BA4E}"/>
              </a:ext>
            </a:extLst>
          </p:cNvPr>
          <p:cNvSpPr>
            <a:spLocks noGrp="1"/>
          </p:cNvSpPr>
          <p:nvPr>
            <p:ph type="dt" sz="half" idx="10"/>
          </p:nvPr>
        </p:nvSpPr>
        <p:spPr/>
        <p:txBody>
          <a:bodyPr/>
          <a:lstStyle/>
          <a:p>
            <a:fld id="{6BA7D976-48E6-4D79-881C-412D9FB40EB3}" type="datetimeFigureOut">
              <a:rPr lang="cs-CZ" smtClean="0"/>
              <a:pPr/>
              <a:t>03.02.2019</a:t>
            </a:fld>
            <a:endParaRPr lang="cs-CZ"/>
          </a:p>
        </p:txBody>
      </p:sp>
      <p:sp>
        <p:nvSpPr>
          <p:cNvPr id="6" name="Zástupný symbol pro zápatí 5">
            <a:extLst>
              <a:ext uri="{FF2B5EF4-FFF2-40B4-BE49-F238E27FC236}">
                <a16:creationId xmlns:a16="http://schemas.microsoft.com/office/drawing/2014/main" id="{8BCE6426-8679-41DD-A59D-1B2E9C3737B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F2A166E-D1F8-4A5E-83B9-19C3F4C26632}"/>
              </a:ext>
            </a:extLst>
          </p:cNvPr>
          <p:cNvSpPr>
            <a:spLocks noGrp="1"/>
          </p:cNvSpPr>
          <p:nvPr>
            <p:ph type="sldNum" sz="quarter" idx="12"/>
          </p:nvPr>
        </p:nvSpPr>
        <p:spPr/>
        <p:txBody>
          <a:bodyPr/>
          <a:lstStyle/>
          <a:p>
            <a:fld id="{07D3AF99-2851-451E-845D-1D8DC54EF280}" type="slidenum">
              <a:rPr lang="cs-CZ" smtClean="0"/>
              <a:pPr/>
              <a:t>‹#›</a:t>
            </a:fld>
            <a:endParaRPr lang="cs-CZ"/>
          </a:p>
        </p:txBody>
      </p:sp>
    </p:spTree>
    <p:extLst>
      <p:ext uri="{BB962C8B-B14F-4D97-AF65-F5344CB8AC3E}">
        <p14:creationId xmlns:p14="http://schemas.microsoft.com/office/powerpoint/2010/main" val="113055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69046FF-8385-4AB5-BCE9-AEFF5F1C04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01CAFDC8-0C35-4793-8CDA-C2755CCFE5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54FA360-41D0-4216-A7EF-22B8DF9A6D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7D976-48E6-4D79-881C-412D9FB40EB3}" type="datetimeFigureOut">
              <a:rPr lang="cs-CZ" smtClean="0"/>
              <a:pPr/>
              <a:t>03.02.2019</a:t>
            </a:fld>
            <a:endParaRPr lang="cs-CZ"/>
          </a:p>
        </p:txBody>
      </p:sp>
      <p:sp>
        <p:nvSpPr>
          <p:cNvPr id="5" name="Zástupný symbol pro zápatí 4">
            <a:extLst>
              <a:ext uri="{FF2B5EF4-FFF2-40B4-BE49-F238E27FC236}">
                <a16:creationId xmlns:a16="http://schemas.microsoft.com/office/drawing/2014/main" id="{4C53156E-C836-4FCF-B67B-816B27D47E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AD5D237D-DB9A-4252-86AA-EECB3CE74F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3AF99-2851-451E-845D-1D8DC54EF280}" type="slidenum">
              <a:rPr lang="cs-CZ" smtClean="0"/>
              <a:pPr/>
              <a:t>‹#›</a:t>
            </a:fld>
            <a:endParaRPr lang="cs-CZ"/>
          </a:p>
        </p:txBody>
      </p:sp>
    </p:spTree>
    <p:extLst>
      <p:ext uri="{BB962C8B-B14F-4D97-AF65-F5344CB8AC3E}">
        <p14:creationId xmlns:p14="http://schemas.microsoft.com/office/powerpoint/2010/main" val="252412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FACCA7-1C63-42B6-B8EB-E741790EBD1C}"/>
              </a:ext>
            </a:extLst>
          </p:cNvPr>
          <p:cNvSpPr>
            <a:spLocks noGrp="1"/>
          </p:cNvSpPr>
          <p:nvPr>
            <p:ph type="ctrTitle"/>
          </p:nvPr>
        </p:nvSpPr>
        <p:spPr/>
        <p:txBody>
          <a:bodyPr/>
          <a:lstStyle/>
          <a:p>
            <a:r>
              <a:rPr lang="cs-CZ" dirty="0"/>
              <a:t>TEORIE TĚLESNÉ KULTURY II.</a:t>
            </a:r>
          </a:p>
        </p:txBody>
      </p:sp>
      <p:sp>
        <p:nvSpPr>
          <p:cNvPr id="3" name="Podnadpis 2">
            <a:extLst>
              <a:ext uri="{FF2B5EF4-FFF2-40B4-BE49-F238E27FC236}">
                <a16:creationId xmlns:a16="http://schemas.microsoft.com/office/drawing/2014/main" id="{DCA1113C-CBA9-48D6-AC03-86D74495CFAF}"/>
              </a:ext>
            </a:extLst>
          </p:cNvPr>
          <p:cNvSpPr>
            <a:spLocks noGrp="1"/>
          </p:cNvSpPr>
          <p:nvPr>
            <p:ph type="subTitle" idx="1"/>
          </p:nvPr>
        </p:nvSpPr>
        <p:spPr/>
        <p:txBody>
          <a:bodyPr>
            <a:normAutofit/>
          </a:bodyPr>
          <a:lstStyle/>
          <a:p>
            <a:r>
              <a:rPr lang="cs-CZ" sz="3200" dirty="0"/>
              <a:t>Martin Dlouhý</a:t>
            </a:r>
          </a:p>
        </p:txBody>
      </p:sp>
    </p:spTree>
    <p:extLst>
      <p:ext uri="{BB962C8B-B14F-4D97-AF65-F5344CB8AC3E}">
        <p14:creationId xmlns:p14="http://schemas.microsoft.com/office/powerpoint/2010/main" val="1292763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Podíl TK na tvorbě osobnosti člověka</a:t>
            </a:r>
          </a:p>
        </p:txBody>
      </p:sp>
      <p:sp>
        <p:nvSpPr>
          <p:cNvPr id="3" name="Zástupný symbol pro obsah 2"/>
          <p:cNvSpPr>
            <a:spLocks noGrp="1"/>
          </p:cNvSpPr>
          <p:nvPr>
            <p:ph idx="1"/>
          </p:nvPr>
        </p:nvSpPr>
        <p:spPr/>
        <p:txBody>
          <a:bodyPr>
            <a:normAutofit fontScale="77500" lnSpcReduction="20000"/>
          </a:bodyPr>
          <a:lstStyle/>
          <a:p>
            <a:r>
              <a:rPr lang="cs-CZ" dirty="0"/>
              <a:t>Osobnost – problematická definice</a:t>
            </a:r>
          </a:p>
          <a:p>
            <a:r>
              <a:rPr lang="cs-CZ" dirty="0"/>
              <a:t>Vliv tělesných cvičení na člověka a jeho osobnost (endorfiny, mor-vol </a:t>
            </a:r>
            <a:r>
              <a:rPr lang="cs-CZ" dirty="0" err="1"/>
              <a:t>vl</a:t>
            </a:r>
            <a:r>
              <a:rPr lang="cs-CZ" dirty="0"/>
              <a:t>, soc </a:t>
            </a:r>
            <a:r>
              <a:rPr lang="cs-CZ" dirty="0" err="1"/>
              <a:t>interpers</a:t>
            </a:r>
            <a:r>
              <a:rPr lang="cs-CZ" dirty="0"/>
              <a:t> vztahy, </a:t>
            </a:r>
            <a:r>
              <a:rPr lang="cs-CZ" dirty="0" err="1"/>
              <a:t>uspok</a:t>
            </a:r>
            <a:r>
              <a:rPr lang="cs-CZ" dirty="0"/>
              <a:t> P-S potřeb ,úspěch, potřeba vlastní realizace, pozice v soc sk, </a:t>
            </a:r>
            <a:r>
              <a:rPr lang="cs-CZ" dirty="0" err="1"/>
              <a:t>potvr</a:t>
            </a:r>
            <a:r>
              <a:rPr lang="cs-CZ" dirty="0"/>
              <a:t> </a:t>
            </a:r>
            <a:r>
              <a:rPr lang="cs-CZ" dirty="0" err="1"/>
              <a:t>nef</a:t>
            </a:r>
            <a:r>
              <a:rPr lang="cs-CZ" dirty="0"/>
              <a:t> soc </a:t>
            </a:r>
            <a:r>
              <a:rPr lang="cs-CZ" dirty="0" err="1"/>
              <a:t>stat</a:t>
            </a:r>
            <a:r>
              <a:rPr lang="cs-CZ" dirty="0"/>
              <a:t>)</a:t>
            </a:r>
          </a:p>
          <a:p>
            <a:r>
              <a:rPr lang="cs-CZ" dirty="0"/>
              <a:t>Vztah TK a vzdělání</a:t>
            </a:r>
          </a:p>
          <a:p>
            <a:r>
              <a:rPr lang="cs-CZ" dirty="0"/>
              <a:t>Vazba TK a </a:t>
            </a:r>
            <a:r>
              <a:rPr lang="cs-CZ" dirty="0" err="1"/>
              <a:t>poh</a:t>
            </a:r>
            <a:r>
              <a:rPr lang="cs-CZ" dirty="0"/>
              <a:t> dok = estetika</a:t>
            </a:r>
          </a:p>
          <a:p>
            <a:r>
              <a:rPr lang="cs-CZ" dirty="0"/>
              <a:t>Vztah TK a PP – </a:t>
            </a:r>
            <a:r>
              <a:rPr lang="cs-CZ" dirty="0" err="1"/>
              <a:t>ovliv</a:t>
            </a:r>
            <a:r>
              <a:rPr lang="cs-CZ" dirty="0"/>
              <a:t> participaci </a:t>
            </a:r>
            <a:r>
              <a:rPr lang="cs-CZ" dirty="0" err="1"/>
              <a:t>čl</a:t>
            </a:r>
            <a:r>
              <a:rPr lang="cs-CZ" dirty="0"/>
              <a:t> na sféře činností pro něj důležitých</a:t>
            </a:r>
          </a:p>
          <a:p>
            <a:r>
              <a:rPr lang="cs-CZ" dirty="0"/>
              <a:t>Vztah TK a brannosti – zaměřen na podmínky události mimořádného charakteru</a:t>
            </a:r>
          </a:p>
          <a:p>
            <a:r>
              <a:rPr lang="cs-CZ" dirty="0"/>
              <a:t>Vztah TK a výchovy - !!! – integrativní charakter – využití potenciálu, který je výsledkem vztahů předcházejících</a:t>
            </a:r>
          </a:p>
          <a:p>
            <a:r>
              <a:rPr lang="cs-CZ" dirty="0"/>
              <a:t>Mravní kodex č je rozhodující</a:t>
            </a:r>
          </a:p>
          <a:p>
            <a:r>
              <a:rPr lang="cs-CZ" i="1" dirty="0"/>
              <a:t>Zamyslete se tedy nad významným podílem TK při tvorbě zdraví, při výchově člověka (zvláště mladého), při vytváření mravních postojů atd.</a:t>
            </a:r>
          </a:p>
          <a:p>
            <a:endParaRPr lang="cs-CZ" dirty="0"/>
          </a:p>
        </p:txBody>
      </p:sp>
    </p:spTree>
    <p:extLst>
      <p:ext uri="{BB962C8B-B14F-4D97-AF65-F5344CB8AC3E}">
        <p14:creationId xmlns:p14="http://schemas.microsoft.com/office/powerpoint/2010/main" val="35621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Podíl tělesné kultury na tvorbě systému životních hodnot a idejí </a:t>
            </a:r>
          </a:p>
        </p:txBody>
      </p:sp>
      <p:sp>
        <p:nvSpPr>
          <p:cNvPr id="3" name="Zástupný symbol pro obsah 2"/>
          <p:cNvSpPr>
            <a:spLocks noGrp="1"/>
          </p:cNvSpPr>
          <p:nvPr>
            <p:ph idx="1"/>
          </p:nvPr>
        </p:nvSpPr>
        <p:spPr/>
        <p:txBody>
          <a:bodyPr>
            <a:normAutofit lnSpcReduction="10000"/>
          </a:bodyPr>
          <a:lstStyle/>
          <a:p>
            <a:r>
              <a:rPr lang="cs-CZ" dirty="0"/>
              <a:t>Veškerá činnost člověka, realizace všech jeho funkcí, je orientována systémem hodnot, které přijal za vlastní (</a:t>
            </a:r>
            <a:r>
              <a:rPr lang="cs-CZ" dirty="0" err="1"/>
              <a:t>tv</a:t>
            </a:r>
            <a:r>
              <a:rPr lang="cs-CZ" dirty="0"/>
              <a:t> aktivita).</a:t>
            </a:r>
          </a:p>
          <a:p>
            <a:r>
              <a:rPr lang="nl-NL" dirty="0"/>
              <a:t>systém hodnot je tělesnou kulturou ovlivnitelný</a:t>
            </a:r>
            <a:r>
              <a:rPr lang="cs-CZ" dirty="0"/>
              <a:t> – ale – os. </a:t>
            </a:r>
            <a:r>
              <a:rPr lang="cs-CZ" dirty="0" err="1"/>
              <a:t>Ped</a:t>
            </a:r>
            <a:r>
              <a:rPr lang="cs-CZ" dirty="0"/>
              <a:t>., podmínek a </a:t>
            </a:r>
            <a:r>
              <a:rPr lang="cs-CZ" dirty="0" err="1"/>
              <a:t>vých</a:t>
            </a:r>
            <a:endParaRPr lang="cs-CZ" dirty="0"/>
          </a:p>
          <a:p>
            <a:r>
              <a:rPr lang="cs-CZ" dirty="0"/>
              <a:t>Hodnoty TK mají vazbu na celospolečenské hodnoty</a:t>
            </a:r>
          </a:p>
          <a:p>
            <a:r>
              <a:rPr lang="cs-CZ" dirty="0"/>
              <a:t>Na tvorbě systému životních hodnot se tak tělesná kultura podílí jako celek, jako fungující systém, který je vázán na systémy vyššího řádu.</a:t>
            </a:r>
          </a:p>
          <a:p>
            <a:r>
              <a:rPr lang="cs-CZ" dirty="0"/>
              <a:t>??? </a:t>
            </a:r>
            <a:r>
              <a:rPr lang="cs-CZ" i="1" dirty="0"/>
              <a:t>Pokuste se vyjádřit negativní stránky procesu ovlivňování mladých sportovců prostřednictvím tělesné kultury – např. ve vrcholovém sportu. Změny v hodnotové orientaci mladých lidí.</a:t>
            </a:r>
          </a:p>
          <a:p>
            <a:endParaRPr lang="cs-CZ" dirty="0"/>
          </a:p>
          <a:p>
            <a:endParaRPr lang="cs-CZ" dirty="0"/>
          </a:p>
        </p:txBody>
      </p:sp>
    </p:spTree>
    <p:extLst>
      <p:ext uri="{BB962C8B-B14F-4D97-AF65-F5344CB8AC3E}">
        <p14:creationId xmlns:p14="http://schemas.microsoft.com/office/powerpoint/2010/main" val="2005664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Podíl tělesné kultury na tvorbě a kvalitě sociálních vztahů</a:t>
            </a:r>
          </a:p>
        </p:txBody>
      </p:sp>
      <p:sp>
        <p:nvSpPr>
          <p:cNvPr id="3" name="Zástupný symbol pro obsah 2"/>
          <p:cNvSpPr>
            <a:spLocks noGrp="1"/>
          </p:cNvSpPr>
          <p:nvPr>
            <p:ph idx="1"/>
          </p:nvPr>
        </p:nvSpPr>
        <p:spPr>
          <a:xfrm>
            <a:off x="962526" y="1690688"/>
            <a:ext cx="10391274" cy="5053263"/>
          </a:xfrm>
        </p:spPr>
        <p:txBody>
          <a:bodyPr>
            <a:normAutofit fontScale="85000" lnSpcReduction="20000"/>
          </a:bodyPr>
          <a:lstStyle/>
          <a:p>
            <a:r>
              <a:rPr lang="cs-CZ" dirty="0"/>
              <a:t>Člověk jako bytost společenská se vyvíjí a realizuje ve společenských vztazích. Termín "vztah", vyjadřující souvislost různých jevů nebo částí určitého celku (vztahů mezi lidmi)</a:t>
            </a:r>
          </a:p>
          <a:p>
            <a:r>
              <a:rPr lang="cs-CZ" dirty="0"/>
              <a:t>podíl tělesné kultury na tvorbě a kvalitě sociálních vztahů (socializační a kultivační funkce)</a:t>
            </a:r>
          </a:p>
          <a:p>
            <a:endParaRPr lang="cs-CZ" dirty="0"/>
          </a:p>
          <a:p>
            <a:r>
              <a:rPr lang="cs-CZ" dirty="0"/>
              <a:t>Jestliže tělesná kultura kladně ovlivňuje člověka po stránce fyzické, psychické i sociální, potom je uváděný podíl na tvorbě a kvalitě sociálních vztahů výrazem jejích funkcí sociálních. Ty v sobě přitom zahrnují stránku fyzickou a psychickou. V tom smyslu tedy  působení tělesné kultury v oblasti sociální představuje nejvyšší, výslednou úroveň. Výrazem vztahu tělesná kultura – jedinec jsou, ve shodě s chápáním člověka jako bytosti společenské, jeho sociální projevy jako výslednice fyzických, psychických a sociálních předpokladů, orientovaných socializačními a kultivačními procesy tělesné kultury. </a:t>
            </a:r>
          </a:p>
          <a:p>
            <a:r>
              <a:rPr lang="cs-CZ" dirty="0"/>
              <a:t>??? </a:t>
            </a:r>
            <a:r>
              <a:rPr lang="cs-CZ" i="1" dirty="0"/>
              <a:t>Myslíte si, že oblast tělesné kultury může přispět na zlepšení resp. vytváření pozitivních rodinných vztahů?</a:t>
            </a:r>
          </a:p>
          <a:p>
            <a:endParaRPr lang="cs-CZ" dirty="0"/>
          </a:p>
          <a:p>
            <a:endParaRPr lang="cs-CZ" dirty="0"/>
          </a:p>
        </p:txBody>
      </p:sp>
    </p:spTree>
    <p:extLst>
      <p:ext uri="{BB962C8B-B14F-4D97-AF65-F5344CB8AC3E}">
        <p14:creationId xmlns:p14="http://schemas.microsoft.com/office/powerpoint/2010/main" val="35071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Požadované znalosti</a:t>
            </a:r>
          </a:p>
        </p:txBody>
      </p:sp>
      <p:sp>
        <p:nvSpPr>
          <p:cNvPr id="3" name="Zástupný symbol pro obsah 2"/>
          <p:cNvSpPr>
            <a:spLocks noGrp="1"/>
          </p:cNvSpPr>
          <p:nvPr>
            <p:ph idx="1"/>
          </p:nvPr>
        </p:nvSpPr>
        <p:spPr/>
        <p:txBody>
          <a:bodyPr>
            <a:normAutofit/>
          </a:bodyPr>
          <a:lstStyle/>
          <a:p>
            <a:r>
              <a:rPr lang="cs-CZ" dirty="0"/>
              <a:t>vyjmenovat a charakterizovat základní druhy lidské motoriky, obhájit význam působení celé oblasti TK na rozvoj individua (tj. na zkvalitňování činností ve všech sférách života, na tvorbě osobnosti člověka, na vytváření systému životních hodnot, na tvorbě sociálních vztahů)</a:t>
            </a:r>
          </a:p>
        </p:txBody>
      </p:sp>
    </p:spTree>
    <p:extLst>
      <p:ext uri="{BB962C8B-B14F-4D97-AF65-F5344CB8AC3E}">
        <p14:creationId xmlns:p14="http://schemas.microsoft.com/office/powerpoint/2010/main" val="364002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pl-PL" b="1" dirty="0"/>
              <a:t>Kultura</a:t>
            </a:r>
            <a:endParaRPr lang="cs-CZ" b="1" dirty="0"/>
          </a:p>
        </p:txBody>
      </p:sp>
      <p:sp>
        <p:nvSpPr>
          <p:cNvPr id="3" name="Zástupný symbol pro obsah 2"/>
          <p:cNvSpPr>
            <a:spLocks noGrp="1"/>
          </p:cNvSpPr>
          <p:nvPr>
            <p:ph idx="1"/>
          </p:nvPr>
        </p:nvSpPr>
        <p:spPr/>
        <p:txBody>
          <a:bodyPr>
            <a:normAutofit lnSpcReduction="10000"/>
          </a:bodyPr>
          <a:lstStyle/>
          <a:p>
            <a:r>
              <a:rPr lang="cs-CZ" dirty="0"/>
              <a:t>kultura = umění….???? – hlubší, širší, všestrannější</a:t>
            </a:r>
          </a:p>
          <a:p>
            <a:r>
              <a:rPr lang="cs-CZ" dirty="0"/>
              <a:t>"</a:t>
            </a:r>
            <a:r>
              <a:rPr lang="cs-CZ" dirty="0" err="1"/>
              <a:t>cultura</a:t>
            </a:r>
            <a:r>
              <a:rPr lang="cs-CZ" dirty="0"/>
              <a:t>", což představovalo zušlechtění, vzdělání, příp. pěstování. Historickým vývojem – mnohem širší obsah a význam</a:t>
            </a:r>
          </a:p>
          <a:p>
            <a:r>
              <a:rPr lang="cs-CZ" dirty="0"/>
              <a:t>Kultura v dnešním pojetí je velmi všestranně působícím jevem, který proniká prakticky do všech oblastí našeho života.</a:t>
            </a:r>
          </a:p>
          <a:p>
            <a:r>
              <a:rPr lang="cs-CZ" dirty="0"/>
              <a:t>Je tedy jevem společenským. Žádným způsobem nelze kulturu oddělit od společnosti. Její úroveň i funkce je závislá na všech společenských změnách, s nimiž se sama mění. </a:t>
            </a:r>
          </a:p>
          <a:p>
            <a:r>
              <a:rPr lang="cs-CZ" dirty="0"/>
              <a:t>Odpovídá tedy všem ekonomickým, politickým, společenským a jiným změnám</a:t>
            </a:r>
          </a:p>
          <a:p>
            <a:endParaRPr lang="cs-CZ" dirty="0"/>
          </a:p>
          <a:p>
            <a:endParaRPr lang="cs-CZ" dirty="0"/>
          </a:p>
          <a:p>
            <a:endParaRPr lang="cs-CZ" dirty="0"/>
          </a:p>
        </p:txBody>
      </p:sp>
    </p:spTree>
    <p:extLst>
      <p:ext uri="{BB962C8B-B14F-4D97-AF65-F5344CB8AC3E}">
        <p14:creationId xmlns:p14="http://schemas.microsoft.com/office/powerpoint/2010/main" val="775656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943132" y="-444344"/>
            <a:ext cx="10515600" cy="1325563"/>
          </a:xfrm>
        </p:spPr>
        <p:txBody>
          <a:bodyPr/>
          <a:lstStyle/>
          <a:p>
            <a:endParaRPr lang="cs-CZ" dirty="0"/>
          </a:p>
        </p:txBody>
      </p:sp>
      <p:sp>
        <p:nvSpPr>
          <p:cNvPr id="6" name="Zástupný symbol pro obsah 5"/>
          <p:cNvSpPr>
            <a:spLocks noGrp="1"/>
          </p:cNvSpPr>
          <p:nvPr>
            <p:ph idx="1"/>
          </p:nvPr>
        </p:nvSpPr>
        <p:spPr>
          <a:xfrm>
            <a:off x="838200" y="1004341"/>
            <a:ext cx="10515600" cy="5172622"/>
          </a:xfrm>
        </p:spPr>
        <p:txBody>
          <a:bodyPr/>
          <a:lstStyle/>
          <a:p>
            <a:r>
              <a:rPr lang="cs-CZ" dirty="0"/>
              <a:t>Definice?: souhrn materiálních a duchovních hodnot vytvořených lidmi v procesu historického vývoje. (KM)</a:t>
            </a:r>
          </a:p>
          <a:p>
            <a:r>
              <a:rPr lang="cs-CZ" dirty="0"/>
              <a:t>??? Nelze chápan jen jako hod sumář </a:t>
            </a:r>
            <a:r>
              <a:rPr lang="cs-CZ" dirty="0" err="1"/>
              <a:t>nez</a:t>
            </a:r>
            <a:r>
              <a:rPr lang="cs-CZ" dirty="0"/>
              <a:t> na spol </a:t>
            </a:r>
            <a:r>
              <a:rPr lang="cs-CZ" dirty="0" err="1"/>
              <a:t>výv</a:t>
            </a:r>
            <a:endParaRPr lang="cs-CZ" dirty="0"/>
          </a:p>
          <a:p>
            <a:r>
              <a:rPr lang="cs-CZ" dirty="0"/>
              <a:t>výsledek konkrétní činnosti v určité etapě společenského vývoje i jako součást nepřetržitého procesu, který na nás všestranně působí</a:t>
            </a:r>
          </a:p>
          <a:p>
            <a:r>
              <a:rPr lang="cs-CZ" dirty="0"/>
              <a:t>podle MERILLA, F. (1962), je také kultura chování, kterému se lidé učí a které je výsledkem jejich vzájemné činnosti.</a:t>
            </a:r>
          </a:p>
          <a:p>
            <a:r>
              <a:rPr lang="cs-CZ" dirty="0"/>
              <a:t> </a:t>
            </a:r>
            <a:r>
              <a:rPr lang="cs-CZ" dirty="0" err="1"/>
              <a:t>J.L.Fischer</a:t>
            </a:r>
            <a:r>
              <a:rPr lang="cs-CZ" dirty="0"/>
              <a:t> (první rektor Univerzity Palackého po jejím znovuobnovení) charakterizoval ve svém filozofickém díle kulturu jako souhrn výsledků lidské činnosti dosažených v historickém vývoji</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1537333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fontScale="77500" lnSpcReduction="20000"/>
          </a:bodyPr>
          <a:lstStyle/>
          <a:p>
            <a:r>
              <a:rPr lang="cs-CZ" dirty="0"/>
              <a:t>Zcela specifickou vlastností kultury je její vyjádřitelnost v symbolech. Samotný symbol přitom považujeme za zobecňující prvek lidského myšlení, kterým vyjadřujeme různé hodnoty individuálního a společenského života. Symbolem je zajišťována vlastní tvorba kultury - může jím být slovo, melodie, obraz, chování, vzhled prostředí, ale také cvik, hra atp.</a:t>
            </a:r>
          </a:p>
          <a:p>
            <a:r>
              <a:rPr lang="cs-CZ" dirty="0"/>
              <a:t>Pro kulturu je typická skutečnost, že ji lze charakterizovat čtyřmi základními skupinami znaků (CIKLER, J., 1970 aj.):</a:t>
            </a:r>
          </a:p>
          <a:p>
            <a:r>
              <a:rPr lang="cs-CZ" dirty="0"/>
              <a:t>1 je </a:t>
            </a:r>
            <a:r>
              <a:rPr lang="cs-CZ" dirty="0" err="1"/>
              <a:t>superorganizací</a:t>
            </a:r>
            <a:r>
              <a:rPr lang="cs-CZ" dirty="0"/>
              <a:t>, zahrnující společenské elementy - kultura se řídí a vzniká často bez cílených zásahů společnosti, je nade vším,</a:t>
            </a:r>
          </a:p>
          <a:p>
            <a:r>
              <a:rPr lang="cs-CZ" dirty="0"/>
              <a:t>2 je historická, zahrnující ideje, modely a hodnoty,</a:t>
            </a:r>
          </a:p>
          <a:p>
            <a:r>
              <a:rPr lang="cs-CZ" dirty="0"/>
              <a:t>3 je produktem jednání a chování společnosti</a:t>
            </a:r>
          </a:p>
          <a:p>
            <a:r>
              <a:rPr lang="cs-CZ" dirty="0"/>
              <a:t>4 je vyjádřitelná v symbolech</a:t>
            </a:r>
          </a:p>
          <a:p>
            <a:pPr marL="0" indent="0">
              <a:buNone/>
            </a:pPr>
            <a:r>
              <a:rPr lang="cs-CZ" i="1" dirty="0"/>
              <a:t>??? Pokuste se v „naší“ oblasti odhalit několik symbolů a zamyslete se nad jejich významem.</a:t>
            </a:r>
          </a:p>
          <a:p>
            <a:endParaRPr lang="cs-CZ" dirty="0"/>
          </a:p>
          <a:p>
            <a:endParaRPr lang="cs-CZ" dirty="0"/>
          </a:p>
        </p:txBody>
      </p:sp>
    </p:spTree>
    <p:extLst>
      <p:ext uri="{BB962C8B-B14F-4D97-AF65-F5344CB8AC3E}">
        <p14:creationId xmlns:p14="http://schemas.microsoft.com/office/powerpoint/2010/main" val="3202639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Kultura materiální</a:t>
            </a:r>
            <a:br>
              <a:rPr lang="cs-CZ" dirty="0"/>
            </a:b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a:t>Do kultury materiální zahrnujeme všechno to, čím jsme schopni uspokojit materiální potřeby člověka. </a:t>
            </a:r>
          </a:p>
          <a:p>
            <a:r>
              <a:rPr lang="cs-CZ" dirty="0"/>
              <a:t>Celou sumu těchto potřeb můžeme rozdělit do různých skupin:</a:t>
            </a:r>
          </a:p>
          <a:p>
            <a:r>
              <a:rPr lang="cs-CZ" dirty="0"/>
              <a:t>pracovní prostředky (nástroje, výrobní technika),</a:t>
            </a:r>
          </a:p>
          <a:p>
            <a:r>
              <a:rPr lang="cs-CZ" dirty="0"/>
              <a:t>předměty denní potřeby (obydlí, oděv),</a:t>
            </a:r>
          </a:p>
          <a:p>
            <a:r>
              <a:rPr lang="cs-CZ" dirty="0"/>
              <a:t>komunikační prostředky atp., ale i pracovní vztahy lidí</a:t>
            </a:r>
          </a:p>
          <a:p>
            <a:r>
              <a:rPr lang="cs-CZ" dirty="0"/>
              <a:t>profesionální dovednosti</a:t>
            </a:r>
          </a:p>
          <a:p>
            <a:r>
              <a:rPr lang="cs-CZ" dirty="0"/>
              <a:t>společenské poměry atp.</a:t>
            </a:r>
          </a:p>
          <a:p>
            <a:pPr marL="0" indent="0">
              <a:buNone/>
            </a:pPr>
            <a:r>
              <a:rPr lang="cs-CZ" i="1" dirty="0"/>
              <a:t>??? Pokuste se u každé z výše uvedených skupin najít odpovídající příklad z oblasti tělesné kultury.</a:t>
            </a:r>
          </a:p>
          <a:p>
            <a:pPr marL="0" indent="0">
              <a:buNone/>
            </a:pPr>
            <a:endParaRPr lang="cs-CZ" dirty="0"/>
          </a:p>
          <a:p>
            <a:pPr marL="0" indent="0">
              <a:buNone/>
            </a:pPr>
            <a:endParaRPr lang="cs-CZ" dirty="0"/>
          </a:p>
          <a:p>
            <a:endParaRPr lang="cs-CZ" dirty="0"/>
          </a:p>
        </p:txBody>
      </p:sp>
    </p:spTree>
    <p:extLst>
      <p:ext uri="{BB962C8B-B14F-4D97-AF65-F5344CB8AC3E}">
        <p14:creationId xmlns:p14="http://schemas.microsoft.com/office/powerpoint/2010/main" val="1473932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Kultura duchovní</a:t>
            </a:r>
          </a:p>
        </p:txBody>
      </p:sp>
      <p:sp>
        <p:nvSpPr>
          <p:cNvPr id="3" name="Zástupný symbol pro obsah 2"/>
          <p:cNvSpPr>
            <a:spLocks noGrp="1"/>
          </p:cNvSpPr>
          <p:nvPr>
            <p:ph idx="1"/>
          </p:nvPr>
        </p:nvSpPr>
        <p:spPr/>
        <p:txBody>
          <a:bodyPr>
            <a:normAutofit/>
          </a:bodyPr>
          <a:lstStyle/>
          <a:p>
            <a:r>
              <a:rPr lang="cs-CZ" dirty="0"/>
              <a:t>Do oblasti duchovní kultury zařazujeme to, co obohacuje a pozvedá život člověka, co uspokojuje jeho duchovní potřeby. </a:t>
            </a:r>
          </a:p>
          <a:p>
            <a:r>
              <a:rPr lang="cs-CZ" dirty="0"/>
              <a:t>Jsou to:</a:t>
            </a:r>
          </a:p>
          <a:p>
            <a:r>
              <a:rPr lang="cs-CZ" dirty="0"/>
              <a:t>hodnoty umělecké (díla literární, hudební, výtvarná...),</a:t>
            </a:r>
          </a:p>
          <a:p>
            <a:r>
              <a:rPr lang="cs-CZ" dirty="0"/>
              <a:t>vědecké poznatky</a:t>
            </a:r>
          </a:p>
          <a:p>
            <a:r>
              <a:rPr lang="cs-CZ" dirty="0"/>
              <a:t>právní ustanovení</a:t>
            </a:r>
          </a:p>
          <a:p>
            <a:r>
              <a:rPr lang="cs-CZ" dirty="0"/>
              <a:t>etické normy atp., ale i veškerá činnost, která k vytvoření těchto hodnot směřuje, tedy výchova a vzdělání</a:t>
            </a:r>
          </a:p>
          <a:p>
            <a:pPr marL="0" indent="0">
              <a:buNone/>
            </a:pPr>
            <a:r>
              <a:rPr lang="cs-CZ" i="1" dirty="0"/>
              <a:t>??? Odhalíte i zde několik příkladů z „naší“ oblasti?</a:t>
            </a:r>
          </a:p>
          <a:p>
            <a:pPr marL="0" indent="0">
              <a:buNone/>
            </a:pPr>
            <a:endParaRPr lang="cs-CZ" dirty="0"/>
          </a:p>
        </p:txBody>
      </p:sp>
    </p:spTree>
    <p:extLst>
      <p:ext uri="{BB962C8B-B14F-4D97-AF65-F5344CB8AC3E}">
        <p14:creationId xmlns:p14="http://schemas.microsoft.com/office/powerpoint/2010/main" val="3699434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9F7C42-51B6-49A1-9F0B-C105B7F8FE54}"/>
              </a:ext>
            </a:extLst>
          </p:cNvPr>
          <p:cNvSpPr>
            <a:spLocks noGrp="1"/>
          </p:cNvSpPr>
          <p:nvPr>
            <p:ph type="title"/>
          </p:nvPr>
        </p:nvSpPr>
        <p:spPr/>
        <p:txBody>
          <a:bodyPr/>
          <a:lstStyle/>
          <a:p>
            <a:endParaRPr lang="cs-CZ" dirty="0"/>
          </a:p>
        </p:txBody>
      </p:sp>
      <p:sp>
        <p:nvSpPr>
          <p:cNvPr id="3" name="Zástupný symbol pro obsah 2">
            <a:extLst>
              <a:ext uri="{FF2B5EF4-FFF2-40B4-BE49-F238E27FC236}">
                <a16:creationId xmlns:a16="http://schemas.microsoft.com/office/drawing/2014/main" id="{92D940B0-BDF2-4DC2-9252-81ED68129210}"/>
              </a:ext>
            </a:extLst>
          </p:cNvPr>
          <p:cNvSpPr>
            <a:spLocks noGrp="1"/>
          </p:cNvSpPr>
          <p:nvPr>
            <p:ph idx="1"/>
          </p:nvPr>
        </p:nvSpPr>
        <p:spPr/>
        <p:txBody>
          <a:bodyPr>
            <a:normAutofit/>
          </a:bodyPr>
          <a:lstStyle/>
          <a:p>
            <a:r>
              <a:rPr lang="cs-CZ" dirty="0"/>
              <a:t>kultura jev společenský, zákonitě potom podléhá všem změnám, ke kterým ve společnosti dochází.</a:t>
            </a:r>
          </a:p>
          <a:p>
            <a:r>
              <a:rPr lang="cs-CZ" dirty="0"/>
              <a:t>Charakteristickým rysem průmyslové společnosti - </a:t>
            </a:r>
            <a:r>
              <a:rPr lang="cs-CZ" b="1" dirty="0"/>
              <a:t>masová společnost. </a:t>
            </a:r>
          </a:p>
          <a:p>
            <a:r>
              <a:rPr lang="cs-CZ" dirty="0"/>
              <a:t>S jejím vznikem se setkáváme i s novým pojmem </a:t>
            </a:r>
            <a:r>
              <a:rPr lang="cs-CZ" b="1" dirty="0"/>
              <a:t>masová kultura</a:t>
            </a:r>
            <a:r>
              <a:rPr lang="cs-CZ" dirty="0"/>
              <a:t>. </a:t>
            </a:r>
          </a:p>
          <a:p>
            <a:r>
              <a:rPr lang="cs-CZ" dirty="0"/>
              <a:t>Tento pojem má vyjádřit souvislost kultury s masou publika, za kterou je považováno volné seskupení lidí, kteří mají stejné, nebo velmi blízké zájmy, znalosti atp., jež jsou vyjádřeny nejen stejnými potřebami, ale i stejnými nebo velmi blízkými kategoriemi hodnot.</a:t>
            </a:r>
          </a:p>
        </p:txBody>
      </p:sp>
    </p:spTree>
    <p:extLst>
      <p:ext uri="{BB962C8B-B14F-4D97-AF65-F5344CB8AC3E}">
        <p14:creationId xmlns:p14="http://schemas.microsoft.com/office/powerpoint/2010/main" val="349786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6F3946-40D6-4E1C-AECE-DCE480DCEF8C}"/>
              </a:ext>
            </a:extLst>
          </p:cNvPr>
          <p:cNvSpPr>
            <a:spLocks noGrp="1"/>
          </p:cNvSpPr>
          <p:nvPr>
            <p:ph type="title"/>
          </p:nvPr>
        </p:nvSpPr>
        <p:spPr/>
        <p:txBody>
          <a:bodyPr/>
          <a:lstStyle/>
          <a:p>
            <a:pPr algn="ctr"/>
            <a:r>
              <a:rPr lang="cs-CZ" dirty="0"/>
              <a:t>FUNKCE POHYBU VE VZTAHU INDIVIUA A SPOLEČNOSTI</a:t>
            </a:r>
          </a:p>
        </p:txBody>
      </p:sp>
      <p:sp>
        <p:nvSpPr>
          <p:cNvPr id="3" name="Zástupný symbol pro obsah 2">
            <a:extLst>
              <a:ext uri="{FF2B5EF4-FFF2-40B4-BE49-F238E27FC236}">
                <a16:creationId xmlns:a16="http://schemas.microsoft.com/office/drawing/2014/main" id="{BF93EB7A-4D52-40DF-AA7B-9592E9281E6B}"/>
              </a:ext>
            </a:extLst>
          </p:cNvPr>
          <p:cNvSpPr>
            <a:spLocks noGrp="1"/>
          </p:cNvSpPr>
          <p:nvPr>
            <p:ph idx="1"/>
          </p:nvPr>
        </p:nvSpPr>
        <p:spPr/>
        <p:txBody>
          <a:bodyPr/>
          <a:lstStyle/>
          <a:p>
            <a:pPr>
              <a:buNone/>
            </a:pPr>
            <a:r>
              <a:rPr lang="cs-CZ" b="1" u="sng" dirty="0"/>
              <a:t>Podíl tělesné kultury na zkvalitňování činnosti ve všech sférách života</a:t>
            </a:r>
          </a:p>
          <a:p>
            <a:r>
              <a:rPr lang="cs-CZ" dirty="0"/>
              <a:t>Tělesná cvičení – nepůsobí izolovaně a součinně </a:t>
            </a:r>
          </a:p>
          <a:p>
            <a:r>
              <a:rPr lang="cs-CZ" dirty="0"/>
              <a:t>Tělesná cvičení – jsou základní pohybovým prostředkem, kterým TK na </a:t>
            </a:r>
            <a:r>
              <a:rPr lang="cs-CZ" dirty="0" err="1"/>
              <a:t>Čl</a:t>
            </a:r>
            <a:r>
              <a:rPr lang="cs-CZ" dirty="0"/>
              <a:t> působí a cílem působení je </a:t>
            </a:r>
            <a:r>
              <a:rPr lang="cs-CZ" dirty="0" err="1"/>
              <a:t>Čl</a:t>
            </a:r>
            <a:r>
              <a:rPr lang="cs-CZ" dirty="0"/>
              <a:t> jako celek – ne pouze </a:t>
            </a:r>
            <a:r>
              <a:rPr lang="cs-CZ" dirty="0" err="1"/>
              <a:t>zred</a:t>
            </a:r>
            <a:r>
              <a:rPr lang="cs-CZ" dirty="0"/>
              <a:t> na </a:t>
            </a:r>
            <a:r>
              <a:rPr lang="cs-CZ" dirty="0" err="1"/>
              <a:t>Sch</a:t>
            </a:r>
            <a:r>
              <a:rPr lang="cs-CZ" dirty="0"/>
              <a:t> a Do</a:t>
            </a:r>
          </a:p>
          <a:p>
            <a:r>
              <a:rPr lang="cs-CZ" dirty="0"/>
              <a:t>TK plní </a:t>
            </a:r>
            <a:r>
              <a:rPr lang="cs-CZ" dirty="0" err="1"/>
              <a:t>fce</a:t>
            </a:r>
            <a:r>
              <a:rPr lang="cs-CZ" dirty="0"/>
              <a:t> individuální i celospolečenské</a:t>
            </a:r>
          </a:p>
          <a:p>
            <a:r>
              <a:rPr lang="cs-CZ" dirty="0"/>
              <a:t>Vztah TK-jedinec spoluurčujícím činitelem individuálního způsobu života.</a:t>
            </a:r>
          </a:p>
          <a:p>
            <a:r>
              <a:rPr lang="cs-CZ" dirty="0"/>
              <a:t>Vztah TK-jedinec vyplývá z určitých vazeb a vlivů: </a:t>
            </a:r>
          </a:p>
        </p:txBody>
      </p:sp>
    </p:spTree>
    <p:extLst>
      <p:ext uri="{BB962C8B-B14F-4D97-AF65-F5344CB8AC3E}">
        <p14:creationId xmlns:p14="http://schemas.microsoft.com/office/powerpoint/2010/main" val="2957103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a:bodyPr>
          <a:lstStyle/>
          <a:p>
            <a:r>
              <a:rPr lang="cs-CZ" dirty="0"/>
              <a:t>nebezpečí redukce kultury na spotřební produkt. </a:t>
            </a:r>
          </a:p>
          <a:p>
            <a:r>
              <a:rPr lang="cs-CZ" dirty="0"/>
              <a:t>Tyto negativní tendence vyplývají z některých projevujících se rysů masové kultury:</a:t>
            </a:r>
          </a:p>
          <a:p>
            <a:r>
              <a:rPr lang="cs-CZ" dirty="0"/>
              <a:t>A) pasivní podřizování se podnětům přicházejícím zvnějšku,</a:t>
            </a:r>
          </a:p>
          <a:p>
            <a:r>
              <a:rPr lang="cs-CZ" dirty="0"/>
              <a:t>B) vyhýbání se jakémukoliv intelektuálnímu úsilí,</a:t>
            </a:r>
          </a:p>
          <a:p>
            <a:r>
              <a:rPr lang="cs-CZ" dirty="0"/>
              <a:t>C) záliba v povrchních a křiklavých efektech.</a:t>
            </a:r>
          </a:p>
          <a:p>
            <a:pPr marL="0" indent="0">
              <a:buNone/>
            </a:pPr>
            <a:r>
              <a:rPr lang="cs-CZ" dirty="0"/>
              <a:t>??? </a:t>
            </a:r>
            <a:r>
              <a:rPr lang="cs-CZ" i="1" dirty="0"/>
              <a:t>uveďte konkrétní příklady výše jmenovaných základních rysů </a:t>
            </a:r>
            <a:r>
              <a:rPr lang="cs-CZ" i="1"/>
              <a:t>masové kultury.</a:t>
            </a:r>
            <a:endParaRPr lang="cs-CZ" i="1" dirty="0"/>
          </a:p>
        </p:txBody>
      </p:sp>
    </p:spTree>
    <p:extLst>
      <p:ext uri="{BB962C8B-B14F-4D97-AF65-F5344CB8AC3E}">
        <p14:creationId xmlns:p14="http://schemas.microsoft.com/office/powerpoint/2010/main" val="3957653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7506BF-FE7F-4B09-91FD-4FD4E16648C0}"/>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B49B0678-D20D-4981-94AD-22498E33E38F}"/>
              </a:ext>
            </a:extLst>
          </p:cNvPr>
          <p:cNvSpPr>
            <a:spLocks noGrp="1"/>
          </p:cNvSpPr>
          <p:nvPr>
            <p:ph idx="1"/>
          </p:nvPr>
        </p:nvSpPr>
        <p:spPr/>
        <p:txBody>
          <a:bodyPr/>
          <a:lstStyle/>
          <a:p>
            <a:r>
              <a:rPr lang="cs-CZ" dirty="0"/>
              <a:t>Uplatňováním těchto tendencí vzniká nebezpečí redukce kultury na pohodlné konzumování čehokoliv nenáročného, povrchního, komerčního, což odporuje všem základním principům kultury a kulturnosti.</a:t>
            </a:r>
          </a:p>
          <a:p>
            <a:r>
              <a:rPr lang="cs-CZ" dirty="0"/>
              <a:t>Ze širokého pojetí kultury vyplývá, že se skládá z jednotlivých specifických oblastí, které jsou také označovány jako subkultury.</a:t>
            </a:r>
          </a:p>
          <a:p>
            <a:pPr marL="0" indent="0">
              <a:buNone/>
            </a:pPr>
            <a:r>
              <a:rPr lang="cs-CZ" i="1" dirty="0"/>
              <a:t>??? Dokázali byste vyjmenovat některé tyto specifické oblasti.</a:t>
            </a:r>
          </a:p>
          <a:p>
            <a:pPr marL="0" indent="0">
              <a:buNone/>
            </a:pPr>
            <a:endParaRPr lang="cs-CZ" dirty="0"/>
          </a:p>
        </p:txBody>
      </p:sp>
    </p:spTree>
    <p:extLst>
      <p:ext uri="{BB962C8B-B14F-4D97-AF65-F5344CB8AC3E}">
        <p14:creationId xmlns:p14="http://schemas.microsoft.com/office/powerpoint/2010/main" val="3817770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BC38C-7C6C-4180-AFF8-C4BF7DFFC9B8}"/>
              </a:ext>
            </a:extLst>
          </p:cNvPr>
          <p:cNvSpPr>
            <a:spLocks noGrp="1"/>
          </p:cNvSpPr>
          <p:nvPr>
            <p:ph type="title"/>
          </p:nvPr>
        </p:nvSpPr>
        <p:spPr/>
        <p:txBody>
          <a:bodyPr/>
          <a:lstStyle/>
          <a:p>
            <a:pPr algn="ctr"/>
            <a:r>
              <a:rPr lang="cs-CZ" dirty="0"/>
              <a:t>Tělesná kultura</a:t>
            </a:r>
          </a:p>
        </p:txBody>
      </p:sp>
      <p:sp>
        <p:nvSpPr>
          <p:cNvPr id="3" name="Zástupný symbol pro obsah 2">
            <a:extLst>
              <a:ext uri="{FF2B5EF4-FFF2-40B4-BE49-F238E27FC236}">
                <a16:creationId xmlns:a16="http://schemas.microsoft.com/office/drawing/2014/main" id="{1BFF833D-0DBE-4A1D-9222-384653D1BDA1}"/>
              </a:ext>
            </a:extLst>
          </p:cNvPr>
          <p:cNvSpPr>
            <a:spLocks noGrp="1"/>
          </p:cNvSpPr>
          <p:nvPr>
            <p:ph idx="1"/>
          </p:nvPr>
        </p:nvSpPr>
        <p:spPr/>
        <p:txBody>
          <a:bodyPr/>
          <a:lstStyle/>
          <a:p>
            <a:pPr>
              <a:buNone/>
            </a:pPr>
            <a:r>
              <a:rPr lang="cs-CZ" altLang="cs-CZ" dirty="0">
                <a:solidFill>
                  <a:srgbClr val="FF0000"/>
                </a:solidFill>
              </a:rPr>
              <a:t>Stále významnější součást kultury lidského společenství</a:t>
            </a:r>
          </a:p>
          <a:p>
            <a:pPr>
              <a:buNone/>
            </a:pPr>
            <a:endParaRPr lang="cs-CZ" altLang="cs-CZ" dirty="0">
              <a:solidFill>
                <a:srgbClr val="FF0000"/>
              </a:solidFill>
            </a:endParaRPr>
          </a:p>
          <a:p>
            <a:r>
              <a:rPr lang="cs-CZ" altLang="cs-CZ" dirty="0"/>
              <a:t>Nadřazený pojmům tělesná výchova, sport, turistika, pohybová rekreace, …</a:t>
            </a:r>
          </a:p>
          <a:p>
            <a:r>
              <a:rPr lang="cs-CZ" altLang="cs-CZ" dirty="0"/>
              <a:t>Společné znaky kultury jako jsou vystupování před diváky, estetická stránka, mediální přítomnost aj. platí i pro sport</a:t>
            </a:r>
          </a:p>
          <a:p>
            <a:r>
              <a:rPr lang="cs-CZ" altLang="cs-CZ" dirty="0"/>
              <a:t>Název VŠ – Fakulta tělesné kultury UP v Olomouci</a:t>
            </a:r>
          </a:p>
          <a:p>
            <a:pPr marL="0" indent="0">
              <a:buNone/>
            </a:pPr>
            <a:endParaRPr lang="cs-CZ" dirty="0"/>
          </a:p>
        </p:txBody>
      </p:sp>
    </p:spTree>
    <p:extLst>
      <p:ext uri="{BB962C8B-B14F-4D97-AF65-F5344CB8AC3E}">
        <p14:creationId xmlns:p14="http://schemas.microsoft.com/office/powerpoint/2010/main" val="278986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6BC7FB-FD12-47CD-900A-BFD0B5FA75DD}"/>
              </a:ext>
            </a:extLst>
          </p:cNvPr>
          <p:cNvSpPr>
            <a:spLocks noGrp="1"/>
          </p:cNvSpPr>
          <p:nvPr>
            <p:ph type="title"/>
          </p:nvPr>
        </p:nvSpPr>
        <p:spPr/>
        <p:txBody>
          <a:bodyPr/>
          <a:lstStyle/>
          <a:p>
            <a:pPr algn="ctr">
              <a:defRPr/>
            </a:pPr>
            <a:r>
              <a:rPr lang="cs-CZ" sz="4000" b="1" dirty="0">
                <a:solidFill>
                  <a:schemeClr val="accent1">
                    <a:lumMod val="50000"/>
                  </a:schemeClr>
                </a:solidFill>
              </a:rPr>
              <a:t>Tělesná výchova</a:t>
            </a:r>
          </a:p>
        </p:txBody>
      </p:sp>
      <p:sp>
        <p:nvSpPr>
          <p:cNvPr id="17410" name="Zástupný symbol pro obsah 2">
            <a:extLst>
              <a:ext uri="{FF2B5EF4-FFF2-40B4-BE49-F238E27FC236}">
                <a16:creationId xmlns:a16="http://schemas.microsoft.com/office/drawing/2014/main" id="{23875058-233C-41CB-939E-3327153A6C63}"/>
              </a:ext>
            </a:extLst>
          </p:cNvPr>
          <p:cNvSpPr>
            <a:spLocks noGrp="1"/>
          </p:cNvSpPr>
          <p:nvPr>
            <p:ph sz="quarter" idx="1"/>
          </p:nvPr>
        </p:nvSpPr>
        <p:spPr>
          <a:xfrm>
            <a:off x="1981200" y="1600201"/>
            <a:ext cx="7467600" cy="4873625"/>
          </a:xfrm>
        </p:spPr>
        <p:txBody>
          <a:bodyPr>
            <a:normAutofit lnSpcReduction="10000"/>
          </a:bodyPr>
          <a:lstStyle/>
          <a:p>
            <a:pPr eaLnBrk="1" hangingPunct="1">
              <a:buFont typeface="Wingdings" panose="05000000000000000000" pitchFamily="2" charset="2"/>
              <a:buNone/>
            </a:pPr>
            <a:r>
              <a:rPr lang="cs-CZ" altLang="cs-CZ">
                <a:solidFill>
                  <a:srgbClr val="FF0000"/>
                </a:solidFill>
              </a:rPr>
              <a:t>Pedagogický proces,v němž se využívá jako hlavního prostředku tělesných cvičení, sloužících k všestrannému zdokonalování člověka a k rozvoji jeho osobnosti</a:t>
            </a:r>
          </a:p>
          <a:p>
            <a:pPr eaLnBrk="1" hangingPunct="1">
              <a:buFont typeface="Wingdings" panose="05000000000000000000" pitchFamily="2" charset="2"/>
              <a:buNone/>
            </a:pPr>
            <a:endParaRPr lang="cs-CZ" altLang="cs-CZ">
              <a:solidFill>
                <a:srgbClr val="FF0000"/>
              </a:solidFill>
            </a:endParaRPr>
          </a:p>
          <a:p>
            <a:pPr eaLnBrk="1" hangingPunct="1"/>
            <a:r>
              <a:rPr lang="cs-CZ" altLang="cs-CZ"/>
              <a:t>Název vyučovacího předmětu</a:t>
            </a:r>
          </a:p>
          <a:p>
            <a:pPr eaLnBrk="1" hangingPunct="1"/>
            <a:r>
              <a:rPr lang="cs-CZ" altLang="cs-CZ"/>
              <a:t>Všestranný a harmonický rozvoj jedince</a:t>
            </a:r>
          </a:p>
          <a:p>
            <a:pPr eaLnBrk="1" hangingPunct="1"/>
            <a:r>
              <a:rPr lang="cs-CZ" altLang="cs-CZ"/>
              <a:t>Zdravotně orientovaná zdatnost</a:t>
            </a:r>
          </a:p>
          <a:p>
            <a:pPr eaLnBrk="1" hangingPunct="1"/>
            <a:r>
              <a:rPr lang="cs-CZ" altLang="cs-CZ"/>
              <a:t>Vytváří předpoklady pro psychické zdraví</a:t>
            </a:r>
          </a:p>
          <a:p>
            <a:pPr eaLnBrk="1" hangingPunct="1"/>
            <a:r>
              <a:rPr lang="cs-CZ" altLang="cs-CZ"/>
              <a:t>Inspiruje k tvorbě zdravého životního stylu dnešního mladého člověka</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 calcmode="lin" valueType="num">
                                      <p:cBhvr additive="base">
                                        <p:cTn id="7" dur="5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0">
                                            <p:txEl>
                                              <p:pRg st="2" end="2"/>
                                            </p:txEl>
                                          </p:spTgt>
                                        </p:tgtEl>
                                        <p:attrNameLst>
                                          <p:attrName>style.visibility</p:attrName>
                                        </p:attrNameLst>
                                      </p:cBhvr>
                                      <p:to>
                                        <p:strVal val="visible"/>
                                      </p:to>
                                    </p:set>
                                    <p:anim calcmode="lin" valueType="num">
                                      <p:cBhvr additive="base">
                                        <p:cTn id="13" dur="500" fill="hold"/>
                                        <p:tgtEl>
                                          <p:spTgt spid="174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0">
                                            <p:txEl>
                                              <p:pRg st="3" end="3"/>
                                            </p:txEl>
                                          </p:spTgt>
                                        </p:tgtEl>
                                        <p:attrNameLst>
                                          <p:attrName>style.visibility</p:attrName>
                                        </p:attrNameLst>
                                      </p:cBhvr>
                                      <p:to>
                                        <p:strVal val="visible"/>
                                      </p:to>
                                    </p:set>
                                    <p:anim calcmode="lin" valueType="num">
                                      <p:cBhvr additive="base">
                                        <p:cTn id="19" dur="500" fill="hold"/>
                                        <p:tgtEl>
                                          <p:spTgt spid="174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0">
                                            <p:txEl>
                                              <p:pRg st="4" end="4"/>
                                            </p:txEl>
                                          </p:spTgt>
                                        </p:tgtEl>
                                        <p:attrNameLst>
                                          <p:attrName>style.visibility</p:attrName>
                                        </p:attrNameLst>
                                      </p:cBhvr>
                                      <p:to>
                                        <p:strVal val="visible"/>
                                      </p:to>
                                    </p:set>
                                    <p:anim calcmode="lin" valueType="num">
                                      <p:cBhvr additive="base">
                                        <p:cTn id="25" dur="500" fill="hold"/>
                                        <p:tgtEl>
                                          <p:spTgt spid="174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0">
                                            <p:txEl>
                                              <p:pRg st="5" end="5"/>
                                            </p:txEl>
                                          </p:spTgt>
                                        </p:tgtEl>
                                        <p:attrNameLst>
                                          <p:attrName>style.visibility</p:attrName>
                                        </p:attrNameLst>
                                      </p:cBhvr>
                                      <p:to>
                                        <p:strVal val="visible"/>
                                      </p:to>
                                    </p:set>
                                    <p:anim calcmode="lin" valueType="num">
                                      <p:cBhvr additive="base">
                                        <p:cTn id="31" dur="500" fill="hold"/>
                                        <p:tgtEl>
                                          <p:spTgt spid="174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10">
                                            <p:txEl>
                                              <p:pRg st="6" end="6"/>
                                            </p:txEl>
                                          </p:spTgt>
                                        </p:tgtEl>
                                        <p:attrNameLst>
                                          <p:attrName>style.visibility</p:attrName>
                                        </p:attrNameLst>
                                      </p:cBhvr>
                                      <p:to>
                                        <p:strVal val="visible"/>
                                      </p:to>
                                    </p:set>
                                    <p:anim calcmode="lin" valueType="num">
                                      <p:cBhvr additive="base">
                                        <p:cTn id="37" dur="500" fill="hold"/>
                                        <p:tgtEl>
                                          <p:spTgt spid="1741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590F49-A853-4022-A7F1-F579CDD8A059}"/>
              </a:ext>
            </a:extLst>
          </p:cNvPr>
          <p:cNvSpPr>
            <a:spLocks noGrp="1"/>
          </p:cNvSpPr>
          <p:nvPr>
            <p:ph type="title"/>
          </p:nvPr>
        </p:nvSpPr>
        <p:spPr/>
        <p:txBody>
          <a:bodyPr/>
          <a:lstStyle/>
          <a:p>
            <a:pPr algn="ctr">
              <a:defRPr/>
            </a:pPr>
            <a:r>
              <a:rPr lang="cs-CZ" sz="4000" b="1" dirty="0">
                <a:solidFill>
                  <a:schemeClr val="accent1">
                    <a:lumMod val="50000"/>
                  </a:schemeClr>
                </a:solidFill>
              </a:rPr>
              <a:t>Sport</a:t>
            </a:r>
          </a:p>
        </p:txBody>
      </p:sp>
      <p:sp>
        <p:nvSpPr>
          <p:cNvPr id="3" name="Zástupný symbol pro obsah 2">
            <a:extLst>
              <a:ext uri="{FF2B5EF4-FFF2-40B4-BE49-F238E27FC236}">
                <a16:creationId xmlns:a16="http://schemas.microsoft.com/office/drawing/2014/main" id="{7A8705F7-5F60-425B-81EF-FC96952C53CD}"/>
              </a:ext>
            </a:extLst>
          </p:cNvPr>
          <p:cNvSpPr>
            <a:spLocks noGrp="1"/>
          </p:cNvSpPr>
          <p:nvPr>
            <p:ph sz="quarter" idx="1"/>
          </p:nvPr>
        </p:nvSpPr>
        <p:spPr>
          <a:xfrm>
            <a:off x="1981200" y="1600201"/>
            <a:ext cx="7467600" cy="4873625"/>
          </a:xfrm>
        </p:spPr>
        <p:txBody>
          <a:bodyPr>
            <a:normAutofit fontScale="92500" lnSpcReduction="20000"/>
          </a:bodyPr>
          <a:lstStyle/>
          <a:p>
            <a:pPr marL="274320" indent="-274320">
              <a:buNone/>
              <a:defRPr/>
            </a:pPr>
            <a:r>
              <a:rPr lang="cs-CZ" dirty="0">
                <a:solidFill>
                  <a:srgbClr val="FF0000"/>
                </a:solidFill>
              </a:rPr>
              <a:t>Fyzická aktivita tvořící složku volného času a životního stylu, ve vrcholové podobě prováděná i jako profese </a:t>
            </a:r>
            <a:r>
              <a:rPr lang="cs-CZ" dirty="0"/>
              <a:t>(Všeobecná encyklopedie, 1997)</a:t>
            </a:r>
          </a:p>
          <a:p>
            <a:pPr marL="274320" indent="-274320">
              <a:buNone/>
              <a:defRPr/>
            </a:pPr>
            <a:r>
              <a:rPr lang="cs-CZ" dirty="0">
                <a:solidFill>
                  <a:srgbClr val="7030A0"/>
                </a:solidFill>
              </a:rPr>
              <a:t>Znaky:</a:t>
            </a:r>
          </a:p>
          <a:p>
            <a:pPr marL="274320" indent="-274320">
              <a:buFont typeface="Wingdings"/>
              <a:buChar char=""/>
              <a:defRPr/>
            </a:pPr>
            <a:r>
              <a:rPr lang="cs-CZ" dirty="0"/>
              <a:t>Soutěživost</a:t>
            </a:r>
          </a:p>
          <a:p>
            <a:pPr marL="274320" indent="-274320">
              <a:buFont typeface="Wingdings"/>
              <a:buChar char=""/>
              <a:defRPr/>
            </a:pPr>
            <a:r>
              <a:rPr lang="cs-CZ" dirty="0"/>
              <a:t>Snaha podat co nejlepší výkon</a:t>
            </a:r>
          </a:p>
          <a:p>
            <a:pPr marL="274320" indent="-274320">
              <a:buFont typeface="Wingdings"/>
              <a:buChar char=""/>
              <a:defRPr/>
            </a:pPr>
            <a:r>
              <a:rPr lang="cs-CZ" dirty="0"/>
              <a:t>Pravidla</a:t>
            </a:r>
          </a:p>
          <a:p>
            <a:pPr marL="274320" indent="-274320">
              <a:buFont typeface="Wingdings"/>
              <a:buChar char=""/>
              <a:defRPr/>
            </a:pPr>
            <a:r>
              <a:rPr lang="cs-CZ" dirty="0"/>
              <a:t>Realizace před diváky</a:t>
            </a:r>
          </a:p>
          <a:p>
            <a:pPr marL="274320" indent="-274320">
              <a:buNone/>
              <a:defRPr/>
            </a:pPr>
            <a:r>
              <a:rPr lang="cs-CZ" dirty="0">
                <a:solidFill>
                  <a:srgbClr val="7030A0"/>
                </a:solidFill>
              </a:rPr>
              <a:t>Funkce:</a:t>
            </a:r>
          </a:p>
          <a:p>
            <a:pPr marL="274320" indent="-274320">
              <a:buFont typeface="Wingdings"/>
              <a:buChar char=""/>
              <a:defRPr/>
            </a:pPr>
            <a:r>
              <a:rPr lang="cs-CZ" dirty="0"/>
              <a:t>Zdravotní</a:t>
            </a:r>
          </a:p>
          <a:p>
            <a:pPr marL="274320" indent="-274320">
              <a:buFont typeface="Wingdings"/>
              <a:buChar char=""/>
              <a:defRPr/>
            </a:pPr>
            <a:r>
              <a:rPr lang="cs-CZ" dirty="0"/>
              <a:t>Relaxační</a:t>
            </a:r>
          </a:p>
          <a:p>
            <a:pPr marL="274320" indent="-274320">
              <a:buFont typeface="Wingdings"/>
              <a:buChar char=""/>
              <a:defRPr/>
            </a:pPr>
            <a:r>
              <a:rPr lang="cs-CZ" dirty="0"/>
              <a:t>Společenská</a:t>
            </a:r>
          </a:p>
          <a:p>
            <a:pPr marL="274320" indent="-274320">
              <a:buFont typeface="Wingdings"/>
              <a:buChar char=""/>
              <a:defRPr/>
            </a:pPr>
            <a:endParaRPr lang="cs-CZ" dirty="0"/>
          </a:p>
          <a:p>
            <a:pPr marL="274320" indent="-274320">
              <a:buFont typeface="Wingdings"/>
              <a:buChar char=""/>
              <a:defRPr/>
            </a:pPr>
            <a:endParaRPr lang="cs-CZ" dirty="0"/>
          </a:p>
          <a:p>
            <a:pPr marL="274320" indent="-274320">
              <a:buFont typeface="Wingdings"/>
              <a:buChar char=""/>
              <a:defRPr/>
            </a:pPr>
            <a:endParaRPr lang="cs-CZ" dirty="0"/>
          </a:p>
          <a:p>
            <a:pPr marL="274320" indent="-274320">
              <a:buFont typeface="Wingdings"/>
              <a:buChar char=""/>
              <a:defRPr/>
            </a:pPr>
            <a:endParaRPr lang="cs-CZ" dirty="0"/>
          </a:p>
          <a:p>
            <a:pPr marL="274320" indent="-274320">
              <a:buFont typeface="Wingdings"/>
              <a:buChar char=""/>
              <a:defRPr/>
            </a:pPr>
            <a:endParaRPr lang="cs-CZ" dirty="0"/>
          </a:p>
          <a:p>
            <a:pPr marL="274320" indent="-274320">
              <a:buFont typeface="Wingdings"/>
              <a:buChar char=""/>
              <a:defRPr/>
            </a:pPr>
            <a:endParaRPr lang="cs-CZ" dirty="0"/>
          </a:p>
          <a:p>
            <a:pPr marL="274320" indent="-274320">
              <a:buFont typeface="Wingdings"/>
              <a:buChar char=""/>
              <a:defRPr/>
            </a:pPr>
            <a:endParaRPr lang="cs-CZ"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4B2AF5-797D-4A99-8CA8-D2FCAB88A034}"/>
              </a:ext>
            </a:extLst>
          </p:cNvPr>
          <p:cNvSpPr>
            <a:spLocks noGrp="1"/>
          </p:cNvSpPr>
          <p:nvPr>
            <p:ph type="title"/>
          </p:nvPr>
        </p:nvSpPr>
        <p:spPr/>
        <p:txBody>
          <a:bodyPr/>
          <a:lstStyle/>
          <a:p>
            <a:pPr>
              <a:defRPr/>
            </a:pPr>
            <a:r>
              <a:rPr lang="cs-CZ" sz="4000" b="1" dirty="0">
                <a:solidFill>
                  <a:srgbClr val="7030A0"/>
                </a:solidFill>
              </a:rPr>
              <a:t>Rozdělení</a:t>
            </a:r>
          </a:p>
        </p:txBody>
      </p:sp>
      <p:sp>
        <p:nvSpPr>
          <p:cNvPr id="19458" name="Zástupný symbol pro obsah 3">
            <a:extLst>
              <a:ext uri="{FF2B5EF4-FFF2-40B4-BE49-F238E27FC236}">
                <a16:creationId xmlns:a16="http://schemas.microsoft.com/office/drawing/2014/main" id="{C74B688F-811F-44BF-B8BB-BB7A4AC15EA7}"/>
              </a:ext>
            </a:extLst>
          </p:cNvPr>
          <p:cNvSpPr>
            <a:spLocks noGrp="1"/>
          </p:cNvSpPr>
          <p:nvPr>
            <p:ph sz="quarter" idx="2"/>
          </p:nvPr>
        </p:nvSpPr>
        <p:spPr>
          <a:xfrm>
            <a:off x="5794375" y="1600200"/>
            <a:ext cx="3657600" cy="4572000"/>
          </a:xfrm>
        </p:spPr>
        <p:txBody>
          <a:bodyPr/>
          <a:lstStyle/>
          <a:p>
            <a:pPr eaLnBrk="1" hangingPunct="1">
              <a:buFont typeface="Wingdings" panose="05000000000000000000" pitchFamily="2" charset="2"/>
              <a:buNone/>
            </a:pPr>
            <a:r>
              <a:rPr lang="cs-CZ" altLang="cs-CZ">
                <a:solidFill>
                  <a:srgbClr val="FF0000"/>
                </a:solidFill>
              </a:rPr>
              <a:t>Vrcholový sport</a:t>
            </a:r>
          </a:p>
          <a:p>
            <a:pPr eaLnBrk="1" hangingPunct="1"/>
            <a:r>
              <a:rPr lang="cs-CZ" altLang="cs-CZ"/>
              <a:t>zaměření na dosažení špičkových výkonů</a:t>
            </a:r>
          </a:p>
          <a:p>
            <a:pPr eaLnBrk="1" hangingPunct="1"/>
            <a:r>
              <a:rPr lang="cs-CZ" altLang="cs-CZ"/>
              <a:t>vede ke státní reprezentaci</a:t>
            </a:r>
          </a:p>
          <a:p>
            <a:pPr eaLnBrk="1" hangingPunct="1"/>
            <a:r>
              <a:rPr lang="cs-CZ" altLang="cs-CZ"/>
              <a:t>často je realizován na profesionální bázi</a:t>
            </a:r>
          </a:p>
          <a:p>
            <a:pPr eaLnBrk="1" hangingPunct="1"/>
            <a:r>
              <a:rPr lang="cs-CZ" altLang="cs-CZ"/>
              <a:t>je organizován ústředními sportovními svazy</a:t>
            </a:r>
          </a:p>
          <a:p>
            <a:pPr eaLnBrk="1" hangingPunct="1"/>
            <a:endParaRPr lang="cs-CZ" altLang="cs-CZ"/>
          </a:p>
        </p:txBody>
      </p:sp>
      <p:pic>
        <p:nvPicPr>
          <p:cNvPr id="6" name="Zástupný symbol pro obsah 5" descr="Turnaj 2011 017.jpg">
            <a:extLst>
              <a:ext uri="{FF2B5EF4-FFF2-40B4-BE49-F238E27FC236}">
                <a16:creationId xmlns:a16="http://schemas.microsoft.com/office/drawing/2014/main" id="{B4E1A169-5FE9-4236-BB3A-6B8D7F9771EF}"/>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097089" y="1600200"/>
            <a:ext cx="3425825" cy="4572000"/>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8">
                                            <p:txEl>
                                              <p:pRg st="0" end="0"/>
                                            </p:txEl>
                                          </p:spTgt>
                                        </p:tgtEl>
                                        <p:attrNameLst>
                                          <p:attrName>style.visibility</p:attrName>
                                        </p:attrNameLst>
                                      </p:cBhvr>
                                      <p:to>
                                        <p:strVal val="visible"/>
                                      </p:to>
                                    </p:set>
                                    <p:anim calcmode="lin" valueType="num">
                                      <p:cBhvr additive="base">
                                        <p:cTn id="13" dur="5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8">
                                            <p:txEl>
                                              <p:pRg st="1" end="1"/>
                                            </p:txEl>
                                          </p:spTgt>
                                        </p:tgtEl>
                                        <p:attrNameLst>
                                          <p:attrName>style.visibility</p:attrName>
                                        </p:attrNameLst>
                                      </p:cBhvr>
                                      <p:to>
                                        <p:strVal val="visible"/>
                                      </p:to>
                                    </p:set>
                                    <p:anim calcmode="lin" valueType="num">
                                      <p:cBhvr additive="base">
                                        <p:cTn id="19" dur="500" fill="hold"/>
                                        <p:tgtEl>
                                          <p:spTgt spid="1945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8">
                                            <p:txEl>
                                              <p:pRg st="2" end="2"/>
                                            </p:txEl>
                                          </p:spTgt>
                                        </p:tgtEl>
                                        <p:attrNameLst>
                                          <p:attrName>style.visibility</p:attrName>
                                        </p:attrNameLst>
                                      </p:cBhvr>
                                      <p:to>
                                        <p:strVal val="visible"/>
                                      </p:to>
                                    </p:set>
                                    <p:anim calcmode="lin" valueType="num">
                                      <p:cBhvr additive="base">
                                        <p:cTn id="25" dur="5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58">
                                            <p:txEl>
                                              <p:pRg st="3" end="3"/>
                                            </p:txEl>
                                          </p:spTgt>
                                        </p:tgtEl>
                                        <p:attrNameLst>
                                          <p:attrName>style.visibility</p:attrName>
                                        </p:attrNameLst>
                                      </p:cBhvr>
                                      <p:to>
                                        <p:strVal val="visible"/>
                                      </p:to>
                                    </p:set>
                                    <p:anim calcmode="lin" valueType="num">
                                      <p:cBhvr additive="base">
                                        <p:cTn id="31" dur="500" fill="hold"/>
                                        <p:tgtEl>
                                          <p:spTgt spid="1945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458">
                                            <p:txEl>
                                              <p:pRg st="4" end="4"/>
                                            </p:txEl>
                                          </p:spTgt>
                                        </p:tgtEl>
                                        <p:attrNameLst>
                                          <p:attrName>style.visibility</p:attrName>
                                        </p:attrNameLst>
                                      </p:cBhvr>
                                      <p:to>
                                        <p:strVal val="visible"/>
                                      </p:to>
                                    </p:set>
                                    <p:anim calcmode="lin" valueType="num">
                                      <p:cBhvr additive="base">
                                        <p:cTn id="37" dur="500" fill="hold"/>
                                        <p:tgtEl>
                                          <p:spTgt spid="1945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5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BA195B-E314-4768-A9F9-91832BC8AAE7}"/>
              </a:ext>
            </a:extLst>
          </p:cNvPr>
          <p:cNvSpPr>
            <a:spLocks noGrp="1"/>
          </p:cNvSpPr>
          <p:nvPr>
            <p:ph type="title"/>
          </p:nvPr>
        </p:nvSpPr>
        <p:spPr/>
        <p:txBody>
          <a:bodyPr/>
          <a:lstStyle/>
          <a:p>
            <a:pPr>
              <a:defRPr/>
            </a:pPr>
            <a:r>
              <a:rPr lang="cs-CZ" sz="4000" b="1" dirty="0">
                <a:solidFill>
                  <a:srgbClr val="7030A0"/>
                </a:solidFill>
              </a:rPr>
              <a:t>Rozdělení</a:t>
            </a:r>
          </a:p>
        </p:txBody>
      </p:sp>
      <p:sp>
        <p:nvSpPr>
          <p:cNvPr id="20482" name="Zástupný symbol pro obsah 3">
            <a:extLst>
              <a:ext uri="{FF2B5EF4-FFF2-40B4-BE49-F238E27FC236}">
                <a16:creationId xmlns:a16="http://schemas.microsoft.com/office/drawing/2014/main" id="{FB922D04-59F6-4242-BB54-A6DC22A2A75D}"/>
              </a:ext>
            </a:extLst>
          </p:cNvPr>
          <p:cNvSpPr>
            <a:spLocks noGrp="1"/>
          </p:cNvSpPr>
          <p:nvPr>
            <p:ph sz="quarter" idx="2"/>
          </p:nvPr>
        </p:nvSpPr>
        <p:spPr>
          <a:xfrm>
            <a:off x="5794375" y="1600200"/>
            <a:ext cx="3657600" cy="4572000"/>
          </a:xfrm>
        </p:spPr>
        <p:txBody>
          <a:bodyPr/>
          <a:lstStyle/>
          <a:p>
            <a:pPr eaLnBrk="1" hangingPunct="1">
              <a:buFont typeface="Wingdings" panose="05000000000000000000" pitchFamily="2" charset="2"/>
              <a:buNone/>
            </a:pPr>
            <a:r>
              <a:rPr lang="cs-CZ" altLang="cs-CZ">
                <a:solidFill>
                  <a:srgbClr val="FF0000"/>
                </a:solidFill>
              </a:rPr>
              <a:t>Výkonnostní sport</a:t>
            </a:r>
          </a:p>
          <a:p>
            <a:pPr eaLnBrk="1" hangingPunct="1"/>
            <a:r>
              <a:rPr lang="cs-CZ" altLang="cs-CZ"/>
              <a:t>vykonávaný při zaměstnání</a:t>
            </a:r>
          </a:p>
          <a:p>
            <a:pPr eaLnBrk="1" hangingPunct="1"/>
            <a:r>
              <a:rPr lang="cs-CZ" altLang="cs-CZ"/>
              <a:t>je na nižší výkonnostní úrovni</a:t>
            </a:r>
          </a:p>
          <a:p>
            <a:pPr eaLnBrk="1" hangingPunct="1"/>
            <a:r>
              <a:rPr lang="cs-CZ" altLang="cs-CZ"/>
              <a:t>je organizován sportovními svazy</a:t>
            </a:r>
          </a:p>
        </p:txBody>
      </p:sp>
      <p:pic>
        <p:nvPicPr>
          <p:cNvPr id="6" name="Zástupný symbol pro obsah 5" descr="13.r. O6-37.JPG">
            <a:extLst>
              <a:ext uri="{FF2B5EF4-FFF2-40B4-BE49-F238E27FC236}">
                <a16:creationId xmlns:a16="http://schemas.microsoft.com/office/drawing/2014/main" id="{F11036DA-8675-40DF-AAF1-7254D294EF1B}"/>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286000" y="1600200"/>
            <a:ext cx="3048000" cy="4572000"/>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2">
                                            <p:txEl>
                                              <p:pRg st="0" end="0"/>
                                            </p:txEl>
                                          </p:spTgt>
                                        </p:tgtEl>
                                        <p:attrNameLst>
                                          <p:attrName>style.visibility</p:attrName>
                                        </p:attrNameLst>
                                      </p:cBhvr>
                                      <p:to>
                                        <p:strVal val="visible"/>
                                      </p:to>
                                    </p:set>
                                    <p:anim calcmode="lin" valueType="num">
                                      <p:cBhvr additive="base">
                                        <p:cTn id="13" dur="500" fill="hold"/>
                                        <p:tgtEl>
                                          <p:spTgt spid="2048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2">
                                            <p:txEl>
                                              <p:pRg st="1" end="1"/>
                                            </p:txEl>
                                          </p:spTgt>
                                        </p:tgtEl>
                                        <p:attrNameLst>
                                          <p:attrName>style.visibility</p:attrName>
                                        </p:attrNameLst>
                                      </p:cBhvr>
                                      <p:to>
                                        <p:strVal val="visible"/>
                                      </p:to>
                                    </p:set>
                                    <p:anim calcmode="lin" valueType="num">
                                      <p:cBhvr additive="base">
                                        <p:cTn id="19" dur="500" fill="hold"/>
                                        <p:tgtEl>
                                          <p:spTgt spid="2048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2">
                                            <p:txEl>
                                              <p:pRg st="2" end="2"/>
                                            </p:txEl>
                                          </p:spTgt>
                                        </p:tgtEl>
                                        <p:attrNameLst>
                                          <p:attrName>style.visibility</p:attrName>
                                        </p:attrNameLst>
                                      </p:cBhvr>
                                      <p:to>
                                        <p:strVal val="visible"/>
                                      </p:to>
                                    </p:set>
                                    <p:anim calcmode="lin" valueType="num">
                                      <p:cBhvr additive="base">
                                        <p:cTn id="25" dur="500" fill="hold"/>
                                        <p:tgtEl>
                                          <p:spTgt spid="2048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2">
                                            <p:txEl>
                                              <p:pRg st="3" end="3"/>
                                            </p:txEl>
                                          </p:spTgt>
                                        </p:tgtEl>
                                        <p:attrNameLst>
                                          <p:attrName>style.visibility</p:attrName>
                                        </p:attrNameLst>
                                      </p:cBhvr>
                                      <p:to>
                                        <p:strVal val="visible"/>
                                      </p:to>
                                    </p:set>
                                    <p:anim calcmode="lin" valueType="num">
                                      <p:cBhvr additive="base">
                                        <p:cTn id="31" dur="500" fill="hold"/>
                                        <p:tgtEl>
                                          <p:spTgt spid="2048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AAA51D-C3A6-4EE0-BB95-ED23EAFF1666}"/>
              </a:ext>
            </a:extLst>
          </p:cNvPr>
          <p:cNvSpPr>
            <a:spLocks noGrp="1"/>
          </p:cNvSpPr>
          <p:nvPr>
            <p:ph type="title"/>
          </p:nvPr>
        </p:nvSpPr>
        <p:spPr/>
        <p:txBody>
          <a:bodyPr/>
          <a:lstStyle/>
          <a:p>
            <a:pPr>
              <a:defRPr/>
            </a:pPr>
            <a:r>
              <a:rPr lang="cs-CZ" sz="4000" b="1" dirty="0">
                <a:solidFill>
                  <a:srgbClr val="7030A0"/>
                </a:solidFill>
              </a:rPr>
              <a:t>Rozdělení</a:t>
            </a:r>
          </a:p>
        </p:txBody>
      </p:sp>
      <p:sp>
        <p:nvSpPr>
          <p:cNvPr id="4" name="Zástupný symbol pro obsah 3">
            <a:extLst>
              <a:ext uri="{FF2B5EF4-FFF2-40B4-BE49-F238E27FC236}">
                <a16:creationId xmlns:a16="http://schemas.microsoft.com/office/drawing/2014/main" id="{40F8C8CF-86B0-42F0-AA5E-55D4950ADA98}"/>
              </a:ext>
            </a:extLst>
          </p:cNvPr>
          <p:cNvSpPr>
            <a:spLocks noGrp="1"/>
          </p:cNvSpPr>
          <p:nvPr>
            <p:ph sz="quarter" idx="2"/>
          </p:nvPr>
        </p:nvSpPr>
        <p:spPr>
          <a:xfrm>
            <a:off x="5794375" y="1600200"/>
            <a:ext cx="3657600" cy="4572000"/>
          </a:xfrm>
        </p:spPr>
        <p:txBody>
          <a:bodyPr>
            <a:normAutofit fontScale="92500" lnSpcReduction="20000"/>
          </a:bodyPr>
          <a:lstStyle/>
          <a:p>
            <a:pPr marL="274320" indent="-274320">
              <a:buNone/>
              <a:defRPr/>
            </a:pPr>
            <a:r>
              <a:rPr lang="cs-CZ" dirty="0">
                <a:solidFill>
                  <a:srgbClr val="FF0000"/>
                </a:solidFill>
              </a:rPr>
              <a:t>Rekreační sport</a:t>
            </a:r>
          </a:p>
          <a:p>
            <a:pPr marL="274320" indent="-274320">
              <a:buFont typeface="Wingdings"/>
              <a:buChar char=""/>
              <a:defRPr/>
            </a:pPr>
            <a:r>
              <a:rPr lang="cs-CZ" dirty="0"/>
              <a:t>doplňková činnost</a:t>
            </a:r>
          </a:p>
          <a:p>
            <a:pPr marL="274320" indent="-274320">
              <a:buFont typeface="Wingdings"/>
              <a:buChar char=""/>
              <a:defRPr/>
            </a:pPr>
            <a:r>
              <a:rPr lang="cs-CZ" dirty="0"/>
              <a:t>není organizován sportovními svazy</a:t>
            </a:r>
          </a:p>
          <a:p>
            <a:pPr marL="274320" indent="-274320">
              <a:buFont typeface="Wingdings"/>
              <a:buChar char=""/>
              <a:defRPr/>
            </a:pPr>
            <a:endParaRPr lang="cs-CZ" dirty="0"/>
          </a:p>
          <a:p>
            <a:pPr marL="274320" indent="-274320">
              <a:buNone/>
              <a:defRPr/>
            </a:pPr>
            <a:endParaRPr lang="cs-CZ" dirty="0"/>
          </a:p>
          <a:p>
            <a:pPr marL="274320" indent="-274320">
              <a:buNone/>
              <a:defRPr/>
            </a:pPr>
            <a:endParaRPr lang="cs-CZ" dirty="0"/>
          </a:p>
          <a:p>
            <a:pPr marL="274320" indent="-274320">
              <a:buNone/>
              <a:defRPr/>
            </a:pPr>
            <a:endParaRPr lang="cs-CZ" dirty="0"/>
          </a:p>
          <a:p>
            <a:pPr marL="274320" indent="-274320">
              <a:buNone/>
              <a:defRPr/>
            </a:pPr>
            <a:endParaRPr lang="cs-CZ" dirty="0"/>
          </a:p>
          <a:p>
            <a:pPr marL="274320" indent="-274320">
              <a:buNone/>
              <a:defRPr/>
            </a:pPr>
            <a:r>
              <a:rPr lang="cs-CZ" dirty="0">
                <a:solidFill>
                  <a:srgbClr val="FF0000"/>
                </a:solidFill>
              </a:rPr>
              <a:t>Kam zařadíme školní sport?</a:t>
            </a:r>
          </a:p>
        </p:txBody>
      </p:sp>
      <p:pic>
        <p:nvPicPr>
          <p:cNvPr id="6" name="Zástupný symbol pro obsah 5" descr="Záv. ml. ž. 2012 061.jpg">
            <a:extLst>
              <a:ext uri="{FF2B5EF4-FFF2-40B4-BE49-F238E27FC236}">
                <a16:creationId xmlns:a16="http://schemas.microsoft.com/office/drawing/2014/main" id="{53FF8700-35D4-4438-99C3-738098D0C31F}"/>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981200" y="2514600"/>
            <a:ext cx="3657600" cy="2743200"/>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DCA484-11DE-4651-A842-73221828782C}"/>
              </a:ext>
            </a:extLst>
          </p:cNvPr>
          <p:cNvSpPr>
            <a:spLocks noGrp="1"/>
          </p:cNvSpPr>
          <p:nvPr>
            <p:ph type="title"/>
          </p:nvPr>
        </p:nvSpPr>
        <p:spPr/>
        <p:txBody>
          <a:bodyPr/>
          <a:lstStyle/>
          <a:p>
            <a:pPr>
              <a:defRPr/>
            </a:pPr>
            <a:r>
              <a:rPr lang="cs-CZ" dirty="0">
                <a:solidFill>
                  <a:srgbClr val="FF0000"/>
                </a:solidFill>
              </a:rPr>
              <a:t>Z celospolečenského hlediska lze sport chápat také jako tvrdý obchod </a:t>
            </a:r>
          </a:p>
        </p:txBody>
      </p:sp>
      <p:sp>
        <p:nvSpPr>
          <p:cNvPr id="3" name="Zástupný symbol pro obsah 2">
            <a:extLst>
              <a:ext uri="{FF2B5EF4-FFF2-40B4-BE49-F238E27FC236}">
                <a16:creationId xmlns:a16="http://schemas.microsoft.com/office/drawing/2014/main" id="{23EFE3D8-C04D-459D-88C6-673468EC6CCE}"/>
              </a:ext>
            </a:extLst>
          </p:cNvPr>
          <p:cNvSpPr>
            <a:spLocks noGrp="1"/>
          </p:cNvSpPr>
          <p:nvPr>
            <p:ph sz="quarter" idx="1"/>
          </p:nvPr>
        </p:nvSpPr>
        <p:spPr/>
        <p:txBody>
          <a:bodyPr>
            <a:normAutofit lnSpcReduction="10000"/>
          </a:bodyPr>
          <a:lstStyle/>
          <a:p>
            <a:pPr marL="274320" indent="-274320">
              <a:buFont typeface="Wingdings"/>
              <a:buChar char=""/>
              <a:defRPr/>
            </a:pPr>
            <a:r>
              <a:rPr lang="cs-CZ" dirty="0"/>
              <a:t>Účast médií, hlavně televize</a:t>
            </a:r>
          </a:p>
          <a:p>
            <a:pPr marL="274320" indent="-274320">
              <a:buFont typeface="Wingdings"/>
              <a:buChar char=""/>
              <a:defRPr/>
            </a:pPr>
            <a:r>
              <a:rPr lang="cs-CZ" dirty="0"/>
              <a:t>Příprava sportovních akcí se špičkovými sportovci světa</a:t>
            </a:r>
          </a:p>
          <a:p>
            <a:pPr marL="274320" indent="-274320">
              <a:buFont typeface="Wingdings"/>
              <a:buChar char=""/>
              <a:defRPr/>
            </a:pPr>
            <a:r>
              <a:rPr lang="cs-CZ" dirty="0"/>
              <a:t>Reklama nejen na zboží, ale i firmy</a:t>
            </a:r>
          </a:p>
          <a:p>
            <a:pPr marL="274320" indent="-274320">
              <a:buFont typeface="Wingdings"/>
              <a:buChar char=""/>
              <a:defRPr/>
            </a:pPr>
            <a:r>
              <a:rPr lang="cs-CZ" dirty="0"/>
              <a:t>Spory (finanční) mezi asociacemi sportovců a organizátory soutěží</a:t>
            </a:r>
          </a:p>
          <a:p>
            <a:pPr marL="274320" indent="-274320">
              <a:buFont typeface="Wingdings"/>
              <a:buChar char=""/>
              <a:defRPr/>
            </a:pPr>
            <a:r>
              <a:rPr lang="cs-CZ" dirty="0"/>
              <a:t>Doping</a:t>
            </a:r>
          </a:p>
          <a:p>
            <a:pPr marL="274320" indent="-274320">
              <a:buFont typeface="Wingdings"/>
              <a:buChar char=""/>
              <a:defRPr/>
            </a:pPr>
            <a:r>
              <a:rPr lang="cs-CZ" dirty="0"/>
              <a:t>Exhibice</a:t>
            </a:r>
          </a:p>
          <a:p>
            <a:pPr marL="274320" indent="-274320">
              <a:buFont typeface="Wingdings"/>
              <a:buChar char=""/>
              <a:defRPr/>
            </a:pPr>
            <a:endParaRPr lang="cs-CZ" dirty="0"/>
          </a:p>
        </p:txBody>
      </p:sp>
      <p:pic>
        <p:nvPicPr>
          <p:cNvPr id="22531" name="Zástupný symbol pro obsah 6" descr="MP900433178.JPG">
            <a:extLst>
              <a:ext uri="{FF2B5EF4-FFF2-40B4-BE49-F238E27FC236}">
                <a16:creationId xmlns:a16="http://schemas.microsoft.com/office/drawing/2014/main" id="{45CEDF8B-B74C-4B48-A99D-0DB4CB1B7838}"/>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794375" y="2190750"/>
            <a:ext cx="3657600" cy="3390900"/>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2531"/>
                                        </p:tgtEl>
                                        <p:attrNameLst>
                                          <p:attrName>style.visibility</p:attrName>
                                        </p:attrNameLst>
                                      </p:cBhvr>
                                      <p:to>
                                        <p:strVal val="visible"/>
                                      </p:to>
                                    </p:set>
                                    <p:anim calcmode="lin" valueType="num">
                                      <p:cBhvr additive="base">
                                        <p:cTn id="43" dur="500" fill="hold"/>
                                        <p:tgtEl>
                                          <p:spTgt spid="22531"/>
                                        </p:tgtEl>
                                        <p:attrNameLst>
                                          <p:attrName>ppt_x</p:attrName>
                                        </p:attrNameLst>
                                      </p:cBhvr>
                                      <p:tavLst>
                                        <p:tav tm="0">
                                          <p:val>
                                            <p:strVal val="#ppt_x"/>
                                          </p:val>
                                        </p:tav>
                                        <p:tav tm="100000">
                                          <p:val>
                                            <p:strVal val="#ppt_x"/>
                                          </p:val>
                                        </p:tav>
                                      </p:tavLst>
                                    </p:anim>
                                    <p:anim calcmode="lin" valueType="num">
                                      <p:cBhvr additive="base">
                                        <p:cTn id="44"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9593A7-117C-4FA3-9E82-DBBCD7AAAFF6}"/>
              </a:ext>
            </a:extLst>
          </p:cNvPr>
          <p:cNvSpPr>
            <a:spLocks noGrp="1"/>
          </p:cNvSpPr>
          <p:nvPr>
            <p:ph type="title"/>
          </p:nvPr>
        </p:nvSpPr>
        <p:spPr/>
        <p:txBody>
          <a:bodyPr/>
          <a:lstStyle/>
          <a:p>
            <a:pPr>
              <a:defRPr/>
            </a:pPr>
            <a:r>
              <a:rPr lang="cs-CZ" dirty="0">
                <a:solidFill>
                  <a:srgbClr val="7030A0"/>
                </a:solidFill>
              </a:rPr>
              <a:t>E. </a:t>
            </a:r>
            <a:r>
              <a:rPr lang="cs-CZ" dirty="0" err="1">
                <a:solidFill>
                  <a:srgbClr val="7030A0"/>
                </a:solidFill>
              </a:rPr>
              <a:t>Goldberg</a:t>
            </a:r>
            <a:r>
              <a:rPr lang="cs-CZ" dirty="0">
                <a:solidFill>
                  <a:srgbClr val="7030A0"/>
                </a:solidFill>
              </a:rPr>
              <a:t> (klinický neuropsycholog) o sportu napsal:</a:t>
            </a:r>
          </a:p>
        </p:txBody>
      </p:sp>
      <p:sp>
        <p:nvSpPr>
          <p:cNvPr id="3" name="Zástupný symbol pro obsah 2">
            <a:extLst>
              <a:ext uri="{FF2B5EF4-FFF2-40B4-BE49-F238E27FC236}">
                <a16:creationId xmlns:a16="http://schemas.microsoft.com/office/drawing/2014/main" id="{B070E5A7-D38A-4789-A20F-8AD3EB63DF2A}"/>
              </a:ext>
            </a:extLst>
          </p:cNvPr>
          <p:cNvSpPr>
            <a:spLocks noGrp="1"/>
          </p:cNvSpPr>
          <p:nvPr>
            <p:ph sz="quarter" idx="1"/>
          </p:nvPr>
        </p:nvSpPr>
        <p:spPr>
          <a:xfrm>
            <a:off x="1981200" y="1600201"/>
            <a:ext cx="7467600" cy="4873625"/>
          </a:xfrm>
        </p:spPr>
        <p:txBody>
          <a:bodyPr>
            <a:normAutofit fontScale="92500" lnSpcReduction="10000"/>
          </a:bodyPr>
          <a:lstStyle/>
          <a:p>
            <a:pPr marL="274320" indent="-274320">
              <a:buNone/>
              <a:defRPr/>
            </a:pPr>
            <a:r>
              <a:rPr lang="cs-CZ" dirty="0">
                <a:solidFill>
                  <a:srgbClr val="0070C0"/>
                </a:solidFill>
              </a:rPr>
              <a:t>„Sportování chápeme jako užitečnou součást života, bez ohledu na to, že nemá žádný bezprostřední praktický smysl. Sport je zábava.“  </a:t>
            </a:r>
            <a:r>
              <a:rPr lang="cs-CZ" dirty="0"/>
              <a:t>a dále:</a:t>
            </a:r>
          </a:p>
          <a:p>
            <a:pPr marL="274320" indent="-274320">
              <a:buNone/>
              <a:defRPr/>
            </a:pPr>
            <a:r>
              <a:rPr lang="cs-CZ" dirty="0">
                <a:solidFill>
                  <a:srgbClr val="0070C0"/>
                </a:solidFill>
              </a:rPr>
              <a:t>„Někteří lidé se tělesně namáhají, což přináší celoživotní odměnu. Jiní jsou tělesně leniví, což má rovněž celoživotní důsledky. Stejným způsobem někteří lidé touží po duševní námaze, jiní ji považují za strázeň. Mohou-li volit, zůstávají ve svůdně útulné mentální zóně pohodlí, aniž by si všimli, že oblast duševního pohodlí je oblastí duševní stagnace. Existuje-li cena za tělesnou lenost, existuje za tu duševní také. Duševní lenost v mládí ohrožuje váš mozek ve stáří.“ </a:t>
            </a:r>
          </a:p>
          <a:p>
            <a:pPr marL="274320" indent="-274320">
              <a:buNone/>
              <a:defRPr/>
            </a:pPr>
            <a:r>
              <a:rPr lang="cs-CZ" dirty="0">
                <a:solidFill>
                  <a:srgbClr val="FF0000"/>
                </a:solidFill>
              </a:rPr>
              <a:t>Co asi přináší fyzická lenost v mládí?</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8BBD42-55A7-4E53-B05A-5E8A247BF0A3}"/>
              </a:ext>
            </a:extLst>
          </p:cNvPr>
          <p:cNvSpPr>
            <a:spLocks noGrp="1"/>
          </p:cNvSpPr>
          <p:nvPr>
            <p:ph type="title"/>
          </p:nvPr>
        </p:nvSpPr>
        <p:spPr/>
        <p:txBody>
          <a:bodyPr/>
          <a:lstStyle/>
          <a:p>
            <a:pPr algn="ctr"/>
            <a:endParaRPr lang="cs-CZ" b="1" dirty="0"/>
          </a:p>
        </p:txBody>
      </p:sp>
      <p:sp>
        <p:nvSpPr>
          <p:cNvPr id="3" name="Zástupný symbol pro obsah 2">
            <a:extLst>
              <a:ext uri="{FF2B5EF4-FFF2-40B4-BE49-F238E27FC236}">
                <a16:creationId xmlns:a16="http://schemas.microsoft.com/office/drawing/2014/main" id="{EDBFC2CC-B640-4B3B-860F-1F49123F047C}"/>
              </a:ext>
            </a:extLst>
          </p:cNvPr>
          <p:cNvSpPr>
            <a:spLocks noGrp="1"/>
          </p:cNvSpPr>
          <p:nvPr>
            <p:ph idx="1"/>
          </p:nvPr>
        </p:nvSpPr>
        <p:spPr/>
        <p:txBody>
          <a:bodyPr>
            <a:normAutofit/>
          </a:bodyPr>
          <a:lstStyle/>
          <a:p>
            <a:r>
              <a:rPr lang="cs-CZ" dirty="0"/>
              <a:t>A) vliv a podíl TK na tvorbě osobnosti </a:t>
            </a:r>
            <a:r>
              <a:rPr lang="cs-CZ" dirty="0" err="1"/>
              <a:t>Čl</a:t>
            </a:r>
            <a:endParaRPr lang="cs-CZ" dirty="0"/>
          </a:p>
          <a:p>
            <a:r>
              <a:rPr lang="cs-CZ" dirty="0"/>
              <a:t>B) </a:t>
            </a:r>
            <a:r>
              <a:rPr lang="cs-CZ" dirty="0" err="1"/>
              <a:t>axiol</a:t>
            </a:r>
            <a:r>
              <a:rPr lang="cs-CZ" dirty="0"/>
              <a:t>. – na tvorbě všech hodnost a systému hodnot a </a:t>
            </a:r>
            <a:r>
              <a:rPr lang="cs-CZ" dirty="0" err="1"/>
              <a:t>ideí</a:t>
            </a:r>
            <a:r>
              <a:rPr lang="cs-CZ" dirty="0"/>
              <a:t> (kterými jsou všechny činnosti podmíněny)</a:t>
            </a:r>
          </a:p>
          <a:p>
            <a:r>
              <a:rPr lang="cs-CZ" dirty="0"/>
              <a:t>C) rozvoj vs. Kvalita sociálních vztahů v rámci své činnosti v TK</a:t>
            </a:r>
          </a:p>
          <a:p>
            <a:r>
              <a:rPr lang="cs-CZ" dirty="0"/>
              <a:t>D) vliv a podíl TK na zkvalitňování všech činností člověka (BPS hlediska)</a:t>
            </a:r>
          </a:p>
          <a:p>
            <a:r>
              <a:rPr lang="cs-CZ" dirty="0"/>
              <a:t> - Vše výše uvedené celkově podmiňuje konečný vztah TK-jedinec</a:t>
            </a:r>
          </a:p>
          <a:p>
            <a:endParaRPr lang="cs-CZ" dirty="0"/>
          </a:p>
        </p:txBody>
      </p:sp>
    </p:spTree>
    <p:extLst>
      <p:ext uri="{BB962C8B-B14F-4D97-AF65-F5344CB8AC3E}">
        <p14:creationId xmlns:p14="http://schemas.microsoft.com/office/powerpoint/2010/main" val="1267768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C9C937-21B5-4464-A60D-4304026A579D}"/>
              </a:ext>
            </a:extLst>
          </p:cNvPr>
          <p:cNvSpPr>
            <a:spLocks noGrp="1"/>
          </p:cNvSpPr>
          <p:nvPr>
            <p:ph type="title"/>
          </p:nvPr>
        </p:nvSpPr>
        <p:spPr/>
        <p:txBody>
          <a:bodyPr/>
          <a:lstStyle/>
          <a:p>
            <a:r>
              <a:rPr lang="cs-CZ" dirty="0"/>
              <a:t>Tělesná kultura</a:t>
            </a:r>
          </a:p>
        </p:txBody>
      </p:sp>
      <p:sp>
        <p:nvSpPr>
          <p:cNvPr id="3" name="Zástupný symbol pro obsah 2">
            <a:extLst>
              <a:ext uri="{FF2B5EF4-FFF2-40B4-BE49-F238E27FC236}">
                <a16:creationId xmlns:a16="http://schemas.microsoft.com/office/drawing/2014/main" id="{792B36AC-9EDA-4B65-B452-EC1EBC4D98CD}"/>
              </a:ext>
            </a:extLst>
          </p:cNvPr>
          <p:cNvSpPr>
            <a:spLocks noGrp="1"/>
          </p:cNvSpPr>
          <p:nvPr>
            <p:ph idx="1"/>
          </p:nvPr>
        </p:nvSpPr>
        <p:spPr/>
        <p:txBody>
          <a:bodyPr>
            <a:normAutofit fontScale="92500" lnSpcReduction="20000"/>
          </a:bodyPr>
          <a:lstStyle/>
          <a:p>
            <a:r>
              <a:rPr lang="cs-CZ" dirty="0"/>
              <a:t>"Tělesná kultura je společenský jev a je součástí kultury celé společnosti, je výslednicí všech složek působících na fyzickou úroveň lidí určité konkrétní společnosti. Svým rozsahem tělesná kultura jako pojem je nejobecnější pojem a zahrnuje v sobě další pojmy jako tělesná výchova, tělesná cvičení atp. (CIKLER, J., 1970, str.182).</a:t>
            </a:r>
          </a:p>
          <a:p>
            <a:r>
              <a:rPr lang="cs-CZ" dirty="0"/>
              <a:t>"Tělesná kultura jako součást kultury je souhrn a tvorba hodnot v oblasti tělesné výchovy, sportovní výkonnosti, pohybového umění, hygieny, pohybové rekreace, upevňování zdraví a péče o lidské tělo". (FIALA, V. 1975, str. 378).</a:t>
            </a:r>
          </a:p>
          <a:p>
            <a:r>
              <a:rPr lang="cs-CZ" dirty="0"/>
              <a:t>tělesná kultura považována za součást kultury a je neoddělitelně spjata s vývojem celé společnosti.</a:t>
            </a:r>
          </a:p>
          <a:p>
            <a:r>
              <a:rPr lang="cs-CZ" dirty="0"/>
              <a:t>Tělesná kultura je částí kultury a celého kulturního dědictví každého národa a je od společnosti a jejího vývoje neoddělitelná</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1178808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2F9F63-4020-40FD-923B-4C632342D7D2}"/>
              </a:ext>
            </a:extLst>
          </p:cNvPr>
          <p:cNvSpPr>
            <a:spLocks noGrp="1"/>
          </p:cNvSpPr>
          <p:nvPr>
            <p:ph type="title"/>
          </p:nvPr>
        </p:nvSpPr>
        <p:spPr/>
        <p:txBody>
          <a:bodyPr/>
          <a:lstStyle/>
          <a:p>
            <a:r>
              <a:rPr lang="cs-CZ" dirty="0"/>
              <a:t>Co je obsahem tělesné kultury?</a:t>
            </a:r>
            <a:br>
              <a:rPr lang="cs-CZ" dirty="0"/>
            </a:br>
            <a:endParaRPr lang="cs-CZ" dirty="0"/>
          </a:p>
        </p:txBody>
      </p:sp>
      <p:sp>
        <p:nvSpPr>
          <p:cNvPr id="3" name="Zástupný symbol pro obsah 2">
            <a:extLst>
              <a:ext uri="{FF2B5EF4-FFF2-40B4-BE49-F238E27FC236}">
                <a16:creationId xmlns:a16="http://schemas.microsoft.com/office/drawing/2014/main" id="{8C224C59-2A6C-40C1-A8CB-ED576341BAFF}"/>
              </a:ext>
            </a:extLst>
          </p:cNvPr>
          <p:cNvSpPr>
            <a:spLocks noGrp="1"/>
          </p:cNvSpPr>
          <p:nvPr>
            <p:ph idx="1"/>
          </p:nvPr>
        </p:nvSpPr>
        <p:spPr/>
        <p:txBody>
          <a:bodyPr>
            <a:normAutofit fontScale="77500" lnSpcReduction="20000"/>
          </a:bodyPr>
          <a:lstStyle/>
          <a:p>
            <a:r>
              <a:rPr lang="cs-CZ" dirty="0"/>
              <a:t>ve kterých sférách a na jakých úrovních tělesná kultura do života člověka a společnosti zasahuje.</a:t>
            </a:r>
          </a:p>
          <a:p>
            <a:r>
              <a:rPr lang="cs-CZ" dirty="0"/>
              <a:t>oblasti tělesné kultury, tvořící její celkový obsah:</a:t>
            </a:r>
          </a:p>
          <a:p>
            <a:r>
              <a:rPr lang="cs-CZ" dirty="0"/>
              <a:t>A Úroveň realizace tělocvičné aktivity a jejích jednotlivých druhů - tělesné výchovy, sportu a tělocvičné rekreace, ale i pohybového umění, péče o tělo v širším slova smyslu, regenerace atp.</a:t>
            </a:r>
          </a:p>
          <a:p>
            <a:r>
              <a:rPr lang="cs-CZ" dirty="0"/>
              <a:t>B Množství tělocvičné aktivity a péče o tělo zastoupené v každodenním životě a její podíl na socializaci člověka, na jeho všestranném rozvoji tělesném, duševním a sociálním.</a:t>
            </a:r>
          </a:p>
          <a:p>
            <a:r>
              <a:rPr lang="cs-CZ" dirty="0"/>
              <a:t>C Úroveň zkulturnění života jedince i společnosti, projevující se v oblasti tělesné, duševní a sociální úrovně, pracovního i společenského života, pracovního i životního prostředí, využívání volného času a celkového životního způsobu.</a:t>
            </a:r>
          </a:p>
          <a:p>
            <a:r>
              <a:rPr lang="cs-CZ" dirty="0"/>
              <a:t>D Úroveň výsledků dosažených v oblasti tělesné výchovy, sportu a tělocvičné rekreace.</a:t>
            </a:r>
          </a:p>
          <a:p>
            <a:r>
              <a:rPr lang="cs-CZ" dirty="0"/>
              <a:t>E Úroveň zařízení určených k realizaci jednotlivých druhů tělocvičné aktivity.</a:t>
            </a:r>
          </a:p>
          <a:p>
            <a:endParaRPr lang="cs-CZ" dirty="0"/>
          </a:p>
        </p:txBody>
      </p:sp>
    </p:spTree>
    <p:extLst>
      <p:ext uri="{BB962C8B-B14F-4D97-AF65-F5344CB8AC3E}">
        <p14:creationId xmlns:p14="http://schemas.microsoft.com/office/powerpoint/2010/main" val="866630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0ECDF4-ACB6-4A62-B8A9-7F2A62082C17}"/>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35272E22-F701-40B7-B501-970BD4410C13}"/>
              </a:ext>
            </a:extLst>
          </p:cNvPr>
          <p:cNvSpPr>
            <a:spLocks noGrp="1"/>
          </p:cNvSpPr>
          <p:nvPr>
            <p:ph idx="1"/>
          </p:nvPr>
        </p:nvSpPr>
        <p:spPr/>
        <p:txBody>
          <a:bodyPr>
            <a:normAutofit fontScale="92500" lnSpcReduction="20000"/>
          </a:bodyPr>
          <a:lstStyle/>
          <a:p>
            <a:r>
              <a:rPr lang="cs-CZ" dirty="0"/>
              <a:t>F Úroveň profesionálních i dobrovolných kádrů, vzdělání, vzdělávacích, zdravotních a vědeckých institucí, majících návaznost na realizaci tělocvičné aktivity.</a:t>
            </a:r>
          </a:p>
          <a:p>
            <a:r>
              <a:rPr lang="cs-CZ" dirty="0"/>
              <a:t>G Množství a úroveň vědeckých poznatků v těch disciplínách, které objasňují vliv tělocvičné aktivity na všestranný rozvoj jedince a společnosti.</a:t>
            </a:r>
          </a:p>
          <a:p>
            <a:r>
              <a:rPr lang="cs-CZ" dirty="0"/>
              <a:t>H Úroveň organizačních a zákonodárných opatření, týkajících se všech druhů tělesné kultury a jejich pronikání do každodenního života člověka.</a:t>
            </a:r>
          </a:p>
          <a:p>
            <a:r>
              <a:rPr lang="cs-CZ" dirty="0"/>
              <a:t>I Úroveň všech druhů umělecké tvorby týkajících se tělocvičné aktivity a jejího rozvoje.</a:t>
            </a:r>
          </a:p>
          <a:p>
            <a:r>
              <a:rPr lang="cs-CZ" dirty="0"/>
              <a:t>J Úroveň popularizace a propagace tělesné kultury a jejích jednotlivých oblastí.</a:t>
            </a:r>
          </a:p>
          <a:p>
            <a:pPr marL="0" indent="0">
              <a:buNone/>
            </a:pPr>
            <a:r>
              <a:rPr lang="cs-CZ" i="1" dirty="0"/>
              <a:t>??? Pokuste se zamyslet nad každou obsahovou složkou a pokuste se ji vysvětlit svým potencionálním žákům. Tak, aby vám rozuměli.</a:t>
            </a:r>
          </a:p>
        </p:txBody>
      </p:sp>
    </p:spTree>
    <p:extLst>
      <p:ext uri="{BB962C8B-B14F-4D97-AF65-F5344CB8AC3E}">
        <p14:creationId xmlns:p14="http://schemas.microsoft.com/office/powerpoint/2010/main" val="3229520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B5AFD4-41D7-4532-A89F-0FD99D9F0607}"/>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2DD05179-0918-480D-8AA8-9C2F3ADC398A}"/>
              </a:ext>
            </a:extLst>
          </p:cNvPr>
          <p:cNvSpPr>
            <a:spLocks noGrp="1"/>
          </p:cNvSpPr>
          <p:nvPr>
            <p:ph idx="1"/>
          </p:nvPr>
        </p:nvSpPr>
        <p:spPr/>
        <p:txBody>
          <a:bodyPr/>
          <a:lstStyle/>
          <a:p>
            <a:r>
              <a:rPr lang="cs-CZ" dirty="0"/>
              <a:t>Potřeby biologické i sociální, odrážející se v tělesné kultuře, jsou uspokojovány prostřednictvím </a:t>
            </a:r>
            <a:r>
              <a:rPr lang="cs-CZ" b="1" dirty="0"/>
              <a:t>tělesných cvičení</a:t>
            </a:r>
            <a:r>
              <a:rPr lang="cs-CZ" dirty="0"/>
              <a:t>. </a:t>
            </a:r>
          </a:p>
          <a:p>
            <a:r>
              <a:rPr lang="cs-CZ" dirty="0"/>
              <a:t>Potřeby v oblasti tělesné kultury jsou podle KOHOUTKA, K. (1977) součástí specifických lidských potřeb, které jsou produktem sociálním, se silným biologickým podtextem. </a:t>
            </a:r>
          </a:p>
          <a:p>
            <a:pPr marL="0" indent="0">
              <a:buNone/>
            </a:pPr>
            <a:endParaRPr lang="cs-CZ" dirty="0"/>
          </a:p>
          <a:p>
            <a:endParaRPr lang="cs-CZ" dirty="0"/>
          </a:p>
        </p:txBody>
      </p:sp>
    </p:spTree>
    <p:extLst>
      <p:ext uri="{BB962C8B-B14F-4D97-AF65-F5344CB8AC3E}">
        <p14:creationId xmlns:p14="http://schemas.microsoft.com/office/powerpoint/2010/main" val="2787707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FB2C7D-18F0-4A46-BB77-4BCACBA8EEC3}"/>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3C854328-946D-42C5-BD09-65F31650E69F}"/>
              </a:ext>
            </a:extLst>
          </p:cNvPr>
          <p:cNvSpPr>
            <a:spLocks noGrp="1"/>
          </p:cNvSpPr>
          <p:nvPr>
            <p:ph idx="1"/>
          </p:nvPr>
        </p:nvSpPr>
        <p:spPr/>
        <p:txBody>
          <a:bodyPr>
            <a:normAutofit fontScale="70000" lnSpcReduction="20000"/>
          </a:bodyPr>
          <a:lstStyle/>
          <a:p>
            <a:r>
              <a:rPr lang="cs-CZ" dirty="0"/>
              <a:t>Jednotlivé uskutečňované činnosti vyúsťují do tvorby hodnot, které lze rozdělit na:</a:t>
            </a:r>
          </a:p>
          <a:p>
            <a:r>
              <a:rPr lang="cs-CZ" b="1" dirty="0"/>
              <a:t>Historicky vytvořené hodnoty </a:t>
            </a:r>
          </a:p>
          <a:p>
            <a:pPr marL="0" indent="0">
              <a:buNone/>
            </a:pPr>
            <a:r>
              <a:rPr lang="cs-CZ" dirty="0"/>
              <a:t>(vědecké poznatky, materiálně technická základna, organizační a technická základna, prostředky a úroveň metod tělovýchovného procesu, umělecké produkty, komunikační prostředky, úroveň tělesné zdatnosti a výkonnosti občanů, úroveň sportovních rekordů, objem volného času a možností pro aktivní odpočinek).</a:t>
            </a:r>
          </a:p>
          <a:p>
            <a:r>
              <a:rPr lang="cs-CZ" b="1" dirty="0"/>
              <a:t>Instrumentální hodnoty </a:t>
            </a:r>
          </a:p>
          <a:p>
            <a:pPr marL="0" indent="0">
              <a:buNone/>
            </a:pPr>
            <a:r>
              <a:rPr lang="cs-CZ" dirty="0"/>
              <a:t>(v oblasti kultivace osobnosti, v oblasti způsobu života, v oblasti formování životního prostředí, v oblasti mezinárodních styků, v oblasti pracovní a branné připravenosti občanů, specifické tělovýchovné hodnoty - rozvoj pohybových činností, zdokonalování tréninkového procesu, zvyšování vrcholné sportovní výkonnosti, řízení tělovýchovného hnutí, příprava kádrů, výstavba a výroba, rozšiřování vědeckých poznatků, rozvíjení umělecké tvorby, propagační práce).</a:t>
            </a:r>
          </a:p>
          <a:p>
            <a:r>
              <a:rPr lang="cs-CZ" b="1" dirty="0"/>
              <a:t>C Cílové hodnoty </a:t>
            </a:r>
          </a:p>
          <a:p>
            <a:pPr marL="0" indent="0">
              <a:buNone/>
            </a:pPr>
            <a:r>
              <a:rPr lang="cs-CZ" dirty="0"/>
              <a:t>(tělesné a jeho prostřednictvím i psychické a sociální zdokonalování v rámci všestranného rozvoje osobnosti v rozsahu celé společnosti).</a:t>
            </a:r>
          </a:p>
          <a:p>
            <a:pPr marL="0" indent="0">
              <a:buNone/>
            </a:pPr>
            <a:endParaRPr lang="cs-CZ" dirty="0"/>
          </a:p>
        </p:txBody>
      </p:sp>
    </p:spTree>
    <p:extLst>
      <p:ext uri="{BB962C8B-B14F-4D97-AF65-F5344CB8AC3E}">
        <p14:creationId xmlns:p14="http://schemas.microsoft.com/office/powerpoint/2010/main" val="3240120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F5C316-DA84-4837-AA21-1C59024BA170}"/>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637ED014-2BDC-4D99-BCFA-3365B800547F}"/>
              </a:ext>
            </a:extLst>
          </p:cNvPr>
          <p:cNvSpPr>
            <a:spLocks noGrp="1"/>
          </p:cNvSpPr>
          <p:nvPr>
            <p:ph idx="1"/>
          </p:nvPr>
        </p:nvSpPr>
        <p:spPr/>
        <p:txBody>
          <a:bodyPr>
            <a:normAutofit/>
          </a:bodyPr>
          <a:lstStyle/>
          <a:p>
            <a:r>
              <a:rPr lang="cs-CZ" dirty="0"/>
              <a:t>Každá činnost tedy musí mít příslušnou </a:t>
            </a:r>
            <a:r>
              <a:rPr lang="cs-CZ" b="1" dirty="0"/>
              <a:t>hodnotovou orientaci</a:t>
            </a:r>
            <a:r>
              <a:rPr lang="cs-CZ" dirty="0"/>
              <a:t>, (konkrétní záměr, jinak  - "činností pro činnost„)</a:t>
            </a:r>
          </a:p>
          <a:p>
            <a:r>
              <a:rPr lang="cs-CZ" dirty="0"/>
              <a:t>Všech uvedených hodnot je dosahováno v určitých vztazích a jednotlivé vztahy jsou také dosaženými hodnotami příslušně upravovány. Projevují se v těchto úrovních:</a:t>
            </a:r>
          </a:p>
          <a:p>
            <a:r>
              <a:rPr lang="cs-CZ" dirty="0"/>
              <a:t>1 vztah člověka k přírodě,</a:t>
            </a:r>
          </a:p>
          <a:p>
            <a:r>
              <a:rPr lang="cs-CZ" dirty="0"/>
              <a:t>2 vztah člověka ke společnosti,</a:t>
            </a:r>
          </a:p>
          <a:p>
            <a:r>
              <a:rPr lang="cs-CZ" dirty="0"/>
              <a:t>3 vztah tělesné kultury k jednotlivým oblastem společenského života,</a:t>
            </a:r>
          </a:p>
          <a:p>
            <a:r>
              <a:rPr lang="cs-CZ" dirty="0"/>
              <a:t>4 specifické vztahy uvnitř existujícího systému tělesné kultury.</a:t>
            </a:r>
          </a:p>
        </p:txBody>
      </p:sp>
    </p:spTree>
    <p:extLst>
      <p:ext uri="{BB962C8B-B14F-4D97-AF65-F5344CB8AC3E}">
        <p14:creationId xmlns:p14="http://schemas.microsoft.com/office/powerpoint/2010/main" val="2522115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D66DD8-79DB-4FC5-98BE-2BE780257C93}"/>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C47B2603-C9A3-4403-971E-D2E6FF3E6A39}"/>
              </a:ext>
            </a:extLst>
          </p:cNvPr>
          <p:cNvSpPr>
            <a:spLocks noGrp="1"/>
          </p:cNvSpPr>
          <p:nvPr>
            <p:ph idx="1"/>
          </p:nvPr>
        </p:nvSpPr>
        <p:spPr/>
        <p:txBody>
          <a:bodyPr>
            <a:normAutofit lnSpcReduction="10000"/>
          </a:bodyPr>
          <a:lstStyle/>
          <a:p>
            <a:r>
              <a:rPr lang="cs-CZ" dirty="0"/>
              <a:t>"</a:t>
            </a:r>
            <a:r>
              <a:rPr lang="cs-CZ" b="1" u="sng" dirty="0"/>
              <a:t>Tělesná kultura je sociokulturní systém, který jako výsledek činností, tvorby hodnot, vztahů a norem zabezpečuje specifickými tělocvičnými prostředky uspokojování zvláštních biologických a sociálních potřeb člověka v oblasti fyzického a z něj vyplývajícího psychického a sociálního rozvoje s cílem jeho socializace a kultivace. Je součástí kultury a kulturního dědictví každého národa. Objektem jejího působení je kulturní a společenský člověk jako plnohodnotný člen společnosti".</a:t>
            </a:r>
          </a:p>
          <a:p>
            <a:r>
              <a:rPr lang="cs-CZ" dirty="0"/>
              <a:t>Z objasňování pojmu tělesná kultura vyplývá fakt, že je společenským subsystémem, který funguje v naprostém souladu s celým systémem společenským. Jakákoliv porucha ve funkci systému společenského se nutně projeví ve funkci systému tělesné kultury.</a:t>
            </a:r>
          </a:p>
          <a:p>
            <a:pPr marL="0" indent="0">
              <a:buNone/>
            </a:pPr>
            <a:endParaRPr lang="cs-CZ" dirty="0"/>
          </a:p>
        </p:txBody>
      </p:sp>
    </p:spTree>
    <p:extLst>
      <p:ext uri="{BB962C8B-B14F-4D97-AF65-F5344CB8AC3E}">
        <p14:creationId xmlns:p14="http://schemas.microsoft.com/office/powerpoint/2010/main" val="2255089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09A5E4-A204-46C2-BAE1-52C2F352E046}"/>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A53BF867-4517-48B5-A043-B90D175A5E2D}"/>
              </a:ext>
            </a:extLst>
          </p:cNvPr>
          <p:cNvSpPr>
            <a:spLocks noGrp="1"/>
          </p:cNvSpPr>
          <p:nvPr>
            <p:ph idx="1"/>
          </p:nvPr>
        </p:nvSpPr>
        <p:spPr/>
        <p:txBody>
          <a:bodyPr/>
          <a:lstStyle/>
          <a:p>
            <a:pPr marL="0" indent="0" algn="ctr">
              <a:buNone/>
            </a:pPr>
            <a:r>
              <a:rPr lang="cs-CZ" b="1" dirty="0"/>
              <a:t>Děkuji za pozornost</a:t>
            </a:r>
          </a:p>
        </p:txBody>
      </p:sp>
    </p:spTree>
    <p:extLst>
      <p:ext uri="{BB962C8B-B14F-4D97-AF65-F5344CB8AC3E}">
        <p14:creationId xmlns:p14="http://schemas.microsoft.com/office/powerpoint/2010/main" val="82330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F4EB0E-D0C7-4CE1-9893-1DC4DA79E9FC}"/>
              </a:ext>
            </a:extLst>
          </p:cNvPr>
          <p:cNvSpPr>
            <a:spLocks noGrp="1"/>
          </p:cNvSpPr>
          <p:nvPr>
            <p:ph type="title"/>
          </p:nvPr>
        </p:nvSpPr>
        <p:spPr/>
        <p:txBody>
          <a:bodyPr/>
          <a:lstStyle/>
          <a:p>
            <a:r>
              <a:rPr lang="cs-CZ" dirty="0"/>
              <a:t>Podíl TK na zkvalitňování všech činností člověka</a:t>
            </a:r>
          </a:p>
        </p:txBody>
      </p:sp>
      <p:sp>
        <p:nvSpPr>
          <p:cNvPr id="3" name="Zástupný symbol pro obsah 2">
            <a:extLst>
              <a:ext uri="{FF2B5EF4-FFF2-40B4-BE49-F238E27FC236}">
                <a16:creationId xmlns:a16="http://schemas.microsoft.com/office/drawing/2014/main" id="{D6FEA165-7371-4D16-B0BD-35E1585B901C}"/>
              </a:ext>
            </a:extLst>
          </p:cNvPr>
          <p:cNvSpPr>
            <a:spLocks noGrp="1"/>
          </p:cNvSpPr>
          <p:nvPr>
            <p:ph idx="1"/>
          </p:nvPr>
        </p:nvSpPr>
        <p:spPr/>
        <p:txBody>
          <a:bodyPr/>
          <a:lstStyle/>
          <a:p>
            <a:r>
              <a:rPr lang="cs-CZ" dirty="0"/>
              <a:t>Činnost </a:t>
            </a:r>
            <a:r>
              <a:rPr lang="cs-CZ" dirty="0" err="1"/>
              <a:t>čl</a:t>
            </a:r>
            <a:r>
              <a:rPr lang="cs-CZ" dirty="0"/>
              <a:t> strukturovaná, různorodá, rozsáhlá – úspěšnost –dokonalost</a:t>
            </a:r>
          </a:p>
          <a:p>
            <a:pPr marL="514350" indent="-514350">
              <a:buAutoNum type="arabicParenR"/>
            </a:pPr>
            <a:r>
              <a:rPr lang="cs-CZ" dirty="0"/>
              <a:t>Vzpřímené držení těla a lokomoce</a:t>
            </a:r>
          </a:p>
          <a:p>
            <a:pPr marL="514350" indent="-514350"/>
            <a:r>
              <a:rPr lang="cs-CZ" dirty="0"/>
              <a:t>Bez nich lidská M není možná – základní předpoklad M činnosti člověka</a:t>
            </a:r>
          </a:p>
          <a:p>
            <a:pPr marL="514350" indent="-514350"/>
            <a:r>
              <a:rPr lang="cs-CZ" dirty="0"/>
              <a:t>Odpovídá l přirozenosti</a:t>
            </a:r>
          </a:p>
          <a:p>
            <a:pPr marL="514350" indent="-514350"/>
            <a:r>
              <a:rPr lang="cs-CZ" dirty="0"/>
              <a:t>L lokomoce a její M projevy odpovídají i určité l osobnosti – zásadní charakteristický znak (prof. </a:t>
            </a:r>
            <a:r>
              <a:rPr lang="cs-CZ" dirty="0" err="1"/>
              <a:t>Strauss</a:t>
            </a:r>
            <a:r>
              <a:rPr lang="cs-CZ" dirty="0"/>
              <a:t> – motorická identifikace člověka)</a:t>
            </a:r>
          </a:p>
          <a:p>
            <a:endParaRPr lang="cs-CZ" dirty="0"/>
          </a:p>
        </p:txBody>
      </p:sp>
    </p:spTree>
    <p:extLst>
      <p:ext uri="{BB962C8B-B14F-4D97-AF65-F5344CB8AC3E}">
        <p14:creationId xmlns:p14="http://schemas.microsoft.com/office/powerpoint/2010/main" val="2936030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3B33A9-7E9F-47A8-A7F9-2DD03773FF03}"/>
              </a:ext>
            </a:extLst>
          </p:cNvPr>
          <p:cNvSpPr>
            <a:spLocks noGrp="1"/>
          </p:cNvSpPr>
          <p:nvPr>
            <p:ph type="title"/>
          </p:nvPr>
        </p:nvSpPr>
        <p:spPr/>
        <p:txBody>
          <a:bodyPr/>
          <a:lstStyle/>
          <a:p>
            <a:endParaRPr lang="cs-CZ" dirty="0"/>
          </a:p>
        </p:txBody>
      </p:sp>
      <p:sp>
        <p:nvSpPr>
          <p:cNvPr id="3" name="Zástupný symbol pro obsah 2">
            <a:extLst>
              <a:ext uri="{FF2B5EF4-FFF2-40B4-BE49-F238E27FC236}">
                <a16:creationId xmlns:a16="http://schemas.microsoft.com/office/drawing/2014/main" id="{03B929A1-89DE-4B1E-9EFC-992CF22798A2}"/>
              </a:ext>
            </a:extLst>
          </p:cNvPr>
          <p:cNvSpPr>
            <a:spLocks noGrp="1"/>
          </p:cNvSpPr>
          <p:nvPr>
            <p:ph idx="1"/>
          </p:nvPr>
        </p:nvSpPr>
        <p:spPr/>
        <p:txBody>
          <a:bodyPr>
            <a:normAutofit fontScale="92500" lnSpcReduction="10000"/>
          </a:bodyPr>
          <a:lstStyle/>
          <a:p>
            <a:r>
              <a:rPr lang="cs-CZ" dirty="0"/>
              <a:t>Správné držení těla odpovídá – L vývoji, nejpřirozenější a nenamáhavé</a:t>
            </a:r>
          </a:p>
          <a:p>
            <a:r>
              <a:rPr lang="cs-CZ" dirty="0"/>
              <a:t>Držení těla – ukazuje mnoho informací o stavu člověka ((ne)jistota-sebevědomí-osvobození-vyrovnanost) = normální </a:t>
            </a:r>
            <a:r>
              <a:rPr lang="cs-CZ" dirty="0" err="1"/>
              <a:t>fce</a:t>
            </a:r>
            <a:r>
              <a:rPr lang="cs-CZ" dirty="0"/>
              <a:t> L těla a všech orgánů</a:t>
            </a:r>
          </a:p>
          <a:p>
            <a:r>
              <a:rPr lang="cs-CZ" dirty="0"/>
              <a:t>Tzn. – v životě </a:t>
            </a:r>
            <a:r>
              <a:rPr lang="cs-CZ" dirty="0" err="1"/>
              <a:t>čl</a:t>
            </a:r>
            <a:r>
              <a:rPr lang="cs-CZ" dirty="0"/>
              <a:t> se významně projevuje </a:t>
            </a:r>
            <a:r>
              <a:rPr lang="cs-CZ" dirty="0" err="1"/>
              <a:t>zákl</a:t>
            </a:r>
            <a:r>
              <a:rPr lang="cs-CZ" dirty="0"/>
              <a:t> </a:t>
            </a:r>
            <a:r>
              <a:rPr lang="cs-CZ" dirty="0" err="1"/>
              <a:t>poh</a:t>
            </a:r>
            <a:r>
              <a:rPr lang="cs-CZ" dirty="0"/>
              <a:t> činnost, která ho ovlivňuje včetně držení těla</a:t>
            </a:r>
          </a:p>
          <a:p>
            <a:r>
              <a:rPr lang="cs-CZ" dirty="0" err="1"/>
              <a:t>Zákl</a:t>
            </a:r>
            <a:r>
              <a:rPr lang="cs-CZ" dirty="0"/>
              <a:t> </a:t>
            </a:r>
            <a:r>
              <a:rPr lang="cs-CZ" dirty="0" err="1"/>
              <a:t>poh</a:t>
            </a:r>
            <a:r>
              <a:rPr lang="cs-CZ" dirty="0"/>
              <a:t> činnost člověka a její vliv na vztah tělesné kultury vs. Člověka – a sice: správné držení těla – podmíněno kvalitou pohybového aparátu – podmíněno vybudováním odpovídajících </a:t>
            </a:r>
            <a:r>
              <a:rPr lang="cs-CZ" dirty="0" err="1"/>
              <a:t>poh</a:t>
            </a:r>
            <a:r>
              <a:rPr lang="cs-CZ" dirty="0"/>
              <a:t> návyků </a:t>
            </a:r>
          </a:p>
          <a:p>
            <a:r>
              <a:rPr lang="cs-CZ" dirty="0"/>
              <a:t>Prostředkem tedy jsou tělesná cvičení</a:t>
            </a:r>
          </a:p>
          <a:p>
            <a:pPr marL="0" indent="0">
              <a:buNone/>
            </a:pPr>
            <a:r>
              <a:rPr lang="cs-CZ" i="1" dirty="0"/>
              <a:t>??? Pokuste se uvést konkrétní příklady zdravotních problémů vyplývajících z dlouhodobého přetěžování.</a:t>
            </a:r>
          </a:p>
          <a:p>
            <a:pPr marL="0" indent="0">
              <a:buNone/>
            </a:pPr>
            <a:endParaRPr lang="cs-CZ" dirty="0"/>
          </a:p>
          <a:p>
            <a:endParaRPr lang="cs-CZ" dirty="0"/>
          </a:p>
          <a:p>
            <a:endParaRPr lang="cs-CZ" dirty="0"/>
          </a:p>
        </p:txBody>
      </p:sp>
    </p:spTree>
    <p:extLst>
      <p:ext uri="{BB962C8B-B14F-4D97-AF65-F5344CB8AC3E}">
        <p14:creationId xmlns:p14="http://schemas.microsoft.com/office/powerpoint/2010/main" val="4152418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5D12ED-E309-4D9D-AA36-1D8C939F5BD1}"/>
              </a:ext>
            </a:extLst>
          </p:cNvPr>
          <p:cNvSpPr>
            <a:spLocks noGrp="1"/>
          </p:cNvSpPr>
          <p:nvPr>
            <p:ph type="title"/>
          </p:nvPr>
        </p:nvSpPr>
        <p:spPr/>
        <p:txBody>
          <a:bodyPr>
            <a:noAutofit/>
          </a:bodyPr>
          <a:lstStyle/>
          <a:p>
            <a:r>
              <a:rPr lang="cs-CZ" sz="3200" dirty="0"/>
              <a:t>2) Dorozumívací a výrazová motorika</a:t>
            </a:r>
          </a:p>
        </p:txBody>
      </p:sp>
      <p:sp>
        <p:nvSpPr>
          <p:cNvPr id="3" name="Zástupný symbol pro obsah 2">
            <a:extLst>
              <a:ext uri="{FF2B5EF4-FFF2-40B4-BE49-F238E27FC236}">
                <a16:creationId xmlns:a16="http://schemas.microsoft.com/office/drawing/2014/main" id="{BCE487C7-F2D9-4815-A0EC-AEED7378E71C}"/>
              </a:ext>
            </a:extLst>
          </p:cNvPr>
          <p:cNvSpPr>
            <a:spLocks noGrp="1"/>
          </p:cNvSpPr>
          <p:nvPr>
            <p:ph idx="1"/>
          </p:nvPr>
        </p:nvSpPr>
        <p:spPr/>
        <p:txBody>
          <a:bodyPr>
            <a:normAutofit lnSpcReduction="10000"/>
          </a:bodyPr>
          <a:lstStyle/>
          <a:p>
            <a:r>
              <a:rPr lang="cs-CZ" dirty="0"/>
              <a:t>Motorika </a:t>
            </a:r>
            <a:r>
              <a:rPr lang="cs-CZ" dirty="0" err="1"/>
              <a:t>všeprostupná</a:t>
            </a:r>
            <a:endParaRPr lang="cs-CZ" dirty="0"/>
          </a:p>
          <a:p>
            <a:r>
              <a:rPr lang="cs-CZ" dirty="0"/>
              <a:t>Přenos myšlenky artikulovanou řečí – podstata člověka</a:t>
            </a:r>
          </a:p>
          <a:p>
            <a:r>
              <a:rPr lang="cs-CZ" dirty="0"/>
              <a:t>Řeč – výsledkem pohybu (mluvidel) – výsledek inteligentního zpracování myšlenky prostřednictví specifické motoriky – doprovázen dalšími pohyby:</a:t>
            </a:r>
          </a:p>
          <a:p>
            <a:r>
              <a:rPr lang="cs-CZ" dirty="0"/>
              <a:t>- mimické</a:t>
            </a:r>
          </a:p>
          <a:p>
            <a:r>
              <a:rPr lang="cs-CZ" dirty="0"/>
              <a:t>- pantomimické</a:t>
            </a:r>
          </a:p>
          <a:p>
            <a:r>
              <a:rPr lang="cs-CZ" dirty="0"/>
              <a:t>- gestikulací</a:t>
            </a:r>
          </a:p>
          <a:p>
            <a:pPr marL="0" indent="0">
              <a:buNone/>
            </a:pPr>
            <a:r>
              <a:rPr lang="cs-CZ" i="1" dirty="0"/>
              <a:t>???Dokázali byste uvést konkrétní příklad jak se může tělocvičná motorika resp. celá oblast TK podílet na rozvoji výrazové motoriky?</a:t>
            </a:r>
          </a:p>
          <a:p>
            <a:pPr marL="0" indent="0">
              <a:buNone/>
            </a:pPr>
            <a:endParaRPr lang="cs-CZ" dirty="0"/>
          </a:p>
          <a:p>
            <a:endParaRPr lang="cs-CZ" dirty="0"/>
          </a:p>
          <a:p>
            <a:endParaRPr lang="cs-CZ" dirty="0"/>
          </a:p>
        </p:txBody>
      </p:sp>
    </p:spTree>
    <p:extLst>
      <p:ext uri="{BB962C8B-B14F-4D97-AF65-F5344CB8AC3E}">
        <p14:creationId xmlns:p14="http://schemas.microsoft.com/office/powerpoint/2010/main" val="2459654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 Běžná životní motorika</a:t>
            </a:r>
          </a:p>
        </p:txBody>
      </p:sp>
      <p:sp>
        <p:nvSpPr>
          <p:cNvPr id="3" name="Zástupný symbol pro obsah 2"/>
          <p:cNvSpPr>
            <a:spLocks noGrp="1"/>
          </p:cNvSpPr>
          <p:nvPr>
            <p:ph idx="1"/>
          </p:nvPr>
        </p:nvSpPr>
        <p:spPr>
          <a:xfrm>
            <a:off x="838200" y="1690687"/>
            <a:ext cx="10515600" cy="4486275"/>
          </a:xfrm>
        </p:spPr>
        <p:txBody>
          <a:bodyPr>
            <a:normAutofit fontScale="85000" lnSpcReduction="20000"/>
          </a:bodyPr>
          <a:lstStyle/>
          <a:p>
            <a:r>
              <a:rPr lang="cs-CZ" dirty="0"/>
              <a:t>Všechny PČ zajištují běžný život a všechny funkce  s ním spojené (zautomatizované pohyby – ovlivňuje výchova a prostředí</a:t>
            </a:r>
          </a:p>
          <a:p>
            <a:r>
              <a:rPr lang="cs-CZ" dirty="0"/>
              <a:t>Oproti DOR MOT se BŽM projevuje jinou kvalitou, tzn. </a:t>
            </a:r>
            <a:r>
              <a:rPr lang="cs-CZ" dirty="0" err="1"/>
              <a:t>Konkr</a:t>
            </a:r>
            <a:r>
              <a:rPr lang="cs-CZ" dirty="0"/>
              <a:t>. Záměr, účelovost a účelnost</a:t>
            </a:r>
          </a:p>
          <a:p>
            <a:r>
              <a:rPr lang="cs-CZ" dirty="0"/>
              <a:t>Improvizační M – nové </a:t>
            </a:r>
            <a:r>
              <a:rPr lang="cs-CZ" dirty="0" err="1"/>
              <a:t>sit</a:t>
            </a:r>
            <a:r>
              <a:rPr lang="cs-CZ" dirty="0"/>
              <a:t>, do kterých se Č běžně dostane. Tj. P nadstavba – vycházející z naučeného Z.</a:t>
            </a:r>
          </a:p>
          <a:p>
            <a:r>
              <a:rPr lang="cs-CZ" dirty="0"/>
              <a:t>Kvalita </a:t>
            </a:r>
            <a:r>
              <a:rPr lang="cs-CZ" dirty="0" err="1"/>
              <a:t>zaut</a:t>
            </a:r>
            <a:r>
              <a:rPr lang="cs-CZ" dirty="0"/>
              <a:t> – naučených i </a:t>
            </a:r>
            <a:r>
              <a:rPr lang="cs-CZ" dirty="0" err="1"/>
              <a:t>improviz</a:t>
            </a:r>
            <a:r>
              <a:rPr lang="cs-CZ" dirty="0"/>
              <a:t> činností představuje sumu běžné lidské M</a:t>
            </a:r>
          </a:p>
          <a:p>
            <a:r>
              <a:rPr lang="cs-CZ" dirty="0"/>
              <a:t>Je závislá na schopnosti učit se a na úrovni </a:t>
            </a:r>
            <a:r>
              <a:rPr lang="cs-CZ" dirty="0" err="1"/>
              <a:t>Psch</a:t>
            </a:r>
            <a:r>
              <a:rPr lang="cs-CZ" dirty="0"/>
              <a:t> </a:t>
            </a:r>
          </a:p>
          <a:p>
            <a:r>
              <a:rPr lang="cs-CZ" dirty="0"/>
              <a:t>vnější vzhled uvedených ucelených činností je odrazem celkové pohybové kultivace</a:t>
            </a:r>
          </a:p>
          <a:p>
            <a:r>
              <a:rPr lang="cs-CZ" dirty="0"/>
              <a:t>Dochází k návaznosti jednotlivých oblastí pohybové činnosti</a:t>
            </a:r>
          </a:p>
          <a:p>
            <a:pPr marL="0" indent="0">
              <a:buNone/>
            </a:pPr>
            <a:r>
              <a:rPr lang="cs-CZ" i="1" dirty="0"/>
              <a:t>?Pokuste se vyjádřit jak se může oblast TK podílet na rozvoji běžné životní motoriky.</a:t>
            </a:r>
          </a:p>
          <a:p>
            <a:endParaRPr lang="cs-CZ" dirty="0"/>
          </a:p>
        </p:txBody>
      </p:sp>
    </p:spTree>
    <p:extLst>
      <p:ext uri="{BB962C8B-B14F-4D97-AF65-F5344CB8AC3E}">
        <p14:creationId xmlns:p14="http://schemas.microsoft.com/office/powerpoint/2010/main" val="2429892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03288" y="-294443"/>
            <a:ext cx="10515600" cy="1325563"/>
          </a:xfrm>
        </p:spPr>
        <p:txBody>
          <a:bodyPr/>
          <a:lstStyle/>
          <a:p>
            <a:pPr algn="ctr"/>
            <a:r>
              <a:rPr lang="cs-CZ" dirty="0"/>
              <a:t>4) Pracovní motorika</a:t>
            </a:r>
          </a:p>
        </p:txBody>
      </p:sp>
      <p:sp>
        <p:nvSpPr>
          <p:cNvPr id="3" name="Zástupný symbol pro obsah 2"/>
          <p:cNvSpPr>
            <a:spLocks noGrp="1"/>
          </p:cNvSpPr>
          <p:nvPr>
            <p:ph idx="1"/>
          </p:nvPr>
        </p:nvSpPr>
        <p:spPr>
          <a:xfrm>
            <a:off x="838200" y="1259174"/>
            <a:ext cx="10515600" cy="5247572"/>
          </a:xfrm>
        </p:spPr>
        <p:txBody>
          <a:bodyPr>
            <a:normAutofit lnSpcReduction="10000"/>
          </a:bodyPr>
          <a:lstStyle/>
          <a:p>
            <a:r>
              <a:rPr lang="cs-CZ" dirty="0"/>
              <a:t>Motorika, pohyby realizované v různých </a:t>
            </a:r>
            <a:r>
              <a:rPr lang="cs-CZ" dirty="0" err="1"/>
              <a:t>profesionálních-pracovních</a:t>
            </a:r>
            <a:r>
              <a:rPr lang="cs-CZ" dirty="0"/>
              <a:t> činnostech</a:t>
            </a:r>
          </a:p>
          <a:p>
            <a:r>
              <a:rPr lang="cs-CZ" dirty="0"/>
              <a:t>Profese jsou P diferencovány kvalitou a rozsahem vykonávaných pohybů</a:t>
            </a:r>
          </a:p>
          <a:p>
            <a:r>
              <a:rPr lang="cs-CZ" dirty="0"/>
              <a:t>Většinou pohyby </a:t>
            </a:r>
            <a:r>
              <a:rPr lang="cs-CZ" dirty="0" err="1"/>
              <a:t>naučené-zautomatizované</a:t>
            </a:r>
            <a:endParaRPr lang="cs-CZ" dirty="0"/>
          </a:p>
          <a:p>
            <a:r>
              <a:rPr lang="cs-CZ" dirty="0"/>
              <a:t>Pohybová profesní deformace (</a:t>
            </a:r>
            <a:r>
              <a:rPr lang="cs-CZ" dirty="0" err="1"/>
              <a:t>jednostr</a:t>
            </a:r>
            <a:r>
              <a:rPr lang="cs-CZ" dirty="0"/>
              <a:t>. Opak. </a:t>
            </a:r>
            <a:r>
              <a:rPr lang="cs-CZ" dirty="0" err="1"/>
              <a:t>Nekomp</a:t>
            </a:r>
            <a:r>
              <a:rPr lang="cs-CZ" dirty="0"/>
              <a:t>. </a:t>
            </a:r>
            <a:r>
              <a:rPr lang="cs-CZ" dirty="0" err="1"/>
              <a:t>Činn</a:t>
            </a:r>
            <a:r>
              <a:rPr lang="cs-CZ" dirty="0"/>
              <a:t>)</a:t>
            </a:r>
          </a:p>
          <a:p>
            <a:r>
              <a:rPr lang="cs-CZ" dirty="0"/>
              <a:t>Zaměřena na objekt pracovní činnosti</a:t>
            </a:r>
          </a:p>
          <a:p>
            <a:r>
              <a:rPr lang="cs-CZ" dirty="0"/>
              <a:t>V PP zvyšující se HPK – pro TK z toho vyplývají 2 sféry působení:</a:t>
            </a:r>
          </a:p>
          <a:p>
            <a:r>
              <a:rPr lang="cs-CZ" dirty="0"/>
              <a:t>A) KO a REH </a:t>
            </a:r>
            <a:r>
              <a:rPr lang="cs-CZ" dirty="0" err="1"/>
              <a:t>def</a:t>
            </a:r>
            <a:r>
              <a:rPr lang="cs-CZ" dirty="0"/>
              <a:t> vlivů HPK </a:t>
            </a:r>
          </a:p>
          <a:p>
            <a:r>
              <a:rPr lang="cs-CZ" dirty="0"/>
              <a:t>B) ovlivňování , navozování psychické a sociální výkonnosti související se změnou profese</a:t>
            </a:r>
          </a:p>
          <a:p>
            <a:pPr marL="0" indent="0">
              <a:buNone/>
            </a:pPr>
            <a:r>
              <a:rPr lang="cs-CZ" i="1" dirty="0"/>
              <a:t> ??? Lze hovořit o hypokinezi jako o civilizační nemoci?</a:t>
            </a:r>
          </a:p>
          <a:p>
            <a:endParaRPr lang="cs-CZ" i="1" dirty="0"/>
          </a:p>
          <a:p>
            <a:pPr marL="0" indent="0">
              <a:buNone/>
            </a:pPr>
            <a:endParaRPr lang="cs-CZ" dirty="0"/>
          </a:p>
        </p:txBody>
      </p:sp>
    </p:spTree>
    <p:extLst>
      <p:ext uri="{BB962C8B-B14F-4D97-AF65-F5344CB8AC3E}">
        <p14:creationId xmlns:p14="http://schemas.microsoft.com/office/powerpoint/2010/main" val="2364870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5) Tělocvičná motorika</a:t>
            </a:r>
          </a:p>
        </p:txBody>
      </p:sp>
      <p:sp>
        <p:nvSpPr>
          <p:cNvPr id="3" name="Zástupný symbol pro obsah 2"/>
          <p:cNvSpPr>
            <a:spLocks noGrp="1"/>
          </p:cNvSpPr>
          <p:nvPr>
            <p:ph idx="1"/>
          </p:nvPr>
        </p:nvSpPr>
        <p:spPr/>
        <p:txBody>
          <a:bodyPr>
            <a:normAutofit lnSpcReduction="10000"/>
          </a:bodyPr>
          <a:lstStyle/>
          <a:p>
            <a:r>
              <a:rPr lang="cs-CZ" dirty="0"/>
              <a:t>Suma všech tělesných cvičení</a:t>
            </a:r>
          </a:p>
          <a:p>
            <a:r>
              <a:rPr lang="cs-CZ" dirty="0"/>
              <a:t>Vše min zmíněné orientováno na vně člověka. Zde jde o komplexní sebezdokonalování</a:t>
            </a:r>
          </a:p>
          <a:p>
            <a:r>
              <a:rPr lang="cs-CZ" dirty="0"/>
              <a:t>Nejefektivnější cílevědomé rozvíjení FY+PS zdatnosti člověka a s tím spojené ZD a PS i PD = BPS úroveň a kvalitu</a:t>
            </a:r>
          </a:p>
          <a:p>
            <a:r>
              <a:rPr lang="cs-CZ" dirty="0"/>
              <a:t>Zdraví – nepřítomnost nemoci (z=komplexní harmonický stav organismu)</a:t>
            </a:r>
          </a:p>
          <a:p>
            <a:r>
              <a:rPr lang="cs-CZ" dirty="0"/>
              <a:t>WHO – stav úplného tělesného, duševního a sociálního blaha (spokojenosti)</a:t>
            </a:r>
          </a:p>
          <a:p>
            <a:r>
              <a:rPr lang="cs-CZ" i="1" dirty="0"/>
              <a:t>Lze ve vrcholovém sportu hovořit o tom, že přispívá k rozvoji zdraví?</a:t>
            </a:r>
          </a:p>
          <a:p>
            <a:endParaRPr lang="cs-CZ" dirty="0"/>
          </a:p>
        </p:txBody>
      </p:sp>
    </p:spTree>
    <p:extLst>
      <p:ext uri="{BB962C8B-B14F-4D97-AF65-F5344CB8AC3E}">
        <p14:creationId xmlns:p14="http://schemas.microsoft.com/office/powerpoint/2010/main" val="305220416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9396</TotalTime>
  <Words>2960</Words>
  <Application>Microsoft Office PowerPoint</Application>
  <PresentationFormat>Širokoúhlá obrazovka</PresentationFormat>
  <Paragraphs>239</Paragraphs>
  <Slides>37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37</vt:i4>
      </vt:variant>
    </vt:vector>
  </HeadingPairs>
  <TitlesOfParts>
    <vt:vector size="42" baseType="lpstr">
      <vt:lpstr>Arial</vt:lpstr>
      <vt:lpstr>Calibri</vt:lpstr>
      <vt:lpstr>Calibri Light</vt:lpstr>
      <vt:lpstr>Wingdings</vt:lpstr>
      <vt:lpstr>Motiv Office</vt:lpstr>
      <vt:lpstr>TEORIE TĚLESNÉ KULTURY II.</vt:lpstr>
      <vt:lpstr>FUNKCE POHYBU VE VZTAHU INDIVIUA A SPOLEČNOSTI</vt:lpstr>
      <vt:lpstr>Prezentace aplikace PowerPoint</vt:lpstr>
      <vt:lpstr>Podíl TK na zkvalitňování všech činností člověka</vt:lpstr>
      <vt:lpstr>Prezentace aplikace PowerPoint</vt:lpstr>
      <vt:lpstr>2) Dorozumívací a výrazová motorika</vt:lpstr>
      <vt:lpstr>3) Běžná životní motorika</vt:lpstr>
      <vt:lpstr>4) Pracovní motorika</vt:lpstr>
      <vt:lpstr>5) Tělocvičná motorika</vt:lpstr>
      <vt:lpstr>Podíl TK na tvorbě osobnosti člověka</vt:lpstr>
      <vt:lpstr>Podíl tělesné kultury na tvorbě systému životních hodnot a idejí </vt:lpstr>
      <vt:lpstr>Podíl tělesné kultury na tvorbě a kvalitě sociálních vztahů</vt:lpstr>
      <vt:lpstr>Požadované znalosti</vt:lpstr>
      <vt:lpstr>Kultura</vt:lpstr>
      <vt:lpstr>Prezentace aplikace PowerPoint</vt:lpstr>
      <vt:lpstr>Prezentace aplikace PowerPoint</vt:lpstr>
      <vt:lpstr>Kultura materiální </vt:lpstr>
      <vt:lpstr>Kultura duchovní</vt:lpstr>
      <vt:lpstr>Prezentace aplikace PowerPoint</vt:lpstr>
      <vt:lpstr>Prezentace aplikace PowerPoint</vt:lpstr>
      <vt:lpstr>Prezentace aplikace PowerPoint</vt:lpstr>
      <vt:lpstr>Tělesná kultura</vt:lpstr>
      <vt:lpstr>Tělesná výchova</vt:lpstr>
      <vt:lpstr>Sport</vt:lpstr>
      <vt:lpstr>Rozdělení</vt:lpstr>
      <vt:lpstr>Rozdělení</vt:lpstr>
      <vt:lpstr>Rozdělení</vt:lpstr>
      <vt:lpstr>Z celospolečenského hlediska lze sport chápat také jako tvrdý obchod </vt:lpstr>
      <vt:lpstr>E. Goldberg (klinický neuropsycholog) o sportu napsal:</vt:lpstr>
      <vt:lpstr>Tělesná kultura</vt:lpstr>
      <vt:lpstr>Co je obsahem tělesné kultury?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HISTORIE TĚLESNÉ KULTURY</dc:title>
  <dc:creator>Martin</dc:creator>
  <cp:lastModifiedBy>Martin Dlouhý</cp:lastModifiedBy>
  <cp:revision>75</cp:revision>
  <dcterms:created xsi:type="dcterms:W3CDTF">2018-09-26T12:48:52Z</dcterms:created>
  <dcterms:modified xsi:type="dcterms:W3CDTF">2019-02-03T13:37:57Z</dcterms:modified>
</cp:coreProperties>
</file>