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8" r:id="rId5"/>
    <p:sldId id="263" r:id="rId6"/>
    <p:sldId id="264" r:id="rId7"/>
    <p:sldId id="265" r:id="rId8"/>
    <p:sldId id="266" r:id="rId9"/>
    <p:sldId id="267" r:id="rId10"/>
    <p:sldId id="271" r:id="rId11"/>
    <p:sldId id="269" r:id="rId12"/>
    <p:sldId id="270" r:id="rId13"/>
  </p:sldIdLst>
  <p:sldSz cx="12192000" cy="6858000"/>
  <p:notesSz cx="6858000" cy="9144000"/>
  <p:defaultTextStyle>
    <a:defPPr>
      <a:defRPr lang="en-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4"/>
  </p:normalViewPr>
  <p:slideViewPr>
    <p:cSldViewPr snapToGrid="0" snapToObjects="1">
      <p:cViewPr varScale="1">
        <p:scale>
          <a:sx n="105" d="100"/>
          <a:sy n="105" d="100"/>
        </p:scale>
        <p:origin x="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E69E-D122-7345-A9BF-504DC8D96FF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Z"/>
          </a:p>
        </p:txBody>
      </p:sp>
      <p:sp>
        <p:nvSpPr>
          <p:cNvPr id="3" name="Subtitle 2">
            <a:extLst>
              <a:ext uri="{FF2B5EF4-FFF2-40B4-BE49-F238E27FC236}">
                <a16:creationId xmlns:a16="http://schemas.microsoft.com/office/drawing/2014/main" id="{655BD521-5531-F04E-8D3B-04EE16FE57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Z"/>
          </a:p>
        </p:txBody>
      </p:sp>
      <p:sp>
        <p:nvSpPr>
          <p:cNvPr id="4" name="Date Placeholder 3">
            <a:extLst>
              <a:ext uri="{FF2B5EF4-FFF2-40B4-BE49-F238E27FC236}">
                <a16:creationId xmlns:a16="http://schemas.microsoft.com/office/drawing/2014/main" id="{A30098F7-785A-324D-82C7-F7D685CAFB0C}"/>
              </a:ext>
            </a:extLst>
          </p:cNvPr>
          <p:cNvSpPr>
            <a:spLocks noGrp="1"/>
          </p:cNvSpPr>
          <p:nvPr>
            <p:ph type="dt" sz="half" idx="10"/>
          </p:nvPr>
        </p:nvSpPr>
        <p:spPr/>
        <p:txBody>
          <a:bodyPr/>
          <a:lstStyle/>
          <a:p>
            <a:fld id="{BD75C5BD-2B8C-8C48-8FDF-7AB526A34102}" type="datetimeFigureOut">
              <a:rPr lang="en-CZ" smtClean="0"/>
              <a:t>17/12/2020</a:t>
            </a:fld>
            <a:endParaRPr lang="en-CZ"/>
          </a:p>
        </p:txBody>
      </p:sp>
      <p:sp>
        <p:nvSpPr>
          <p:cNvPr id="5" name="Footer Placeholder 4">
            <a:extLst>
              <a:ext uri="{FF2B5EF4-FFF2-40B4-BE49-F238E27FC236}">
                <a16:creationId xmlns:a16="http://schemas.microsoft.com/office/drawing/2014/main" id="{6F5D4BBA-3E03-0D41-BD4C-E1BCC1F0C11D}"/>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444D0B76-F5DF-854E-B917-8DFDA01ED910}"/>
              </a:ext>
            </a:extLst>
          </p:cNvPr>
          <p:cNvSpPr>
            <a:spLocks noGrp="1"/>
          </p:cNvSpPr>
          <p:nvPr>
            <p:ph type="sldNum" sz="quarter" idx="12"/>
          </p:nvPr>
        </p:nvSpPr>
        <p:spPr/>
        <p:txBody>
          <a:bodyPr/>
          <a:lstStyle/>
          <a:p>
            <a:fld id="{16E5C6CF-6F6F-594A-9220-2B6B1C09A9B9}" type="slidenum">
              <a:rPr lang="en-CZ" smtClean="0"/>
              <a:t>‹#›</a:t>
            </a:fld>
            <a:endParaRPr lang="en-CZ"/>
          </a:p>
        </p:txBody>
      </p:sp>
    </p:spTree>
    <p:extLst>
      <p:ext uri="{BB962C8B-B14F-4D97-AF65-F5344CB8AC3E}">
        <p14:creationId xmlns:p14="http://schemas.microsoft.com/office/powerpoint/2010/main" val="24208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530D-8957-3F4A-8A33-DC3B8FE3A492}"/>
              </a:ext>
            </a:extLst>
          </p:cNvPr>
          <p:cNvSpPr>
            <a:spLocks noGrp="1"/>
          </p:cNvSpPr>
          <p:nvPr>
            <p:ph type="title"/>
          </p:nvPr>
        </p:nvSpPr>
        <p:spPr/>
        <p:txBody>
          <a:bodyPr/>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48965513-FD74-274E-9716-C37C83FFA3A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ADC39657-8C44-7044-A481-9D3563329CCA}"/>
              </a:ext>
            </a:extLst>
          </p:cNvPr>
          <p:cNvSpPr>
            <a:spLocks noGrp="1"/>
          </p:cNvSpPr>
          <p:nvPr>
            <p:ph type="dt" sz="half" idx="10"/>
          </p:nvPr>
        </p:nvSpPr>
        <p:spPr/>
        <p:txBody>
          <a:bodyPr/>
          <a:lstStyle/>
          <a:p>
            <a:fld id="{BD75C5BD-2B8C-8C48-8FDF-7AB526A34102}" type="datetimeFigureOut">
              <a:rPr lang="en-CZ" smtClean="0"/>
              <a:t>17/12/2020</a:t>
            </a:fld>
            <a:endParaRPr lang="en-CZ"/>
          </a:p>
        </p:txBody>
      </p:sp>
      <p:sp>
        <p:nvSpPr>
          <p:cNvPr id="5" name="Footer Placeholder 4">
            <a:extLst>
              <a:ext uri="{FF2B5EF4-FFF2-40B4-BE49-F238E27FC236}">
                <a16:creationId xmlns:a16="http://schemas.microsoft.com/office/drawing/2014/main" id="{333E9E37-51EF-BA48-8E62-4A81F79F088B}"/>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6AD16B8D-D288-A145-B90F-E4DF288D0B31}"/>
              </a:ext>
            </a:extLst>
          </p:cNvPr>
          <p:cNvSpPr>
            <a:spLocks noGrp="1"/>
          </p:cNvSpPr>
          <p:nvPr>
            <p:ph type="sldNum" sz="quarter" idx="12"/>
          </p:nvPr>
        </p:nvSpPr>
        <p:spPr/>
        <p:txBody>
          <a:bodyPr/>
          <a:lstStyle/>
          <a:p>
            <a:fld id="{16E5C6CF-6F6F-594A-9220-2B6B1C09A9B9}" type="slidenum">
              <a:rPr lang="en-CZ" smtClean="0"/>
              <a:t>‹#›</a:t>
            </a:fld>
            <a:endParaRPr lang="en-CZ"/>
          </a:p>
        </p:txBody>
      </p:sp>
    </p:spTree>
    <p:extLst>
      <p:ext uri="{BB962C8B-B14F-4D97-AF65-F5344CB8AC3E}">
        <p14:creationId xmlns:p14="http://schemas.microsoft.com/office/powerpoint/2010/main" val="10735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4590C-B7E0-434B-87CC-D0F03048C9B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EC9F2A22-38F3-4D44-8B9D-A0FA506554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135266CA-C24D-4449-B049-0572AEF117F5}"/>
              </a:ext>
            </a:extLst>
          </p:cNvPr>
          <p:cNvSpPr>
            <a:spLocks noGrp="1"/>
          </p:cNvSpPr>
          <p:nvPr>
            <p:ph type="dt" sz="half" idx="10"/>
          </p:nvPr>
        </p:nvSpPr>
        <p:spPr/>
        <p:txBody>
          <a:bodyPr/>
          <a:lstStyle/>
          <a:p>
            <a:fld id="{BD75C5BD-2B8C-8C48-8FDF-7AB526A34102}" type="datetimeFigureOut">
              <a:rPr lang="en-CZ" smtClean="0"/>
              <a:t>17/12/2020</a:t>
            </a:fld>
            <a:endParaRPr lang="en-CZ"/>
          </a:p>
        </p:txBody>
      </p:sp>
      <p:sp>
        <p:nvSpPr>
          <p:cNvPr id="5" name="Footer Placeholder 4">
            <a:extLst>
              <a:ext uri="{FF2B5EF4-FFF2-40B4-BE49-F238E27FC236}">
                <a16:creationId xmlns:a16="http://schemas.microsoft.com/office/drawing/2014/main" id="{12DB37A3-EA4A-F246-AE1F-A1DC0DE2C1FE}"/>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83BB5699-4F02-1B44-B096-367D36096960}"/>
              </a:ext>
            </a:extLst>
          </p:cNvPr>
          <p:cNvSpPr>
            <a:spLocks noGrp="1"/>
          </p:cNvSpPr>
          <p:nvPr>
            <p:ph type="sldNum" sz="quarter" idx="12"/>
          </p:nvPr>
        </p:nvSpPr>
        <p:spPr/>
        <p:txBody>
          <a:bodyPr/>
          <a:lstStyle/>
          <a:p>
            <a:fld id="{16E5C6CF-6F6F-594A-9220-2B6B1C09A9B9}" type="slidenum">
              <a:rPr lang="en-CZ" smtClean="0"/>
              <a:t>‹#›</a:t>
            </a:fld>
            <a:endParaRPr lang="en-CZ"/>
          </a:p>
        </p:txBody>
      </p:sp>
    </p:spTree>
    <p:extLst>
      <p:ext uri="{BB962C8B-B14F-4D97-AF65-F5344CB8AC3E}">
        <p14:creationId xmlns:p14="http://schemas.microsoft.com/office/powerpoint/2010/main" val="100996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AE3A3-D87D-AA45-B9B6-F927694382B7}"/>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CF382799-51BA-1242-93D3-BE4A741F174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75D67E5E-A1EB-5A49-9064-4AC181C86BC4}"/>
              </a:ext>
            </a:extLst>
          </p:cNvPr>
          <p:cNvSpPr>
            <a:spLocks noGrp="1"/>
          </p:cNvSpPr>
          <p:nvPr>
            <p:ph type="dt" sz="half" idx="10"/>
          </p:nvPr>
        </p:nvSpPr>
        <p:spPr/>
        <p:txBody>
          <a:bodyPr/>
          <a:lstStyle/>
          <a:p>
            <a:fld id="{BD75C5BD-2B8C-8C48-8FDF-7AB526A34102}" type="datetimeFigureOut">
              <a:rPr lang="en-CZ" smtClean="0"/>
              <a:t>17/12/2020</a:t>
            </a:fld>
            <a:endParaRPr lang="en-CZ"/>
          </a:p>
        </p:txBody>
      </p:sp>
      <p:sp>
        <p:nvSpPr>
          <p:cNvPr id="5" name="Footer Placeholder 4">
            <a:extLst>
              <a:ext uri="{FF2B5EF4-FFF2-40B4-BE49-F238E27FC236}">
                <a16:creationId xmlns:a16="http://schemas.microsoft.com/office/drawing/2014/main" id="{4F0C8766-6A51-394D-8413-B8F197311298}"/>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8FEE0C8E-B76D-E849-9BDC-F18CC83A2CC8}"/>
              </a:ext>
            </a:extLst>
          </p:cNvPr>
          <p:cNvSpPr>
            <a:spLocks noGrp="1"/>
          </p:cNvSpPr>
          <p:nvPr>
            <p:ph type="sldNum" sz="quarter" idx="12"/>
          </p:nvPr>
        </p:nvSpPr>
        <p:spPr/>
        <p:txBody>
          <a:bodyPr/>
          <a:lstStyle/>
          <a:p>
            <a:fld id="{16E5C6CF-6F6F-594A-9220-2B6B1C09A9B9}" type="slidenum">
              <a:rPr lang="en-CZ" smtClean="0"/>
              <a:t>‹#›</a:t>
            </a:fld>
            <a:endParaRPr lang="en-CZ"/>
          </a:p>
        </p:txBody>
      </p:sp>
    </p:spTree>
    <p:extLst>
      <p:ext uri="{BB962C8B-B14F-4D97-AF65-F5344CB8AC3E}">
        <p14:creationId xmlns:p14="http://schemas.microsoft.com/office/powerpoint/2010/main" val="81473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1DA6E-0FB1-1948-961F-CB2DC57E16D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Z"/>
          </a:p>
        </p:txBody>
      </p:sp>
      <p:sp>
        <p:nvSpPr>
          <p:cNvPr id="3" name="Text Placeholder 2">
            <a:extLst>
              <a:ext uri="{FF2B5EF4-FFF2-40B4-BE49-F238E27FC236}">
                <a16:creationId xmlns:a16="http://schemas.microsoft.com/office/drawing/2014/main" id="{8AF68707-C997-6948-AA5A-98FF21AC65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81463AB-74B0-944C-81D9-4CECD88D6D3D}"/>
              </a:ext>
            </a:extLst>
          </p:cNvPr>
          <p:cNvSpPr>
            <a:spLocks noGrp="1"/>
          </p:cNvSpPr>
          <p:nvPr>
            <p:ph type="dt" sz="half" idx="10"/>
          </p:nvPr>
        </p:nvSpPr>
        <p:spPr/>
        <p:txBody>
          <a:bodyPr/>
          <a:lstStyle/>
          <a:p>
            <a:fld id="{BD75C5BD-2B8C-8C48-8FDF-7AB526A34102}" type="datetimeFigureOut">
              <a:rPr lang="en-CZ" smtClean="0"/>
              <a:t>17/12/2020</a:t>
            </a:fld>
            <a:endParaRPr lang="en-CZ"/>
          </a:p>
        </p:txBody>
      </p:sp>
      <p:sp>
        <p:nvSpPr>
          <p:cNvPr id="5" name="Footer Placeholder 4">
            <a:extLst>
              <a:ext uri="{FF2B5EF4-FFF2-40B4-BE49-F238E27FC236}">
                <a16:creationId xmlns:a16="http://schemas.microsoft.com/office/drawing/2014/main" id="{EA7491D7-2510-7148-90B7-3610F5A84EEF}"/>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14AA602F-D9AA-6B4E-893D-DE48F6B5132C}"/>
              </a:ext>
            </a:extLst>
          </p:cNvPr>
          <p:cNvSpPr>
            <a:spLocks noGrp="1"/>
          </p:cNvSpPr>
          <p:nvPr>
            <p:ph type="sldNum" sz="quarter" idx="12"/>
          </p:nvPr>
        </p:nvSpPr>
        <p:spPr/>
        <p:txBody>
          <a:bodyPr/>
          <a:lstStyle/>
          <a:p>
            <a:fld id="{16E5C6CF-6F6F-594A-9220-2B6B1C09A9B9}" type="slidenum">
              <a:rPr lang="en-CZ" smtClean="0"/>
              <a:t>‹#›</a:t>
            </a:fld>
            <a:endParaRPr lang="en-CZ"/>
          </a:p>
        </p:txBody>
      </p:sp>
    </p:spTree>
    <p:extLst>
      <p:ext uri="{BB962C8B-B14F-4D97-AF65-F5344CB8AC3E}">
        <p14:creationId xmlns:p14="http://schemas.microsoft.com/office/powerpoint/2010/main" val="261040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612F-14A5-254C-84EA-719E2EA3D519}"/>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549914F5-D076-7C46-B655-91EEF0C90D8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Content Placeholder 3">
            <a:extLst>
              <a:ext uri="{FF2B5EF4-FFF2-40B4-BE49-F238E27FC236}">
                <a16:creationId xmlns:a16="http://schemas.microsoft.com/office/drawing/2014/main" id="{5894CF3C-F6CD-574A-84B8-A21B40C0AB8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Date Placeholder 4">
            <a:extLst>
              <a:ext uri="{FF2B5EF4-FFF2-40B4-BE49-F238E27FC236}">
                <a16:creationId xmlns:a16="http://schemas.microsoft.com/office/drawing/2014/main" id="{A0961686-CAA0-314F-8309-EFB022036859}"/>
              </a:ext>
            </a:extLst>
          </p:cNvPr>
          <p:cNvSpPr>
            <a:spLocks noGrp="1"/>
          </p:cNvSpPr>
          <p:nvPr>
            <p:ph type="dt" sz="half" idx="10"/>
          </p:nvPr>
        </p:nvSpPr>
        <p:spPr/>
        <p:txBody>
          <a:bodyPr/>
          <a:lstStyle/>
          <a:p>
            <a:fld id="{BD75C5BD-2B8C-8C48-8FDF-7AB526A34102}" type="datetimeFigureOut">
              <a:rPr lang="en-CZ" smtClean="0"/>
              <a:t>17/12/2020</a:t>
            </a:fld>
            <a:endParaRPr lang="en-CZ"/>
          </a:p>
        </p:txBody>
      </p:sp>
      <p:sp>
        <p:nvSpPr>
          <p:cNvPr id="6" name="Footer Placeholder 5">
            <a:extLst>
              <a:ext uri="{FF2B5EF4-FFF2-40B4-BE49-F238E27FC236}">
                <a16:creationId xmlns:a16="http://schemas.microsoft.com/office/drawing/2014/main" id="{A215FD05-1C83-4847-8B27-7795E911C0F3}"/>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63AB9793-3FE7-AE4A-A334-8DEEF74525F6}"/>
              </a:ext>
            </a:extLst>
          </p:cNvPr>
          <p:cNvSpPr>
            <a:spLocks noGrp="1"/>
          </p:cNvSpPr>
          <p:nvPr>
            <p:ph type="sldNum" sz="quarter" idx="12"/>
          </p:nvPr>
        </p:nvSpPr>
        <p:spPr/>
        <p:txBody>
          <a:bodyPr/>
          <a:lstStyle/>
          <a:p>
            <a:fld id="{16E5C6CF-6F6F-594A-9220-2B6B1C09A9B9}" type="slidenum">
              <a:rPr lang="en-CZ" smtClean="0"/>
              <a:t>‹#›</a:t>
            </a:fld>
            <a:endParaRPr lang="en-CZ"/>
          </a:p>
        </p:txBody>
      </p:sp>
    </p:spTree>
    <p:extLst>
      <p:ext uri="{BB962C8B-B14F-4D97-AF65-F5344CB8AC3E}">
        <p14:creationId xmlns:p14="http://schemas.microsoft.com/office/powerpoint/2010/main" val="181114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3B9BA-5AF4-2B41-A547-4DC28BFEC7B3}"/>
              </a:ext>
            </a:extLst>
          </p:cNvPr>
          <p:cNvSpPr>
            <a:spLocks noGrp="1"/>
          </p:cNvSpPr>
          <p:nvPr>
            <p:ph type="title"/>
          </p:nvPr>
        </p:nvSpPr>
        <p:spPr>
          <a:xfrm>
            <a:off x="839788" y="365125"/>
            <a:ext cx="10515600" cy="1325563"/>
          </a:xfrm>
        </p:spPr>
        <p:txBody>
          <a:bodyPr/>
          <a:lstStyle/>
          <a:p>
            <a:r>
              <a:rPr lang="en-GB"/>
              <a:t>Click to edit Master title style</a:t>
            </a:r>
            <a:endParaRPr lang="en-CZ"/>
          </a:p>
        </p:txBody>
      </p:sp>
      <p:sp>
        <p:nvSpPr>
          <p:cNvPr id="3" name="Text Placeholder 2">
            <a:extLst>
              <a:ext uri="{FF2B5EF4-FFF2-40B4-BE49-F238E27FC236}">
                <a16:creationId xmlns:a16="http://schemas.microsoft.com/office/drawing/2014/main" id="{0019093A-E9AB-EB41-A36A-210485BB4E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6855EC3-3056-4241-933E-33E7FA6E5B7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Text Placeholder 4">
            <a:extLst>
              <a:ext uri="{FF2B5EF4-FFF2-40B4-BE49-F238E27FC236}">
                <a16:creationId xmlns:a16="http://schemas.microsoft.com/office/drawing/2014/main" id="{83FE08CA-1A29-7D49-AE30-269879966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3CA325-43C8-364D-9331-217617628A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7" name="Date Placeholder 6">
            <a:extLst>
              <a:ext uri="{FF2B5EF4-FFF2-40B4-BE49-F238E27FC236}">
                <a16:creationId xmlns:a16="http://schemas.microsoft.com/office/drawing/2014/main" id="{9BAFC1FE-7D8A-CA43-B024-8FF8F6050491}"/>
              </a:ext>
            </a:extLst>
          </p:cNvPr>
          <p:cNvSpPr>
            <a:spLocks noGrp="1"/>
          </p:cNvSpPr>
          <p:nvPr>
            <p:ph type="dt" sz="half" idx="10"/>
          </p:nvPr>
        </p:nvSpPr>
        <p:spPr/>
        <p:txBody>
          <a:bodyPr/>
          <a:lstStyle/>
          <a:p>
            <a:fld id="{BD75C5BD-2B8C-8C48-8FDF-7AB526A34102}" type="datetimeFigureOut">
              <a:rPr lang="en-CZ" smtClean="0"/>
              <a:t>17/12/2020</a:t>
            </a:fld>
            <a:endParaRPr lang="en-CZ"/>
          </a:p>
        </p:txBody>
      </p:sp>
      <p:sp>
        <p:nvSpPr>
          <p:cNvPr id="8" name="Footer Placeholder 7">
            <a:extLst>
              <a:ext uri="{FF2B5EF4-FFF2-40B4-BE49-F238E27FC236}">
                <a16:creationId xmlns:a16="http://schemas.microsoft.com/office/drawing/2014/main" id="{B4F10701-7678-084F-B356-BA48A3E5A9FF}"/>
              </a:ext>
            </a:extLst>
          </p:cNvPr>
          <p:cNvSpPr>
            <a:spLocks noGrp="1"/>
          </p:cNvSpPr>
          <p:nvPr>
            <p:ph type="ftr" sz="quarter" idx="11"/>
          </p:nvPr>
        </p:nvSpPr>
        <p:spPr/>
        <p:txBody>
          <a:bodyPr/>
          <a:lstStyle/>
          <a:p>
            <a:endParaRPr lang="en-CZ"/>
          </a:p>
        </p:txBody>
      </p:sp>
      <p:sp>
        <p:nvSpPr>
          <p:cNvPr id="9" name="Slide Number Placeholder 8">
            <a:extLst>
              <a:ext uri="{FF2B5EF4-FFF2-40B4-BE49-F238E27FC236}">
                <a16:creationId xmlns:a16="http://schemas.microsoft.com/office/drawing/2014/main" id="{D09938BE-73A0-FD4C-9387-C9D92E32395F}"/>
              </a:ext>
            </a:extLst>
          </p:cNvPr>
          <p:cNvSpPr>
            <a:spLocks noGrp="1"/>
          </p:cNvSpPr>
          <p:nvPr>
            <p:ph type="sldNum" sz="quarter" idx="12"/>
          </p:nvPr>
        </p:nvSpPr>
        <p:spPr/>
        <p:txBody>
          <a:bodyPr/>
          <a:lstStyle/>
          <a:p>
            <a:fld id="{16E5C6CF-6F6F-594A-9220-2B6B1C09A9B9}" type="slidenum">
              <a:rPr lang="en-CZ" smtClean="0"/>
              <a:t>‹#›</a:t>
            </a:fld>
            <a:endParaRPr lang="en-CZ"/>
          </a:p>
        </p:txBody>
      </p:sp>
    </p:spTree>
    <p:extLst>
      <p:ext uri="{BB962C8B-B14F-4D97-AF65-F5344CB8AC3E}">
        <p14:creationId xmlns:p14="http://schemas.microsoft.com/office/powerpoint/2010/main" val="146271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A823-9B3C-F446-BFE5-C27F3E06D462}"/>
              </a:ext>
            </a:extLst>
          </p:cNvPr>
          <p:cNvSpPr>
            <a:spLocks noGrp="1"/>
          </p:cNvSpPr>
          <p:nvPr>
            <p:ph type="title"/>
          </p:nvPr>
        </p:nvSpPr>
        <p:spPr/>
        <p:txBody>
          <a:bodyPr/>
          <a:lstStyle/>
          <a:p>
            <a:r>
              <a:rPr lang="en-GB"/>
              <a:t>Click to edit Master title style</a:t>
            </a:r>
            <a:endParaRPr lang="en-CZ"/>
          </a:p>
        </p:txBody>
      </p:sp>
      <p:sp>
        <p:nvSpPr>
          <p:cNvPr id="3" name="Date Placeholder 2">
            <a:extLst>
              <a:ext uri="{FF2B5EF4-FFF2-40B4-BE49-F238E27FC236}">
                <a16:creationId xmlns:a16="http://schemas.microsoft.com/office/drawing/2014/main" id="{7F027132-101A-7347-8A3A-A5A58D3D5DBC}"/>
              </a:ext>
            </a:extLst>
          </p:cNvPr>
          <p:cNvSpPr>
            <a:spLocks noGrp="1"/>
          </p:cNvSpPr>
          <p:nvPr>
            <p:ph type="dt" sz="half" idx="10"/>
          </p:nvPr>
        </p:nvSpPr>
        <p:spPr/>
        <p:txBody>
          <a:bodyPr/>
          <a:lstStyle/>
          <a:p>
            <a:fld id="{BD75C5BD-2B8C-8C48-8FDF-7AB526A34102}" type="datetimeFigureOut">
              <a:rPr lang="en-CZ" smtClean="0"/>
              <a:t>17/12/2020</a:t>
            </a:fld>
            <a:endParaRPr lang="en-CZ"/>
          </a:p>
        </p:txBody>
      </p:sp>
      <p:sp>
        <p:nvSpPr>
          <p:cNvPr id="4" name="Footer Placeholder 3">
            <a:extLst>
              <a:ext uri="{FF2B5EF4-FFF2-40B4-BE49-F238E27FC236}">
                <a16:creationId xmlns:a16="http://schemas.microsoft.com/office/drawing/2014/main" id="{1751BAE9-1E46-094C-A968-F1673611868E}"/>
              </a:ext>
            </a:extLst>
          </p:cNvPr>
          <p:cNvSpPr>
            <a:spLocks noGrp="1"/>
          </p:cNvSpPr>
          <p:nvPr>
            <p:ph type="ftr" sz="quarter" idx="11"/>
          </p:nvPr>
        </p:nvSpPr>
        <p:spPr/>
        <p:txBody>
          <a:bodyPr/>
          <a:lstStyle/>
          <a:p>
            <a:endParaRPr lang="en-CZ"/>
          </a:p>
        </p:txBody>
      </p:sp>
      <p:sp>
        <p:nvSpPr>
          <p:cNvPr id="5" name="Slide Number Placeholder 4">
            <a:extLst>
              <a:ext uri="{FF2B5EF4-FFF2-40B4-BE49-F238E27FC236}">
                <a16:creationId xmlns:a16="http://schemas.microsoft.com/office/drawing/2014/main" id="{E487D147-3266-E041-AA58-3E662931C61D}"/>
              </a:ext>
            </a:extLst>
          </p:cNvPr>
          <p:cNvSpPr>
            <a:spLocks noGrp="1"/>
          </p:cNvSpPr>
          <p:nvPr>
            <p:ph type="sldNum" sz="quarter" idx="12"/>
          </p:nvPr>
        </p:nvSpPr>
        <p:spPr/>
        <p:txBody>
          <a:bodyPr/>
          <a:lstStyle/>
          <a:p>
            <a:fld id="{16E5C6CF-6F6F-594A-9220-2B6B1C09A9B9}" type="slidenum">
              <a:rPr lang="en-CZ" smtClean="0"/>
              <a:t>‹#›</a:t>
            </a:fld>
            <a:endParaRPr lang="en-CZ"/>
          </a:p>
        </p:txBody>
      </p:sp>
    </p:spTree>
    <p:extLst>
      <p:ext uri="{BB962C8B-B14F-4D97-AF65-F5344CB8AC3E}">
        <p14:creationId xmlns:p14="http://schemas.microsoft.com/office/powerpoint/2010/main" val="202322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CBA88-9AB5-8641-AEF3-43CFD9B894D3}"/>
              </a:ext>
            </a:extLst>
          </p:cNvPr>
          <p:cNvSpPr>
            <a:spLocks noGrp="1"/>
          </p:cNvSpPr>
          <p:nvPr>
            <p:ph type="dt" sz="half" idx="10"/>
          </p:nvPr>
        </p:nvSpPr>
        <p:spPr/>
        <p:txBody>
          <a:bodyPr/>
          <a:lstStyle/>
          <a:p>
            <a:fld id="{BD75C5BD-2B8C-8C48-8FDF-7AB526A34102}" type="datetimeFigureOut">
              <a:rPr lang="en-CZ" smtClean="0"/>
              <a:t>17/12/2020</a:t>
            </a:fld>
            <a:endParaRPr lang="en-CZ"/>
          </a:p>
        </p:txBody>
      </p:sp>
      <p:sp>
        <p:nvSpPr>
          <p:cNvPr id="3" name="Footer Placeholder 2">
            <a:extLst>
              <a:ext uri="{FF2B5EF4-FFF2-40B4-BE49-F238E27FC236}">
                <a16:creationId xmlns:a16="http://schemas.microsoft.com/office/drawing/2014/main" id="{2A27E07E-6B51-E643-A598-5F7D3C4BE49F}"/>
              </a:ext>
            </a:extLst>
          </p:cNvPr>
          <p:cNvSpPr>
            <a:spLocks noGrp="1"/>
          </p:cNvSpPr>
          <p:nvPr>
            <p:ph type="ftr" sz="quarter" idx="11"/>
          </p:nvPr>
        </p:nvSpPr>
        <p:spPr/>
        <p:txBody>
          <a:bodyPr/>
          <a:lstStyle/>
          <a:p>
            <a:endParaRPr lang="en-CZ"/>
          </a:p>
        </p:txBody>
      </p:sp>
      <p:sp>
        <p:nvSpPr>
          <p:cNvPr id="4" name="Slide Number Placeholder 3">
            <a:extLst>
              <a:ext uri="{FF2B5EF4-FFF2-40B4-BE49-F238E27FC236}">
                <a16:creationId xmlns:a16="http://schemas.microsoft.com/office/drawing/2014/main" id="{C0193823-FEAB-DB47-AD3B-49F31AF00072}"/>
              </a:ext>
            </a:extLst>
          </p:cNvPr>
          <p:cNvSpPr>
            <a:spLocks noGrp="1"/>
          </p:cNvSpPr>
          <p:nvPr>
            <p:ph type="sldNum" sz="quarter" idx="12"/>
          </p:nvPr>
        </p:nvSpPr>
        <p:spPr/>
        <p:txBody>
          <a:bodyPr/>
          <a:lstStyle/>
          <a:p>
            <a:fld id="{16E5C6CF-6F6F-594A-9220-2B6B1C09A9B9}" type="slidenum">
              <a:rPr lang="en-CZ" smtClean="0"/>
              <a:t>‹#›</a:t>
            </a:fld>
            <a:endParaRPr lang="en-CZ"/>
          </a:p>
        </p:txBody>
      </p:sp>
    </p:spTree>
    <p:extLst>
      <p:ext uri="{BB962C8B-B14F-4D97-AF65-F5344CB8AC3E}">
        <p14:creationId xmlns:p14="http://schemas.microsoft.com/office/powerpoint/2010/main" val="3389764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203E-10D7-204D-84BD-902287513A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Content Placeholder 2">
            <a:extLst>
              <a:ext uri="{FF2B5EF4-FFF2-40B4-BE49-F238E27FC236}">
                <a16:creationId xmlns:a16="http://schemas.microsoft.com/office/drawing/2014/main" id="{9E3777E8-553D-E04E-8C99-9C0030C0B9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Text Placeholder 3">
            <a:extLst>
              <a:ext uri="{FF2B5EF4-FFF2-40B4-BE49-F238E27FC236}">
                <a16:creationId xmlns:a16="http://schemas.microsoft.com/office/drawing/2014/main" id="{969D46F0-17B4-6044-9C78-F42C89D33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AA4680-B5E8-EF44-87B6-AC6DA2488711}"/>
              </a:ext>
            </a:extLst>
          </p:cNvPr>
          <p:cNvSpPr>
            <a:spLocks noGrp="1"/>
          </p:cNvSpPr>
          <p:nvPr>
            <p:ph type="dt" sz="half" idx="10"/>
          </p:nvPr>
        </p:nvSpPr>
        <p:spPr/>
        <p:txBody>
          <a:bodyPr/>
          <a:lstStyle/>
          <a:p>
            <a:fld id="{BD75C5BD-2B8C-8C48-8FDF-7AB526A34102}" type="datetimeFigureOut">
              <a:rPr lang="en-CZ" smtClean="0"/>
              <a:t>17/12/2020</a:t>
            </a:fld>
            <a:endParaRPr lang="en-CZ"/>
          </a:p>
        </p:txBody>
      </p:sp>
      <p:sp>
        <p:nvSpPr>
          <p:cNvPr id="6" name="Footer Placeholder 5">
            <a:extLst>
              <a:ext uri="{FF2B5EF4-FFF2-40B4-BE49-F238E27FC236}">
                <a16:creationId xmlns:a16="http://schemas.microsoft.com/office/drawing/2014/main" id="{88FB1369-51B0-B54E-BD26-523E66B77D52}"/>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0A55B9D8-3401-5243-A565-EE4886CE9FF1}"/>
              </a:ext>
            </a:extLst>
          </p:cNvPr>
          <p:cNvSpPr>
            <a:spLocks noGrp="1"/>
          </p:cNvSpPr>
          <p:nvPr>
            <p:ph type="sldNum" sz="quarter" idx="12"/>
          </p:nvPr>
        </p:nvSpPr>
        <p:spPr/>
        <p:txBody>
          <a:bodyPr/>
          <a:lstStyle/>
          <a:p>
            <a:fld id="{16E5C6CF-6F6F-594A-9220-2B6B1C09A9B9}" type="slidenum">
              <a:rPr lang="en-CZ" smtClean="0"/>
              <a:t>‹#›</a:t>
            </a:fld>
            <a:endParaRPr lang="en-CZ"/>
          </a:p>
        </p:txBody>
      </p:sp>
    </p:spTree>
    <p:extLst>
      <p:ext uri="{BB962C8B-B14F-4D97-AF65-F5344CB8AC3E}">
        <p14:creationId xmlns:p14="http://schemas.microsoft.com/office/powerpoint/2010/main" val="252659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0E7-5A82-EE4A-901C-602F88DF4B9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Picture Placeholder 2">
            <a:extLst>
              <a:ext uri="{FF2B5EF4-FFF2-40B4-BE49-F238E27FC236}">
                <a16:creationId xmlns:a16="http://schemas.microsoft.com/office/drawing/2014/main" id="{E9B4CADE-7D7D-C24C-BF52-F3762B78D2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Z"/>
          </a:p>
        </p:txBody>
      </p:sp>
      <p:sp>
        <p:nvSpPr>
          <p:cNvPr id="4" name="Text Placeholder 3">
            <a:extLst>
              <a:ext uri="{FF2B5EF4-FFF2-40B4-BE49-F238E27FC236}">
                <a16:creationId xmlns:a16="http://schemas.microsoft.com/office/drawing/2014/main" id="{A8F99CA3-D446-FF4A-9135-AD9C1F264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CD5E16-FA64-AE46-BB62-22022C593C22}"/>
              </a:ext>
            </a:extLst>
          </p:cNvPr>
          <p:cNvSpPr>
            <a:spLocks noGrp="1"/>
          </p:cNvSpPr>
          <p:nvPr>
            <p:ph type="dt" sz="half" idx="10"/>
          </p:nvPr>
        </p:nvSpPr>
        <p:spPr/>
        <p:txBody>
          <a:bodyPr/>
          <a:lstStyle/>
          <a:p>
            <a:fld id="{BD75C5BD-2B8C-8C48-8FDF-7AB526A34102}" type="datetimeFigureOut">
              <a:rPr lang="en-CZ" smtClean="0"/>
              <a:t>17/12/2020</a:t>
            </a:fld>
            <a:endParaRPr lang="en-CZ"/>
          </a:p>
        </p:txBody>
      </p:sp>
      <p:sp>
        <p:nvSpPr>
          <p:cNvPr id="6" name="Footer Placeholder 5">
            <a:extLst>
              <a:ext uri="{FF2B5EF4-FFF2-40B4-BE49-F238E27FC236}">
                <a16:creationId xmlns:a16="http://schemas.microsoft.com/office/drawing/2014/main" id="{245BFFEA-8379-3248-9F8D-C11683242E2F}"/>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4AC36C5B-76CE-BF46-A494-7D8C496B66F5}"/>
              </a:ext>
            </a:extLst>
          </p:cNvPr>
          <p:cNvSpPr>
            <a:spLocks noGrp="1"/>
          </p:cNvSpPr>
          <p:nvPr>
            <p:ph type="sldNum" sz="quarter" idx="12"/>
          </p:nvPr>
        </p:nvSpPr>
        <p:spPr/>
        <p:txBody>
          <a:bodyPr/>
          <a:lstStyle/>
          <a:p>
            <a:fld id="{16E5C6CF-6F6F-594A-9220-2B6B1C09A9B9}" type="slidenum">
              <a:rPr lang="en-CZ" smtClean="0"/>
              <a:t>‹#›</a:t>
            </a:fld>
            <a:endParaRPr lang="en-CZ"/>
          </a:p>
        </p:txBody>
      </p:sp>
    </p:spTree>
    <p:extLst>
      <p:ext uri="{BB962C8B-B14F-4D97-AF65-F5344CB8AC3E}">
        <p14:creationId xmlns:p14="http://schemas.microsoft.com/office/powerpoint/2010/main" val="7186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E80355-C955-3243-A6B6-57EBE51BBF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Z"/>
          </a:p>
        </p:txBody>
      </p:sp>
      <p:sp>
        <p:nvSpPr>
          <p:cNvPr id="3" name="Text Placeholder 2">
            <a:extLst>
              <a:ext uri="{FF2B5EF4-FFF2-40B4-BE49-F238E27FC236}">
                <a16:creationId xmlns:a16="http://schemas.microsoft.com/office/drawing/2014/main" id="{B9DBE2DA-7737-EC4A-97FF-7353697A39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154A507C-6E50-9F46-A67D-23B3EEAD27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5C5BD-2B8C-8C48-8FDF-7AB526A34102}" type="datetimeFigureOut">
              <a:rPr lang="en-CZ" smtClean="0"/>
              <a:t>17/12/2020</a:t>
            </a:fld>
            <a:endParaRPr lang="en-CZ"/>
          </a:p>
        </p:txBody>
      </p:sp>
      <p:sp>
        <p:nvSpPr>
          <p:cNvPr id="5" name="Footer Placeholder 4">
            <a:extLst>
              <a:ext uri="{FF2B5EF4-FFF2-40B4-BE49-F238E27FC236}">
                <a16:creationId xmlns:a16="http://schemas.microsoft.com/office/drawing/2014/main" id="{948B3A04-785A-C345-B8B0-DD5DD8EE1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Z"/>
          </a:p>
        </p:txBody>
      </p:sp>
      <p:sp>
        <p:nvSpPr>
          <p:cNvPr id="6" name="Slide Number Placeholder 5">
            <a:extLst>
              <a:ext uri="{FF2B5EF4-FFF2-40B4-BE49-F238E27FC236}">
                <a16:creationId xmlns:a16="http://schemas.microsoft.com/office/drawing/2014/main" id="{72AAE5F2-9B73-FD4C-8B99-AFB7B6098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5C6CF-6F6F-594A-9220-2B6B1C09A9B9}" type="slidenum">
              <a:rPr lang="en-CZ" smtClean="0"/>
              <a:t>‹#›</a:t>
            </a:fld>
            <a:endParaRPr lang="en-CZ"/>
          </a:p>
        </p:txBody>
      </p:sp>
    </p:spTree>
    <p:extLst>
      <p:ext uri="{BB962C8B-B14F-4D97-AF65-F5344CB8AC3E}">
        <p14:creationId xmlns:p14="http://schemas.microsoft.com/office/powerpoint/2010/main" val="3114699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anna.tropia@ff.cuni.c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BC0C-25C1-8344-8F89-7B2D2526608F}"/>
              </a:ext>
            </a:extLst>
          </p:cNvPr>
          <p:cNvSpPr>
            <a:spLocks noGrp="1"/>
          </p:cNvSpPr>
          <p:nvPr>
            <p:ph type="ctrTitle"/>
          </p:nvPr>
        </p:nvSpPr>
        <p:spPr>
          <a:xfrm>
            <a:off x="1524000" y="1122362"/>
            <a:ext cx="9144000" cy="3035109"/>
          </a:xfrm>
        </p:spPr>
        <p:txBody>
          <a:bodyPr>
            <a:normAutofit fontScale="90000"/>
          </a:bodyPr>
          <a:lstStyle/>
          <a:p>
            <a:r>
              <a:rPr lang="en-CZ" b="1">
                <a:latin typeface="Garamond" panose="02020404030301010803" pitchFamily="18" charset="0"/>
              </a:rPr>
              <a:t>Medieval Philosophy Proseminář – </a:t>
            </a:r>
            <a:br>
              <a:rPr lang="en-CZ" b="1">
                <a:latin typeface="Garamond" panose="02020404030301010803" pitchFamily="18" charset="0"/>
              </a:rPr>
            </a:br>
            <a:r>
              <a:rPr lang="en-CZ" b="1">
                <a:latin typeface="Garamond" panose="02020404030301010803" pitchFamily="18" charset="0"/>
              </a:rPr>
              <a:t>High Scholasticism and </a:t>
            </a:r>
            <a:br>
              <a:rPr lang="en-CZ" b="1">
                <a:latin typeface="Garamond" panose="02020404030301010803" pitchFamily="18" charset="0"/>
              </a:rPr>
            </a:br>
            <a:r>
              <a:rPr lang="en-CZ" b="1">
                <a:latin typeface="Garamond" panose="02020404030301010803" pitchFamily="18" charset="0"/>
              </a:rPr>
              <a:t>what is this about</a:t>
            </a:r>
            <a:endParaRPr lang="en-CZ" b="1" dirty="0">
              <a:latin typeface="Garamond" panose="02020404030301010803" pitchFamily="18" charset="0"/>
            </a:endParaRPr>
          </a:p>
        </p:txBody>
      </p:sp>
      <p:sp>
        <p:nvSpPr>
          <p:cNvPr id="3" name="Subtitle 2">
            <a:extLst>
              <a:ext uri="{FF2B5EF4-FFF2-40B4-BE49-F238E27FC236}">
                <a16:creationId xmlns:a16="http://schemas.microsoft.com/office/drawing/2014/main" id="{2EF4070F-4936-D244-B35A-446B2B7F3153}"/>
              </a:ext>
            </a:extLst>
          </p:cNvPr>
          <p:cNvSpPr>
            <a:spLocks noGrp="1"/>
          </p:cNvSpPr>
          <p:nvPr>
            <p:ph type="subTitle" idx="1"/>
          </p:nvPr>
        </p:nvSpPr>
        <p:spPr>
          <a:xfrm>
            <a:off x="1524000" y="3974592"/>
            <a:ext cx="9144000" cy="2194560"/>
          </a:xfrm>
        </p:spPr>
        <p:txBody>
          <a:bodyPr>
            <a:normAutofit lnSpcReduction="10000"/>
          </a:bodyPr>
          <a:lstStyle/>
          <a:p>
            <a:endParaRPr lang="en-CZ" dirty="0"/>
          </a:p>
          <a:p>
            <a:endParaRPr lang="en-CZ" b="1" dirty="0">
              <a:latin typeface="Garamond" panose="02020404030301010803" pitchFamily="18" charset="0"/>
            </a:endParaRPr>
          </a:p>
          <a:p>
            <a:r>
              <a:rPr lang="en-CZ" b="1" dirty="0">
                <a:latin typeface="Garamond" panose="02020404030301010803" pitchFamily="18" charset="0"/>
              </a:rPr>
              <a:t>Fall Term – Charles University Prague</a:t>
            </a:r>
          </a:p>
          <a:p>
            <a:r>
              <a:rPr lang="en-CZ" b="1" dirty="0">
                <a:latin typeface="Garamond" panose="02020404030301010803" pitchFamily="18" charset="0"/>
              </a:rPr>
              <a:t>17.12.2020</a:t>
            </a:r>
          </a:p>
          <a:p>
            <a:r>
              <a:rPr lang="en-CZ" b="1" dirty="0">
                <a:latin typeface="Garamond" panose="02020404030301010803" pitchFamily="18" charset="0"/>
              </a:rPr>
              <a:t>Anna Tropia, PhD</a:t>
            </a:r>
          </a:p>
        </p:txBody>
      </p:sp>
    </p:spTree>
    <p:extLst>
      <p:ext uri="{BB962C8B-B14F-4D97-AF65-F5344CB8AC3E}">
        <p14:creationId xmlns:p14="http://schemas.microsoft.com/office/powerpoint/2010/main" val="1906032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E7E4-37B4-2740-9769-841668A68C90}"/>
              </a:ext>
            </a:extLst>
          </p:cNvPr>
          <p:cNvSpPr>
            <a:spLocks noGrp="1"/>
          </p:cNvSpPr>
          <p:nvPr>
            <p:ph type="title"/>
          </p:nvPr>
        </p:nvSpPr>
        <p:spPr>
          <a:xfrm>
            <a:off x="838200" y="1"/>
            <a:ext cx="10515600" cy="999743"/>
          </a:xfrm>
          <a:solidFill>
            <a:srgbClr val="FF0000"/>
          </a:solidFill>
          <a:ln>
            <a:solidFill>
              <a:schemeClr val="accent1"/>
            </a:solidFill>
          </a:ln>
        </p:spPr>
        <p:txBody>
          <a:bodyPr>
            <a:normAutofit fontScale="90000"/>
          </a:bodyPr>
          <a:lstStyle/>
          <a:p>
            <a:r>
              <a:rPr lang="en-CZ" dirty="0">
                <a:latin typeface="Garamond" panose="02020404030301010803" pitchFamily="18" charset="0"/>
              </a:rPr>
              <a:t>3) W</a:t>
            </a:r>
            <a:r>
              <a:rPr lang="en-GB" dirty="0">
                <a:latin typeface="Garamond" panose="02020404030301010803" pitchFamily="18" charset="0"/>
              </a:rPr>
              <a:t>ha</a:t>
            </a:r>
            <a:r>
              <a:rPr lang="en-CZ" dirty="0">
                <a:latin typeface="Garamond" panose="02020404030301010803" pitchFamily="18" charset="0"/>
              </a:rPr>
              <a:t>t are the main themes you going to study? </a:t>
            </a:r>
          </a:p>
        </p:txBody>
      </p:sp>
      <p:sp>
        <p:nvSpPr>
          <p:cNvPr id="3" name="Content Placeholder 2">
            <a:extLst>
              <a:ext uri="{FF2B5EF4-FFF2-40B4-BE49-F238E27FC236}">
                <a16:creationId xmlns:a16="http://schemas.microsoft.com/office/drawing/2014/main" id="{74702B8C-1EDA-A842-B49E-4D5096814D82}"/>
              </a:ext>
            </a:extLst>
          </p:cNvPr>
          <p:cNvSpPr>
            <a:spLocks noGrp="1"/>
          </p:cNvSpPr>
          <p:nvPr>
            <p:ph idx="1"/>
          </p:nvPr>
        </p:nvSpPr>
        <p:spPr/>
        <p:txBody>
          <a:bodyPr/>
          <a:lstStyle/>
          <a:p>
            <a:endParaRPr lang="en-AU" dirty="0">
              <a:latin typeface="Garamond" panose="02020404030301010803" pitchFamily="18" charset="0"/>
            </a:endParaRPr>
          </a:p>
          <a:p>
            <a:r>
              <a:rPr lang="en-AU" dirty="0">
                <a:latin typeface="Garamond" panose="02020404030301010803" pitchFamily="18" charset="0"/>
              </a:rPr>
              <a:t>Theories of cognition</a:t>
            </a:r>
          </a:p>
          <a:p>
            <a:r>
              <a:rPr lang="en-AU" dirty="0">
                <a:latin typeface="Garamond" panose="02020404030301010803" pitchFamily="18" charset="0"/>
              </a:rPr>
              <a:t>Metaphysics</a:t>
            </a:r>
          </a:p>
          <a:p>
            <a:r>
              <a:rPr lang="en-AU" dirty="0">
                <a:latin typeface="Garamond" panose="02020404030301010803" pitchFamily="18" charset="0"/>
              </a:rPr>
              <a:t>Doctrines of the soul</a:t>
            </a:r>
          </a:p>
          <a:p>
            <a:r>
              <a:rPr lang="en-AU" dirty="0">
                <a:latin typeface="Garamond" panose="02020404030301010803" pitchFamily="18" charset="0"/>
              </a:rPr>
              <a:t>Relation between faith and reason, philosophy and theology</a:t>
            </a:r>
          </a:p>
          <a:p>
            <a:r>
              <a:rPr lang="en-AU" dirty="0">
                <a:latin typeface="Garamond" panose="02020404030301010803" pitchFamily="18" charset="0"/>
              </a:rPr>
              <a:t>Representations of God</a:t>
            </a:r>
          </a:p>
          <a:p>
            <a:endParaRPr lang="en-CZ" dirty="0"/>
          </a:p>
        </p:txBody>
      </p:sp>
    </p:spTree>
    <p:extLst>
      <p:ext uri="{BB962C8B-B14F-4D97-AF65-F5344CB8AC3E}">
        <p14:creationId xmlns:p14="http://schemas.microsoft.com/office/powerpoint/2010/main" val="51844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367ED6-4F97-4F96-8568-DB7449DB4757}"/>
              </a:ext>
            </a:extLst>
          </p:cNvPr>
          <p:cNvSpPr>
            <a:spLocks noGrp="1"/>
          </p:cNvSpPr>
          <p:nvPr>
            <p:ph type="title"/>
          </p:nvPr>
        </p:nvSpPr>
        <p:spPr>
          <a:xfrm>
            <a:off x="621792" y="0"/>
            <a:ext cx="11094720" cy="980728"/>
          </a:xfrm>
          <a:solidFill>
            <a:srgbClr val="FF0000"/>
          </a:solidFill>
          <a:ln>
            <a:solidFill>
              <a:schemeClr val="accent1"/>
            </a:solidFill>
          </a:ln>
        </p:spPr>
        <p:txBody>
          <a:bodyPr>
            <a:normAutofit/>
          </a:bodyPr>
          <a:lstStyle/>
          <a:p>
            <a:r>
              <a:rPr lang="en-GB" sz="4000" dirty="0">
                <a:latin typeface="Garamond" panose="02020404030301010803" pitchFamily="18" charset="0"/>
              </a:rPr>
              <a:t>Goals of the course:</a:t>
            </a:r>
          </a:p>
        </p:txBody>
      </p:sp>
      <p:sp>
        <p:nvSpPr>
          <p:cNvPr id="3" name="Segnaposto contenuto 2">
            <a:extLst>
              <a:ext uri="{FF2B5EF4-FFF2-40B4-BE49-F238E27FC236}">
                <a16:creationId xmlns:a16="http://schemas.microsoft.com/office/drawing/2014/main" id="{BA2865BA-BF08-45F1-8394-C9B5CD773B3F}"/>
              </a:ext>
            </a:extLst>
          </p:cNvPr>
          <p:cNvSpPr>
            <a:spLocks noGrp="1"/>
          </p:cNvSpPr>
          <p:nvPr>
            <p:ph idx="1"/>
          </p:nvPr>
        </p:nvSpPr>
        <p:spPr>
          <a:xfrm>
            <a:off x="621792" y="1365153"/>
            <a:ext cx="11094720" cy="4785395"/>
          </a:xfrm>
        </p:spPr>
        <p:txBody>
          <a:bodyPr>
            <a:normAutofit/>
          </a:bodyPr>
          <a:lstStyle/>
          <a:p>
            <a:pPr marL="0" indent="0">
              <a:buNone/>
            </a:pPr>
            <a:endParaRPr lang="en-GB" dirty="0">
              <a:latin typeface="Garamond" panose="02020404030301010803" pitchFamily="18" charset="0"/>
            </a:endParaRPr>
          </a:p>
          <a:p>
            <a:pPr marL="0" indent="0" algn="just">
              <a:buNone/>
            </a:pPr>
            <a:endParaRPr lang="en-GB" dirty="0">
              <a:latin typeface="Garamond" panose="02020404030301010803" pitchFamily="18" charset="0"/>
            </a:endParaRPr>
          </a:p>
          <a:p>
            <a:pPr algn="just"/>
            <a:r>
              <a:rPr lang="en-GB" dirty="0">
                <a:latin typeface="Garamond" panose="02020404030301010803" pitchFamily="18" charset="0"/>
              </a:rPr>
              <a:t>Providing you with an introduction to High Scholasticism’s main concepts</a:t>
            </a:r>
          </a:p>
          <a:p>
            <a:pPr algn="just"/>
            <a:r>
              <a:rPr lang="en-GB" dirty="0">
                <a:latin typeface="Garamond" panose="02020404030301010803" pitchFamily="18" charset="0"/>
              </a:rPr>
              <a:t>Providing you with instruments to access the texts directly and orient yourself in the studied period</a:t>
            </a:r>
          </a:p>
          <a:p>
            <a:pPr algn="just"/>
            <a:r>
              <a:rPr lang="en-GB" dirty="0">
                <a:latin typeface="Garamond" panose="02020404030301010803" pitchFamily="18" charset="0"/>
              </a:rPr>
              <a:t>The acquisition of a major awareness concerning themes and problems, that will remain crucial in history of philosophy even after the 14</a:t>
            </a:r>
            <a:r>
              <a:rPr lang="en-GB" baseline="30000" dirty="0">
                <a:latin typeface="Garamond" panose="02020404030301010803" pitchFamily="18" charset="0"/>
              </a:rPr>
              <a:t>th</a:t>
            </a:r>
            <a:r>
              <a:rPr lang="en-GB" dirty="0">
                <a:latin typeface="Garamond" panose="02020404030301010803" pitchFamily="18" charset="0"/>
              </a:rPr>
              <a:t> century</a:t>
            </a:r>
          </a:p>
          <a:p>
            <a:endParaRPr lang="en-GB" dirty="0">
              <a:latin typeface="Garamond" panose="02020404030301010803" pitchFamily="18" charset="0"/>
            </a:endParaRPr>
          </a:p>
        </p:txBody>
      </p:sp>
    </p:spTree>
    <p:extLst>
      <p:ext uri="{BB962C8B-B14F-4D97-AF65-F5344CB8AC3E}">
        <p14:creationId xmlns:p14="http://schemas.microsoft.com/office/powerpoint/2010/main" val="121340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5010-1896-6C42-A213-9C3406D138D2}"/>
              </a:ext>
            </a:extLst>
          </p:cNvPr>
          <p:cNvSpPr>
            <a:spLocks noGrp="1"/>
          </p:cNvSpPr>
          <p:nvPr>
            <p:ph type="title"/>
          </p:nvPr>
        </p:nvSpPr>
        <p:spPr>
          <a:xfrm>
            <a:off x="838200" y="1"/>
            <a:ext cx="10515600" cy="681036"/>
          </a:xfrm>
          <a:solidFill>
            <a:srgbClr val="FF0000"/>
          </a:solidFill>
          <a:ln>
            <a:solidFill>
              <a:schemeClr val="accent1"/>
            </a:solidFill>
          </a:ln>
        </p:spPr>
        <p:txBody>
          <a:bodyPr>
            <a:normAutofit fontScale="90000"/>
          </a:bodyPr>
          <a:lstStyle/>
          <a:p>
            <a:r>
              <a:rPr lang="en-CZ" dirty="0">
                <a:latin typeface="Garamond" panose="02020404030301010803" pitchFamily="18" charset="0"/>
              </a:rPr>
              <a:t>Assignment</a:t>
            </a:r>
          </a:p>
        </p:txBody>
      </p:sp>
      <p:sp>
        <p:nvSpPr>
          <p:cNvPr id="3" name="Content Placeholder 2">
            <a:extLst>
              <a:ext uri="{FF2B5EF4-FFF2-40B4-BE49-F238E27FC236}">
                <a16:creationId xmlns:a16="http://schemas.microsoft.com/office/drawing/2014/main" id="{52B6492A-98FF-9246-8497-4446FC820A5E}"/>
              </a:ext>
            </a:extLst>
          </p:cNvPr>
          <p:cNvSpPr>
            <a:spLocks noGrp="1"/>
          </p:cNvSpPr>
          <p:nvPr>
            <p:ph idx="1"/>
          </p:nvPr>
        </p:nvSpPr>
        <p:spPr>
          <a:xfrm>
            <a:off x="838200" y="999744"/>
            <a:ext cx="10515600" cy="5644896"/>
          </a:xfrm>
        </p:spPr>
        <p:txBody>
          <a:bodyPr/>
          <a:lstStyle/>
          <a:p>
            <a:pPr marL="0" indent="0">
              <a:buNone/>
            </a:pPr>
            <a:endParaRPr lang="en-CZ" dirty="0">
              <a:latin typeface="Garamond" panose="02020404030301010803" pitchFamily="18" charset="0"/>
            </a:endParaRPr>
          </a:p>
          <a:p>
            <a:r>
              <a:rPr lang="en-CZ" dirty="0">
                <a:latin typeface="Garamond" panose="02020404030301010803" pitchFamily="18" charset="0"/>
              </a:rPr>
              <a:t>Reading: Selection from Avicenna’s </a:t>
            </a:r>
            <a:r>
              <a:rPr lang="en-CZ" i="1" dirty="0">
                <a:latin typeface="Garamond" panose="02020404030301010803" pitchFamily="18" charset="0"/>
              </a:rPr>
              <a:t>On the Soul</a:t>
            </a:r>
            <a:r>
              <a:rPr lang="en-CZ" dirty="0">
                <a:latin typeface="Garamond" panose="02020404030301010803" pitchFamily="18" charset="0"/>
              </a:rPr>
              <a:t>, I.1 (Moodle)</a:t>
            </a:r>
          </a:p>
          <a:p>
            <a:r>
              <a:rPr lang="en-CZ" dirty="0">
                <a:latin typeface="Garamond" panose="02020404030301010803" pitchFamily="18" charset="0"/>
              </a:rPr>
              <a:t>Questions: </a:t>
            </a:r>
          </a:p>
          <a:p>
            <a:pPr marL="514350" indent="-514350">
              <a:buAutoNum type="arabicParenR"/>
            </a:pPr>
            <a:r>
              <a:rPr lang="en-GB" dirty="0">
                <a:latin typeface="Garamond" panose="02020404030301010803" pitchFamily="18" charset="0"/>
              </a:rPr>
              <a:t>Following all the qualifications Avicenna attributes to the soul, describe the activities the soul can perform</a:t>
            </a:r>
          </a:p>
          <a:p>
            <a:pPr marL="514350" indent="-514350">
              <a:buAutoNum type="arabicParenR"/>
            </a:pPr>
            <a:r>
              <a:rPr lang="en-GB" dirty="0">
                <a:latin typeface="Garamond" panose="02020404030301010803" pitchFamily="18" charset="0"/>
              </a:rPr>
              <a:t>At the end of the selected passage from </a:t>
            </a:r>
            <a:r>
              <a:rPr lang="en-GB" i="1" dirty="0">
                <a:latin typeface="Garamond" panose="02020404030301010803" pitchFamily="18" charset="0"/>
              </a:rPr>
              <a:t>On the Soul</a:t>
            </a:r>
            <a:r>
              <a:rPr lang="en-GB" dirty="0">
                <a:latin typeface="Garamond" panose="02020404030301010803" pitchFamily="18" charset="0"/>
              </a:rPr>
              <a:t> (I.1, §7), Avicenna makes up a mental experiment usually referred to as “the flying man”. According to you, what Avicenna aims to prove by it?</a:t>
            </a:r>
          </a:p>
          <a:p>
            <a:pPr marL="0" indent="0">
              <a:buNone/>
            </a:pPr>
            <a:endParaRPr lang="en-GB" dirty="0">
              <a:latin typeface="Garamond" panose="02020404030301010803" pitchFamily="18" charset="0"/>
            </a:endParaRPr>
          </a:p>
          <a:p>
            <a:pPr marL="0" indent="0">
              <a:buNone/>
            </a:pPr>
            <a:r>
              <a:rPr lang="en-GB" dirty="0">
                <a:latin typeface="Garamond" panose="02020404030301010803" pitchFamily="18" charset="0"/>
              </a:rPr>
              <a:t>You can answer </a:t>
            </a:r>
            <a:r>
              <a:rPr lang="en-GB" b="1" dirty="0">
                <a:latin typeface="Garamond" panose="02020404030301010803" pitchFamily="18" charset="0"/>
              </a:rPr>
              <a:t>in Czech or in English </a:t>
            </a:r>
            <a:r>
              <a:rPr lang="en-GB" dirty="0">
                <a:latin typeface="Garamond" panose="02020404030301010803" pitchFamily="18" charset="0"/>
              </a:rPr>
              <a:t>and send them (even contact me if need be) at my address: </a:t>
            </a:r>
            <a:r>
              <a:rPr lang="en-GB" dirty="0">
                <a:latin typeface="Garamond" panose="02020404030301010803" pitchFamily="18" charset="0"/>
                <a:hlinkClick r:id="rId2"/>
              </a:rPr>
              <a:t>anna.tropia@ff.cuni.cz</a:t>
            </a:r>
            <a:r>
              <a:rPr lang="en-GB" dirty="0">
                <a:latin typeface="Garamond" panose="02020404030301010803" pitchFamily="18" charset="0"/>
              </a:rPr>
              <a:t>. </a:t>
            </a:r>
          </a:p>
          <a:p>
            <a:pPr marL="0" indent="0">
              <a:buNone/>
            </a:pPr>
            <a:r>
              <a:rPr lang="en-GB" dirty="0">
                <a:latin typeface="Garamond" panose="02020404030301010803" pitchFamily="18" charset="0"/>
              </a:rPr>
              <a:t>All the information are also on Moodle</a:t>
            </a:r>
            <a:endParaRPr lang="en-CZ" dirty="0">
              <a:latin typeface="Garamond" panose="02020404030301010803" pitchFamily="18" charset="0"/>
            </a:endParaRPr>
          </a:p>
          <a:p>
            <a:endParaRPr lang="en-CZ" dirty="0">
              <a:latin typeface="Garamond" panose="02020404030301010803" pitchFamily="18" charset="0"/>
            </a:endParaRPr>
          </a:p>
        </p:txBody>
      </p:sp>
    </p:spTree>
    <p:extLst>
      <p:ext uri="{BB962C8B-B14F-4D97-AF65-F5344CB8AC3E}">
        <p14:creationId xmlns:p14="http://schemas.microsoft.com/office/powerpoint/2010/main" val="144041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04F4D-CF93-AC48-8D23-C97826C8F6E4}"/>
              </a:ext>
            </a:extLst>
          </p:cNvPr>
          <p:cNvSpPr>
            <a:spLocks noGrp="1"/>
          </p:cNvSpPr>
          <p:nvPr>
            <p:ph idx="1"/>
          </p:nvPr>
        </p:nvSpPr>
        <p:spPr>
          <a:xfrm>
            <a:off x="838200" y="1072896"/>
            <a:ext cx="10515600" cy="5104067"/>
          </a:xfrm>
        </p:spPr>
        <p:txBody>
          <a:bodyPr/>
          <a:lstStyle/>
          <a:p>
            <a:endParaRPr lang="en-GB" b="1" dirty="0">
              <a:latin typeface="Garamond" panose="02020404030301010803" pitchFamily="18" charset="0"/>
            </a:endParaRPr>
          </a:p>
          <a:p>
            <a:pPr marL="0" indent="0">
              <a:buNone/>
            </a:pPr>
            <a:endParaRPr lang="en-GB" sz="4000" dirty="0">
              <a:latin typeface="Garamond" panose="02020404030301010803" pitchFamily="18" charset="0"/>
            </a:endParaRPr>
          </a:p>
          <a:p>
            <a:pPr marL="0" indent="0">
              <a:buNone/>
            </a:pPr>
            <a:r>
              <a:rPr lang="en-GB" sz="4000" dirty="0">
                <a:latin typeface="Garamond" panose="02020404030301010803" pitchFamily="18" charset="0"/>
              </a:rPr>
              <a:t>1) What is “High Scholasticism”?</a:t>
            </a:r>
          </a:p>
          <a:p>
            <a:pPr marL="0" indent="0">
              <a:buNone/>
            </a:pPr>
            <a:r>
              <a:rPr lang="en-GB" sz="4000" dirty="0">
                <a:latin typeface="Garamond" panose="02020404030301010803" pitchFamily="18" charset="0"/>
              </a:rPr>
              <a:t>2) Who are its main representatives? </a:t>
            </a:r>
          </a:p>
          <a:p>
            <a:pPr marL="0" indent="0">
              <a:buNone/>
            </a:pPr>
            <a:r>
              <a:rPr lang="en-GB" sz="4000" dirty="0">
                <a:latin typeface="Garamond" panose="02020404030301010803" pitchFamily="18" charset="0"/>
              </a:rPr>
              <a:t>3) What kind of themes you are going to study?</a:t>
            </a:r>
          </a:p>
          <a:p>
            <a:pPr marL="0" indent="0">
              <a:buNone/>
            </a:pPr>
            <a:endParaRPr lang="en-GB" sz="4000" dirty="0">
              <a:latin typeface="Garamond" panose="02020404030301010803" pitchFamily="18" charset="0"/>
            </a:endParaRPr>
          </a:p>
          <a:p>
            <a:pPr marL="0" indent="0">
              <a:buNone/>
            </a:pPr>
            <a:endParaRPr lang="en-CZ" dirty="0"/>
          </a:p>
        </p:txBody>
      </p:sp>
    </p:spTree>
    <p:extLst>
      <p:ext uri="{BB962C8B-B14F-4D97-AF65-F5344CB8AC3E}">
        <p14:creationId xmlns:p14="http://schemas.microsoft.com/office/powerpoint/2010/main" val="57490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0F7C433-E624-421F-B10A-DCF8F65AD0A0}"/>
              </a:ext>
            </a:extLst>
          </p:cNvPr>
          <p:cNvSpPr>
            <a:spLocks noGrp="1"/>
          </p:cNvSpPr>
          <p:nvPr>
            <p:ph type="title"/>
          </p:nvPr>
        </p:nvSpPr>
        <p:spPr>
          <a:xfrm>
            <a:off x="414528" y="0"/>
            <a:ext cx="11460480" cy="816864"/>
          </a:xfrm>
          <a:solidFill>
            <a:srgbClr val="FF0000"/>
          </a:solidFill>
          <a:ln>
            <a:solidFill>
              <a:schemeClr val="accent1"/>
            </a:solidFill>
          </a:ln>
        </p:spPr>
        <p:txBody>
          <a:bodyPr>
            <a:normAutofit/>
          </a:bodyPr>
          <a:lstStyle/>
          <a:p>
            <a:r>
              <a:rPr lang="en-GB" dirty="0">
                <a:latin typeface="Garamond" panose="02020404030301010803" pitchFamily="18" charset="0"/>
              </a:rPr>
              <a:t>1) High Scholasticism</a:t>
            </a:r>
          </a:p>
        </p:txBody>
      </p:sp>
      <p:sp>
        <p:nvSpPr>
          <p:cNvPr id="5" name="Segnaposto contenuto 4">
            <a:extLst>
              <a:ext uri="{FF2B5EF4-FFF2-40B4-BE49-F238E27FC236}">
                <a16:creationId xmlns:a16="http://schemas.microsoft.com/office/drawing/2014/main" id="{DB628ADE-7723-4BEF-9321-955703304A3F}"/>
              </a:ext>
            </a:extLst>
          </p:cNvPr>
          <p:cNvSpPr>
            <a:spLocks noGrp="1"/>
          </p:cNvSpPr>
          <p:nvPr>
            <p:ph sz="half" idx="1"/>
          </p:nvPr>
        </p:nvSpPr>
        <p:spPr>
          <a:xfrm>
            <a:off x="414528" y="816864"/>
            <a:ext cx="7217664" cy="5924504"/>
          </a:xfrm>
        </p:spPr>
        <p:txBody>
          <a:bodyPr>
            <a:normAutofit fontScale="92500" lnSpcReduction="10000"/>
          </a:bodyPr>
          <a:lstStyle/>
          <a:p>
            <a:pPr marL="0" indent="0">
              <a:buNone/>
            </a:pPr>
            <a:endParaRPr lang="en-GB" sz="3100" dirty="0">
              <a:latin typeface="Garamond" panose="02020404030301010803" pitchFamily="18" charset="0"/>
            </a:endParaRPr>
          </a:p>
          <a:p>
            <a:pPr marL="0" indent="0">
              <a:buNone/>
            </a:pPr>
            <a:r>
              <a:rPr lang="en-GB" sz="3100" dirty="0">
                <a:latin typeface="Garamond" panose="02020404030301010803" pitchFamily="18" charset="0"/>
              </a:rPr>
              <a:t>By “High Scholasticism” one usually refers to the thought developed in</a:t>
            </a:r>
            <a:r>
              <a:rPr lang="en-GB" sz="3100" b="1" dirty="0">
                <a:latin typeface="Garamond" panose="02020404030301010803" pitchFamily="18" charset="0"/>
              </a:rPr>
              <a:t> schools</a:t>
            </a:r>
            <a:r>
              <a:rPr lang="en-GB" sz="3100" dirty="0">
                <a:latin typeface="Garamond" panose="02020404030301010803" pitchFamily="18" charset="0"/>
              </a:rPr>
              <a:t> (universities, but also the </a:t>
            </a:r>
            <a:r>
              <a:rPr lang="en-GB" sz="3100" i="1" dirty="0" err="1">
                <a:latin typeface="Garamond" panose="02020404030301010803" pitchFamily="18" charset="0"/>
              </a:rPr>
              <a:t>studia</a:t>
            </a:r>
            <a:r>
              <a:rPr lang="en-GB" sz="3100" dirty="0">
                <a:latin typeface="Garamond" panose="02020404030301010803" pitchFamily="18" charset="0"/>
              </a:rPr>
              <a:t> of different religious orders—e.g. Dominican, Franciscan, etc.) after the 13</a:t>
            </a:r>
            <a:r>
              <a:rPr lang="en-GB" sz="3100" baseline="30000" dirty="0">
                <a:latin typeface="Garamond" panose="02020404030301010803" pitchFamily="18" charset="0"/>
              </a:rPr>
              <a:t>th</a:t>
            </a:r>
            <a:r>
              <a:rPr lang="en-GB" sz="3100" dirty="0">
                <a:latin typeface="Garamond" panose="02020404030301010803" pitchFamily="18" charset="0"/>
              </a:rPr>
              <a:t> century in the Latin Western world</a:t>
            </a:r>
          </a:p>
          <a:p>
            <a:pPr marL="0" indent="0">
              <a:buNone/>
            </a:pPr>
            <a:endParaRPr lang="en-GB" sz="3100" dirty="0">
              <a:latin typeface="Garamond" panose="02020404030301010803" pitchFamily="18" charset="0"/>
            </a:endParaRPr>
          </a:p>
          <a:p>
            <a:pPr marL="0" indent="0">
              <a:buNone/>
            </a:pPr>
            <a:r>
              <a:rPr lang="en-GB" sz="3100" dirty="0">
                <a:latin typeface="Garamond" panose="02020404030301010803" pitchFamily="18" charset="0"/>
              </a:rPr>
              <a:t>Characteristic features of this period:</a:t>
            </a:r>
          </a:p>
          <a:p>
            <a:r>
              <a:rPr lang="en-GB" sz="3100" dirty="0">
                <a:latin typeface="Garamond" panose="02020404030301010803" pitchFamily="18" charset="0"/>
              </a:rPr>
              <a:t>conflicts between universities and papal/religious authority</a:t>
            </a:r>
          </a:p>
          <a:p>
            <a:r>
              <a:rPr lang="en-GB" sz="3100" b="1" dirty="0">
                <a:latin typeface="Garamond" panose="02020404030301010803" pitchFamily="18" charset="0"/>
              </a:rPr>
              <a:t>Aristotelianism</a:t>
            </a:r>
            <a:r>
              <a:rPr lang="en-GB" sz="3100" dirty="0">
                <a:latin typeface="Garamond" panose="02020404030301010803" pitchFamily="18" charset="0"/>
              </a:rPr>
              <a:t> as “common language”; </a:t>
            </a:r>
          </a:p>
          <a:p>
            <a:r>
              <a:rPr lang="en-GB" sz="3100" dirty="0">
                <a:latin typeface="Garamond" panose="02020404030301010803" pitchFamily="18" charset="0"/>
              </a:rPr>
              <a:t>Increasing refinement of logics and metaphysics in the wake of the new Aristotelian sources at disposal</a:t>
            </a:r>
          </a:p>
          <a:p>
            <a:pPr marL="0" indent="0" algn="just">
              <a:buNone/>
            </a:pPr>
            <a:endParaRPr lang="en-GB" dirty="0">
              <a:latin typeface="Garamond" panose="02020404030301010803" pitchFamily="18" charset="0"/>
            </a:endParaRPr>
          </a:p>
        </p:txBody>
      </p:sp>
      <p:pic>
        <p:nvPicPr>
          <p:cNvPr id="8" name="Segnaposto contenuto 7">
            <a:extLst>
              <a:ext uri="{FF2B5EF4-FFF2-40B4-BE49-F238E27FC236}">
                <a16:creationId xmlns:a16="http://schemas.microsoft.com/office/drawing/2014/main" id="{1E6F5493-9723-4A53-B6FE-B124CC1A280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18198" y="1901952"/>
            <a:ext cx="4315306" cy="3313285"/>
          </a:xfrm>
        </p:spPr>
      </p:pic>
    </p:spTree>
    <p:extLst>
      <p:ext uri="{BB962C8B-B14F-4D97-AF65-F5344CB8AC3E}">
        <p14:creationId xmlns:p14="http://schemas.microsoft.com/office/powerpoint/2010/main" val="383702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684C2-AEF9-4347-A656-0FEF50B67E7E}"/>
              </a:ext>
            </a:extLst>
          </p:cNvPr>
          <p:cNvSpPr>
            <a:spLocks noGrp="1"/>
          </p:cNvSpPr>
          <p:nvPr>
            <p:ph type="title"/>
          </p:nvPr>
        </p:nvSpPr>
        <p:spPr>
          <a:xfrm>
            <a:off x="99994" y="1"/>
            <a:ext cx="11858516" cy="768057"/>
          </a:xfrm>
          <a:solidFill>
            <a:srgbClr val="FF0000"/>
          </a:solidFill>
          <a:ln>
            <a:solidFill>
              <a:schemeClr val="accent1"/>
            </a:solidFill>
          </a:ln>
        </p:spPr>
        <p:txBody>
          <a:bodyPr/>
          <a:lstStyle/>
          <a:p>
            <a:r>
              <a:rPr lang="en-CZ" dirty="0">
                <a:latin typeface="Garamond" panose="02020404030301010803" pitchFamily="18" charset="0"/>
              </a:rPr>
              <a:t>Aristotelianism (and Aristotelianisms)</a:t>
            </a:r>
          </a:p>
        </p:txBody>
      </p:sp>
      <p:pic>
        <p:nvPicPr>
          <p:cNvPr id="4" name="Content Placeholder 3" descr="A close up of a blue wall&#10;&#10;Description automatically generated">
            <a:extLst>
              <a:ext uri="{FF2B5EF4-FFF2-40B4-BE49-F238E27FC236}">
                <a16:creationId xmlns:a16="http://schemas.microsoft.com/office/drawing/2014/main" id="{991F620A-C398-4043-891B-899A53030E3A}"/>
              </a:ext>
            </a:extLst>
          </p:cNvPr>
          <p:cNvPicPr>
            <a:picLocks noGrp="1" noChangeAspect="1"/>
          </p:cNvPicPr>
          <p:nvPr>
            <p:ph idx="1"/>
          </p:nvPr>
        </p:nvPicPr>
        <p:blipFill rotWithShape="1">
          <a:blip r:embed="rId2"/>
          <a:srcRect t="2819" r="4" b="4"/>
          <a:stretch/>
        </p:blipFill>
        <p:spPr>
          <a:xfrm>
            <a:off x="5904763" y="1445685"/>
            <a:ext cx="3493765" cy="4435200"/>
          </a:xfrm>
          <a:prstGeom prst="rect">
            <a:avLst/>
          </a:prstGeom>
        </p:spPr>
      </p:pic>
      <p:pic>
        <p:nvPicPr>
          <p:cNvPr id="6" name="Picture 5" descr="Text&#10;&#10;Description automatically generated">
            <a:extLst>
              <a:ext uri="{FF2B5EF4-FFF2-40B4-BE49-F238E27FC236}">
                <a16:creationId xmlns:a16="http://schemas.microsoft.com/office/drawing/2014/main" id="{C7704FF8-75F7-2C48-94F5-711D056174B1}"/>
              </a:ext>
            </a:extLst>
          </p:cNvPr>
          <p:cNvPicPr>
            <a:picLocks noChangeAspect="1"/>
          </p:cNvPicPr>
          <p:nvPr/>
        </p:nvPicPr>
        <p:blipFill>
          <a:blip r:embed="rId3"/>
          <a:stretch>
            <a:fillRect/>
          </a:stretch>
        </p:blipFill>
        <p:spPr>
          <a:xfrm>
            <a:off x="1" y="2157984"/>
            <a:ext cx="2867965" cy="3800602"/>
          </a:xfrm>
          <a:prstGeom prst="rect">
            <a:avLst/>
          </a:prstGeom>
        </p:spPr>
      </p:pic>
      <p:sp>
        <p:nvSpPr>
          <p:cNvPr id="7" name="TextBox 6">
            <a:extLst>
              <a:ext uri="{FF2B5EF4-FFF2-40B4-BE49-F238E27FC236}">
                <a16:creationId xmlns:a16="http://schemas.microsoft.com/office/drawing/2014/main" id="{AC92B88B-A0DE-7648-A8B2-9ED85940E1D6}"/>
              </a:ext>
            </a:extLst>
          </p:cNvPr>
          <p:cNvSpPr txBox="1"/>
          <p:nvPr/>
        </p:nvSpPr>
        <p:spPr>
          <a:xfrm>
            <a:off x="5979255" y="5958586"/>
            <a:ext cx="3344779" cy="707886"/>
          </a:xfrm>
          <a:prstGeom prst="rect">
            <a:avLst/>
          </a:prstGeom>
          <a:solidFill>
            <a:schemeClr val="accent1">
              <a:lumMod val="60000"/>
              <a:lumOff val="40000"/>
            </a:schemeClr>
          </a:solidFill>
        </p:spPr>
        <p:txBody>
          <a:bodyPr wrap="square" rtlCol="0">
            <a:spAutoFit/>
          </a:bodyPr>
          <a:lstStyle/>
          <a:p>
            <a:pPr>
              <a:spcAft>
                <a:spcPts val="600"/>
              </a:spcAft>
            </a:pPr>
            <a:r>
              <a:rPr lang="en-CZ" sz="2000" b="1" dirty="0">
                <a:latin typeface="Garamond" panose="02020404030301010803" pitchFamily="18" charset="0"/>
              </a:rPr>
              <a:t>Moses Maimonides (1138-1204)</a:t>
            </a:r>
          </a:p>
        </p:txBody>
      </p:sp>
      <p:sp>
        <p:nvSpPr>
          <p:cNvPr id="8" name="TextBox 7">
            <a:extLst>
              <a:ext uri="{FF2B5EF4-FFF2-40B4-BE49-F238E27FC236}">
                <a16:creationId xmlns:a16="http://schemas.microsoft.com/office/drawing/2014/main" id="{68438FEE-322F-E04E-BB90-8BC07010F0B3}"/>
              </a:ext>
            </a:extLst>
          </p:cNvPr>
          <p:cNvSpPr txBox="1"/>
          <p:nvPr/>
        </p:nvSpPr>
        <p:spPr>
          <a:xfrm>
            <a:off x="36184" y="6112474"/>
            <a:ext cx="2867966" cy="400110"/>
          </a:xfrm>
          <a:prstGeom prst="rect">
            <a:avLst/>
          </a:prstGeom>
          <a:solidFill>
            <a:schemeClr val="accent1">
              <a:lumMod val="60000"/>
              <a:lumOff val="40000"/>
            </a:schemeClr>
          </a:solidFill>
        </p:spPr>
        <p:txBody>
          <a:bodyPr wrap="square" rtlCol="0">
            <a:spAutoFit/>
          </a:bodyPr>
          <a:lstStyle/>
          <a:p>
            <a:pPr>
              <a:spcAft>
                <a:spcPts val="600"/>
              </a:spcAft>
            </a:pPr>
            <a:r>
              <a:rPr lang="en-CZ" sz="2000" b="1" dirty="0">
                <a:latin typeface="Garamond" panose="02020404030301010803" pitchFamily="18" charset="0"/>
              </a:rPr>
              <a:t>Avicenna  (980-1037)</a:t>
            </a:r>
          </a:p>
        </p:txBody>
      </p:sp>
      <p:pic>
        <p:nvPicPr>
          <p:cNvPr id="12" name="Picture 11" descr="A picture containing text, book, painted, painting&#10;&#10;Description automatically generated">
            <a:extLst>
              <a:ext uri="{FF2B5EF4-FFF2-40B4-BE49-F238E27FC236}">
                <a16:creationId xmlns:a16="http://schemas.microsoft.com/office/drawing/2014/main" id="{117363D4-B39D-6A40-924F-A78CF230377D}"/>
              </a:ext>
            </a:extLst>
          </p:cNvPr>
          <p:cNvPicPr>
            <a:picLocks noChangeAspect="1"/>
          </p:cNvPicPr>
          <p:nvPr/>
        </p:nvPicPr>
        <p:blipFill>
          <a:blip r:embed="rId4"/>
          <a:stretch>
            <a:fillRect/>
          </a:stretch>
        </p:blipFill>
        <p:spPr>
          <a:xfrm>
            <a:off x="2919357" y="894835"/>
            <a:ext cx="3261987" cy="4273277"/>
          </a:xfrm>
          <a:prstGeom prst="rect">
            <a:avLst/>
          </a:prstGeom>
        </p:spPr>
      </p:pic>
      <p:sp>
        <p:nvSpPr>
          <p:cNvPr id="13" name="TextBox 12">
            <a:extLst>
              <a:ext uri="{FF2B5EF4-FFF2-40B4-BE49-F238E27FC236}">
                <a16:creationId xmlns:a16="http://schemas.microsoft.com/office/drawing/2014/main" id="{92C7DA7A-B951-824F-9773-14FC6A60FFF9}"/>
              </a:ext>
            </a:extLst>
          </p:cNvPr>
          <p:cNvSpPr txBox="1"/>
          <p:nvPr/>
        </p:nvSpPr>
        <p:spPr>
          <a:xfrm>
            <a:off x="2904150" y="5201333"/>
            <a:ext cx="2964429" cy="646331"/>
          </a:xfrm>
          <a:prstGeom prst="rect">
            <a:avLst/>
          </a:prstGeom>
          <a:solidFill>
            <a:schemeClr val="accent1">
              <a:lumMod val="60000"/>
              <a:lumOff val="40000"/>
            </a:schemeClr>
          </a:solidFill>
        </p:spPr>
        <p:txBody>
          <a:bodyPr wrap="square" rtlCol="0">
            <a:spAutoFit/>
          </a:bodyPr>
          <a:lstStyle/>
          <a:p>
            <a:r>
              <a:rPr lang="en-CZ" b="1" dirty="0">
                <a:latin typeface="Garamond" panose="02020404030301010803" pitchFamily="18" charset="0"/>
              </a:rPr>
              <a:t>Averroes, aka the Commentator (1126-1198)</a:t>
            </a:r>
          </a:p>
        </p:txBody>
      </p:sp>
      <p:pic>
        <p:nvPicPr>
          <p:cNvPr id="15" name="Picture 14" descr="A picture containing text, book, posing&#10;&#10;Description automatically generated">
            <a:extLst>
              <a:ext uri="{FF2B5EF4-FFF2-40B4-BE49-F238E27FC236}">
                <a16:creationId xmlns:a16="http://schemas.microsoft.com/office/drawing/2014/main" id="{C3A134DB-5C3A-5143-98E9-0576AE1C4B72}"/>
              </a:ext>
            </a:extLst>
          </p:cNvPr>
          <p:cNvPicPr>
            <a:picLocks noChangeAspect="1"/>
          </p:cNvPicPr>
          <p:nvPr/>
        </p:nvPicPr>
        <p:blipFill>
          <a:blip r:embed="rId5"/>
          <a:stretch>
            <a:fillRect/>
          </a:stretch>
        </p:blipFill>
        <p:spPr>
          <a:xfrm>
            <a:off x="9315470" y="71086"/>
            <a:ext cx="2776536" cy="3316774"/>
          </a:xfrm>
          <a:prstGeom prst="rect">
            <a:avLst/>
          </a:prstGeom>
        </p:spPr>
      </p:pic>
      <p:sp>
        <p:nvSpPr>
          <p:cNvPr id="16" name="TextBox 15">
            <a:extLst>
              <a:ext uri="{FF2B5EF4-FFF2-40B4-BE49-F238E27FC236}">
                <a16:creationId xmlns:a16="http://schemas.microsoft.com/office/drawing/2014/main" id="{DF6AC883-271B-FB46-918E-9E0DC3A82728}"/>
              </a:ext>
            </a:extLst>
          </p:cNvPr>
          <p:cNvSpPr txBox="1"/>
          <p:nvPr/>
        </p:nvSpPr>
        <p:spPr>
          <a:xfrm>
            <a:off x="9743058" y="2708307"/>
            <a:ext cx="1921360" cy="646331"/>
          </a:xfrm>
          <a:prstGeom prst="rect">
            <a:avLst/>
          </a:prstGeom>
          <a:solidFill>
            <a:schemeClr val="accent1">
              <a:lumMod val="60000"/>
              <a:lumOff val="40000"/>
            </a:schemeClr>
          </a:solidFill>
        </p:spPr>
        <p:txBody>
          <a:bodyPr wrap="none" rtlCol="0">
            <a:spAutoFit/>
          </a:bodyPr>
          <a:lstStyle/>
          <a:p>
            <a:r>
              <a:rPr lang="en-CZ" b="1" dirty="0">
                <a:latin typeface="Garamond" panose="02020404030301010803" pitchFamily="18" charset="0"/>
              </a:rPr>
              <a:t>Thomas Aquinas </a:t>
            </a:r>
          </a:p>
          <a:p>
            <a:r>
              <a:rPr lang="en-CZ" b="1" dirty="0">
                <a:latin typeface="Garamond" panose="02020404030301010803" pitchFamily="18" charset="0"/>
              </a:rPr>
              <a:t>(1225-1274)</a:t>
            </a:r>
          </a:p>
        </p:txBody>
      </p:sp>
      <p:pic>
        <p:nvPicPr>
          <p:cNvPr id="23" name="Segnaposto contenuto 7" descr="Immagine che contiene sedendo, uomo, facciata, tavolo&#10;&#10;Descrizione generata automaticamente">
            <a:extLst>
              <a:ext uri="{FF2B5EF4-FFF2-40B4-BE49-F238E27FC236}">
                <a16:creationId xmlns:a16="http://schemas.microsoft.com/office/drawing/2014/main" id="{5C57544D-2688-154F-B61D-B346C14D52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6618" y="3456179"/>
            <a:ext cx="2181059" cy="2878707"/>
          </a:xfrm>
          <a:prstGeom prst="rect">
            <a:avLst/>
          </a:prstGeom>
        </p:spPr>
      </p:pic>
      <p:sp>
        <p:nvSpPr>
          <p:cNvPr id="17" name="TextBox 16">
            <a:extLst>
              <a:ext uri="{FF2B5EF4-FFF2-40B4-BE49-F238E27FC236}">
                <a16:creationId xmlns:a16="http://schemas.microsoft.com/office/drawing/2014/main" id="{1453E105-94D9-D94C-B2FB-B312F671BD69}"/>
              </a:ext>
            </a:extLst>
          </p:cNvPr>
          <p:cNvSpPr txBox="1"/>
          <p:nvPr/>
        </p:nvSpPr>
        <p:spPr>
          <a:xfrm>
            <a:off x="9495786" y="6269245"/>
            <a:ext cx="2462724" cy="646331"/>
          </a:xfrm>
          <a:prstGeom prst="rect">
            <a:avLst/>
          </a:prstGeom>
          <a:solidFill>
            <a:schemeClr val="accent1">
              <a:lumMod val="60000"/>
              <a:lumOff val="40000"/>
            </a:schemeClr>
          </a:solidFill>
        </p:spPr>
        <p:txBody>
          <a:bodyPr wrap="square" rtlCol="0">
            <a:spAutoFit/>
          </a:bodyPr>
          <a:lstStyle/>
          <a:p>
            <a:r>
              <a:rPr lang="en-CZ" b="1" dirty="0">
                <a:latin typeface="Garamond" panose="02020404030301010803" pitchFamily="18" charset="0"/>
              </a:rPr>
              <a:t>J</a:t>
            </a:r>
            <a:r>
              <a:rPr lang="en-GB" b="1" dirty="0" err="1">
                <a:latin typeface="Garamond" panose="02020404030301010803" pitchFamily="18" charset="0"/>
              </a:rPr>
              <a:t>ohn</a:t>
            </a:r>
            <a:r>
              <a:rPr lang="en-GB" b="1" dirty="0">
                <a:latin typeface="Garamond" panose="02020404030301010803" pitchFamily="18" charset="0"/>
              </a:rPr>
              <a:t> D</a:t>
            </a:r>
            <a:r>
              <a:rPr lang="en-CZ" b="1" dirty="0">
                <a:latin typeface="Garamond" panose="02020404030301010803" pitchFamily="18" charset="0"/>
              </a:rPr>
              <a:t>uns Scotus (1266-1308)</a:t>
            </a:r>
          </a:p>
        </p:txBody>
      </p:sp>
    </p:spTree>
    <p:extLst>
      <p:ext uri="{BB962C8B-B14F-4D97-AF65-F5344CB8AC3E}">
        <p14:creationId xmlns:p14="http://schemas.microsoft.com/office/powerpoint/2010/main" val="308044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067D53-F448-4C5A-ADA0-A7B234E877C7}"/>
              </a:ext>
            </a:extLst>
          </p:cNvPr>
          <p:cNvSpPr>
            <a:spLocks noGrp="1"/>
          </p:cNvSpPr>
          <p:nvPr>
            <p:ph type="title"/>
          </p:nvPr>
        </p:nvSpPr>
        <p:spPr>
          <a:xfrm>
            <a:off x="451104" y="0"/>
            <a:ext cx="11192705" cy="948696"/>
          </a:xfrm>
          <a:solidFill>
            <a:srgbClr val="FF0000"/>
          </a:solidFill>
          <a:ln>
            <a:solidFill>
              <a:schemeClr val="accent1"/>
            </a:solidFill>
          </a:ln>
        </p:spPr>
        <p:txBody>
          <a:bodyPr>
            <a:noAutofit/>
          </a:bodyPr>
          <a:lstStyle/>
          <a:p>
            <a:br>
              <a:rPr lang="en-GB" sz="2400" b="1" dirty="0">
                <a:solidFill>
                  <a:srgbClr val="C00000"/>
                </a:solidFill>
                <a:latin typeface="Garamond" panose="02020404030301010803" pitchFamily="18" charset="0"/>
              </a:rPr>
            </a:br>
            <a:br>
              <a:rPr lang="en-GB" sz="2400" b="1" dirty="0">
                <a:solidFill>
                  <a:srgbClr val="C00000"/>
                </a:solidFill>
                <a:latin typeface="Garamond" panose="02020404030301010803" pitchFamily="18" charset="0"/>
              </a:rPr>
            </a:br>
            <a:br>
              <a:rPr lang="en-GB" sz="3200" b="1" dirty="0">
                <a:solidFill>
                  <a:srgbClr val="C00000"/>
                </a:solidFill>
                <a:latin typeface="Garamond" panose="02020404030301010803" pitchFamily="18" charset="0"/>
              </a:rPr>
            </a:br>
            <a:r>
              <a:rPr lang="en-GB" sz="3200" dirty="0">
                <a:latin typeface="Garamond" panose="02020404030301010803" pitchFamily="18" charset="0"/>
              </a:rPr>
              <a:t>2) </a:t>
            </a:r>
            <a:r>
              <a:rPr lang="en-GB" sz="3600" dirty="0">
                <a:latin typeface="Garamond" panose="02020404030301010803" pitchFamily="18" charset="0"/>
              </a:rPr>
              <a:t>The Latin “three ways” (</a:t>
            </a:r>
            <a:r>
              <a:rPr lang="en-GB" sz="3600" i="1" dirty="0" err="1">
                <a:latin typeface="Garamond" panose="02020404030301010803" pitchFamily="18" charset="0"/>
              </a:rPr>
              <a:t>tres</a:t>
            </a:r>
            <a:r>
              <a:rPr lang="en-GB" sz="3600" i="1" dirty="0">
                <a:latin typeface="Garamond" panose="02020404030301010803" pitchFamily="18" charset="0"/>
              </a:rPr>
              <a:t> </a:t>
            </a:r>
            <a:r>
              <a:rPr lang="en-GB" sz="3600" i="1" dirty="0" err="1">
                <a:latin typeface="Garamond" panose="02020404030301010803" pitchFamily="18" charset="0"/>
              </a:rPr>
              <a:t>viae</a:t>
            </a:r>
            <a:r>
              <a:rPr lang="en-GB" sz="3600" dirty="0">
                <a:latin typeface="Garamond" panose="02020404030301010803" pitchFamily="18" charset="0"/>
              </a:rPr>
              <a:t>) into philosophy</a:t>
            </a:r>
            <a:br>
              <a:rPr lang="en-GB" sz="2400" b="1" dirty="0">
                <a:latin typeface="Garamond" panose="02020404030301010803" pitchFamily="18" charset="0"/>
              </a:rPr>
            </a:br>
            <a:br>
              <a:rPr lang="en-GB" sz="2400" b="1" dirty="0">
                <a:solidFill>
                  <a:srgbClr val="C00000"/>
                </a:solidFill>
                <a:latin typeface="Garamond" panose="02020404030301010803" pitchFamily="18" charset="0"/>
              </a:rPr>
            </a:br>
            <a:br>
              <a:rPr lang="en-GB" sz="2400" b="1" dirty="0">
                <a:solidFill>
                  <a:srgbClr val="C00000"/>
                </a:solidFill>
                <a:latin typeface="Garamond" panose="02020404030301010803" pitchFamily="18" charset="0"/>
              </a:rPr>
            </a:br>
            <a:endParaRPr lang="en-GB" sz="2400" b="1" dirty="0">
              <a:solidFill>
                <a:srgbClr val="C00000"/>
              </a:solidFill>
              <a:latin typeface="Garamond" panose="02020404030301010803" pitchFamily="18" charset="0"/>
            </a:endParaRPr>
          </a:p>
        </p:txBody>
      </p:sp>
      <p:pic>
        <p:nvPicPr>
          <p:cNvPr id="6" name="Segnaposto contenuto 5" descr="Immagine che contiene persona, uomo, interni, sedendo&#10;&#10;Descrizione generata automaticamente">
            <a:extLst>
              <a:ext uri="{FF2B5EF4-FFF2-40B4-BE49-F238E27FC236}">
                <a16:creationId xmlns:a16="http://schemas.microsoft.com/office/drawing/2014/main" id="{1ED396FD-2BA0-4275-AD43-CEDABBA9176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0622" y="2280304"/>
            <a:ext cx="2809875" cy="3629000"/>
          </a:xfrm>
        </p:spPr>
      </p:pic>
      <p:pic>
        <p:nvPicPr>
          <p:cNvPr id="5" name="Segnaposto contenuto 7" descr="Immagine che contiene sedendo, uomo, facciata, tavolo&#10;&#10;Descrizione generata automaticamente">
            <a:extLst>
              <a:ext uri="{FF2B5EF4-FFF2-40B4-BE49-F238E27FC236}">
                <a16:creationId xmlns:a16="http://schemas.microsoft.com/office/drawing/2014/main" id="{65E8DF8A-1843-4BBF-B890-8814E1FF5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848" y="1506488"/>
            <a:ext cx="2873474" cy="3845024"/>
          </a:xfrm>
          <a:prstGeom prst="rect">
            <a:avLst/>
          </a:prstGeom>
        </p:spPr>
      </p:pic>
      <p:pic>
        <p:nvPicPr>
          <p:cNvPr id="9" name="Content Placeholder 8">
            <a:extLst>
              <a:ext uri="{FF2B5EF4-FFF2-40B4-BE49-F238E27FC236}">
                <a16:creationId xmlns:a16="http://schemas.microsoft.com/office/drawing/2014/main" id="{9821B811-0EA8-9C4B-B748-0B4D6C72DA18}"/>
              </a:ext>
            </a:extLst>
          </p:cNvPr>
          <p:cNvPicPr>
            <a:picLocks noGrp="1" noChangeAspect="1"/>
          </p:cNvPicPr>
          <p:nvPr>
            <p:ph sz="half" idx="2"/>
          </p:nvPr>
        </p:nvPicPr>
        <p:blipFill>
          <a:blip r:embed="rId4"/>
          <a:stretch>
            <a:fillRect/>
          </a:stretch>
        </p:blipFill>
        <p:spPr>
          <a:xfrm>
            <a:off x="8480425" y="1942148"/>
            <a:ext cx="3346450" cy="4118292"/>
          </a:xfrm>
        </p:spPr>
      </p:pic>
      <p:sp>
        <p:nvSpPr>
          <p:cNvPr id="12" name="TextBox 11">
            <a:extLst>
              <a:ext uri="{FF2B5EF4-FFF2-40B4-BE49-F238E27FC236}">
                <a16:creationId xmlns:a16="http://schemas.microsoft.com/office/drawing/2014/main" id="{4BD4BE19-3E84-7C4E-8909-075B769D2F42}"/>
              </a:ext>
            </a:extLst>
          </p:cNvPr>
          <p:cNvSpPr txBox="1"/>
          <p:nvPr/>
        </p:nvSpPr>
        <p:spPr>
          <a:xfrm>
            <a:off x="963168" y="1472887"/>
            <a:ext cx="1696647" cy="400110"/>
          </a:xfrm>
          <a:prstGeom prst="rect">
            <a:avLst/>
          </a:prstGeom>
          <a:noFill/>
        </p:spPr>
        <p:txBody>
          <a:bodyPr wrap="square" rtlCol="0">
            <a:spAutoFit/>
          </a:bodyPr>
          <a:lstStyle/>
          <a:p>
            <a:pPr algn="ctr"/>
            <a:r>
              <a:rPr lang="en-CZ" sz="2000" b="1" dirty="0">
                <a:latin typeface="Garamond" panose="02020404030301010803" pitchFamily="18" charset="0"/>
              </a:rPr>
              <a:t>Aquinas</a:t>
            </a:r>
          </a:p>
        </p:txBody>
      </p:sp>
      <p:sp>
        <p:nvSpPr>
          <p:cNvPr id="13" name="TextBox 12">
            <a:extLst>
              <a:ext uri="{FF2B5EF4-FFF2-40B4-BE49-F238E27FC236}">
                <a16:creationId xmlns:a16="http://schemas.microsoft.com/office/drawing/2014/main" id="{4B4073E1-7D0F-E241-A1A9-E23F12EF09B4}"/>
              </a:ext>
            </a:extLst>
          </p:cNvPr>
          <p:cNvSpPr txBox="1"/>
          <p:nvPr/>
        </p:nvSpPr>
        <p:spPr>
          <a:xfrm>
            <a:off x="5370826" y="5539972"/>
            <a:ext cx="1780032" cy="400110"/>
          </a:xfrm>
          <a:prstGeom prst="rect">
            <a:avLst/>
          </a:prstGeom>
          <a:noFill/>
        </p:spPr>
        <p:txBody>
          <a:bodyPr wrap="square" rtlCol="0">
            <a:spAutoFit/>
          </a:bodyPr>
          <a:lstStyle/>
          <a:p>
            <a:pPr algn="ctr"/>
            <a:r>
              <a:rPr lang="en-CZ" sz="2000" b="1" dirty="0">
                <a:latin typeface="Garamond" panose="02020404030301010803" pitchFamily="18" charset="0"/>
              </a:rPr>
              <a:t>Scotus</a:t>
            </a:r>
          </a:p>
        </p:txBody>
      </p:sp>
      <p:sp>
        <p:nvSpPr>
          <p:cNvPr id="15" name="TextBox 14">
            <a:extLst>
              <a:ext uri="{FF2B5EF4-FFF2-40B4-BE49-F238E27FC236}">
                <a16:creationId xmlns:a16="http://schemas.microsoft.com/office/drawing/2014/main" id="{E861F47F-92ED-384D-9624-7264B9087002}"/>
              </a:ext>
            </a:extLst>
          </p:cNvPr>
          <p:cNvSpPr txBox="1"/>
          <p:nvPr/>
        </p:nvSpPr>
        <p:spPr>
          <a:xfrm>
            <a:off x="9241536" y="1304544"/>
            <a:ext cx="1987296" cy="400110"/>
          </a:xfrm>
          <a:prstGeom prst="rect">
            <a:avLst/>
          </a:prstGeom>
          <a:noFill/>
        </p:spPr>
        <p:txBody>
          <a:bodyPr wrap="square" rtlCol="0">
            <a:spAutoFit/>
          </a:bodyPr>
          <a:lstStyle/>
          <a:p>
            <a:pPr algn="ctr"/>
            <a:r>
              <a:rPr lang="en-CZ" sz="2000" b="1" dirty="0">
                <a:latin typeface="Garamond" panose="02020404030301010803" pitchFamily="18" charset="0"/>
              </a:rPr>
              <a:t>Ockham</a:t>
            </a:r>
          </a:p>
        </p:txBody>
      </p:sp>
    </p:spTree>
    <p:extLst>
      <p:ext uri="{BB962C8B-B14F-4D97-AF65-F5344CB8AC3E}">
        <p14:creationId xmlns:p14="http://schemas.microsoft.com/office/powerpoint/2010/main" val="81604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A77BE9-65AE-49E7-B573-08BD21760AF1}"/>
              </a:ext>
            </a:extLst>
          </p:cNvPr>
          <p:cNvSpPr>
            <a:spLocks noGrp="1"/>
          </p:cNvSpPr>
          <p:nvPr>
            <p:ph type="title"/>
          </p:nvPr>
        </p:nvSpPr>
        <p:spPr>
          <a:xfrm>
            <a:off x="838200" y="1"/>
            <a:ext cx="10817352" cy="926591"/>
          </a:xfrm>
          <a:solidFill>
            <a:srgbClr val="FF0000"/>
          </a:solidFill>
          <a:ln>
            <a:solidFill>
              <a:schemeClr val="accent1"/>
            </a:solidFill>
          </a:ln>
        </p:spPr>
        <p:txBody>
          <a:bodyPr>
            <a:normAutofit/>
          </a:bodyPr>
          <a:lstStyle/>
          <a:p>
            <a:r>
              <a:rPr lang="en-GB" sz="3600" dirty="0">
                <a:latin typeface="Garamond" panose="02020404030301010803" pitchFamily="18" charset="0"/>
              </a:rPr>
              <a:t>What Aquinas and Scotus have in common (some ex.)</a:t>
            </a:r>
          </a:p>
        </p:txBody>
      </p:sp>
      <p:sp>
        <p:nvSpPr>
          <p:cNvPr id="3" name="Segnaposto contenuto 2">
            <a:extLst>
              <a:ext uri="{FF2B5EF4-FFF2-40B4-BE49-F238E27FC236}">
                <a16:creationId xmlns:a16="http://schemas.microsoft.com/office/drawing/2014/main" id="{26F53544-7703-4E97-A6AE-D699E254AFD1}"/>
              </a:ext>
            </a:extLst>
          </p:cNvPr>
          <p:cNvSpPr>
            <a:spLocks noGrp="1"/>
          </p:cNvSpPr>
          <p:nvPr>
            <p:ph idx="1"/>
          </p:nvPr>
        </p:nvSpPr>
        <p:spPr>
          <a:xfrm>
            <a:off x="838200" y="1328928"/>
            <a:ext cx="10817352" cy="4848035"/>
          </a:xfrm>
        </p:spPr>
        <p:txBody>
          <a:bodyPr>
            <a:normAutofit/>
          </a:bodyPr>
          <a:lstStyle/>
          <a:p>
            <a:pPr marL="0" indent="0">
              <a:buNone/>
            </a:pPr>
            <a:endParaRPr lang="en-GB" dirty="0">
              <a:latin typeface="Garamond" panose="02020404030301010803" pitchFamily="18" charset="0"/>
            </a:endParaRPr>
          </a:p>
          <a:p>
            <a:pPr marL="514350" indent="-514350">
              <a:buAutoNum type="arabicParenR"/>
            </a:pPr>
            <a:endParaRPr lang="en-GB" dirty="0">
              <a:latin typeface="Garamond" panose="02020404030301010803" pitchFamily="18" charset="0"/>
            </a:endParaRPr>
          </a:p>
          <a:p>
            <a:pPr marL="514350" indent="-514350">
              <a:buAutoNum type="arabicParenR"/>
            </a:pPr>
            <a:r>
              <a:rPr lang="en-GB" dirty="0">
                <a:latin typeface="Garamond" panose="02020404030301010803" pitchFamily="18" charset="0"/>
              </a:rPr>
              <a:t>According to both, sense-perception is the base of all human cognition</a:t>
            </a:r>
          </a:p>
          <a:p>
            <a:pPr marL="514350" indent="-514350">
              <a:buFont typeface="Arial" panose="020B0604020202020204" pitchFamily="34" charset="0"/>
              <a:buAutoNum type="arabicParenR"/>
            </a:pPr>
            <a:r>
              <a:rPr lang="en-GB" dirty="0">
                <a:latin typeface="Garamond" panose="02020404030301010803" pitchFamily="18" charset="0"/>
              </a:rPr>
              <a:t>Both believe that human beings can obtain naturally true science of this world</a:t>
            </a:r>
          </a:p>
          <a:p>
            <a:pPr marL="514350" indent="-514350">
              <a:buFont typeface="Arial" panose="020B0604020202020204" pitchFamily="34" charset="0"/>
              <a:buAutoNum type="arabicParenR"/>
            </a:pPr>
            <a:r>
              <a:rPr lang="en-GB" dirty="0">
                <a:latin typeface="Garamond" panose="02020404030301010803" pitchFamily="18" charset="0"/>
              </a:rPr>
              <a:t>They’re good readers of Aristotle</a:t>
            </a:r>
          </a:p>
          <a:p>
            <a:pPr marL="0" indent="0">
              <a:buNone/>
            </a:pPr>
            <a:endParaRPr lang="en-GB" u="sng" dirty="0">
              <a:latin typeface="Garamond" panose="02020404030301010803" pitchFamily="18" charset="0"/>
            </a:endParaRPr>
          </a:p>
          <a:p>
            <a:pPr marL="0" indent="0">
              <a:buNone/>
            </a:pPr>
            <a:endParaRPr lang="en-GB" dirty="0">
              <a:latin typeface="Garamond" panose="02020404030301010803" pitchFamily="18" charset="0"/>
            </a:endParaRPr>
          </a:p>
          <a:p>
            <a:pPr marL="0" indent="0">
              <a:buNone/>
            </a:pPr>
            <a:r>
              <a:rPr lang="en-GB" dirty="0">
                <a:latin typeface="Garamond" panose="02020404030301010803" pitchFamily="18" charset="0"/>
              </a:rPr>
              <a:t>Naturally = outside Revelation </a:t>
            </a:r>
            <a:br>
              <a:rPr lang="en-GB" u="sng" dirty="0">
                <a:latin typeface="Garamond" panose="02020404030301010803" pitchFamily="18" charset="0"/>
              </a:rPr>
            </a:br>
            <a:endParaRPr lang="en-GB" dirty="0">
              <a:latin typeface="Garamond" panose="02020404030301010803" pitchFamily="18" charset="0"/>
            </a:endParaRPr>
          </a:p>
          <a:p>
            <a:pPr marL="0" indent="0">
              <a:buNone/>
            </a:pPr>
            <a:endParaRPr lang="en-GB" dirty="0">
              <a:latin typeface="Garamond" panose="02020404030301010803" pitchFamily="18" charset="0"/>
            </a:endParaRPr>
          </a:p>
        </p:txBody>
      </p:sp>
    </p:spTree>
    <p:extLst>
      <p:ext uri="{BB962C8B-B14F-4D97-AF65-F5344CB8AC3E}">
        <p14:creationId xmlns:p14="http://schemas.microsoft.com/office/powerpoint/2010/main" val="154592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ABD33D-BF51-4264-8E0A-FFA765282A28}"/>
              </a:ext>
            </a:extLst>
          </p:cNvPr>
          <p:cNvSpPr>
            <a:spLocks noGrp="1"/>
          </p:cNvSpPr>
          <p:nvPr>
            <p:ph type="title"/>
          </p:nvPr>
        </p:nvSpPr>
        <p:spPr>
          <a:xfrm>
            <a:off x="585216" y="0"/>
            <a:ext cx="10814304" cy="908720"/>
          </a:xfrm>
          <a:solidFill>
            <a:srgbClr val="FF0000"/>
          </a:solidFill>
          <a:ln>
            <a:solidFill>
              <a:schemeClr val="accent1"/>
            </a:solidFill>
          </a:ln>
        </p:spPr>
        <p:txBody>
          <a:bodyPr>
            <a:normAutofit/>
          </a:bodyPr>
          <a:lstStyle/>
          <a:p>
            <a:r>
              <a:rPr lang="en-GB" dirty="0">
                <a:latin typeface="Garamond" panose="02020404030301010803" pitchFamily="18" charset="0"/>
              </a:rPr>
              <a:t>Where they (mainly) disagree: </a:t>
            </a:r>
          </a:p>
        </p:txBody>
      </p:sp>
      <p:sp>
        <p:nvSpPr>
          <p:cNvPr id="3" name="Segnaposto contenuto 2">
            <a:extLst>
              <a:ext uri="{FF2B5EF4-FFF2-40B4-BE49-F238E27FC236}">
                <a16:creationId xmlns:a16="http://schemas.microsoft.com/office/drawing/2014/main" id="{934B972D-7C01-4681-89D7-058394C78350}"/>
              </a:ext>
            </a:extLst>
          </p:cNvPr>
          <p:cNvSpPr>
            <a:spLocks noGrp="1"/>
          </p:cNvSpPr>
          <p:nvPr>
            <p:ph idx="1"/>
          </p:nvPr>
        </p:nvSpPr>
        <p:spPr>
          <a:xfrm>
            <a:off x="585216" y="1268760"/>
            <a:ext cx="10814304" cy="4827240"/>
          </a:xfrm>
        </p:spPr>
        <p:txBody>
          <a:bodyPr>
            <a:normAutofit/>
          </a:bodyPr>
          <a:lstStyle/>
          <a:p>
            <a:pPr algn="just"/>
            <a:endParaRPr lang="en-GB" dirty="0">
              <a:latin typeface="Garamond" panose="02020404030301010803" pitchFamily="18" charset="0"/>
            </a:endParaRPr>
          </a:p>
          <a:p>
            <a:pPr marL="0" indent="0" algn="just">
              <a:buNone/>
            </a:pPr>
            <a:endParaRPr lang="en-GB" dirty="0">
              <a:latin typeface="Garamond" panose="02020404030301010803" pitchFamily="18" charset="0"/>
            </a:endParaRPr>
          </a:p>
          <a:p>
            <a:pPr algn="just"/>
            <a:r>
              <a:rPr lang="en-GB" dirty="0">
                <a:latin typeface="Garamond" panose="02020404030301010803" pitchFamily="18" charset="0"/>
              </a:rPr>
              <a:t>According to Scotus, the human intellect has a broader capacity (e.g. the </a:t>
            </a:r>
            <a:r>
              <a:rPr lang="en-GB" b="1" dirty="0">
                <a:latin typeface="Garamond" panose="02020404030301010803" pitchFamily="18" charset="0"/>
              </a:rPr>
              <a:t>distinction between an angel’s and human’s mind </a:t>
            </a:r>
            <a:r>
              <a:rPr lang="en-GB" dirty="0">
                <a:latin typeface="Garamond" panose="02020404030301010803" pitchFamily="18" charset="0"/>
              </a:rPr>
              <a:t>is not as strict as is according to Aquinas)</a:t>
            </a:r>
          </a:p>
          <a:p>
            <a:pPr algn="just"/>
            <a:r>
              <a:rPr lang="en-GB" dirty="0">
                <a:latin typeface="Garamond" panose="02020404030301010803" pitchFamily="18" charset="0"/>
              </a:rPr>
              <a:t>The language human beings use to talk about God is exactly the same we employ to talk about us (</a:t>
            </a:r>
            <a:r>
              <a:rPr lang="en-GB" b="1" dirty="0">
                <a:latin typeface="Garamond" panose="02020404030301010803" pitchFamily="18" charset="0"/>
              </a:rPr>
              <a:t>univocity</a:t>
            </a:r>
            <a:r>
              <a:rPr lang="en-GB" dirty="0">
                <a:latin typeface="Garamond" panose="02020404030301010803" pitchFamily="18" charset="0"/>
              </a:rPr>
              <a:t> vs </a:t>
            </a:r>
            <a:r>
              <a:rPr lang="en-GB" b="1" dirty="0">
                <a:latin typeface="Garamond" panose="02020404030301010803" pitchFamily="18" charset="0"/>
              </a:rPr>
              <a:t>analogy</a:t>
            </a:r>
            <a:r>
              <a:rPr lang="en-GB" dirty="0">
                <a:latin typeface="Garamond" panose="02020404030301010803" pitchFamily="18" charset="0"/>
              </a:rPr>
              <a:t>);</a:t>
            </a:r>
          </a:p>
          <a:p>
            <a:pPr algn="just"/>
            <a:r>
              <a:rPr lang="en-GB" dirty="0">
                <a:latin typeface="Garamond" panose="02020404030301010803" pitchFamily="18" charset="0"/>
              </a:rPr>
              <a:t>What individuates human being is not quantified matter (</a:t>
            </a:r>
            <a:r>
              <a:rPr lang="en-GB" b="1" i="1" dirty="0" err="1">
                <a:latin typeface="Garamond" panose="02020404030301010803" pitchFamily="18" charset="0"/>
              </a:rPr>
              <a:t>materia</a:t>
            </a:r>
            <a:r>
              <a:rPr lang="en-GB" b="1" i="1" dirty="0">
                <a:latin typeface="Garamond" panose="02020404030301010803" pitchFamily="18" charset="0"/>
              </a:rPr>
              <a:t> </a:t>
            </a:r>
            <a:r>
              <a:rPr lang="en-GB" b="1" i="1" dirty="0" err="1">
                <a:latin typeface="Garamond" panose="02020404030301010803" pitchFamily="18" charset="0"/>
              </a:rPr>
              <a:t>quantitae</a:t>
            </a:r>
            <a:r>
              <a:rPr lang="en-GB" b="1" i="1" dirty="0">
                <a:latin typeface="Garamond" panose="02020404030301010803" pitchFamily="18" charset="0"/>
              </a:rPr>
              <a:t> </a:t>
            </a:r>
            <a:r>
              <a:rPr lang="en-GB" b="1" i="1" dirty="0" err="1">
                <a:latin typeface="Garamond" panose="02020404030301010803" pitchFamily="18" charset="0"/>
              </a:rPr>
              <a:t>signata</a:t>
            </a:r>
            <a:r>
              <a:rPr lang="en-GB" dirty="0">
                <a:latin typeface="Garamond" panose="02020404030301010803" pitchFamily="18" charset="0"/>
              </a:rPr>
              <a:t>), but their own uniqueness (</a:t>
            </a:r>
            <a:r>
              <a:rPr lang="en-GB" b="1" i="1" dirty="0" err="1">
                <a:latin typeface="Garamond" panose="02020404030301010803" pitchFamily="18" charset="0"/>
              </a:rPr>
              <a:t>haecceitas</a:t>
            </a:r>
            <a:r>
              <a:rPr lang="en-GB" dirty="0">
                <a:latin typeface="Garamond" panose="02020404030301010803" pitchFamily="18" charset="0"/>
              </a:rPr>
              <a:t>)</a:t>
            </a:r>
          </a:p>
          <a:p>
            <a:pPr algn="just"/>
            <a:endParaRPr lang="en-GB" dirty="0">
              <a:latin typeface="Garamond" panose="02020404030301010803" pitchFamily="18" charset="0"/>
            </a:endParaRPr>
          </a:p>
          <a:p>
            <a:pPr algn="just"/>
            <a:endParaRPr lang="en-GB" dirty="0">
              <a:latin typeface="Garamond" panose="02020404030301010803" pitchFamily="18" charset="0"/>
            </a:endParaRPr>
          </a:p>
          <a:p>
            <a:pPr algn="just"/>
            <a:endParaRPr lang="en-GB" dirty="0">
              <a:latin typeface="Garamond" panose="02020404030301010803" pitchFamily="18" charset="0"/>
            </a:endParaRPr>
          </a:p>
        </p:txBody>
      </p:sp>
    </p:spTree>
    <p:extLst>
      <p:ext uri="{BB962C8B-B14F-4D97-AF65-F5344CB8AC3E}">
        <p14:creationId xmlns:p14="http://schemas.microsoft.com/office/powerpoint/2010/main" val="190881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672E19-DC2D-4ACF-B222-3C01CA2DB6C8}"/>
              </a:ext>
            </a:extLst>
          </p:cNvPr>
          <p:cNvSpPr>
            <a:spLocks noGrp="1"/>
          </p:cNvSpPr>
          <p:nvPr>
            <p:ph type="title"/>
          </p:nvPr>
        </p:nvSpPr>
        <p:spPr>
          <a:xfrm>
            <a:off x="1981200" y="274638"/>
            <a:ext cx="8229600" cy="706090"/>
          </a:xfrm>
        </p:spPr>
        <p:txBody>
          <a:bodyPr>
            <a:normAutofit/>
          </a:bodyPr>
          <a:lstStyle/>
          <a:p>
            <a:pPr algn="just"/>
            <a:endParaRPr lang="en-GB" sz="2400" dirty="0">
              <a:latin typeface="Garamond" panose="02020404030301010803" pitchFamily="18" charset="0"/>
            </a:endParaRPr>
          </a:p>
        </p:txBody>
      </p:sp>
      <p:sp>
        <p:nvSpPr>
          <p:cNvPr id="3" name="Segnaposto contenuto 2">
            <a:extLst>
              <a:ext uri="{FF2B5EF4-FFF2-40B4-BE49-F238E27FC236}">
                <a16:creationId xmlns:a16="http://schemas.microsoft.com/office/drawing/2014/main" id="{C22D80B2-A7A2-406A-BE12-FE5D99995AAB}"/>
              </a:ext>
            </a:extLst>
          </p:cNvPr>
          <p:cNvSpPr>
            <a:spLocks noGrp="1"/>
          </p:cNvSpPr>
          <p:nvPr>
            <p:ph idx="1"/>
          </p:nvPr>
        </p:nvSpPr>
        <p:spPr>
          <a:xfrm>
            <a:off x="1048512" y="780288"/>
            <a:ext cx="10509504" cy="5889072"/>
          </a:xfrm>
        </p:spPr>
        <p:txBody>
          <a:bodyPr>
            <a:noAutofit/>
          </a:bodyPr>
          <a:lstStyle/>
          <a:p>
            <a:pPr marL="0" indent="0" algn="just">
              <a:buNone/>
            </a:pPr>
            <a:endParaRPr lang="en-US" i="1" dirty="0">
              <a:latin typeface="Garamond" panose="02020404030301010803" pitchFamily="18" charset="0"/>
            </a:endParaRPr>
          </a:p>
          <a:p>
            <a:pPr marL="0" indent="0" algn="just">
              <a:buNone/>
            </a:pPr>
            <a:r>
              <a:rPr lang="en-US" dirty="0">
                <a:latin typeface="Garamond" panose="02020404030301010803" pitchFamily="18" charset="0"/>
              </a:rPr>
              <a:t>In the intellect of the wayfarer a real concept is caused naturally only by things that are naturally capable of moving our intellect. Such things are a phantasm (or the object shining out in the phantasm) and the agent intellect. Hence, no simple concept arises naturally in our intellect in its present state if not by virtue of these factors. But a concept that is not univocal to the object shining out in the phantasm, but entirely different and prior and related to it by analogy, cannot arise by virtue of the agent intellect and the phantasms. Therefore, such a different concept, which is supposed to be analogous, will never occur naturally in the intellect of the wayfarer. And so it will be impossible to have some concept of God in a natural way, which is false. </a:t>
            </a:r>
          </a:p>
          <a:p>
            <a:pPr marL="0" indent="0" algn="r">
              <a:buNone/>
            </a:pPr>
            <a:endParaRPr lang="en-GB" sz="2000" dirty="0">
              <a:latin typeface="Garamond" panose="02020404030301010803" pitchFamily="18" charset="0"/>
            </a:endParaRPr>
          </a:p>
          <a:p>
            <a:pPr marL="0" indent="0" algn="r">
              <a:buNone/>
            </a:pPr>
            <a:r>
              <a:rPr lang="en-GB" sz="2000" dirty="0">
                <a:latin typeface="Garamond" panose="02020404030301010803" pitchFamily="18" charset="0"/>
              </a:rPr>
              <a:t>[John Duns Scotus, </a:t>
            </a:r>
            <a:r>
              <a:rPr lang="en-GB" sz="2000" i="1" dirty="0" err="1">
                <a:latin typeface="Garamond" panose="02020404030301010803" pitchFamily="18" charset="0"/>
              </a:rPr>
              <a:t>Ordinatio</a:t>
            </a:r>
            <a:r>
              <a:rPr lang="en-GB" sz="2000" dirty="0">
                <a:latin typeface="Garamond" panose="02020404030301010803" pitchFamily="18" charset="0"/>
              </a:rPr>
              <a:t> I, d. 3, q. 1, §35, Eng. tr. By J. van der </a:t>
            </a:r>
            <a:r>
              <a:rPr lang="en-GB" sz="2000" dirty="0" err="1">
                <a:latin typeface="Garamond" panose="02020404030301010803" pitchFamily="18" charset="0"/>
              </a:rPr>
              <a:t>Bercken</a:t>
            </a:r>
            <a:r>
              <a:rPr lang="en-GB" sz="2000" dirty="0">
                <a:latin typeface="Garamond" panose="02020404030301010803" pitchFamily="18" charset="0"/>
              </a:rPr>
              <a:t>, Fordham 2016, p. 53-4</a:t>
            </a:r>
            <a:r>
              <a:rPr lang="en-GB" sz="2400" dirty="0">
                <a:latin typeface="Garamond" panose="02020404030301010803" pitchFamily="18" charset="0"/>
              </a:rPr>
              <a:t>] </a:t>
            </a:r>
          </a:p>
        </p:txBody>
      </p:sp>
    </p:spTree>
    <p:extLst>
      <p:ext uri="{BB962C8B-B14F-4D97-AF65-F5344CB8AC3E}">
        <p14:creationId xmlns:p14="http://schemas.microsoft.com/office/powerpoint/2010/main" val="1400604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38AAE8-CFE6-4790-8F56-5FDDADDD0AD0}"/>
              </a:ext>
            </a:extLst>
          </p:cNvPr>
          <p:cNvSpPr>
            <a:spLocks noGrp="1"/>
          </p:cNvSpPr>
          <p:nvPr>
            <p:ph type="title"/>
          </p:nvPr>
        </p:nvSpPr>
        <p:spPr>
          <a:xfrm>
            <a:off x="792480" y="274638"/>
            <a:ext cx="11033760" cy="1262564"/>
          </a:xfrm>
        </p:spPr>
        <p:txBody>
          <a:bodyPr>
            <a:noAutofit/>
          </a:bodyPr>
          <a:lstStyle/>
          <a:p>
            <a:br>
              <a:rPr lang="en-GB" sz="2400" b="1" dirty="0">
                <a:latin typeface="Garamond" panose="02020404030301010803" pitchFamily="18" charset="0"/>
              </a:rPr>
            </a:br>
            <a:r>
              <a:rPr lang="en-GB" sz="2400" b="1" dirty="0">
                <a:latin typeface="Garamond" panose="02020404030301010803" pitchFamily="18" charset="0"/>
              </a:rPr>
              <a:t>What unifies Aquinas’ and Scotus’ projects, is the conception of human being’s ability of having true science of this world </a:t>
            </a:r>
            <a:br>
              <a:rPr lang="en-GB" sz="2400" b="1" u="sng" dirty="0">
                <a:latin typeface="Garamond" panose="02020404030301010803" pitchFamily="18" charset="0"/>
              </a:rPr>
            </a:br>
            <a:endParaRPr lang="en-GB" sz="2400" b="1" u="sng" dirty="0">
              <a:latin typeface="Garamond" panose="02020404030301010803" pitchFamily="18" charset="0"/>
            </a:endParaRPr>
          </a:p>
        </p:txBody>
      </p:sp>
      <p:sp>
        <p:nvSpPr>
          <p:cNvPr id="3" name="Segnaposto contenuto 2">
            <a:extLst>
              <a:ext uri="{FF2B5EF4-FFF2-40B4-BE49-F238E27FC236}">
                <a16:creationId xmlns:a16="http://schemas.microsoft.com/office/drawing/2014/main" id="{F68EBC19-CD16-4C09-AAD4-6157C5501863}"/>
              </a:ext>
            </a:extLst>
          </p:cNvPr>
          <p:cNvSpPr>
            <a:spLocks noGrp="1"/>
          </p:cNvSpPr>
          <p:nvPr>
            <p:ph idx="1"/>
          </p:nvPr>
        </p:nvSpPr>
        <p:spPr>
          <a:xfrm>
            <a:off x="707136" y="2204864"/>
            <a:ext cx="11119104" cy="4378498"/>
          </a:xfrm>
        </p:spPr>
        <p:txBody>
          <a:bodyPr>
            <a:normAutofit fontScale="92500" lnSpcReduction="20000"/>
          </a:bodyPr>
          <a:lstStyle/>
          <a:p>
            <a:endParaRPr lang="en-GB" sz="1800" dirty="0"/>
          </a:p>
          <a:p>
            <a:pPr marL="0" indent="0" algn="just">
              <a:buNone/>
            </a:pPr>
            <a:endParaRPr lang="en-GB" sz="2400" i="1" dirty="0">
              <a:latin typeface="Garamond" panose="02020404030301010803" pitchFamily="18" charset="0"/>
            </a:endParaRPr>
          </a:p>
          <a:p>
            <a:pPr marL="0" indent="0" algn="just">
              <a:buNone/>
            </a:pPr>
            <a:r>
              <a:rPr lang="en-GB" dirty="0">
                <a:latin typeface="Garamond" panose="02020404030301010803" pitchFamily="18" charset="0"/>
              </a:rPr>
              <a:t>Whatever is known for certain is known in the light of the eternal reasons (…) I say that divine light invests the knower with infallibility and what is knowable with immutability.</a:t>
            </a:r>
          </a:p>
          <a:p>
            <a:pPr marL="0" indent="0" algn="r">
              <a:buNone/>
            </a:pPr>
            <a:r>
              <a:rPr lang="en-GB" sz="2000" dirty="0">
                <a:latin typeface="Garamond" panose="02020404030301010803" pitchFamily="18" charset="0"/>
              </a:rPr>
              <a:t>Bonaventure of Bagnoreggio, </a:t>
            </a:r>
            <a:r>
              <a:rPr lang="en-GB" sz="2000" i="1" dirty="0">
                <a:latin typeface="Garamond" panose="02020404030301010803" pitchFamily="18" charset="0"/>
              </a:rPr>
              <a:t>Quaestiones disputatae de </a:t>
            </a:r>
            <a:r>
              <a:rPr lang="en-GB" sz="2000" i="1" dirty="0" err="1">
                <a:latin typeface="Garamond" panose="02020404030301010803" pitchFamily="18" charset="0"/>
              </a:rPr>
              <a:t>scientia</a:t>
            </a:r>
            <a:r>
              <a:rPr lang="en-GB" sz="2000" i="1" dirty="0">
                <a:latin typeface="Garamond" panose="02020404030301010803" pitchFamily="18" charset="0"/>
              </a:rPr>
              <a:t> Christi</a:t>
            </a:r>
            <a:r>
              <a:rPr lang="en-GB" sz="2000" dirty="0">
                <a:latin typeface="Garamond" panose="02020404030301010803" pitchFamily="18" charset="0"/>
              </a:rPr>
              <a:t>, q. 4</a:t>
            </a:r>
            <a:r>
              <a:rPr lang="en-GB" sz="2400" dirty="0">
                <a:latin typeface="Garamond" panose="02020404030301010803" pitchFamily="18" charset="0"/>
              </a:rPr>
              <a:t>   </a:t>
            </a:r>
          </a:p>
          <a:p>
            <a:pPr marL="0" indent="0" algn="just">
              <a:buNone/>
            </a:pPr>
            <a:endParaRPr lang="en-GB" sz="2400" i="1" dirty="0">
              <a:latin typeface="Garamond" panose="02020404030301010803" pitchFamily="18" charset="0"/>
            </a:endParaRPr>
          </a:p>
          <a:p>
            <a:pPr marL="0" indent="0" algn="just">
              <a:buNone/>
            </a:pPr>
            <a:endParaRPr lang="en-GB" sz="2400" i="1" dirty="0">
              <a:latin typeface="Garamond" panose="02020404030301010803" pitchFamily="18" charset="0"/>
            </a:endParaRPr>
          </a:p>
          <a:p>
            <a:pPr marL="0" indent="0" algn="just">
              <a:buNone/>
            </a:pPr>
            <a:r>
              <a:rPr lang="en-GB" dirty="0">
                <a:latin typeface="Garamond" panose="02020404030301010803" pitchFamily="18" charset="0"/>
              </a:rPr>
              <a:t>They are wrong, those who claim that human being can grasp any kind of cognition in a completely natural way, without any divine and special illuminations and outside a special light infused supernaturally.</a:t>
            </a:r>
          </a:p>
          <a:p>
            <a:pPr marL="0" indent="0" algn="r">
              <a:buNone/>
            </a:pPr>
            <a:r>
              <a:rPr lang="en-GB" sz="2000" dirty="0">
                <a:latin typeface="Garamond" panose="02020404030301010803" pitchFamily="18" charset="0"/>
              </a:rPr>
              <a:t>Henry of Ghent, </a:t>
            </a:r>
            <a:r>
              <a:rPr lang="en-GB" sz="2000" i="1" dirty="0">
                <a:latin typeface="Garamond" panose="02020404030301010803" pitchFamily="18" charset="0"/>
              </a:rPr>
              <a:t>Summa ordinaria</a:t>
            </a:r>
            <a:r>
              <a:rPr lang="en-GB" sz="2000" dirty="0">
                <a:latin typeface="Garamond" panose="02020404030301010803" pitchFamily="18" charset="0"/>
              </a:rPr>
              <a:t>, I q. 2</a:t>
            </a:r>
          </a:p>
          <a:p>
            <a:pPr marL="0" indent="0" algn="just">
              <a:buNone/>
            </a:pPr>
            <a:endParaRPr lang="en-GB" sz="2000" dirty="0">
              <a:latin typeface="Garamond" panose="02020404030301010803" pitchFamily="18" charset="0"/>
            </a:endParaRPr>
          </a:p>
          <a:p>
            <a:pPr marL="0" indent="0" algn="just">
              <a:buNone/>
            </a:pPr>
            <a:endParaRPr lang="en-GB" sz="2000" dirty="0">
              <a:latin typeface="Garamond" panose="02020404030301010803" pitchFamily="18" charset="0"/>
            </a:endParaRPr>
          </a:p>
          <a:p>
            <a:pPr marL="0" indent="0" algn="just">
              <a:buNone/>
            </a:pPr>
            <a:endParaRPr lang="en-GB" sz="2000" dirty="0">
              <a:latin typeface="Garamond" panose="02020404030301010803" pitchFamily="18" charset="0"/>
            </a:endParaRPr>
          </a:p>
          <a:p>
            <a:pPr marL="0" indent="0" algn="just">
              <a:buNone/>
            </a:pPr>
            <a:endParaRPr lang="en-GB" sz="1800" dirty="0"/>
          </a:p>
        </p:txBody>
      </p:sp>
      <p:sp>
        <p:nvSpPr>
          <p:cNvPr id="6" name="Freccia bidirezionale verticale 5">
            <a:extLst>
              <a:ext uri="{FF2B5EF4-FFF2-40B4-BE49-F238E27FC236}">
                <a16:creationId xmlns:a16="http://schemas.microsoft.com/office/drawing/2014/main" id="{F6706139-D06B-451E-88F8-C545493C782A}"/>
              </a:ext>
            </a:extLst>
          </p:cNvPr>
          <p:cNvSpPr/>
          <p:nvPr/>
        </p:nvSpPr>
        <p:spPr>
          <a:xfrm flipH="1">
            <a:off x="5629665" y="1380081"/>
            <a:ext cx="576063" cy="981904"/>
          </a:xfrm>
          <a:prstGeom prst="upDown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430426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842</Words>
  <Application>Microsoft Macintosh PowerPoint</Application>
  <PresentationFormat>Widescreen</PresentationFormat>
  <Paragraphs>83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Garamond</vt:lpstr>
      <vt:lpstr>Office Theme</vt:lpstr>
      <vt:lpstr>Medieval Philosophy Proseminář –  High Scholasticism and  what is this about</vt:lpstr>
      <vt:lpstr>PowerPoint Presentation</vt:lpstr>
      <vt:lpstr>1) High Scholasticism</vt:lpstr>
      <vt:lpstr>Aristotelianism (and Aristotelianisms)</vt:lpstr>
      <vt:lpstr>   2) The Latin “three ways” (tres viae) into philosophy   </vt:lpstr>
      <vt:lpstr>What Aquinas and Scotus have in common (some ex.)</vt:lpstr>
      <vt:lpstr>Where they (mainly) disagree: </vt:lpstr>
      <vt:lpstr>PowerPoint Presentation</vt:lpstr>
      <vt:lpstr> What unifies Aquinas’ and Scotus’ projects, is the conception of human being’s ability of having true science of this world  </vt:lpstr>
      <vt:lpstr>3) What are the main themes you going to study? </vt:lpstr>
      <vt:lpstr>Goals of the course:</vt:lpstr>
      <vt:lpstr>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Philosophy “Proseminář”</dc:title>
  <dc:creator>Tropia, Anna</dc:creator>
  <cp:lastModifiedBy>Tropia, Anna</cp:lastModifiedBy>
  <cp:revision>37</cp:revision>
  <dcterms:created xsi:type="dcterms:W3CDTF">2020-12-16T08:51:19Z</dcterms:created>
  <dcterms:modified xsi:type="dcterms:W3CDTF">2020-12-17T16:20:37Z</dcterms:modified>
</cp:coreProperties>
</file>