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9"/>
  </p:notesMasterIdLst>
  <p:sldIdLst>
    <p:sldId id="256" r:id="rId2"/>
    <p:sldId id="318" r:id="rId3"/>
    <p:sldId id="258" r:id="rId4"/>
    <p:sldId id="313" r:id="rId5"/>
    <p:sldId id="259" r:id="rId6"/>
    <p:sldId id="260" r:id="rId7"/>
    <p:sldId id="261" r:id="rId8"/>
    <p:sldId id="262" r:id="rId9"/>
    <p:sldId id="312" r:id="rId10"/>
    <p:sldId id="314" r:id="rId11"/>
    <p:sldId id="315" r:id="rId12"/>
    <p:sldId id="263" r:id="rId13"/>
    <p:sldId id="317" r:id="rId14"/>
    <p:sldId id="316" r:id="rId15"/>
    <p:sldId id="257" r:id="rId16"/>
    <p:sldId id="268" r:id="rId17"/>
    <p:sldId id="267" r:id="rId18"/>
    <p:sldId id="271" r:id="rId19"/>
    <p:sldId id="270" r:id="rId20"/>
    <p:sldId id="265" r:id="rId21"/>
    <p:sldId id="272" r:id="rId22"/>
    <p:sldId id="274" r:id="rId23"/>
    <p:sldId id="275" r:id="rId24"/>
    <p:sldId id="273" r:id="rId25"/>
    <p:sldId id="276" r:id="rId26"/>
    <p:sldId id="277" r:id="rId27"/>
    <p:sldId id="278" r:id="rId28"/>
    <p:sldId id="279" r:id="rId29"/>
    <p:sldId id="280" r:id="rId30"/>
    <p:sldId id="281" r:id="rId31"/>
    <p:sldId id="283" r:id="rId32"/>
    <p:sldId id="284" r:id="rId33"/>
    <p:sldId id="285" r:id="rId34"/>
    <p:sldId id="286" r:id="rId35"/>
    <p:sldId id="287" r:id="rId36"/>
    <p:sldId id="288" r:id="rId37"/>
    <p:sldId id="289" r:id="rId38"/>
    <p:sldId id="282" r:id="rId39"/>
    <p:sldId id="290" r:id="rId40"/>
    <p:sldId id="296" r:id="rId41"/>
    <p:sldId id="298" r:id="rId42"/>
    <p:sldId id="297" r:id="rId43"/>
    <p:sldId id="299" r:id="rId44"/>
    <p:sldId id="295" r:id="rId45"/>
    <p:sldId id="301" r:id="rId46"/>
    <p:sldId id="302" r:id="rId47"/>
    <p:sldId id="300" r:id="rId48"/>
    <p:sldId id="292" r:id="rId49"/>
    <p:sldId id="294" r:id="rId50"/>
    <p:sldId id="307" r:id="rId51"/>
    <p:sldId id="310" r:id="rId52"/>
    <p:sldId id="306" r:id="rId53"/>
    <p:sldId id="309" r:id="rId54"/>
    <p:sldId id="305" r:id="rId55"/>
    <p:sldId id="308" r:id="rId56"/>
    <p:sldId id="266" r:id="rId57"/>
    <p:sldId id="311"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000" autoAdjust="0"/>
  </p:normalViewPr>
  <p:slideViewPr>
    <p:cSldViewPr snapToGrid="0">
      <p:cViewPr varScale="1">
        <p:scale>
          <a:sx n="76" d="100"/>
          <a:sy n="76" d="100"/>
        </p:scale>
        <p:origin x="946"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4T09:44:40.815"/>
    </inkml:context>
    <inkml:brush xml:id="br0">
      <inkml:brushProperty name="width" value="0.05" units="cm"/>
      <inkml:brushProperty name="height" value="0.05" units="cm"/>
      <inkml:brushProperty name="color" value="#FFFFFF"/>
    </inkml:brush>
  </inkml:definitions>
  <inkml:trace contextRef="#ctx0" brushRef="#br0">182 580 6280,'0'0'265,"0"0"70,0 0 257,6 5-46,9 9-349,-1-2 564,-1 1 0,-1 1 0,0 0 0,-1 0 0,0 2-761,-9-14 268,-2-2-7,0 0-9,-3-2-182,0-1 1,1 1-1,-1-1 0,1 1 1,0-1-1,0 0 1,0 0-1,0 0 0,0 0 1,0-1-71,0 1 12,-5-8 114,-20-30 725,-8-21-851,34 60 155,1 2 28,1 3-30,13 19-17,-5-8-46,0 0 1,-1 0-1,-1 1 1,0 0-1,-1 1 1,0 4-91,-4-12 88,13 39 636,-14-45-521,-1-2-1,0-22 112,-15-80 970,15 119-1219,1 0 0,0 0 0,1 0 0,1 0 0,1 0 0,0 0 0,1-1 0,1 0-1,7 14-64,-12-29 3,-1-1 1,1 0-1,-1 1 0,1-1 0,-1 0 0,1 1 0,-1-1 0,1 0 0,0 0 0,-1 1 0,1-1 0,-1 0 0,1 0 0,0 0 1,-1 0-1,1 0 0,0 0 0,-1 0 0,1 0 0,0 0 0,-1 0 0,1 0 0,0 0 0,0-1-3,0 1 6,6-2 4,1 0 0,-1 0-1,0-1 1,-1 0-1,1 0 1,0 0 0,-1-1-1,0 0 1,0-1-1,0 1 1,0-1 0,-1 0-1,5-6-9,0 2 7,10-12 51,0-1 0,-1-1 0,-1-1 0,6-12-58,10-12 83,34-43 32,41-60 2,-35 49 36,-18 21-65,-41 62-52,-5 9-2,-1-1 1,-1-1-1,1 0 1,-2 0 0,0 0-1,0-1 1,1-6-35,-23 38 68,-27 40-30,-47 85-2,64-101-22,-1-2-1,-2-1 0,-2-1 1,-26 25-14,30-31 8,-10 10 19,-1-1 0,-31 25-27,117-107 40,40-41-29,-65 58-4,-1 0 1,-1-2-1,-1-1 1,1-3-8,-5 6 3,41-56 32,-41 53-30,45-73 9,-28 47-2,-7 7-10,-10 18-2,-13 17 0,-5 8 0,-8 10 0,8-7 0,-37 36-6,-72 88 0,75-85-18,-33 40-50,-39 31 74,-38 35-128,81-72-104,62-72 160,6-5 17,50-45-53,-2-2 0,42-53 108,-55 55-37,-2-1 0,15-29 37,-36 55-15,78-117-69,-87 129 74,-9 8-14,-20 18 0,8-5 21,5-3-5,0 0 0,0 1-1,1 0 1,-6 7 8,-113 129-37,38-32-10,12-10 19,29-32-34,3 1 0,-18 43 62,46-86-37,16-26 30,-2-3 1,0-1 5,0 1 0,0 0 0,0-1 0,0 0 0,0 0 0,1 0 0,-1 0 0,1 0 0,-1-1 0,-1-1 1,-35-43 0,-15-14 0,17 26 0,3 8 2,25 19-1,-38-24 20,168 105-13,-64-38-8,-30-17 2,-14-11 49,-11-21 9,-2 7-67,1-5 32,0 0 0,-1 0 0,0 0 0,-1 0 0,-1 0 1,0 1-1,0-1 0,-1 0 0,-1 1 0,0 0 0,0 0 0,-1 0 0,-2-3-25,5 12 82,2 2 16,5 27 40,0-13-118,12 40 4,-14-42-2439,-3-12-9835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4T09:44:46.828"/>
    </inkml:context>
    <inkml:brush xml:id="br0">
      <inkml:brushProperty name="width" value="0.05" units="cm"/>
      <inkml:brushProperty name="height" value="0.05" units="cm"/>
      <inkml:brushProperty name="color" value="#FFFFFF"/>
    </inkml:brush>
  </inkml:definitions>
  <inkml:trace contextRef="#ctx0" brushRef="#br0">563 159 2872,'0'0'73,"0"0"31,0 0 103,0 0 53,0 0 112,0 0 39,0 0 42,0 0-17,0 0-111,0 0-26,0 0-15,0 0-7,-6-7-10,-7-6-103,-1 0 0,0 1 1,-1 0-1,-1 1 0,-12-6-164,16 9 42,8 5-5,-1 1 0,1 0 1,-1 0-1,1 0 0,-1 0 0,1 1 0,-1 0 0,-2-1-37,-77-12 330,81 14-303,0 0 0,0-1 0,0 1-1,0 0 1,0 1 0,0-1-1,0 1 1,0-1 0,0 1 0,0 0-1,0 0 1,1 0 0,-1 0-1,-1 1-26,-8 4 53,-3-1-19,9-3-11,1 0-1,0 0 0,0 0 0,0 1 1,0-1-1,1 1 0,-1 1 0,1-1 1,-2 2-23,-17 13 98,0 1 1,2 1-1,0 1 0,2 1 1,-7 11-99,15-19 22,8-10-9,0 0 0,0 1 0,1-1 1,-1 1-1,1-1 0,0 1 0,0 0 1,1 0-1,-2 3-13,-22 81 133,24-83-119,1 0-1,-1 0 0,1 0 1,0 0-1,0 1 0,1-1 0,0 0 1,0 0-1,0 0 0,1-1 1,0 1-1,2 5-13,-1-2 12,1 4 8,2 0-1,-1-1 0,1 0 0,1 0 1,0 0-1,1-1-19,2 6 10,6 11 36,-4-7-25,0 0 1,2-1-1,0 0 1,1-1-1,9 8-21,58 57 125,-68-71-79,0-1-1,1-1 0,0 0 1,1-1-1,14 8-45,-13-15 128,-6-4-99,0 0 0,-1-1 0,1-1 1,-1 0-1,1 0 0,-1-1 0,0 0 0,0-1 0,-1 0 0,1 0 1,-1-1-1,0-1 0,-1 1 0,6-7-29,-2 3 22,43-46 148,14-23 438,29-46-608,-94 120 33,-1 0 1,0 0-1,-1 0 1,1-1-1,-1 1 1,0-1-1,0 1 0,-1-1 1,0 0-1,0 0 1,0-3-34,0 2 28,0 5-9,-1-1-1,0 1 1,0-1 0,0 0-1,0 1 1,0-1 0,0 0 0,-1 1-1,1-1 1,-1 1 0,0-1-1,1 1 1,-1-1 0,-1 0-19,-2-8 38,1-2-13,3 9-9,-1 0-1,0 0 0,-1 1 0,1-1 0,0 0 0,-1 1 0,0-1 1,0 1-1,0 0 0,0 0 0,-1-1-15,-65-86 192,56 77-146,0 1-1,-1 0 1,0 0-1,-1 1 1,0 1 0,-4-1-46,-1-2 26,8 5 13,0 0-1,-1 1 1,0 1 0,0 0 0,0 1-1,-13-4-38,12 4 20,-2 3 68,1 4-59,2 1-1,-1 1 1,0 0-1,1 0 1,-1 1-1,1 1 1,0 0 0,1 1-1,-9 6-28,8-4 18,0 1 0,1-1-1,0 2 1,1 0 0,0 0 0,1 1-1,-4 6-17,10-12 7,1 0-1,-1 0 1,1 0 0,1 0-1,-1 1 1,1-1-1,0 0 1,1 1 0,-1-1-1,1 0 1,0 1-7,0 3 6,0 0 0,0-1 1,1 1-1,0-1 1,1 1-1,-1-1 1,2 0-1,-1 0 0,2 0 1,0 3-7,1 1 5,1 4 5,1 0 0,0 0 0,1-1 1,1-1-1,2 2-10,-1 0 3,-4-6 3,0-1-1,1 0 1,0 0-1,1 0 1,0-1-1,1 0 1,1 0-6,-4-3 3,6 1 17,2-2-13,-1-2 0,1 0 0,0-1 0,10 1-7,-5-5 20,-11 0-14,7-2 1,0 0 1,0-1-1,-1-1 0,1 0 0,-1-1 1,-1 0-1,11-8-7,20-14 49,-1-1 1,-2-3-1,12-12-49,-18 1 24,-24 23 43,-4-8-35,-2 0 0,0-1 0,-1-5-32,-7 8 80,-6-6-43,-2 0 1,-1 1 0,-6-8-38,17 37 10,0 0-1,-1 1 1,1-1 0,-1 1 0,0-1 0,0 1-1,0 0 1,0 0 0,-1-2-10,-21-16 32,0 1-1,-1 0 1,-1 2 0,-3 0-32,26 16 9,1-1 0,-1 1 0,0 0 0,0 0 0,0 0 0,0 0 0,0 0 0,0 1 0,-2-1-9,-34-2 39,1 2 0,-1 1 0,-12 3-39,48-3 8,0 0-1,0 1 1,0 0-1,0-1 1,0 1-1,1 0 0,-1 0 1,0 0-1,1 1 1,-3 0-8,-14 8 26,-1 1 0,2 1 1,-1 2-27,-1 2 10,2 1 1,-13 14-11,18-17-1812,13-14-7349</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4T09:44:52.476"/>
    </inkml:context>
    <inkml:brush xml:id="br0">
      <inkml:brushProperty name="width" value="0.05" units="cm"/>
      <inkml:brushProperty name="height" value="0.05" units="cm"/>
      <inkml:brushProperty name="color" value="#FFFFFF"/>
    </inkml:brush>
  </inkml:definitions>
  <inkml:trace contextRef="#ctx0" brushRef="#br0">0 148 7536,'0'0'344,"0"0"85,0 0 343,0 0 56,5-1-136,77-25 640,-44 13-955,0 2 0,1 1 0,18-1-377,-41 8 26,31-1 164,96-1 546,-142 5-615,-1 0 31,0 0 8,-49-16 292,-11 1-240,58 14-184,-26-7 362,0 1 1,0 2-1,-1 0 0,1 2 1,-21 1-391,122 1 280,29 0 109,33 7-389,-129-5 17,0-1-1,0 1 1,0 1-1,0-1 1,-1 1-1,1 0 1,-1 0-1,1 0 0,-1 1 1,0 0-1,3 2-16,1 1 63,-9-6-59,1 0-1,-1 1 0,0-1 1,1 1-1,-1-1 0,0 0 1,0 1-1,1-1 1,-1 1-1,0-1 0,0 1 1,0-1-1,0 1 0,0-1 1,0 1-1,0-1 1,0 1-1,0-1 0,0 0 1,0 1-1,0-1 1,0 1-1,0-1 0,0 1 1,0-1-1,0 1 0,0-1 1,-1 1-1,1-1 1,0 0-1,0 1 0,-1-1 1,1 1-1,-1-1-3,1 2 4,-1-1 0,0 0 0,0 0 0,0 0 0,0 0 0,0 0 0,0 0 0,0 0 0,0 0 0,-1 0 0,1 0 0,0-1 0,-1 1 0,0 0-4,-18 4 24,0-1 0,-1-1-1,1-1 1,-1-1 0,1-1 0,-1 0 0,1-2 0,-1 0 0,1-1-1,-18-6-23,-20-5 54,2-1 126,-19 0-180,61 12-2245,4 0-9015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4T09:44:56.710"/>
    </inkml:context>
    <inkml:brush xml:id="br0">
      <inkml:brushProperty name="width" value="0.05" units="cm"/>
      <inkml:brushProperty name="height" value="0.05" units="cm"/>
      <inkml:brushProperty name="color" value="#FFFFFF"/>
    </inkml:brush>
  </inkml:definitions>
  <inkml:trace contextRef="#ctx0" brushRef="#br0">545 271 2248,'0'0'56,"0"0"19,0 0 75,0 0 36,3-5 43,1-2-130,0 0 0,-1 0 0,0 0 0,0 0 0,-1-1 0,0 0 0,-1 1 1,1-1-1,-1 0 0,-1 0 0,0 0 0,0 1 0,-1-9-99,1 15 161,-8-8 32,0-3 62,-10-5 80,-1 1 0,-1 1 0,0 0 1,-9-3-336,15 10 120,1 0 1,-1 1-1,-1 1 1,1 0-1,-1 1 1,0 0-1,-2 1-120,12 4 38,-1 0 0,0 0 0,1 0 0,-1 1 1,0 0-1,1 0 0,-1 1 0,0-1 0,1 1 0,0 0 0,-1 1 0,-1 0-38,-1 1 36,-8 5 119,-15 16 62,-23 24-217,43-37 37,0 1-1,1 1 0,1-1 1,0 2-1,1-1 1,0 1-1,1 0 0,0 3-36,-1 1 24,6-15-5,-7 14 25,1 0 0,0 0 0,2 0 0,0 1 1,1 0-1,0 1 0,2-1 0,-1 12-44,1-9 71,2 0 1,0 0-1,1 0 0,1 0 1,1 0-1,4 17-71,-2-24 23,-2-9-4,-1-1-1,1 1 1,1-1-1,-1 1 1,1-1 0,0 0-1,0 0 1,2 2-19,8 11 59,1 0 1,1-1-1,1 0 0,0-2 0,1 0 0,0-1 1,3 1-60,-4-3 21,-12-8 1,1-1 1,1 1-1,-1-1 0,0 0 1,1-1-1,0 1 0,-1-1 1,6 1-23,58 17 225,-61-19-171,1 1 1,-1-1-1,0 0 0,1-1 1,-1 0-1,1 0 0,-1-1 1,4 0-55,-4-2 62,0 0 0,-1 0 1,1-1-1,-1 0 1,0-1-1,0 1 0,-1-1 1,1 0-1,-1-1 0,4-4-62,11-13 209,0-1 0,0-4-209,-10 14 79,3-3-44,-8 11 15,0-1 0,-1-1 0,0 1 0,0-1 0,2-5-50,37-79 280,-39 72-113,-3-9-80,-1 1 0,-1 0 0,-1-1 0,-2 1 0,-1 0 0,-5-16-87,4 23 25,2 10 7,0 0-1,-1 0 1,0 0-1,-1 0 1,-3-3-32,-13-28 183,-17-21-183,36 60 16,0 0 0,0 0 0,0 1 0,0-1 0,0 1 1,-1-1-1,1 1 0,-1 0 0,1 0 0,-1 0 1,0 0-1,0 0 0,-3-1-16,-5-3 30,-25-13 19,20 15 79,-12 3-28,1 1 0,0 1 0,0 2 0,-20 4-100,31-4 18,11-2-8,1-1 0,0 1 0,-1 1 1,1-1-1,0 1 0,0-1 0,-1 1 0,1 0 1,1 1-1,-1-1-10,-18 13 57,0 0 1,-11 11-58,21-9 61,0 13-16,1 0-1,-5 25-44,14-48 13,0 0-1,1 1 0,0-1 0,0 1 1,0-1-1,1 1 0,1 0 0,0 4-12,1 12 16,-3 0-8,1-15-2,0 1-1,1-1 0,0 0 0,0 1 0,1-1 1,1 0-1,-1 1-5,9 28 19,0 0-1,3 0 1,1-1 0,19 33-19,4-19 5,-22-36 3,-4-7-5,1-1 0,0 0 0,0-1 1,0 0-1,8 1-3,-5-7 8,-4-5-5,0-1 0,-1 0 0,0 0 0,0-1 0,-1 0 0,0-1 0,0 0 0,-1-1 0,0 0 0,0-1 0,-1 1 0,1-3-3,5-3 2,-10 11-1,0-1 0,0 1 0,-1-1 0,1 0 0,-1 0 0,0-1 0,0 1 0,-1 0 0,1-3-1,9-19 3,-2-1 1,-1-1 0,-1 1 0,-1-1-1,-2 0 1,1-23-4,-5 21 2,-2 1-1,-2-16-1,-1 21 2,0 1-1,-2-1 1,-2-5-2,2 13 1,0 0 0,-1 0-1,-1 1 1,-5-7-1,8 14 0,-1 1 1,0 0 0,-1 0-1,0 1 1,0 0 0,0 0-1,-1 0 1,0 1-1,0 0 1,-1 1 0,0 0-1,0 0 1,-2 0-1,10 5 0,-1-1 1,1 0-1,-1 1 1,1-1-1,-1 1 1,1 0-1,-1-1 1,0 1-1,1 0 1,-1 0-1,1 0 1,-1 0-1,0 0 1,0 1-1,-16 0 2,0 1 0,0 1 0,0 1-2,2 0 1,1 1-1,0 0 1,0 1-1,1 1 1,-5 3-1,3 1 1,1 0 0,1 1 0,0 0-1,0 1 1,2 0 0,-1 1 0,2 1 0,0 0 0,-7 13-1,8-12-1763,10-16-7075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4T09:45:05.911"/>
    </inkml:context>
    <inkml:brush xml:id="br0">
      <inkml:brushProperty name="width" value="0.05" units="cm"/>
      <inkml:brushProperty name="height" value="0.05" units="cm"/>
      <inkml:brushProperty name="color" value="#FFFFFF"/>
    </inkml:brush>
  </inkml:definitions>
  <inkml:trace contextRef="#ctx0" brushRef="#br0">468 306 5656,'0'0'105,"0"0"35,0 0 119,-6-5-19,-35-38 636,25 26-328,-1 0 1,-18-15-549,28 28 67,1-1 0,-1 1 0,0 0 0,0 0 0,0 1 0,-1 0 0,1 0 0,-1 0 0,1 1 0,-1 1 0,-1-1-67,2 1 41,0 0-1,0 1 1,0 0-1,0 1 1,0-1-1,0 1 1,0 1-1,0-1 1,0 1 0,1 0-1,-1 0 1,1 1-1,0 0 1,-1 0-1,1 1 1,0 0-1,1 0 1,-1 0-1,1 1 1,0-1-1,0 1 1,0 1-1,1-1 1,0 1-1,0-1 1,-1 3-41,-6 7 36,6-8-8,1-1 0,0 1 0,1 0 0,-1 0 0,1 0 0,0 0 0,1 1 0,-1 6-28,-3 4 81,-2 3-24,2 0 0,1 0 0,0 1 0,2 0 0,0 0 1,1 16-58,3 5 122,2 0 0,3 4-122,-5-40 34,1 0 0,0 0 0,0 0 0,1 0 0,0-1 0,0 1 1,0-1-1,1 0 0,0 0 0,0 0 0,1 0 0,4 4-34,-3-3 32,6 2 156,3-1-98,0-2 1,1 0-1,0 0 1,0-2-1,1 0 1,-1-1-1,11 1-90,-15-4 53,0-1-1,0 0 1,0-1 0,0 0-1,-1 0 1,1-2-1,-1 1 1,1-2-1,-1 1 1,0-2 0,-1 1-1,1-1 1,-1-1-1,6-5-52,25-20 58,-27 15 83,48-100 66,-54 89-46,14-130 67,-21 125-80,-6-13-45,-1 1 1,-5-11-104,1 32 121,5 16-80,-1-3-17,0 1 1,-1 0 0,0 1-1,-1-1 1,0 1-1,0 1 1,-1-1-1,0 2 1,0-1 0,-2 1-25,-69-41 157,75 46-142,1 1 0,-1-1 1,0 1-1,1 0 0,-1 0 1,0 0-1,0 1 0,1 0 1,-1 0-1,0 0 0,0 0 0,0 1 1,1 0-1,-1 0 0,0 0 1,0 1-16,-1-1 16,-3 2 7,0 0-1,1 0 1,0 0-1,0 1 1,0 0-1,0 1 1,1 0-1,-1 0 1,0 2-23,-2 0 15,-2 6 46,-2 9-17,2 2 0,-9 23-44,15-21 47,3 48 14,5 21-61,2-57 28,12 37 15,8 17-43,-12-66 21,3-1-10,1-1 0,1 0 0,4 1-11,-5-13 14,6-3-6,-1-2 1,16 4-9,-22-11 7,26-9-1,-31 7-5,0-1 0,0 0-1,-1-1 1,5-2-1,-5 0 1,0-1-1,0 0 1,-1 0 0,0 0 0,0-1 0,-1 0-1,0-1 1,-1 1 0,0-1 0,0-1-1,5-14 7,2-29 2,6-52-9,-18 69 8,-9-21 1,-2 2-1,-4-10-8,1 36 15,-6-1-2,-3 1-1,-20-23-12,41 51 1,0 0 0,0-1 1,-1 1-1,1 0 0,0 0 0,-1 0 0,1 0 0,0 0 0,-1 1 0,1-1 1,-1 0-1,1 1 0,-1-1-1,-9-2 3,1 0 1,0 1-1,-1 0 1,1 1-1,-1 0 1,1 0-1,-1 2 1,-7 0-4,17-1 2,-1 0-1,1 0 1,0 0 0,0 1-1,-1-1 1,1 1 0,0-1-1,0 1 1,0-1 0,0 1-1,-1 0 1,1-1 0,0 1-1,0 0 1,0 0 0,0 0-2,-19 19 9,1 0 0,1 1 0,1 1 0,-7 12-9,-17 35 41,-6 19-41,2-4-1905,-20 31-7675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4T09:45:09.058"/>
    </inkml:context>
    <inkml:brush xml:id="br0">
      <inkml:brushProperty name="width" value="0.05" units="cm"/>
      <inkml:brushProperty name="height" value="0.05" units="cm"/>
      <inkml:brushProperty name="color" value="#FFFFFF"/>
    </inkml:brush>
  </inkml:definitions>
  <inkml:trace contextRef="#ctx0" brushRef="#br0">248 163 4400,'-2'-6'137,"-9"-54"1082,10 59-1166,1 0 1,0 0-1,-1 0 0,1 0 1,0 0-1,-1 0 0,1 1 1,-1-1-1,1 0 1,-1 0-1,0 0 0,1 0 1,-1 1-1,0-1 0,0 0 1,0 1-1,1-1 0,-1 1 1,0-1-1,0 1 1,0-1-1,0 1 0,0-1 1,0 1-1,0 0 0,0 0 1,0-1-1,0 1 1,0 0-1,0 0 0,0 0 1,0 0-1,0 0 0,-1 0-53,-3 1 108,-1-1 0,0 1-1,0 1 1,1-1-1,-1 1 1,-3 1-108,-5 3 99,0 0 1,1 1 0,0 1-1,0 0 1,0 1 0,1 0-1,1 1 1,-6 6-100,9-8 39,6-6-21,0 0-1,0 0 1,0 0 0,1 0 0,-1 0 0,1 1 0,-1-1 0,1 0 0,0 1-1,0-1 1,0 1 0,0 0 0,1-1 0,-1 1 0,0 2-18,-3 20 115,1-1-1,1 1 1,2 0 0,0 0 0,1 0 0,3 7-115,-2-13 34,-2-13-4,1 0 1,0 0 0,1 1-1,0-1 1,-1 0-1,2 0 1,-1-1 0,2 4-31,5 8 94,0 0 1,2-1 0,8 11-95,-7-17 221,-6-7-168,0 0-1,0 0 1,1-1-1,-1 0 1,1 0-1,-1-1 1,1 1-1,0-2 1,-1 1-1,1-1 1,0 0 0,-1 0-1,1-1 1,0 1-1,0-2 1,-1 1-1,2-1-52,2-2 50,-7 4-26,0-1 1,0-1 0,-1 1-1,1 0 1,0-1-1,-1 1 1,1-1 0,-1 0-1,0 0 1,0 0-1,1 0 1,-1 0 0,0-1-25,18-21 158,-1 0 0,-2-1 0,-1-1 1,0-1-1,-2 0 0,1-7-158,-10 21 72,0 0 0,-2 0 0,1 0 0,-1-1 0,-1 1 0,-1-1 0,1-10-72,-2 9 43,1 7-6,-1 1 1,0-1 0,-1 0-1,0 1 1,0-1-1,-1 1 1,0 0 0,0-1-1,0 1 1,-1 0 0,0 0-1,-3-5-37,1 4 34,1 0 18,0-1 1,-1 1-1,0 1 0,-1-1 1,0 1-1,0 0 0,-1 0 1,-4-4-53,4 5 32,2 2-5,1 0 0,0 1 0,-1 0 1,0 0-1,0 0 0,0 0 1,0 1-1,0 0 0,-1 0 1,1 0-1,-1 1 0,1 0 0,-4 0-27,2-1 28,-1 1 1,1 0-1,0 1 1,-1 0 0,1 0-1,-1 0 1,1 1-1,0 0 1,0 1 0,-1 0-1,1 0 1,0 0 0,0 1-29,-3 0 23,4-1-7,1 1 0,-1 0 1,0 0-1,1 0 0,-1 0 1,1 1-1,0 0 0,1 0 1,-1 0-1,0 1 0,1-1 0,0 1 1,0 0-1,1 1 0,-2 1-16,1-1 15,0 0-1,0 1 1,1 0-1,0 0 1,0 0 0,0 0-1,1 1 1,0-1-1,1 0 1,-1 1 0,1 0-1,1-1 1,-1 3-15,1 0 13,-1-5-3,0 0 0,1-1 1,0 1-1,0 0 1,0 0-1,1-1 1,0 1-1,0 0 1,0-1-1,1 3-10,3 12 16,-2 1-7,-3-14-2,1 1 1,1-1-1,-1 1 0,1-1 1,1 0-1,-1 0 0,1 0 1,2 4-8,8 15 20,2 0 0,1-1 0,1 0-20,-2-10 21,-2-5-13,1-1 0,-1-1 0,2 0 0,9 3-8,-8-9 7,22-13-1,-28 7-5,0 0-1,0-1 0,-1-1 1,2-1-1,42-38 0,-4-11 0,-41 45 0,1-1 0,-2-1 0,4-7 0,-8 13 0,1 0 0,-2-1 0,1 1 0,-1 0 1,0-1-1,-1 1 0,0 1 1,-1 1-1,0 0 1,0 0 0,-1-1-1,0 1 1,0 0 0,0 0-1,-1-2 0,-1-2 1,-1 1-1,0 0 1,0-1-1,-1 2 1,-4-7-1,0 3 1,-1 0 0,-1 1 0,1 0 0,-2 1 1,1 0-1,-2 1 0,-11-7-1,23 15 0,-1-1 1,0 1 0,1 1-1,-1-1 1,0 0-1,0 0 1,1 1 0,-1-1-1,0 1 1,0-1 0,-1 1-1,-15-2 0,1 1 1,-1 1 0,1 0 0,0 2 0,-1 0 0,-1 1-1,17-3-1,-1 1 0,1-1 0,0 1-1,0 0 1,0 0 0,0 0 0,0 0 0,0 0 0,0 0 0,0 1 0,-1 0 1,-39 31-11,1 3-1,-10 13 12,38-35-1965,13-14-7608</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4T09:40:34.690"/>
    </inkml:context>
    <inkml:brush xml:id="br0">
      <inkml:brushProperty name="width" value="0.2" units="cm"/>
      <inkml:brushProperty name="height" value="0.4" units="cm"/>
      <inkml:brushProperty name="color" value="#FE4401"/>
      <inkml:brushProperty name="tip" value="rectangle"/>
      <inkml:brushProperty name="rasterOp" value="maskPen"/>
    </inkml:brush>
  </inkml:definitions>
  <inkml:trace contextRef="#ctx0" brushRef="#br0">82 57 2336,'0'0'0,"0"0"0,-15-8 0,15 8-8,0 0 8,-18-12-8,-7-6 8,2-1-1264</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4T09:40:47.696"/>
    </inkml:context>
    <inkml:brush xml:id="br0">
      <inkml:brushProperty name="width" value="0.2" units="cm"/>
      <inkml:brushProperty name="height" value="0.4" units="cm"/>
      <inkml:brushProperty name="color" value="#FE4401"/>
      <inkml:brushProperty name="tip" value="rectangle"/>
      <inkml:brushProperty name="rasterOp" value="maskPen"/>
    </inkml:brush>
  </inkml:definitions>
  <inkml:trace contextRef="#ctx0" brushRef="#br0">1 0 992,'0'0'0,"0"0"0,13 0 0,2 0-264</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4T09:43:37.433"/>
    </inkml:context>
    <inkml:brush xml:id="br0">
      <inkml:brushProperty name="width" value="0.05" units="cm"/>
      <inkml:brushProperty name="height" value="0.05" units="cm"/>
      <inkml:brushProperty name="color" value="#5697C8"/>
    </inkml:brush>
  </inkml:definitions>
  <inkml:trace contextRef="#ctx0" brushRef="#br0">394 134 8072,'0'0'489,"-2"8"-77,-1-1-630,-1 3 611,0 0 1,1 0-1,0 1 1,1-1-1,0 1 1,0-1-394,3-5 581,1 1 80,0-3-163,1 6-77,-3-9-407,1 1 1,-1-1-1,0 0 0,1 0 0,-1 1 1,0-1-1,1 0 0,-1 0 1,0 0-1,1 0 0,-1 0 0,1 0 1,-1 1-1,1-1 0,-1 0 1,0 0-1,1 0 0,-1 0 1,1 0-1,-1-1 0,0 1 0,1 0 1,-1 0-1,1 0 0,-1 0 1,0 0-1,1-1 0,-1 1 0,0 0 1,1 0-1,-1 0 0,0-1 1,1 1-1,-1 0 0,0-1 1,1 1-1,-1 0-14,13-10 14,-13 10 16,0 1-28,2-5 23,-1 1 0,1 0 1,0 0-1,-1-1 1,0 1-1,0-1 0,0 1 1,0-1-1,0 1 1,-1-1-1,0 1 0,1-1 1,-1 0-1,-1 1 1,1-1-1,-1-1-25,1 1 28,-1-3 3,1-1-1,-2 0 1,1 1-1,-1 0 0,-1-1 1,1 1-1,-1 0 1,0 0-1,-1 1 1,1-1-1,-3-2-30,0 0 27,3 3-4,0 0 0,0 0 0,-1 1 0,0 0 0,-1 0 0,1 0 0,-1 0 0,0 0 0,0 1 0,0 0 0,-1 0 1,-3-2-24,6 5 9,-9-3 105,3 3-91,1 2 1,-1-1 0,0 1 0,1 0 0,-1 1-1,1 0 1,-1 1 0,1-1 0,0 2 0,0-1-1,-4 3-23,-1 1 23,1 1 0,0 0 0,0 0 0,1 1 0,-10 10-23,12-9 25,0 0 1,1 1 0,0 0 0,1 0 0,0 0 0,1 1-1,-3 8-25,1-4 14,0 0 10,1 0-1,1 0 1,0 0-1,1 1 0,-2 16-23,5-25 6,0 2 0,1 0 1,0 0-1,0 0 1,1 0-1,0 0 1,1 0-1,0 0 1,1 0-1,1 4-6,-1-1 6,-1-8-3,0 0 1,1-1-1,-1 1 1,1-1 0,0 1-1,0-1 1,1 1-1,-1-1 1,1 0-1,0 0 1,0 0-1,0-1 1,0 1-1,1-1 1,0 1-1,-1-1 1,5 2-4,-5-3 3,11 4 17,-1-5-14,0-1 1,0-1-1,0 0 1,0-1-1,0 0 1,-1 0-1,1-2 1,4-1-7,15-6 18,-2-1 1,13-7-19,0-1-25,-30 14-203,0 0 0,0 0 0,-1-2 0,1 1 1,-2-2-1,1 1 0,0-3 228,-10 9-9797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912CA6-94CE-4DA2-8C47-D995DDA52C42}" type="datetimeFigureOut">
              <a:rPr lang="cs-CZ" smtClean="0"/>
              <a:t>24.03.2020</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D29842-4BB4-46EC-8AAA-B6B327E36CC1}" type="slidenum">
              <a:rPr lang="cs-CZ" smtClean="0"/>
              <a:t>‹#›</a:t>
            </a:fld>
            <a:endParaRPr lang="cs-CZ"/>
          </a:p>
        </p:txBody>
      </p:sp>
    </p:spTree>
    <p:extLst>
      <p:ext uri="{BB962C8B-B14F-4D97-AF65-F5344CB8AC3E}">
        <p14:creationId xmlns:p14="http://schemas.microsoft.com/office/powerpoint/2010/main" val="969912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Šedá hmota = těla neuronů, bílá hmota – výběžky neuronů</a:t>
            </a:r>
          </a:p>
          <a:p>
            <a:r>
              <a:rPr lang="cs-CZ" dirty="0"/>
              <a:t>Koncový mozek – šedá hmota je na povrchu (na okraji) jako kůra + uvnitř jako bazální ganglia</a:t>
            </a:r>
          </a:p>
          <a:p>
            <a:r>
              <a:rPr lang="cs-CZ" dirty="0"/>
              <a:t>Mícha – šedá hmota je uložena centrálně, na povrchu je bílá hmota</a:t>
            </a:r>
          </a:p>
        </p:txBody>
      </p:sp>
      <p:sp>
        <p:nvSpPr>
          <p:cNvPr id="4" name="Zástupný symbol pro číslo snímku 3"/>
          <p:cNvSpPr>
            <a:spLocks noGrp="1"/>
          </p:cNvSpPr>
          <p:nvPr>
            <p:ph type="sldNum" sz="quarter" idx="5"/>
          </p:nvPr>
        </p:nvSpPr>
        <p:spPr/>
        <p:txBody>
          <a:bodyPr/>
          <a:lstStyle/>
          <a:p>
            <a:fld id="{D9D29842-4BB4-46EC-8AAA-B6B327E36CC1}" type="slidenum">
              <a:rPr lang="cs-CZ" smtClean="0"/>
              <a:t>3</a:t>
            </a:fld>
            <a:endParaRPr lang="cs-CZ"/>
          </a:p>
        </p:txBody>
      </p:sp>
    </p:spTree>
    <p:extLst>
      <p:ext uri="{BB962C8B-B14F-4D97-AF65-F5344CB8AC3E}">
        <p14:creationId xmlns:p14="http://schemas.microsoft.com/office/powerpoint/2010/main" val="4284981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9D29842-4BB4-46EC-8AAA-B6B327E36CC1}" type="slidenum">
              <a:rPr lang="cs-CZ" smtClean="0"/>
              <a:t>31</a:t>
            </a:fld>
            <a:endParaRPr lang="cs-CZ"/>
          </a:p>
        </p:txBody>
      </p:sp>
    </p:spTree>
    <p:extLst>
      <p:ext uri="{BB962C8B-B14F-4D97-AF65-F5344CB8AC3E}">
        <p14:creationId xmlns:p14="http://schemas.microsoft.com/office/powerpoint/2010/main" val="4046441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N.Oculomotorius</a:t>
            </a:r>
            <a:r>
              <a:rPr lang="cs-CZ" dirty="0"/>
              <a:t> – </a:t>
            </a:r>
            <a:r>
              <a:rPr lang="cs-CZ" dirty="0" err="1"/>
              <a:t>visceromotorika</a:t>
            </a:r>
            <a:r>
              <a:rPr lang="cs-CZ" dirty="0"/>
              <a:t> (parasympatikus) – dělá miózu = zúžení zornice lidského oka (m. </a:t>
            </a:r>
            <a:r>
              <a:rPr lang="cs-CZ" dirty="0" err="1"/>
              <a:t>sphincter</a:t>
            </a:r>
            <a:r>
              <a:rPr lang="cs-CZ" dirty="0"/>
              <a:t> </a:t>
            </a:r>
            <a:r>
              <a:rPr lang="cs-CZ" dirty="0" err="1"/>
              <a:t>pupillae</a:t>
            </a:r>
            <a:r>
              <a:rPr lang="cs-CZ" dirty="0"/>
              <a:t>) + akomodace (zaostření) – stah </a:t>
            </a:r>
            <a:r>
              <a:rPr lang="cs-CZ" dirty="0" err="1"/>
              <a:t>m.ciliaris</a:t>
            </a:r>
            <a:r>
              <a:rPr lang="cs-CZ" dirty="0"/>
              <a:t> (také PS)</a:t>
            </a:r>
          </a:p>
          <a:p>
            <a:r>
              <a:rPr lang="cs-CZ" dirty="0"/>
              <a:t>n. </a:t>
            </a:r>
            <a:r>
              <a:rPr lang="cs-CZ" dirty="0" err="1"/>
              <a:t>Trochlearis</a:t>
            </a:r>
            <a:r>
              <a:rPr lang="cs-CZ" dirty="0"/>
              <a:t> – inervuje m. </a:t>
            </a:r>
            <a:r>
              <a:rPr lang="cs-CZ" dirty="0" err="1"/>
              <a:t>obliquus</a:t>
            </a:r>
            <a:r>
              <a:rPr lang="cs-CZ" dirty="0"/>
              <a:t> superior (okohybný sval)</a:t>
            </a:r>
          </a:p>
          <a:p>
            <a:r>
              <a:rPr lang="cs-CZ" dirty="0"/>
              <a:t>n. </a:t>
            </a:r>
            <a:r>
              <a:rPr lang="cs-CZ" dirty="0" err="1"/>
              <a:t>Abducens</a:t>
            </a:r>
            <a:r>
              <a:rPr lang="cs-CZ" dirty="0"/>
              <a:t> – inervuje </a:t>
            </a:r>
            <a:r>
              <a:rPr lang="cs-CZ" dirty="0" err="1"/>
              <a:t>m.rectus</a:t>
            </a:r>
            <a:r>
              <a:rPr lang="cs-CZ" dirty="0"/>
              <a:t> </a:t>
            </a:r>
            <a:r>
              <a:rPr lang="cs-CZ" dirty="0" err="1"/>
              <a:t>lateralis</a:t>
            </a:r>
            <a:r>
              <a:rPr lang="cs-CZ" dirty="0"/>
              <a:t> (okohybný sval)</a:t>
            </a:r>
          </a:p>
        </p:txBody>
      </p:sp>
      <p:sp>
        <p:nvSpPr>
          <p:cNvPr id="4" name="Zástupný symbol pro číslo snímku 3"/>
          <p:cNvSpPr>
            <a:spLocks noGrp="1"/>
          </p:cNvSpPr>
          <p:nvPr>
            <p:ph type="sldNum" sz="quarter" idx="5"/>
          </p:nvPr>
        </p:nvSpPr>
        <p:spPr/>
        <p:txBody>
          <a:bodyPr/>
          <a:lstStyle/>
          <a:p>
            <a:fld id="{D9D29842-4BB4-46EC-8AAA-B6B327E36CC1}" type="slidenum">
              <a:rPr lang="cs-CZ" smtClean="0"/>
              <a:t>32</a:t>
            </a:fld>
            <a:endParaRPr lang="cs-CZ"/>
          </a:p>
        </p:txBody>
      </p:sp>
    </p:spTree>
    <p:extLst>
      <p:ext uri="{BB962C8B-B14F-4D97-AF65-F5344CB8AC3E}">
        <p14:creationId xmlns:p14="http://schemas.microsoft.com/office/powerpoint/2010/main" val="291039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Nervus</a:t>
            </a:r>
            <a:r>
              <a:rPr lang="cs-CZ" dirty="0"/>
              <a:t> </a:t>
            </a:r>
            <a:r>
              <a:rPr lang="cs-CZ" dirty="0" err="1"/>
              <a:t>mandibularis</a:t>
            </a:r>
            <a:r>
              <a:rPr lang="cs-CZ" dirty="0"/>
              <a:t> – motorická inervace např. žvýkacích svalů</a:t>
            </a:r>
          </a:p>
        </p:txBody>
      </p:sp>
      <p:sp>
        <p:nvSpPr>
          <p:cNvPr id="4" name="Zástupný symbol pro číslo snímku 3"/>
          <p:cNvSpPr>
            <a:spLocks noGrp="1"/>
          </p:cNvSpPr>
          <p:nvPr>
            <p:ph type="sldNum" sz="quarter" idx="5"/>
          </p:nvPr>
        </p:nvSpPr>
        <p:spPr/>
        <p:txBody>
          <a:bodyPr/>
          <a:lstStyle/>
          <a:p>
            <a:fld id="{D9D29842-4BB4-46EC-8AAA-B6B327E36CC1}" type="slidenum">
              <a:rPr lang="cs-CZ" smtClean="0"/>
              <a:t>34</a:t>
            </a:fld>
            <a:endParaRPr lang="cs-CZ"/>
          </a:p>
        </p:txBody>
      </p:sp>
    </p:spTree>
    <p:extLst>
      <p:ext uri="{BB962C8B-B14F-4D97-AF65-F5344CB8AC3E}">
        <p14:creationId xmlns:p14="http://schemas.microsoft.com/office/powerpoint/2010/main" val="1707924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n.Facialis</a:t>
            </a:r>
            <a:r>
              <a:rPr lang="cs-CZ" dirty="0"/>
              <a:t> – SM inervuje </a:t>
            </a:r>
            <a:r>
              <a:rPr lang="cs-CZ" dirty="0" err="1"/>
              <a:t>platysmu</a:t>
            </a:r>
            <a:r>
              <a:rPr lang="cs-CZ" dirty="0"/>
              <a:t>, mimické svaly, VM (PS) – inervace </a:t>
            </a:r>
            <a:r>
              <a:rPr lang="cs-CZ" dirty="0" err="1"/>
              <a:t>glandula</a:t>
            </a:r>
            <a:r>
              <a:rPr lang="cs-CZ" dirty="0"/>
              <a:t> </a:t>
            </a:r>
            <a:r>
              <a:rPr lang="cs-CZ" dirty="0" err="1"/>
              <a:t>sublingualis</a:t>
            </a:r>
            <a:r>
              <a:rPr lang="cs-CZ" dirty="0"/>
              <a:t> + </a:t>
            </a:r>
            <a:r>
              <a:rPr lang="cs-CZ" dirty="0" err="1"/>
              <a:t>gl</a:t>
            </a:r>
            <a:r>
              <a:rPr lang="cs-CZ" dirty="0"/>
              <a:t>. </a:t>
            </a:r>
            <a:r>
              <a:rPr lang="cs-CZ" dirty="0" err="1"/>
              <a:t>Submandibularis</a:t>
            </a:r>
            <a:r>
              <a:rPr lang="cs-CZ" dirty="0"/>
              <a:t> + </a:t>
            </a:r>
            <a:r>
              <a:rPr lang="cs-CZ" dirty="0" err="1"/>
              <a:t>gl</a:t>
            </a:r>
            <a:r>
              <a:rPr lang="cs-CZ" dirty="0"/>
              <a:t>. </a:t>
            </a:r>
            <a:r>
              <a:rPr lang="cs-CZ" dirty="0" err="1"/>
              <a:t>lacrimalis</a:t>
            </a:r>
            <a:endParaRPr lang="cs-CZ" dirty="0"/>
          </a:p>
        </p:txBody>
      </p:sp>
      <p:sp>
        <p:nvSpPr>
          <p:cNvPr id="4" name="Zástupný symbol pro číslo snímku 3"/>
          <p:cNvSpPr>
            <a:spLocks noGrp="1"/>
          </p:cNvSpPr>
          <p:nvPr>
            <p:ph type="sldNum" sz="quarter" idx="5"/>
          </p:nvPr>
        </p:nvSpPr>
        <p:spPr/>
        <p:txBody>
          <a:bodyPr/>
          <a:lstStyle/>
          <a:p>
            <a:fld id="{D9D29842-4BB4-46EC-8AAA-B6B327E36CC1}" type="slidenum">
              <a:rPr lang="cs-CZ" smtClean="0"/>
              <a:t>36</a:t>
            </a:fld>
            <a:endParaRPr lang="cs-CZ"/>
          </a:p>
        </p:txBody>
      </p:sp>
    </p:spTree>
    <p:extLst>
      <p:ext uri="{BB962C8B-B14F-4D97-AF65-F5344CB8AC3E}">
        <p14:creationId xmlns:p14="http://schemas.microsoft.com/office/powerpoint/2010/main" val="3045321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11. n. </a:t>
            </a:r>
            <a:r>
              <a:rPr lang="cs-CZ" dirty="0" err="1"/>
              <a:t>accessorius</a:t>
            </a:r>
            <a:r>
              <a:rPr lang="cs-CZ" dirty="0"/>
              <a:t> – SM – inervace m. sternocleidomastoideus, m. </a:t>
            </a:r>
            <a:r>
              <a:rPr lang="cs-CZ" dirty="0" err="1"/>
              <a:t>trapezius</a:t>
            </a:r>
            <a:endParaRPr lang="cs-CZ" dirty="0"/>
          </a:p>
          <a:p>
            <a:r>
              <a:rPr lang="cs-CZ" dirty="0"/>
              <a:t>12.  n. </a:t>
            </a:r>
            <a:r>
              <a:rPr lang="cs-CZ" dirty="0" err="1"/>
              <a:t>hypoglossus</a:t>
            </a:r>
            <a:r>
              <a:rPr lang="cs-CZ" dirty="0"/>
              <a:t> – SM – inervuje svaly jazyka</a:t>
            </a:r>
          </a:p>
        </p:txBody>
      </p:sp>
      <p:sp>
        <p:nvSpPr>
          <p:cNvPr id="4" name="Zástupný symbol pro číslo snímku 3"/>
          <p:cNvSpPr>
            <a:spLocks noGrp="1"/>
          </p:cNvSpPr>
          <p:nvPr>
            <p:ph type="sldNum" sz="quarter" idx="5"/>
          </p:nvPr>
        </p:nvSpPr>
        <p:spPr/>
        <p:txBody>
          <a:bodyPr/>
          <a:lstStyle/>
          <a:p>
            <a:fld id="{D9D29842-4BB4-46EC-8AAA-B6B327E36CC1}" type="slidenum">
              <a:rPr lang="cs-CZ" smtClean="0"/>
              <a:t>37</a:t>
            </a:fld>
            <a:endParaRPr lang="cs-CZ"/>
          </a:p>
        </p:txBody>
      </p:sp>
    </p:spTree>
    <p:extLst>
      <p:ext uri="{BB962C8B-B14F-4D97-AF65-F5344CB8AC3E}">
        <p14:creationId xmlns:p14="http://schemas.microsoft.com/office/powerpoint/2010/main" val="615022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9D29842-4BB4-46EC-8AAA-B6B327E36CC1}" type="slidenum">
              <a:rPr lang="cs-CZ" smtClean="0"/>
              <a:t>39</a:t>
            </a:fld>
            <a:endParaRPr lang="cs-CZ"/>
          </a:p>
        </p:txBody>
      </p:sp>
    </p:spTree>
    <p:extLst>
      <p:ext uri="{BB962C8B-B14F-4D97-AF65-F5344CB8AC3E}">
        <p14:creationId xmlns:p14="http://schemas.microsoft.com/office/powerpoint/2010/main" val="2597430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Ganglia = skupina těl neuronů (analogie jader v CNS – zde játra, v PNS = ganglia)</a:t>
            </a:r>
          </a:p>
        </p:txBody>
      </p:sp>
      <p:sp>
        <p:nvSpPr>
          <p:cNvPr id="4" name="Zástupný symbol pro číslo snímku 3"/>
          <p:cNvSpPr>
            <a:spLocks noGrp="1"/>
          </p:cNvSpPr>
          <p:nvPr>
            <p:ph type="sldNum" sz="quarter" idx="5"/>
          </p:nvPr>
        </p:nvSpPr>
        <p:spPr/>
        <p:txBody>
          <a:bodyPr/>
          <a:lstStyle/>
          <a:p>
            <a:fld id="{D9D29842-4BB4-46EC-8AAA-B6B327E36CC1}" type="slidenum">
              <a:rPr lang="cs-CZ" smtClean="0"/>
              <a:t>40</a:t>
            </a:fld>
            <a:endParaRPr lang="cs-CZ"/>
          </a:p>
        </p:txBody>
      </p:sp>
    </p:spTree>
    <p:extLst>
      <p:ext uri="{BB962C8B-B14F-4D97-AF65-F5344CB8AC3E}">
        <p14:creationId xmlns:p14="http://schemas.microsoft.com/office/powerpoint/2010/main" val="1303037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9D29842-4BB4-46EC-8AAA-B6B327E36CC1}" type="slidenum">
              <a:rPr lang="cs-CZ" smtClean="0"/>
              <a:t>47</a:t>
            </a:fld>
            <a:endParaRPr lang="cs-CZ"/>
          </a:p>
        </p:txBody>
      </p:sp>
    </p:spTree>
    <p:extLst>
      <p:ext uri="{BB962C8B-B14F-4D97-AF65-F5344CB8AC3E}">
        <p14:creationId xmlns:p14="http://schemas.microsoft.com/office/powerpoint/2010/main" val="1652488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Monosynaptický</a:t>
            </a:r>
            <a:r>
              <a:rPr lang="cs-CZ" dirty="0"/>
              <a:t> – mezi jednotlivými neurony je jedna synapse (spoj) – na reflexu se tedy podílí jen 2 neurony</a:t>
            </a:r>
          </a:p>
          <a:p>
            <a:r>
              <a:rPr lang="cs-CZ" dirty="0" err="1"/>
              <a:t>Polysynaptický</a:t>
            </a:r>
            <a:r>
              <a:rPr lang="cs-CZ" dirty="0"/>
              <a:t> – na reflexu se podílí více neuronů (minimálně 3 – ty tedy mají 2 synapse)</a:t>
            </a:r>
          </a:p>
          <a:p>
            <a:r>
              <a:rPr lang="cs-CZ" dirty="0"/>
              <a:t>Proprioceptivní – receptory daného reflexu se nachází přímo ve svalu – svalová vřeténka a šlachová tělíska</a:t>
            </a:r>
          </a:p>
          <a:p>
            <a:r>
              <a:rPr lang="cs-CZ" dirty="0"/>
              <a:t>Exteroceptivní – receptory nejsou uloženy ve svalu, ale např. v kůži – obecně reflex jako reakce na dotyk, tlak, bolest nebo teplo</a:t>
            </a:r>
          </a:p>
          <a:p>
            <a:r>
              <a:rPr lang="cs-CZ" dirty="0" err="1"/>
              <a:t>Viscerosomatické</a:t>
            </a:r>
            <a:r>
              <a:rPr lang="cs-CZ" dirty="0"/>
              <a:t> reflexy – receptor je uložen v orgánu (</a:t>
            </a:r>
            <a:r>
              <a:rPr lang="cs-CZ" dirty="0" err="1"/>
              <a:t>viscero</a:t>
            </a:r>
            <a:r>
              <a:rPr lang="cs-CZ" dirty="0"/>
              <a:t>) a je podnětem pro somatickou odpověď – stah svalu</a:t>
            </a:r>
          </a:p>
        </p:txBody>
      </p:sp>
      <p:sp>
        <p:nvSpPr>
          <p:cNvPr id="4" name="Zástupný symbol pro číslo snímku 3"/>
          <p:cNvSpPr>
            <a:spLocks noGrp="1"/>
          </p:cNvSpPr>
          <p:nvPr>
            <p:ph type="sldNum" sz="quarter" idx="5"/>
          </p:nvPr>
        </p:nvSpPr>
        <p:spPr/>
        <p:txBody>
          <a:bodyPr/>
          <a:lstStyle/>
          <a:p>
            <a:fld id="{D9D29842-4BB4-46EC-8AAA-B6B327E36CC1}" type="slidenum">
              <a:rPr lang="cs-CZ" smtClean="0"/>
              <a:t>48</a:t>
            </a:fld>
            <a:endParaRPr lang="cs-CZ"/>
          </a:p>
        </p:txBody>
      </p:sp>
    </p:spTree>
    <p:extLst>
      <p:ext uri="{BB962C8B-B14F-4D97-AF65-F5344CB8AC3E}">
        <p14:creationId xmlns:p14="http://schemas.microsoft.com/office/powerpoint/2010/main" val="16083028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9D29842-4BB4-46EC-8AAA-B6B327E36CC1}" type="slidenum">
              <a:rPr lang="cs-CZ" smtClean="0"/>
              <a:t>49</a:t>
            </a:fld>
            <a:endParaRPr lang="cs-CZ"/>
          </a:p>
        </p:txBody>
      </p:sp>
    </p:spTree>
    <p:extLst>
      <p:ext uri="{BB962C8B-B14F-4D97-AF65-F5344CB8AC3E}">
        <p14:creationId xmlns:p14="http://schemas.microsoft.com/office/powerpoint/2010/main" val="2360339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Dendrity přijímají signály, jsou kratší, než axony a je jich mnoho (+ různé větvení)</a:t>
            </a:r>
          </a:p>
          <a:p>
            <a:r>
              <a:rPr lang="cs-CZ" dirty="0"/>
              <a:t>Axony (=neurity) vedou vzruch od těla neuronu eferentně, k dalšímu neuronu nebo jiné buňce. </a:t>
            </a:r>
          </a:p>
          <a:p>
            <a:r>
              <a:rPr lang="cs-CZ" dirty="0" err="1"/>
              <a:t>Myelinizace</a:t>
            </a:r>
            <a:r>
              <a:rPr lang="cs-CZ" dirty="0"/>
              <a:t> = vznikají tzv. myelinové pochvy. To je v podstatě obalení axonu několika vrstvami buněčné membrány buněk. Tyto myelinové pochvy jsou přerušovány tzv. Ranvierovými zářezy, kde se tato myelinová pochva nevyskytuje. Tohle uspořádání umožňuje rychlejší přenos signálu. (Rychlost přenosu je přímo úměrný síle axonu a délce mezi jednotlivými zářezy)</a:t>
            </a:r>
          </a:p>
        </p:txBody>
      </p:sp>
      <p:sp>
        <p:nvSpPr>
          <p:cNvPr id="4" name="Zástupný symbol pro číslo snímku 3"/>
          <p:cNvSpPr>
            <a:spLocks noGrp="1"/>
          </p:cNvSpPr>
          <p:nvPr>
            <p:ph type="sldNum" sz="quarter" idx="5"/>
          </p:nvPr>
        </p:nvSpPr>
        <p:spPr/>
        <p:txBody>
          <a:bodyPr/>
          <a:lstStyle/>
          <a:p>
            <a:fld id="{D9D29842-4BB4-46EC-8AAA-B6B327E36CC1}" type="slidenum">
              <a:rPr lang="cs-CZ" smtClean="0"/>
              <a:t>5</a:t>
            </a:fld>
            <a:endParaRPr lang="cs-CZ"/>
          </a:p>
        </p:txBody>
      </p:sp>
    </p:spTree>
    <p:extLst>
      <p:ext uri="{BB962C8B-B14F-4D97-AF65-F5344CB8AC3E}">
        <p14:creationId xmlns:p14="http://schemas.microsoft.com/office/powerpoint/2010/main" val="308512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Exteroceptivní reflexy se vybavují stimulací </a:t>
            </a:r>
            <a:r>
              <a:rPr lang="cs-CZ" dirty="0" err="1"/>
              <a:t>kočních</a:t>
            </a:r>
            <a:r>
              <a:rPr lang="cs-CZ" dirty="0"/>
              <a:t> bolestivých nebo taktilních receptorů – jejich </a:t>
            </a:r>
            <a:r>
              <a:rPr lang="cs-CZ" dirty="0" err="1"/>
              <a:t>neuronální</a:t>
            </a:r>
            <a:r>
              <a:rPr lang="cs-CZ" dirty="0"/>
              <a:t> struktury jsou složitější, než u proprioceptivních reflexů (často vřazen velký počet interneuronů + často </a:t>
            </a:r>
            <a:r>
              <a:rPr lang="cs-CZ" dirty="0" err="1"/>
              <a:t>polysegmentální</a:t>
            </a:r>
            <a:r>
              <a:rPr lang="cs-CZ" dirty="0"/>
              <a:t>) – flexorový obranný reflex a </a:t>
            </a:r>
            <a:r>
              <a:rPr lang="cs-CZ" dirty="0" err="1"/>
              <a:t>škrábací</a:t>
            </a:r>
            <a:r>
              <a:rPr lang="cs-CZ" dirty="0"/>
              <a:t> reflex (pejsek se zadní nohou škrabe přesně v místě dráždění. </a:t>
            </a:r>
            <a:r>
              <a:rPr lang="cs-CZ" dirty="0">
                <a:sym typeface="Wingdings" panose="05000000000000000000" pitchFamily="2" charset="2"/>
              </a:rPr>
              <a:t>)</a:t>
            </a:r>
            <a:endParaRPr lang="cs-CZ" dirty="0"/>
          </a:p>
        </p:txBody>
      </p:sp>
      <p:sp>
        <p:nvSpPr>
          <p:cNvPr id="4" name="Zástupný symbol pro číslo snímku 3"/>
          <p:cNvSpPr>
            <a:spLocks noGrp="1"/>
          </p:cNvSpPr>
          <p:nvPr>
            <p:ph type="sldNum" sz="quarter" idx="5"/>
          </p:nvPr>
        </p:nvSpPr>
        <p:spPr/>
        <p:txBody>
          <a:bodyPr/>
          <a:lstStyle/>
          <a:p>
            <a:fld id="{D9D29842-4BB4-46EC-8AAA-B6B327E36CC1}" type="slidenum">
              <a:rPr lang="cs-CZ" smtClean="0"/>
              <a:t>53</a:t>
            </a:fld>
            <a:endParaRPr lang="cs-CZ"/>
          </a:p>
        </p:txBody>
      </p:sp>
    </p:spTree>
    <p:extLst>
      <p:ext uri="{BB962C8B-B14F-4D97-AF65-F5344CB8AC3E}">
        <p14:creationId xmlns:p14="http://schemas.microsoft.com/office/powerpoint/2010/main" val="3492212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kern="1200" dirty="0">
                <a:solidFill>
                  <a:schemeClr val="tx1"/>
                </a:solidFill>
                <a:effectLst/>
                <a:latin typeface="+mn-lt"/>
                <a:ea typeface="+mn-ea"/>
                <a:cs typeface="+mn-cs"/>
              </a:rPr>
              <a:t>Morfologické:</a:t>
            </a:r>
          </a:p>
          <a:p>
            <a:r>
              <a:rPr lang="cs-CZ" sz="1200" b="1" i="1" kern="1200" dirty="0">
                <a:solidFill>
                  <a:schemeClr val="tx1"/>
                </a:solidFill>
                <a:effectLst/>
                <a:latin typeface="+mn-lt"/>
                <a:ea typeface="+mn-ea"/>
                <a:cs typeface="+mn-cs"/>
              </a:rPr>
              <a:t>Multipolární</a:t>
            </a:r>
            <a:r>
              <a:rPr lang="cs-CZ" sz="1200" b="0" i="0" kern="1200" dirty="0">
                <a:solidFill>
                  <a:schemeClr val="tx1"/>
                </a:solidFill>
                <a:effectLst/>
                <a:latin typeface="+mn-lt"/>
                <a:ea typeface="+mn-ea"/>
                <a:cs typeface="+mn-cs"/>
              </a:rPr>
              <a:t> - jeden axon + několik dendritů</a:t>
            </a:r>
          </a:p>
          <a:p>
            <a:r>
              <a:rPr lang="cs-CZ" sz="1200" b="1" i="1" kern="1200" dirty="0">
                <a:solidFill>
                  <a:schemeClr val="tx1"/>
                </a:solidFill>
                <a:effectLst/>
                <a:latin typeface="+mn-lt"/>
                <a:ea typeface="+mn-ea"/>
                <a:cs typeface="+mn-cs"/>
              </a:rPr>
              <a:t>bipolární</a:t>
            </a:r>
            <a:r>
              <a:rPr lang="cs-CZ" sz="1200" b="0" i="0" kern="1200" dirty="0">
                <a:solidFill>
                  <a:schemeClr val="tx1"/>
                </a:solidFill>
                <a:effectLst/>
                <a:latin typeface="+mn-lt"/>
                <a:ea typeface="+mn-ea"/>
                <a:cs typeface="+mn-cs"/>
              </a:rPr>
              <a:t> - obsahuje jeden axon + jeden dendrit</a:t>
            </a:r>
          </a:p>
          <a:p>
            <a:r>
              <a:rPr lang="cs-CZ" sz="1200" b="1" i="1" kern="1200" dirty="0">
                <a:solidFill>
                  <a:schemeClr val="tx1"/>
                </a:solidFill>
                <a:effectLst/>
                <a:latin typeface="+mn-lt"/>
                <a:ea typeface="+mn-ea"/>
                <a:cs typeface="+mn-cs"/>
              </a:rPr>
              <a:t>Unipolární</a:t>
            </a:r>
            <a:r>
              <a:rPr lang="cs-CZ" sz="1200" b="0" i="0" kern="1200" dirty="0">
                <a:solidFill>
                  <a:schemeClr val="tx1"/>
                </a:solidFill>
                <a:effectLst/>
                <a:latin typeface="+mn-lt"/>
                <a:ea typeface="+mn-ea"/>
                <a:cs typeface="+mn-cs"/>
              </a:rPr>
              <a:t> – obsahuje jeden axon (u člověka téměř nejsou)</a:t>
            </a:r>
          </a:p>
          <a:p>
            <a:r>
              <a:rPr lang="cs-CZ" sz="1200" b="1" i="1" kern="1200" dirty="0" err="1">
                <a:solidFill>
                  <a:schemeClr val="tx1"/>
                </a:solidFill>
                <a:effectLst/>
                <a:latin typeface="+mn-lt"/>
                <a:ea typeface="+mn-ea"/>
                <a:cs typeface="+mn-cs"/>
              </a:rPr>
              <a:t>pseudounipolární</a:t>
            </a:r>
            <a:r>
              <a:rPr lang="cs-CZ" sz="1200" b="0" i="0" kern="1200" dirty="0">
                <a:solidFill>
                  <a:schemeClr val="tx1"/>
                </a:solidFill>
                <a:effectLst/>
                <a:latin typeface="+mn-lt"/>
                <a:ea typeface="+mn-ea"/>
                <a:cs typeface="+mn-cs"/>
              </a:rPr>
              <a:t> - jeden axon + jeden dendrit + splývají</a:t>
            </a:r>
          </a:p>
          <a:p>
            <a:endParaRPr lang="cs-CZ" dirty="0"/>
          </a:p>
        </p:txBody>
      </p:sp>
      <p:sp>
        <p:nvSpPr>
          <p:cNvPr id="4" name="Zástupný symbol pro číslo snímku 3"/>
          <p:cNvSpPr>
            <a:spLocks noGrp="1"/>
          </p:cNvSpPr>
          <p:nvPr>
            <p:ph type="sldNum" sz="quarter" idx="5"/>
          </p:nvPr>
        </p:nvSpPr>
        <p:spPr/>
        <p:txBody>
          <a:bodyPr/>
          <a:lstStyle/>
          <a:p>
            <a:fld id="{D9D29842-4BB4-46EC-8AAA-B6B327E36CC1}" type="slidenum">
              <a:rPr lang="cs-CZ" smtClean="0"/>
              <a:t>6</a:t>
            </a:fld>
            <a:endParaRPr lang="cs-CZ"/>
          </a:p>
        </p:txBody>
      </p:sp>
    </p:spTree>
    <p:extLst>
      <p:ext uri="{BB962C8B-B14F-4D97-AF65-F5344CB8AC3E}">
        <p14:creationId xmlns:p14="http://schemas.microsoft.com/office/powerpoint/2010/main" val="482915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Oligodendrocyt</a:t>
            </a:r>
            <a:r>
              <a:rPr lang="cs-CZ" dirty="0"/>
              <a:t> – CNS </a:t>
            </a:r>
          </a:p>
        </p:txBody>
      </p:sp>
      <p:sp>
        <p:nvSpPr>
          <p:cNvPr id="4" name="Zástupný symbol pro číslo snímku 3"/>
          <p:cNvSpPr>
            <a:spLocks noGrp="1"/>
          </p:cNvSpPr>
          <p:nvPr>
            <p:ph type="sldNum" sz="quarter" idx="5"/>
          </p:nvPr>
        </p:nvSpPr>
        <p:spPr/>
        <p:txBody>
          <a:bodyPr/>
          <a:lstStyle/>
          <a:p>
            <a:fld id="{D9D29842-4BB4-46EC-8AAA-B6B327E36CC1}" type="slidenum">
              <a:rPr lang="cs-CZ" smtClean="0"/>
              <a:t>7</a:t>
            </a:fld>
            <a:endParaRPr lang="cs-CZ"/>
          </a:p>
        </p:txBody>
      </p:sp>
    </p:spTree>
    <p:extLst>
      <p:ext uri="{BB962C8B-B14F-4D97-AF65-F5344CB8AC3E}">
        <p14:creationId xmlns:p14="http://schemas.microsoft.com/office/powerpoint/2010/main" val="262793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NT = neurotransmiter</a:t>
            </a:r>
          </a:p>
        </p:txBody>
      </p:sp>
      <p:sp>
        <p:nvSpPr>
          <p:cNvPr id="4" name="Zástupný symbol pro číslo snímku 3"/>
          <p:cNvSpPr>
            <a:spLocks noGrp="1"/>
          </p:cNvSpPr>
          <p:nvPr>
            <p:ph type="sldNum" sz="quarter" idx="5"/>
          </p:nvPr>
        </p:nvSpPr>
        <p:spPr/>
        <p:txBody>
          <a:bodyPr/>
          <a:lstStyle/>
          <a:p>
            <a:fld id="{D9D29842-4BB4-46EC-8AAA-B6B327E36CC1}" type="slidenum">
              <a:rPr lang="cs-CZ" smtClean="0"/>
              <a:t>10</a:t>
            </a:fld>
            <a:endParaRPr lang="cs-CZ"/>
          </a:p>
        </p:txBody>
      </p:sp>
    </p:spTree>
    <p:extLst>
      <p:ext uri="{BB962C8B-B14F-4D97-AF65-F5344CB8AC3E}">
        <p14:creationId xmlns:p14="http://schemas.microsoft.com/office/powerpoint/2010/main" val="392211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Mícha je uložena ve stejných obalech jako mozek (</a:t>
            </a:r>
            <a:r>
              <a:rPr lang="cs-CZ" dirty="0" err="1"/>
              <a:t>dura</a:t>
            </a:r>
            <a:r>
              <a:rPr lang="cs-CZ" dirty="0"/>
              <a:t> mater, </a:t>
            </a:r>
            <a:r>
              <a:rPr lang="cs-CZ" dirty="0" err="1"/>
              <a:t>arachnoidea</a:t>
            </a:r>
            <a:r>
              <a:rPr lang="cs-CZ" dirty="0"/>
              <a:t>, pia mater)</a:t>
            </a:r>
          </a:p>
        </p:txBody>
      </p:sp>
      <p:sp>
        <p:nvSpPr>
          <p:cNvPr id="4" name="Zástupný symbol pro číslo snímku 3"/>
          <p:cNvSpPr>
            <a:spLocks noGrp="1"/>
          </p:cNvSpPr>
          <p:nvPr>
            <p:ph type="sldNum" sz="quarter" idx="5"/>
          </p:nvPr>
        </p:nvSpPr>
        <p:spPr/>
        <p:txBody>
          <a:bodyPr/>
          <a:lstStyle/>
          <a:p>
            <a:fld id="{D9D29842-4BB4-46EC-8AAA-B6B327E36CC1}" type="slidenum">
              <a:rPr lang="cs-CZ" smtClean="0"/>
              <a:t>17</a:t>
            </a:fld>
            <a:endParaRPr lang="cs-CZ"/>
          </a:p>
        </p:txBody>
      </p:sp>
    </p:spTree>
    <p:extLst>
      <p:ext uri="{BB962C8B-B14F-4D97-AF65-F5344CB8AC3E}">
        <p14:creationId xmlns:p14="http://schemas.microsoft.com/office/powerpoint/2010/main" val="1256829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Žlutá je senzitivita, tedy aferentní dráhy, červená je motorika – tedy eferentní dráhy, fialová je </a:t>
            </a:r>
            <a:r>
              <a:rPr lang="cs-CZ" dirty="0" err="1"/>
              <a:t>visceromotorika</a:t>
            </a:r>
            <a:r>
              <a:rPr lang="cs-CZ" dirty="0"/>
              <a:t> (S + PS)</a:t>
            </a:r>
          </a:p>
        </p:txBody>
      </p:sp>
      <p:sp>
        <p:nvSpPr>
          <p:cNvPr id="4" name="Zástupný symbol pro číslo snímku 3"/>
          <p:cNvSpPr>
            <a:spLocks noGrp="1"/>
          </p:cNvSpPr>
          <p:nvPr>
            <p:ph type="sldNum" sz="quarter" idx="5"/>
          </p:nvPr>
        </p:nvSpPr>
        <p:spPr/>
        <p:txBody>
          <a:bodyPr/>
          <a:lstStyle/>
          <a:p>
            <a:fld id="{D9D29842-4BB4-46EC-8AAA-B6B327E36CC1}" type="slidenum">
              <a:rPr lang="cs-CZ" smtClean="0"/>
              <a:t>21</a:t>
            </a:fld>
            <a:endParaRPr lang="cs-CZ"/>
          </a:p>
        </p:txBody>
      </p:sp>
    </p:spTree>
    <p:extLst>
      <p:ext uri="{BB962C8B-B14F-4D97-AF65-F5344CB8AC3E}">
        <p14:creationId xmlns:p14="http://schemas.microsoft.com/office/powerpoint/2010/main" val="1930059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9D29842-4BB4-46EC-8AAA-B6B327E36CC1}" type="slidenum">
              <a:rPr lang="cs-CZ" smtClean="0"/>
              <a:t>22</a:t>
            </a:fld>
            <a:endParaRPr lang="cs-CZ"/>
          </a:p>
        </p:txBody>
      </p:sp>
    </p:spTree>
    <p:extLst>
      <p:ext uri="{BB962C8B-B14F-4D97-AF65-F5344CB8AC3E}">
        <p14:creationId xmlns:p14="http://schemas.microsoft.com/office/powerpoint/2010/main" val="1899038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Dermatomy!</a:t>
            </a:r>
          </a:p>
        </p:txBody>
      </p:sp>
      <p:sp>
        <p:nvSpPr>
          <p:cNvPr id="4" name="Zástupný symbol pro číslo snímku 3"/>
          <p:cNvSpPr>
            <a:spLocks noGrp="1"/>
          </p:cNvSpPr>
          <p:nvPr>
            <p:ph type="sldNum" sz="quarter" idx="5"/>
          </p:nvPr>
        </p:nvSpPr>
        <p:spPr/>
        <p:txBody>
          <a:bodyPr/>
          <a:lstStyle/>
          <a:p>
            <a:fld id="{D9D29842-4BB4-46EC-8AAA-B6B327E36CC1}" type="slidenum">
              <a:rPr lang="cs-CZ" smtClean="0"/>
              <a:t>29</a:t>
            </a:fld>
            <a:endParaRPr lang="cs-CZ"/>
          </a:p>
        </p:txBody>
      </p:sp>
    </p:spTree>
    <p:extLst>
      <p:ext uri="{BB962C8B-B14F-4D97-AF65-F5344CB8AC3E}">
        <p14:creationId xmlns:p14="http://schemas.microsoft.com/office/powerpoint/2010/main" val="173477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cs-CZ"/>
              <a:t>Kliknutím lze upravit styl.</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B61BEF0D-F0BB-DE4B-95CE-6DB70DBA9567}" type="datetimeFigureOut">
              <a:rPr lang="en-US" dirty="0"/>
              <a:pPr/>
              <a:t>3/24/2020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cs-CZ"/>
              <a:t>Kliknutím lze upravit styl.</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61BEF0D-F0BB-DE4B-95CE-6DB70DBA9567}" type="datetimeFigureOut">
              <a:rPr lang="en-US" dirty="0"/>
              <a:pPr/>
              <a:t>3/24/2020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cs-CZ"/>
              <a:t>Kliknutím lze upravit styl.</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61BEF0D-F0BB-DE4B-95CE-6DB70DBA9567}" type="datetimeFigureOut">
              <a:rPr lang="en-US" dirty="0"/>
              <a:pPr/>
              <a:t>3/24/2020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cs-CZ"/>
              <a:t>Kliknutím lze upravit styl.</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61BEF0D-F0BB-DE4B-95CE-6DB70DBA9567}" type="datetimeFigureOut">
              <a:rPr lang="en-US" dirty="0"/>
              <a:pPr/>
              <a:t>3/24/2020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cs-CZ"/>
              <a:t>Kliknutím lze upravit styl.</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cs-CZ"/>
              <a:t>Po kliknutí můžete upravovat styly textu v předloze.</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61BEF0D-F0BB-DE4B-95CE-6DB70DBA9567}" type="datetimeFigureOut">
              <a:rPr lang="en-US" dirty="0"/>
              <a:pPr/>
              <a:t>3/24/2020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cs-CZ"/>
              <a:t>Kliknutím lze upravit styl.</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cs-CZ"/>
              <a:t>Po kliknutí můžete upravovat styly textu v předloze.</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61BEF0D-F0BB-DE4B-95CE-6DB70DBA9567}" type="datetimeFigureOut">
              <a:rPr lang="en-US" dirty="0"/>
              <a:pPr/>
              <a:t>3/24/2020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nchor="ct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cs-CZ"/>
              <a:t>Kliknutím lze upravit styl.</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61BEF0D-F0BB-DE4B-95CE-6DB70DBA9567}" type="datetimeFigureOut">
              <a:rPr lang="en-US" dirty="0"/>
              <a:pPr/>
              <a:t>3/24/2020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3/24/2020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cs-CZ"/>
              <a:t>Kliknutím lze upravit styl.</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B61BEF0D-F0BB-DE4B-95CE-6DB70DBA9567}" type="datetimeFigureOut">
              <a:rPr lang="en-US" dirty="0"/>
              <a:pPr/>
              <a:t>3/24/2020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cs-CZ"/>
              <a:t>Kliknutím lze upravit styl.</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3/24/2020</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3/24/2020</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customXml" Target="../ink/ink6.xml"/><Relationship Id="rId2"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customXml" Target="../ink/ink3.xml"/><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customXml" Target="../ink/ink5.xml"/><Relationship Id="rId4" Type="http://schemas.openxmlformats.org/officeDocument/2006/relationships/customXml" Target="../ink/ink2.xml"/><Relationship Id="rId9"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bio.rutgers.edu/~gb102/lab_5/103ar.html" TargetMode="External"/><Relationship Id="rId2" Type="http://schemas.openxmlformats.org/officeDocument/2006/relationships/image" Target="../media/image56.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17" Type="http://schemas.openxmlformats.org/officeDocument/2006/relationships/image" Target="../media/image13.png"/><Relationship Id="rId2" Type="http://schemas.openxmlformats.org/officeDocument/2006/relationships/image" Target="../media/image11.jpeg"/><Relationship Id="rId16" Type="http://schemas.openxmlformats.org/officeDocument/2006/relationships/customXml" Target="../ink/ink9.xml"/><Relationship Id="rId1" Type="http://schemas.openxmlformats.org/officeDocument/2006/relationships/slideLayout" Target="../slideLayouts/slideLayout7.xml"/><Relationship Id="rId6" Type="http://schemas.openxmlformats.org/officeDocument/2006/relationships/customXml" Target="../ink/ink8.xml"/><Relationship Id="rId5" Type="http://schemas.openxmlformats.org/officeDocument/2006/relationships/image" Target="../media/image115.png"/><Relationship Id="rId15" Type="http://schemas.openxmlformats.org/officeDocument/2006/relationships/image" Target="../media/image120.png"/><Relationship Id="rId4" Type="http://schemas.openxmlformats.org/officeDocument/2006/relationships/customXml" Target="../ink/ink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08303D-9345-4308-82F2-26569486DAFF}"/>
              </a:ext>
            </a:extLst>
          </p:cNvPr>
          <p:cNvSpPr>
            <a:spLocks noGrp="1"/>
          </p:cNvSpPr>
          <p:nvPr>
            <p:ph type="ctrTitle"/>
          </p:nvPr>
        </p:nvSpPr>
        <p:spPr/>
        <p:txBody>
          <a:bodyPr/>
          <a:lstStyle/>
          <a:p>
            <a:r>
              <a:rPr lang="cs-CZ" dirty="0"/>
              <a:t>PERIFERNÍ NERVOVÝ SYSTÉM + AUTONOMNÍ NERVOVÝ SYSTÉM</a:t>
            </a:r>
          </a:p>
        </p:txBody>
      </p:sp>
      <p:sp>
        <p:nvSpPr>
          <p:cNvPr id="3" name="Podnadpis 2">
            <a:extLst>
              <a:ext uri="{FF2B5EF4-FFF2-40B4-BE49-F238E27FC236}">
                <a16:creationId xmlns:a16="http://schemas.microsoft.com/office/drawing/2014/main" id="{DCDD1A33-E7D6-49A1-9243-0FE6436D2ED6}"/>
              </a:ext>
            </a:extLst>
          </p:cNvPr>
          <p:cNvSpPr>
            <a:spLocks noGrp="1"/>
          </p:cNvSpPr>
          <p:nvPr>
            <p:ph type="subTitle" idx="1"/>
          </p:nvPr>
        </p:nvSpPr>
        <p:spPr/>
        <p:txBody>
          <a:bodyPr/>
          <a:lstStyle/>
          <a:p>
            <a:r>
              <a:rPr lang="cs-CZ" dirty="0"/>
              <a:t>Jana Vaněčková</a:t>
            </a:r>
          </a:p>
        </p:txBody>
      </p:sp>
    </p:spTree>
    <p:extLst>
      <p:ext uri="{BB962C8B-B14F-4D97-AF65-F5344CB8AC3E}">
        <p14:creationId xmlns:p14="http://schemas.microsoft.com/office/powerpoint/2010/main" val="2986247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C7081E-672F-4169-BDB5-A76F0CFCA713}"/>
              </a:ext>
            </a:extLst>
          </p:cNvPr>
          <p:cNvSpPr>
            <a:spLocks noGrp="1"/>
          </p:cNvSpPr>
          <p:nvPr>
            <p:ph type="title"/>
          </p:nvPr>
        </p:nvSpPr>
        <p:spPr/>
        <p:txBody>
          <a:bodyPr/>
          <a:lstStyle/>
          <a:p>
            <a:r>
              <a:rPr lang="cs-CZ" dirty="0"/>
              <a:t>synapse</a:t>
            </a:r>
          </a:p>
        </p:txBody>
      </p:sp>
      <p:sp>
        <p:nvSpPr>
          <p:cNvPr id="3" name="Zástupný obsah 2">
            <a:extLst>
              <a:ext uri="{FF2B5EF4-FFF2-40B4-BE49-F238E27FC236}">
                <a16:creationId xmlns:a16="http://schemas.microsoft.com/office/drawing/2014/main" id="{83BA8BF0-B7E3-4A50-A6DB-0EB3AFA0B2A7}"/>
              </a:ext>
            </a:extLst>
          </p:cNvPr>
          <p:cNvSpPr>
            <a:spLocks noGrp="1"/>
          </p:cNvSpPr>
          <p:nvPr>
            <p:ph idx="1"/>
          </p:nvPr>
        </p:nvSpPr>
        <p:spPr>
          <a:xfrm>
            <a:off x="1141413" y="2666999"/>
            <a:ext cx="3093703" cy="3701717"/>
          </a:xfrm>
        </p:spPr>
        <p:txBody>
          <a:bodyPr/>
          <a:lstStyle/>
          <a:p>
            <a:r>
              <a:rPr lang="cs-CZ" i="1" dirty="0"/>
              <a:t>Vzruch do presynaptického </a:t>
            </a:r>
            <a:r>
              <a:rPr lang="cs-CZ" i="1" dirty="0" err="1"/>
              <a:t>zak</a:t>
            </a:r>
            <a:r>
              <a:rPr lang="cs-CZ" i="1" dirty="0"/>
              <a:t>. → depolarizace → otevření Ca2+ kanálů → Ca2+ do b. → posunutí vezikulu s </a:t>
            </a:r>
            <a:r>
              <a:rPr lang="cs-CZ" i="1" dirty="0" err="1"/>
              <a:t>nt</a:t>
            </a:r>
            <a:r>
              <a:rPr lang="cs-CZ" i="1" dirty="0"/>
              <a:t> k membráně → vylití → vazba na receptory </a:t>
            </a:r>
            <a:r>
              <a:rPr lang="cs-CZ" i="1" dirty="0" err="1"/>
              <a:t>postsynapt</a:t>
            </a:r>
            <a:r>
              <a:rPr lang="cs-CZ" i="1" dirty="0"/>
              <a:t>. Mem. + degradace NT</a:t>
            </a:r>
          </a:p>
          <a:p>
            <a:endParaRPr lang="cs-CZ" dirty="0"/>
          </a:p>
        </p:txBody>
      </p:sp>
      <p:pic>
        <p:nvPicPr>
          <p:cNvPr id="2050" name="Picture 2" descr="Image result for synapsis neurons">
            <a:extLst>
              <a:ext uri="{FF2B5EF4-FFF2-40B4-BE49-F238E27FC236}">
                <a16:creationId xmlns:a16="http://schemas.microsoft.com/office/drawing/2014/main" id="{5E79C1FD-F6A5-46AF-AB57-51A37DDC37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6707" y="2005263"/>
            <a:ext cx="7655293" cy="4784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719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F319B3D-E0BE-4947-9B89-D420AD6D0EC5}"/>
              </a:ext>
            </a:extLst>
          </p:cNvPr>
          <p:cNvSpPr>
            <a:spLocks noGrp="1"/>
          </p:cNvSpPr>
          <p:nvPr>
            <p:ph type="title"/>
          </p:nvPr>
        </p:nvSpPr>
        <p:spPr/>
        <p:txBody>
          <a:bodyPr/>
          <a:lstStyle/>
          <a:p>
            <a:r>
              <a:rPr lang="cs-CZ" dirty="0"/>
              <a:t>neurotransmitery</a:t>
            </a:r>
          </a:p>
        </p:txBody>
      </p:sp>
      <p:sp>
        <p:nvSpPr>
          <p:cNvPr id="3" name="Zástupný obsah 2">
            <a:extLst>
              <a:ext uri="{FF2B5EF4-FFF2-40B4-BE49-F238E27FC236}">
                <a16:creationId xmlns:a16="http://schemas.microsoft.com/office/drawing/2014/main" id="{A48984A1-6591-45E0-BB52-9E71C9C7ACC8}"/>
              </a:ext>
            </a:extLst>
          </p:cNvPr>
          <p:cNvSpPr>
            <a:spLocks noGrp="1"/>
          </p:cNvSpPr>
          <p:nvPr>
            <p:ph idx="1"/>
          </p:nvPr>
        </p:nvSpPr>
        <p:spPr>
          <a:xfrm>
            <a:off x="1141413" y="2666999"/>
            <a:ext cx="6478587" cy="3581401"/>
          </a:xfrm>
        </p:spPr>
        <p:txBody>
          <a:bodyPr>
            <a:normAutofit/>
          </a:bodyPr>
          <a:lstStyle/>
          <a:p>
            <a:r>
              <a:rPr lang="cs-CZ" dirty="0"/>
              <a:t>Chemická látka přenášející vzruch </a:t>
            </a:r>
          </a:p>
          <a:p>
            <a:pPr lvl="1"/>
            <a:r>
              <a:rPr lang="cs-CZ" dirty="0"/>
              <a:t>Vznik v presynaptické membráně</a:t>
            </a:r>
          </a:p>
          <a:p>
            <a:pPr lvl="1"/>
            <a:r>
              <a:rPr lang="cs-CZ" dirty="0"/>
              <a:t>Vazba na postsynaptickou membránu + vyvolání specifické odezvy</a:t>
            </a:r>
          </a:p>
          <a:p>
            <a:pPr marL="457200" indent="-457200">
              <a:buAutoNum type="arabicPeriod"/>
            </a:pPr>
            <a:r>
              <a:rPr lang="cs-CZ" dirty="0"/>
              <a:t>Excitační -&gt; vedou ke * akčního potenciálu</a:t>
            </a:r>
          </a:p>
          <a:p>
            <a:pPr marL="914400" lvl="1" indent="-457200">
              <a:buAutoNum type="arabicPeriod"/>
            </a:pPr>
            <a:r>
              <a:rPr lang="cs-CZ" dirty="0"/>
              <a:t>Glutamát, acetylcholin, katecholaminy, serotonin</a:t>
            </a:r>
          </a:p>
          <a:p>
            <a:pPr marL="457200" indent="-457200">
              <a:buAutoNum type="arabicPeriod"/>
            </a:pPr>
            <a:r>
              <a:rPr lang="cs-CZ" dirty="0"/>
              <a:t>Inhibiční -&gt; nevedou ke * akčního potenciálu</a:t>
            </a:r>
          </a:p>
          <a:p>
            <a:pPr marL="914400" lvl="1" indent="-457200">
              <a:buAutoNum type="arabicPeriod"/>
            </a:pPr>
            <a:r>
              <a:rPr lang="cs-CZ" dirty="0"/>
              <a:t>GABA, acetylcholin, katecholaminy, serotonin</a:t>
            </a:r>
          </a:p>
        </p:txBody>
      </p:sp>
      <p:pic>
        <p:nvPicPr>
          <p:cNvPr id="1026" name="Picture 2" descr="Image result for neurotransmitters">
            <a:extLst>
              <a:ext uri="{FF2B5EF4-FFF2-40B4-BE49-F238E27FC236}">
                <a16:creationId xmlns:a16="http://schemas.microsoft.com/office/drawing/2014/main" id="{B4C6BFB8-E457-400F-8FE9-89F7432CFB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032" y="609600"/>
            <a:ext cx="4782337" cy="2793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3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36E14EF9-FAB8-4420-A801-259A6DB3EEEE}"/>
              </a:ext>
            </a:extLst>
          </p:cNvPr>
          <p:cNvSpPr>
            <a:spLocks noGrp="1"/>
          </p:cNvSpPr>
          <p:nvPr>
            <p:ph type="title"/>
          </p:nvPr>
        </p:nvSpPr>
        <p:spPr/>
        <p:txBody>
          <a:bodyPr/>
          <a:lstStyle/>
          <a:p>
            <a:r>
              <a:rPr lang="cs-CZ" dirty="0"/>
              <a:t>Jaké jsou (funkční) typy nervových vláken?</a:t>
            </a:r>
          </a:p>
        </p:txBody>
      </p:sp>
      <p:sp>
        <p:nvSpPr>
          <p:cNvPr id="4" name="Zástupný obsah 3">
            <a:extLst>
              <a:ext uri="{FF2B5EF4-FFF2-40B4-BE49-F238E27FC236}">
                <a16:creationId xmlns:a16="http://schemas.microsoft.com/office/drawing/2014/main" id="{28B00C5E-037C-46F8-A47C-465C082A819A}"/>
              </a:ext>
            </a:extLst>
          </p:cNvPr>
          <p:cNvSpPr>
            <a:spLocks noGrp="1"/>
          </p:cNvSpPr>
          <p:nvPr>
            <p:ph idx="1"/>
          </p:nvPr>
        </p:nvSpPr>
        <p:spPr>
          <a:xfrm>
            <a:off x="1141413" y="2514600"/>
            <a:ext cx="9905998" cy="4210665"/>
          </a:xfrm>
        </p:spPr>
        <p:txBody>
          <a:bodyPr>
            <a:normAutofit/>
          </a:bodyPr>
          <a:lstStyle/>
          <a:p>
            <a:r>
              <a:rPr lang="cs-CZ" sz="1800" dirty="0"/>
              <a:t>NERVOVÁ VLÁKNA = AXONY – V PNS jako </a:t>
            </a:r>
            <a:r>
              <a:rPr lang="cs-CZ" sz="1800" b="1" dirty="0"/>
              <a:t>nervy, </a:t>
            </a:r>
            <a:r>
              <a:rPr lang="cs-CZ" sz="1800" dirty="0"/>
              <a:t>v CNS jako </a:t>
            </a:r>
            <a:r>
              <a:rPr lang="cs-CZ" sz="1800" b="1" dirty="0"/>
              <a:t>dráhy</a:t>
            </a:r>
            <a:endParaRPr lang="cs-CZ" sz="1800" dirty="0"/>
          </a:p>
          <a:p>
            <a:r>
              <a:rPr lang="cs-CZ" sz="1800" dirty="0"/>
              <a:t>Inervace = zásobování určité části těla vlákny nervů konkrétního nervu</a:t>
            </a:r>
          </a:p>
          <a:p>
            <a:r>
              <a:rPr lang="cs-CZ" sz="1800" b="1" dirty="0" err="1">
                <a:solidFill>
                  <a:schemeClr val="accent1">
                    <a:lumMod val="60000"/>
                    <a:lumOff val="40000"/>
                  </a:schemeClr>
                </a:solidFill>
              </a:rPr>
              <a:t>Somatomotorická</a:t>
            </a:r>
            <a:r>
              <a:rPr lang="cs-CZ" sz="1800" b="1" dirty="0">
                <a:solidFill>
                  <a:schemeClr val="accent1">
                    <a:lumMod val="60000"/>
                    <a:lumOff val="40000"/>
                  </a:schemeClr>
                </a:solidFill>
              </a:rPr>
              <a:t> inervace </a:t>
            </a:r>
            <a:r>
              <a:rPr lang="cs-CZ" sz="1800" dirty="0"/>
              <a:t>(motorická)</a:t>
            </a:r>
          </a:p>
          <a:p>
            <a:r>
              <a:rPr lang="cs-CZ" sz="1800" b="1" dirty="0" err="1">
                <a:solidFill>
                  <a:schemeClr val="accent1">
                    <a:lumMod val="60000"/>
                    <a:lumOff val="40000"/>
                  </a:schemeClr>
                </a:solidFill>
              </a:rPr>
              <a:t>Visceromotorická</a:t>
            </a:r>
            <a:r>
              <a:rPr lang="cs-CZ" sz="1800" b="1" dirty="0">
                <a:solidFill>
                  <a:schemeClr val="accent1">
                    <a:lumMod val="60000"/>
                    <a:lumOff val="40000"/>
                  </a:schemeClr>
                </a:solidFill>
              </a:rPr>
              <a:t> inervace </a:t>
            </a:r>
            <a:r>
              <a:rPr lang="cs-CZ" sz="1800" dirty="0"/>
              <a:t>(</a:t>
            </a:r>
            <a:r>
              <a:rPr lang="cs-CZ" sz="1800" dirty="0" err="1"/>
              <a:t>sympaticus</a:t>
            </a:r>
            <a:r>
              <a:rPr lang="cs-CZ" sz="1800" dirty="0"/>
              <a:t> + parasympatikus)</a:t>
            </a:r>
          </a:p>
          <a:p>
            <a:r>
              <a:rPr lang="cs-CZ" sz="1800" b="1" dirty="0" err="1">
                <a:solidFill>
                  <a:schemeClr val="accent1">
                    <a:lumMod val="60000"/>
                    <a:lumOff val="40000"/>
                  </a:schemeClr>
                </a:solidFill>
              </a:rPr>
              <a:t>Somatosenzitivní</a:t>
            </a:r>
            <a:r>
              <a:rPr lang="cs-CZ" sz="1800" b="1" dirty="0">
                <a:solidFill>
                  <a:schemeClr val="accent1">
                    <a:lumMod val="60000"/>
                    <a:lumOff val="40000"/>
                  </a:schemeClr>
                </a:solidFill>
              </a:rPr>
              <a:t> inervace </a:t>
            </a:r>
            <a:r>
              <a:rPr lang="cs-CZ" sz="1800" dirty="0"/>
              <a:t>(</a:t>
            </a:r>
            <a:r>
              <a:rPr lang="cs-CZ" sz="1800" dirty="0" err="1"/>
              <a:t>sezitivní</a:t>
            </a:r>
            <a:r>
              <a:rPr lang="cs-CZ" sz="1800" dirty="0"/>
              <a:t>)</a:t>
            </a:r>
          </a:p>
          <a:p>
            <a:r>
              <a:rPr lang="cs-CZ" sz="1800" b="1" dirty="0" err="1">
                <a:solidFill>
                  <a:schemeClr val="accent1">
                    <a:lumMod val="60000"/>
                    <a:lumOff val="40000"/>
                  </a:schemeClr>
                </a:solidFill>
              </a:rPr>
              <a:t>Viscerosenzitivní</a:t>
            </a:r>
            <a:r>
              <a:rPr lang="cs-CZ" sz="1800" b="1" dirty="0">
                <a:solidFill>
                  <a:schemeClr val="accent1">
                    <a:lumMod val="60000"/>
                    <a:lumOff val="40000"/>
                  </a:schemeClr>
                </a:solidFill>
              </a:rPr>
              <a:t> inervace</a:t>
            </a:r>
          </a:p>
          <a:p>
            <a:pPr lvl="1"/>
            <a:r>
              <a:rPr lang="cs-CZ" sz="1600" dirty="0"/>
              <a:t>Receptory v tkáních (chemoreceptory, baroreceptory,..)</a:t>
            </a:r>
          </a:p>
          <a:p>
            <a:r>
              <a:rPr lang="cs-CZ" sz="1800" b="1" dirty="0">
                <a:solidFill>
                  <a:schemeClr val="accent1">
                    <a:lumMod val="60000"/>
                    <a:lumOff val="40000"/>
                  </a:schemeClr>
                </a:solidFill>
              </a:rPr>
              <a:t>Senzorická</a:t>
            </a:r>
            <a:r>
              <a:rPr lang="cs-CZ" sz="1800" dirty="0"/>
              <a:t> – ze smyslových orgánů</a:t>
            </a:r>
          </a:p>
          <a:p>
            <a:pPr marL="457200" indent="-457200">
              <a:buAutoNum type="alphaUcPeriod"/>
            </a:pPr>
            <a:r>
              <a:rPr lang="cs-CZ" sz="1800" b="1" dirty="0">
                <a:solidFill>
                  <a:schemeClr val="accent4">
                    <a:lumMod val="60000"/>
                    <a:lumOff val="40000"/>
                  </a:schemeClr>
                </a:solidFill>
              </a:rPr>
              <a:t>Dostředivá vlákna (aferentní)</a:t>
            </a:r>
          </a:p>
          <a:p>
            <a:pPr marL="457200" indent="-457200">
              <a:buAutoNum type="alphaUcPeriod"/>
            </a:pPr>
            <a:r>
              <a:rPr lang="cs-CZ" sz="1800" b="1" dirty="0">
                <a:solidFill>
                  <a:schemeClr val="accent4">
                    <a:lumMod val="60000"/>
                    <a:lumOff val="40000"/>
                  </a:schemeClr>
                </a:solidFill>
              </a:rPr>
              <a:t>Odstředivá vlákna (eferentní)</a:t>
            </a:r>
          </a:p>
          <a:p>
            <a:endParaRPr lang="cs-CZ" sz="1800" dirty="0"/>
          </a:p>
          <a:p>
            <a:endParaRPr lang="cs-CZ" sz="1800" dirty="0"/>
          </a:p>
        </p:txBody>
      </p:sp>
    </p:spTree>
    <p:extLst>
      <p:ext uri="{BB962C8B-B14F-4D97-AF65-F5344CB8AC3E}">
        <p14:creationId xmlns:p14="http://schemas.microsoft.com/office/powerpoint/2010/main" val="967793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peripheral nerve anatomy">
            <a:extLst>
              <a:ext uri="{FF2B5EF4-FFF2-40B4-BE49-F238E27FC236}">
                <a16:creationId xmlns:a16="http://schemas.microsoft.com/office/drawing/2014/main" id="{9A868362-588E-4774-A8FC-D69512DA5C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1213" y="0"/>
            <a:ext cx="80295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125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Kapitola 12 - 05-03">
            <a:extLst>
              <a:ext uri="{FF2B5EF4-FFF2-40B4-BE49-F238E27FC236}">
                <a16:creationId xmlns:a16="http://schemas.microsoft.com/office/drawing/2014/main" id="{89D88285-CCA0-4D30-9D35-F4B54DA8DA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8073" y="-16376"/>
            <a:ext cx="93710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281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73EE65-865B-4A67-9E62-39F9DEC0D6E6}"/>
              </a:ext>
            </a:extLst>
          </p:cNvPr>
          <p:cNvSpPr>
            <a:spLocks noGrp="1"/>
          </p:cNvSpPr>
          <p:nvPr>
            <p:ph type="title"/>
          </p:nvPr>
        </p:nvSpPr>
        <p:spPr/>
        <p:txBody>
          <a:bodyPr/>
          <a:lstStyle/>
          <a:p>
            <a:r>
              <a:rPr lang="cs-CZ" dirty="0" err="1"/>
              <a:t>Pns</a:t>
            </a:r>
            <a:r>
              <a:rPr lang="cs-CZ" dirty="0"/>
              <a:t> + </a:t>
            </a:r>
            <a:r>
              <a:rPr lang="cs-CZ" dirty="0" err="1"/>
              <a:t>ans</a:t>
            </a:r>
            <a:endParaRPr lang="cs-CZ" dirty="0"/>
          </a:p>
        </p:txBody>
      </p:sp>
      <p:sp>
        <p:nvSpPr>
          <p:cNvPr id="3" name="Zástupný obsah 2">
            <a:extLst>
              <a:ext uri="{FF2B5EF4-FFF2-40B4-BE49-F238E27FC236}">
                <a16:creationId xmlns:a16="http://schemas.microsoft.com/office/drawing/2014/main" id="{8BE6E382-E4D9-4C3B-98C7-AFAB3E0419FA}"/>
              </a:ext>
            </a:extLst>
          </p:cNvPr>
          <p:cNvSpPr>
            <a:spLocks noGrp="1"/>
          </p:cNvSpPr>
          <p:nvPr>
            <p:ph idx="1"/>
          </p:nvPr>
        </p:nvSpPr>
        <p:spPr>
          <a:xfrm>
            <a:off x="1141412" y="2666999"/>
            <a:ext cx="10713703" cy="3124201"/>
          </a:xfrm>
        </p:spPr>
        <p:txBody>
          <a:bodyPr>
            <a:normAutofit/>
          </a:bodyPr>
          <a:lstStyle/>
          <a:p>
            <a:r>
              <a:rPr lang="cs-CZ" b="1" dirty="0">
                <a:solidFill>
                  <a:schemeClr val="accent1">
                    <a:lumMod val="60000"/>
                    <a:lumOff val="40000"/>
                  </a:schemeClr>
                </a:solidFill>
              </a:rPr>
              <a:t>PNS</a:t>
            </a:r>
          </a:p>
          <a:p>
            <a:r>
              <a:rPr lang="cs-CZ" dirty="0">
                <a:solidFill>
                  <a:schemeClr val="accent1">
                    <a:lumMod val="60000"/>
                    <a:lumOff val="40000"/>
                  </a:schemeClr>
                </a:solidFill>
              </a:rPr>
              <a:t>31 PÁRŮ MÍŠNÍCH NERVŮ (KRČNÍ, HRUDNÍ, BEDERNÍ, KŘÍŽOVÉ, KOSTRČNÍ)</a:t>
            </a:r>
          </a:p>
          <a:p>
            <a:pPr marL="0" indent="0">
              <a:buNone/>
            </a:pPr>
            <a:r>
              <a:rPr lang="cs-CZ" dirty="0">
                <a:solidFill>
                  <a:schemeClr val="accent1">
                    <a:lumMod val="60000"/>
                    <a:lumOff val="40000"/>
                  </a:schemeClr>
                </a:solidFill>
              </a:rPr>
              <a:t>	+</a:t>
            </a:r>
          </a:p>
          <a:p>
            <a:r>
              <a:rPr lang="cs-CZ" dirty="0">
                <a:solidFill>
                  <a:schemeClr val="accent1">
                    <a:lumMod val="60000"/>
                    <a:lumOff val="40000"/>
                  </a:schemeClr>
                </a:solidFill>
              </a:rPr>
              <a:t>12 PÁRU HLAVOVÝCH NERVŮ</a:t>
            </a:r>
          </a:p>
          <a:p>
            <a:r>
              <a:rPr lang="cs-CZ" b="1" dirty="0">
                <a:solidFill>
                  <a:schemeClr val="accent1">
                    <a:lumMod val="60000"/>
                    <a:lumOff val="40000"/>
                  </a:schemeClr>
                </a:solidFill>
              </a:rPr>
              <a:t>ANS</a:t>
            </a:r>
          </a:p>
          <a:p>
            <a:r>
              <a:rPr lang="cs-CZ" dirty="0">
                <a:solidFill>
                  <a:schemeClr val="accent1">
                    <a:lumMod val="60000"/>
                    <a:lumOff val="40000"/>
                  </a:schemeClr>
                </a:solidFill>
              </a:rPr>
              <a:t>SYMPATICUS + PARASYMPATICUS + ENTERÁLNÍ NERVOVÝ SYSTÉM</a:t>
            </a:r>
          </a:p>
          <a:p>
            <a:pPr>
              <a:buFont typeface="Wingdings" panose="05000000000000000000" pitchFamily="2" charset="2"/>
              <a:buChar char="v"/>
            </a:pPr>
            <a:r>
              <a:rPr lang="cs-CZ" dirty="0">
                <a:solidFill>
                  <a:schemeClr val="accent4">
                    <a:lumMod val="60000"/>
                    <a:lumOff val="40000"/>
                  </a:schemeClr>
                </a:solidFill>
              </a:rPr>
              <a:t>NERVY + GANGLIA</a:t>
            </a:r>
          </a:p>
        </p:txBody>
      </p:sp>
    </p:spTree>
    <p:extLst>
      <p:ext uri="{BB962C8B-B14F-4D97-AF65-F5344CB8AC3E}">
        <p14:creationId xmlns:p14="http://schemas.microsoft.com/office/powerpoint/2010/main" val="4102831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025861-663C-4712-B953-DE2088D68121}"/>
              </a:ext>
            </a:extLst>
          </p:cNvPr>
          <p:cNvSpPr>
            <a:spLocks noGrp="1"/>
          </p:cNvSpPr>
          <p:nvPr>
            <p:ph type="title"/>
          </p:nvPr>
        </p:nvSpPr>
        <p:spPr/>
        <p:txBody>
          <a:bodyPr/>
          <a:lstStyle/>
          <a:p>
            <a:r>
              <a:rPr lang="cs-CZ" dirty="0"/>
              <a:t>Nervové dráhy </a:t>
            </a:r>
          </a:p>
        </p:txBody>
      </p:sp>
      <p:sp>
        <p:nvSpPr>
          <p:cNvPr id="3" name="Zástupný obsah 2">
            <a:extLst>
              <a:ext uri="{FF2B5EF4-FFF2-40B4-BE49-F238E27FC236}">
                <a16:creationId xmlns:a16="http://schemas.microsoft.com/office/drawing/2014/main" id="{6CC2B3D7-4EDA-4F5C-B406-143935A3009D}"/>
              </a:ext>
            </a:extLst>
          </p:cNvPr>
          <p:cNvSpPr>
            <a:spLocks noGrp="1"/>
          </p:cNvSpPr>
          <p:nvPr>
            <p:ph idx="1"/>
          </p:nvPr>
        </p:nvSpPr>
        <p:spPr/>
        <p:txBody>
          <a:bodyPr/>
          <a:lstStyle/>
          <a:p>
            <a:r>
              <a:rPr lang="cs-CZ" dirty="0"/>
              <a:t>Svazky axonů neuronů</a:t>
            </a:r>
          </a:p>
          <a:p>
            <a:r>
              <a:rPr lang="cs-CZ" dirty="0"/>
              <a:t>Vedou nervové vzruchy stejné povahy</a:t>
            </a:r>
          </a:p>
          <a:p>
            <a:r>
              <a:rPr lang="cs-CZ" dirty="0"/>
              <a:t>Dělení dle:</a:t>
            </a:r>
          </a:p>
          <a:p>
            <a:pPr lvl="1"/>
            <a:r>
              <a:rPr lang="cs-CZ" dirty="0"/>
              <a:t>Počtu neuronů (1-neuronové, 2-neuronové,…4-neuronové)</a:t>
            </a:r>
          </a:p>
          <a:p>
            <a:pPr lvl="1"/>
            <a:r>
              <a:rPr lang="cs-CZ" dirty="0"/>
              <a:t>Modality, kterou přenáší (motorické, senzitivní, somatické, viscerální)</a:t>
            </a:r>
          </a:p>
          <a:p>
            <a:pPr lvl="1"/>
            <a:r>
              <a:rPr lang="cs-CZ" dirty="0"/>
              <a:t>Směr šíření vzruchu( (vzestupné, sestupné)</a:t>
            </a:r>
          </a:p>
          <a:p>
            <a:pPr lvl="1"/>
            <a:r>
              <a:rPr lang="cs-CZ" dirty="0"/>
              <a:t>…</a:t>
            </a:r>
          </a:p>
          <a:p>
            <a:pPr lvl="1"/>
            <a:endParaRPr lang="cs-CZ" dirty="0"/>
          </a:p>
        </p:txBody>
      </p:sp>
    </p:spTree>
    <p:extLst>
      <p:ext uri="{BB962C8B-B14F-4D97-AF65-F5344CB8AC3E}">
        <p14:creationId xmlns:p14="http://schemas.microsoft.com/office/powerpoint/2010/main" val="28298552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9FE360-B674-4732-A863-705DEF6337EC}"/>
              </a:ext>
            </a:extLst>
          </p:cNvPr>
          <p:cNvSpPr>
            <a:spLocks noGrp="1"/>
          </p:cNvSpPr>
          <p:nvPr>
            <p:ph type="title"/>
          </p:nvPr>
        </p:nvSpPr>
        <p:spPr/>
        <p:txBody>
          <a:bodyPr/>
          <a:lstStyle/>
          <a:p>
            <a:r>
              <a:rPr lang="cs-CZ" dirty="0"/>
              <a:t>Mícha</a:t>
            </a:r>
          </a:p>
        </p:txBody>
      </p:sp>
      <p:sp>
        <p:nvSpPr>
          <p:cNvPr id="3" name="Zástupný obsah 2">
            <a:extLst>
              <a:ext uri="{FF2B5EF4-FFF2-40B4-BE49-F238E27FC236}">
                <a16:creationId xmlns:a16="http://schemas.microsoft.com/office/drawing/2014/main" id="{7BAF2DAD-4902-4B78-8743-1FB77B1FFC6E}"/>
              </a:ext>
            </a:extLst>
          </p:cNvPr>
          <p:cNvSpPr>
            <a:spLocks noGrp="1"/>
          </p:cNvSpPr>
          <p:nvPr>
            <p:ph idx="1"/>
          </p:nvPr>
        </p:nvSpPr>
        <p:spPr>
          <a:xfrm>
            <a:off x="1141413" y="2667000"/>
            <a:ext cx="5066882" cy="3702718"/>
          </a:xfrm>
        </p:spPr>
        <p:txBody>
          <a:bodyPr>
            <a:normAutofit/>
          </a:bodyPr>
          <a:lstStyle/>
          <a:p>
            <a:r>
              <a:rPr lang="cs-CZ" dirty="0"/>
              <a:t>Součást CNS</a:t>
            </a:r>
          </a:p>
          <a:p>
            <a:r>
              <a:rPr lang="cs-CZ" dirty="0"/>
              <a:t>Provazec nervové tkáně o délce 40-45 cm, uložena v páteřním kanále </a:t>
            </a:r>
          </a:p>
          <a:p>
            <a:r>
              <a:rPr lang="cs-CZ" dirty="0"/>
              <a:t>Šedá a bílá hmota </a:t>
            </a:r>
          </a:p>
          <a:p>
            <a:r>
              <a:rPr lang="cs-CZ" dirty="0"/>
              <a:t>Začátek = </a:t>
            </a:r>
            <a:r>
              <a:rPr lang="cs-CZ" dirty="0" err="1"/>
              <a:t>foramen</a:t>
            </a:r>
            <a:r>
              <a:rPr lang="cs-CZ" dirty="0"/>
              <a:t> </a:t>
            </a:r>
            <a:r>
              <a:rPr lang="cs-CZ" dirty="0" err="1"/>
              <a:t>magnum</a:t>
            </a:r>
            <a:endParaRPr lang="cs-CZ" dirty="0"/>
          </a:p>
          <a:p>
            <a:pPr lvl="1"/>
            <a:r>
              <a:rPr lang="cs-CZ" dirty="0"/>
              <a:t>První odstup = os </a:t>
            </a:r>
            <a:r>
              <a:rPr lang="cs-CZ" dirty="0" err="1"/>
              <a:t>occipitalis</a:t>
            </a:r>
            <a:r>
              <a:rPr lang="cs-CZ" dirty="0"/>
              <a:t>/atlas</a:t>
            </a:r>
          </a:p>
          <a:p>
            <a:r>
              <a:rPr lang="cs-CZ" dirty="0"/>
              <a:t>Konec = L1-L2 (jako Co)</a:t>
            </a:r>
          </a:p>
          <a:p>
            <a:r>
              <a:rPr lang="cs-CZ" dirty="0"/>
              <a:t>Poté </a:t>
            </a:r>
            <a:r>
              <a:rPr lang="cs-CZ" dirty="0" err="1"/>
              <a:t>cauda</a:t>
            </a:r>
            <a:r>
              <a:rPr lang="cs-CZ" dirty="0"/>
              <a:t> </a:t>
            </a:r>
            <a:r>
              <a:rPr lang="cs-CZ" dirty="0" err="1"/>
              <a:t>equina</a:t>
            </a:r>
            <a:endParaRPr lang="cs-CZ" dirty="0"/>
          </a:p>
          <a:p>
            <a:pPr lvl="1"/>
            <a:endParaRPr lang="cs-CZ" dirty="0"/>
          </a:p>
        </p:txBody>
      </p:sp>
      <p:pic>
        <p:nvPicPr>
          <p:cNvPr id="6148" name="Picture 4" descr="SouvisejÃ­cÃ­ obrÃ¡zek">
            <a:extLst>
              <a:ext uri="{FF2B5EF4-FFF2-40B4-BE49-F238E27FC236}">
                <a16:creationId xmlns:a16="http://schemas.microsoft.com/office/drawing/2014/main" id="{8662BAE0-377A-4785-AEEB-FD3CF132DF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2181" y="2377741"/>
            <a:ext cx="5757524" cy="4281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755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VÃ½sledek obrÃ¡zku pro diagram">
            <a:extLst>
              <a:ext uri="{FF2B5EF4-FFF2-40B4-BE49-F238E27FC236}">
                <a16:creationId xmlns:a16="http://schemas.microsoft.com/office/drawing/2014/main" id="{74C03771-28FF-40C2-A052-620F3C9688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5788" y="0"/>
            <a:ext cx="33988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7762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VÃ½sledek obrÃ¡zku pro spinal cord">
            <a:extLst>
              <a:ext uri="{FF2B5EF4-FFF2-40B4-BE49-F238E27FC236}">
                <a16:creationId xmlns:a16="http://schemas.microsoft.com/office/drawing/2014/main" id="{6AD157C2-5869-4111-A825-EE1F71C3A7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6638" y="0"/>
            <a:ext cx="50371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743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73EE65-865B-4A67-9E62-39F9DEC0D6E6}"/>
              </a:ext>
            </a:extLst>
          </p:cNvPr>
          <p:cNvSpPr>
            <a:spLocks noGrp="1"/>
          </p:cNvSpPr>
          <p:nvPr>
            <p:ph type="title"/>
          </p:nvPr>
        </p:nvSpPr>
        <p:spPr/>
        <p:txBody>
          <a:bodyPr/>
          <a:lstStyle/>
          <a:p>
            <a:r>
              <a:rPr lang="cs-CZ" dirty="0" err="1"/>
              <a:t>Pns</a:t>
            </a:r>
            <a:r>
              <a:rPr lang="cs-CZ" dirty="0"/>
              <a:t> + </a:t>
            </a:r>
            <a:r>
              <a:rPr lang="cs-CZ" dirty="0" err="1"/>
              <a:t>ans</a:t>
            </a:r>
            <a:endParaRPr lang="cs-CZ" dirty="0"/>
          </a:p>
        </p:txBody>
      </p:sp>
      <p:sp>
        <p:nvSpPr>
          <p:cNvPr id="3" name="Zástupný obsah 2">
            <a:extLst>
              <a:ext uri="{FF2B5EF4-FFF2-40B4-BE49-F238E27FC236}">
                <a16:creationId xmlns:a16="http://schemas.microsoft.com/office/drawing/2014/main" id="{8BE6E382-E4D9-4C3B-98C7-AFAB3E0419FA}"/>
              </a:ext>
            </a:extLst>
          </p:cNvPr>
          <p:cNvSpPr>
            <a:spLocks noGrp="1"/>
          </p:cNvSpPr>
          <p:nvPr>
            <p:ph idx="1"/>
          </p:nvPr>
        </p:nvSpPr>
        <p:spPr>
          <a:xfrm>
            <a:off x="1141412" y="2666999"/>
            <a:ext cx="10713703" cy="3124201"/>
          </a:xfrm>
        </p:spPr>
        <p:txBody>
          <a:bodyPr>
            <a:normAutofit/>
          </a:bodyPr>
          <a:lstStyle/>
          <a:p>
            <a:r>
              <a:rPr lang="cs-CZ" b="1" dirty="0">
                <a:solidFill>
                  <a:schemeClr val="accent1">
                    <a:lumMod val="60000"/>
                    <a:lumOff val="40000"/>
                  </a:schemeClr>
                </a:solidFill>
              </a:rPr>
              <a:t>PNS</a:t>
            </a:r>
          </a:p>
          <a:p>
            <a:r>
              <a:rPr lang="cs-CZ" dirty="0">
                <a:solidFill>
                  <a:schemeClr val="accent1">
                    <a:lumMod val="60000"/>
                    <a:lumOff val="40000"/>
                  </a:schemeClr>
                </a:solidFill>
              </a:rPr>
              <a:t>31 PÁRŮ MÍŠNÍCH NERVŮ (KRČNÍ, HRUDNÍ, BEDERNÍ, KŘÍŽOVÉ, KOSTRČNÍ)</a:t>
            </a:r>
          </a:p>
          <a:p>
            <a:pPr marL="0" indent="0">
              <a:buNone/>
            </a:pPr>
            <a:r>
              <a:rPr lang="cs-CZ" dirty="0">
                <a:solidFill>
                  <a:schemeClr val="accent1">
                    <a:lumMod val="60000"/>
                    <a:lumOff val="40000"/>
                  </a:schemeClr>
                </a:solidFill>
              </a:rPr>
              <a:t>	+</a:t>
            </a:r>
          </a:p>
          <a:p>
            <a:r>
              <a:rPr lang="cs-CZ" dirty="0">
                <a:solidFill>
                  <a:schemeClr val="accent1">
                    <a:lumMod val="60000"/>
                    <a:lumOff val="40000"/>
                  </a:schemeClr>
                </a:solidFill>
              </a:rPr>
              <a:t>12 PÁRU HLAVOVÝCH NERVŮ</a:t>
            </a:r>
          </a:p>
          <a:p>
            <a:r>
              <a:rPr lang="cs-CZ" b="1" dirty="0">
                <a:solidFill>
                  <a:schemeClr val="accent1">
                    <a:lumMod val="60000"/>
                    <a:lumOff val="40000"/>
                  </a:schemeClr>
                </a:solidFill>
              </a:rPr>
              <a:t>ANS</a:t>
            </a:r>
          </a:p>
          <a:p>
            <a:r>
              <a:rPr lang="cs-CZ" dirty="0">
                <a:solidFill>
                  <a:schemeClr val="accent1">
                    <a:lumMod val="60000"/>
                    <a:lumOff val="40000"/>
                  </a:schemeClr>
                </a:solidFill>
              </a:rPr>
              <a:t>SYMPATICUS + PARASYMPATICUS + ENTERÁLNÍ NERVOVÝ SYSTÉM</a:t>
            </a:r>
          </a:p>
          <a:p>
            <a:pPr>
              <a:buFont typeface="Wingdings" panose="05000000000000000000" pitchFamily="2" charset="2"/>
              <a:buChar char="v"/>
            </a:pPr>
            <a:r>
              <a:rPr lang="cs-CZ" dirty="0">
                <a:solidFill>
                  <a:schemeClr val="accent4">
                    <a:lumMod val="60000"/>
                    <a:lumOff val="40000"/>
                  </a:schemeClr>
                </a:solidFill>
              </a:rPr>
              <a:t>NERVY + GANGLIA</a:t>
            </a:r>
          </a:p>
        </p:txBody>
      </p:sp>
    </p:spTree>
    <p:extLst>
      <p:ext uri="{BB962C8B-B14F-4D97-AF65-F5344CB8AC3E}">
        <p14:creationId xmlns:p14="http://schemas.microsoft.com/office/powerpoint/2010/main" val="26309885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40B4A55-76C4-41A1-AA40-56E49DE99783}"/>
              </a:ext>
            </a:extLst>
          </p:cNvPr>
          <p:cNvSpPr>
            <a:spLocks noGrp="1"/>
          </p:cNvSpPr>
          <p:nvPr>
            <p:ph type="title"/>
          </p:nvPr>
        </p:nvSpPr>
        <p:spPr/>
        <p:txBody>
          <a:bodyPr/>
          <a:lstStyle/>
          <a:p>
            <a:r>
              <a:rPr lang="cs-CZ" dirty="0"/>
              <a:t>MÍŠNÍ NERVY</a:t>
            </a:r>
          </a:p>
        </p:txBody>
      </p:sp>
      <p:sp>
        <p:nvSpPr>
          <p:cNvPr id="3" name="Zástupný obsah 2">
            <a:extLst>
              <a:ext uri="{FF2B5EF4-FFF2-40B4-BE49-F238E27FC236}">
                <a16:creationId xmlns:a16="http://schemas.microsoft.com/office/drawing/2014/main" id="{F608D5E5-12D2-4879-B9AE-1E6CD89E7B18}"/>
              </a:ext>
            </a:extLst>
          </p:cNvPr>
          <p:cNvSpPr>
            <a:spLocks noGrp="1"/>
          </p:cNvSpPr>
          <p:nvPr>
            <p:ph idx="1"/>
          </p:nvPr>
        </p:nvSpPr>
        <p:spPr>
          <a:xfrm>
            <a:off x="1141413" y="2666999"/>
            <a:ext cx="5852945" cy="3910264"/>
          </a:xfrm>
        </p:spPr>
        <p:txBody>
          <a:bodyPr>
            <a:normAutofit/>
          </a:bodyPr>
          <a:lstStyle/>
          <a:p>
            <a:r>
              <a:rPr lang="cs-CZ" dirty="0"/>
              <a:t>Nervy vystupující z míchy a vstupující do míchy</a:t>
            </a:r>
          </a:p>
          <a:p>
            <a:r>
              <a:rPr lang="cs-CZ" dirty="0"/>
              <a:t>Spojení míchy (vyšších etáží </a:t>
            </a:r>
            <a:r>
              <a:rPr lang="cs-CZ" dirty="0" err="1"/>
              <a:t>cns</a:t>
            </a:r>
            <a:r>
              <a:rPr lang="cs-CZ" dirty="0"/>
              <a:t>) s ostatními částmi těla</a:t>
            </a:r>
          </a:p>
          <a:p>
            <a:r>
              <a:rPr lang="cs-CZ" dirty="0"/>
              <a:t>Vystupují z jednotlivých míšních segmentů</a:t>
            </a:r>
          </a:p>
          <a:p>
            <a:r>
              <a:rPr lang="cs-CZ" dirty="0"/>
              <a:t>Přední + zadní kořen</a:t>
            </a:r>
          </a:p>
          <a:p>
            <a:pPr lvl="1"/>
            <a:r>
              <a:rPr lang="cs-CZ" dirty="0"/>
              <a:t>Všechny modality (kromě čistě senzor. vjemů)</a:t>
            </a:r>
          </a:p>
          <a:p>
            <a:pPr lvl="1"/>
            <a:r>
              <a:rPr lang="cs-CZ" dirty="0"/>
              <a:t>Přední – motorická (odstředivá) vlákna</a:t>
            </a:r>
          </a:p>
          <a:p>
            <a:pPr lvl="1"/>
            <a:r>
              <a:rPr lang="cs-CZ" dirty="0"/>
              <a:t>Zadní – senzitivní (dostředivá) vlákna</a:t>
            </a:r>
          </a:p>
          <a:p>
            <a:endParaRPr lang="cs-CZ" dirty="0"/>
          </a:p>
          <a:p>
            <a:endParaRPr lang="cs-CZ" dirty="0"/>
          </a:p>
        </p:txBody>
      </p:sp>
      <p:pic>
        <p:nvPicPr>
          <p:cNvPr id="4" name="Picture 2" descr="VÃ½sledek obrÃ¡zku pro mÃ­Å¡nÃ­ segment">
            <a:extLst>
              <a:ext uri="{FF2B5EF4-FFF2-40B4-BE49-F238E27FC236}">
                <a16:creationId xmlns:a16="http://schemas.microsoft.com/office/drawing/2014/main" id="{1890F3FD-6C7F-4370-A0E5-E4F7F16055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4358" y="1866899"/>
            <a:ext cx="4826747" cy="3124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700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VÃ½sledek obrÃ¡zku pro obecnÃ¡ stavba mÃ­Å¡nÃ­ho nervu">
            <a:extLst>
              <a:ext uri="{FF2B5EF4-FFF2-40B4-BE49-F238E27FC236}">
                <a16:creationId xmlns:a16="http://schemas.microsoft.com/office/drawing/2014/main" id="{CFDFDC28-F8E0-43BC-97DD-680EFDA4C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0" y="0"/>
            <a:ext cx="9080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7001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8CF471-E780-4ADA-9452-F7299F4E47F6}"/>
              </a:ext>
            </a:extLst>
          </p:cNvPr>
          <p:cNvSpPr>
            <a:spLocks noGrp="1"/>
          </p:cNvSpPr>
          <p:nvPr>
            <p:ph type="title"/>
          </p:nvPr>
        </p:nvSpPr>
        <p:spPr/>
        <p:txBody>
          <a:bodyPr/>
          <a:lstStyle/>
          <a:p>
            <a:r>
              <a:rPr lang="cs-CZ" dirty="0"/>
              <a:t>Nervi </a:t>
            </a:r>
            <a:r>
              <a:rPr lang="cs-CZ" dirty="0" err="1"/>
              <a:t>spinales</a:t>
            </a:r>
            <a:r>
              <a:rPr lang="cs-CZ" dirty="0"/>
              <a:t> – míšní nervy</a:t>
            </a:r>
          </a:p>
        </p:txBody>
      </p:sp>
      <p:sp>
        <p:nvSpPr>
          <p:cNvPr id="3" name="Zástupný obsah 2">
            <a:extLst>
              <a:ext uri="{FF2B5EF4-FFF2-40B4-BE49-F238E27FC236}">
                <a16:creationId xmlns:a16="http://schemas.microsoft.com/office/drawing/2014/main" id="{5646EF4E-C52F-440E-9E2E-106A70966675}"/>
              </a:ext>
            </a:extLst>
          </p:cNvPr>
          <p:cNvSpPr>
            <a:spLocks noGrp="1"/>
          </p:cNvSpPr>
          <p:nvPr>
            <p:ph idx="1"/>
          </p:nvPr>
        </p:nvSpPr>
        <p:spPr/>
        <p:txBody>
          <a:bodyPr>
            <a:normAutofit/>
          </a:bodyPr>
          <a:lstStyle/>
          <a:p>
            <a:r>
              <a:rPr lang="cs-CZ" dirty="0"/>
              <a:t>Nervi </a:t>
            </a:r>
            <a:r>
              <a:rPr lang="cs-CZ" dirty="0" err="1"/>
              <a:t>cervicales</a:t>
            </a:r>
            <a:r>
              <a:rPr lang="cs-CZ" dirty="0"/>
              <a:t> </a:t>
            </a:r>
            <a:r>
              <a:rPr lang="cs-CZ" i="1" dirty="0"/>
              <a:t>(C1-C8) - 8</a:t>
            </a:r>
            <a:endParaRPr lang="cs-CZ" dirty="0"/>
          </a:p>
          <a:p>
            <a:r>
              <a:rPr lang="cs-CZ" dirty="0"/>
              <a:t>Nervi </a:t>
            </a:r>
            <a:r>
              <a:rPr lang="cs-CZ" dirty="0" err="1"/>
              <a:t>thoracici</a:t>
            </a:r>
            <a:r>
              <a:rPr lang="cs-CZ" dirty="0"/>
              <a:t> </a:t>
            </a:r>
            <a:r>
              <a:rPr lang="cs-CZ" i="1" dirty="0"/>
              <a:t>(T1-T12) - 12</a:t>
            </a:r>
          </a:p>
          <a:p>
            <a:r>
              <a:rPr lang="cs-CZ" dirty="0"/>
              <a:t>Nervi </a:t>
            </a:r>
            <a:r>
              <a:rPr lang="cs-CZ" dirty="0" err="1"/>
              <a:t>lumbales</a:t>
            </a:r>
            <a:r>
              <a:rPr lang="cs-CZ" dirty="0"/>
              <a:t> </a:t>
            </a:r>
            <a:r>
              <a:rPr lang="cs-CZ" i="1" dirty="0"/>
              <a:t>(L1-L5) - 5</a:t>
            </a:r>
          </a:p>
          <a:p>
            <a:r>
              <a:rPr lang="cs-CZ" dirty="0"/>
              <a:t>Nervi </a:t>
            </a:r>
            <a:r>
              <a:rPr lang="cs-CZ" dirty="0" err="1"/>
              <a:t>sacrales</a:t>
            </a:r>
            <a:r>
              <a:rPr lang="cs-CZ" dirty="0"/>
              <a:t> </a:t>
            </a:r>
            <a:r>
              <a:rPr lang="cs-CZ" i="1" dirty="0"/>
              <a:t>(S1-S5) - 5</a:t>
            </a:r>
          </a:p>
          <a:p>
            <a:r>
              <a:rPr lang="cs-CZ" dirty="0" err="1"/>
              <a:t>Nervus</a:t>
            </a:r>
            <a:r>
              <a:rPr lang="cs-CZ" dirty="0"/>
              <a:t> </a:t>
            </a:r>
            <a:r>
              <a:rPr lang="cs-CZ" dirty="0" err="1"/>
              <a:t>coccygeus</a:t>
            </a:r>
            <a:r>
              <a:rPr lang="cs-CZ" dirty="0"/>
              <a:t> </a:t>
            </a:r>
            <a:r>
              <a:rPr lang="cs-CZ" i="1" dirty="0"/>
              <a:t>(Co) - 1</a:t>
            </a:r>
            <a:endParaRPr lang="cs-CZ" dirty="0"/>
          </a:p>
        </p:txBody>
      </p:sp>
      <p:pic>
        <p:nvPicPr>
          <p:cNvPr id="1026" name="Picture 2" descr="VÃ½sledek obrÃ¡zku pro spinal nerve of the body">
            <a:extLst>
              <a:ext uri="{FF2B5EF4-FFF2-40B4-BE49-F238E27FC236}">
                <a16:creationId xmlns:a16="http://schemas.microsoft.com/office/drawing/2014/main" id="{47A11159-071E-4BEE-9CC4-ACBEFF5874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7453" y="2057401"/>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3819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65BEB2-29EF-4F81-8EA5-0575F298E492}"/>
              </a:ext>
            </a:extLst>
          </p:cNvPr>
          <p:cNvSpPr>
            <a:spLocks noGrp="1"/>
          </p:cNvSpPr>
          <p:nvPr>
            <p:ph type="title"/>
          </p:nvPr>
        </p:nvSpPr>
        <p:spPr>
          <a:xfrm>
            <a:off x="1141413" y="609600"/>
            <a:ext cx="3799555" cy="1905000"/>
          </a:xfrm>
        </p:spPr>
        <p:txBody>
          <a:bodyPr/>
          <a:lstStyle/>
          <a:p>
            <a:r>
              <a:rPr lang="cs-CZ" dirty="0"/>
              <a:t>Plexus </a:t>
            </a:r>
            <a:r>
              <a:rPr lang="cs-CZ" dirty="0" err="1"/>
              <a:t>cervicalis</a:t>
            </a:r>
            <a:endParaRPr lang="cs-CZ" dirty="0"/>
          </a:p>
        </p:txBody>
      </p:sp>
      <p:sp>
        <p:nvSpPr>
          <p:cNvPr id="3" name="Zástupný obsah 2">
            <a:extLst>
              <a:ext uri="{FF2B5EF4-FFF2-40B4-BE49-F238E27FC236}">
                <a16:creationId xmlns:a16="http://schemas.microsoft.com/office/drawing/2014/main" id="{0F821476-50BB-4A23-AC49-F08A946E0052}"/>
              </a:ext>
            </a:extLst>
          </p:cNvPr>
          <p:cNvSpPr>
            <a:spLocks noGrp="1"/>
          </p:cNvSpPr>
          <p:nvPr>
            <p:ph idx="1"/>
          </p:nvPr>
        </p:nvSpPr>
        <p:spPr>
          <a:xfrm>
            <a:off x="1141413" y="2666999"/>
            <a:ext cx="3639134" cy="3827586"/>
          </a:xfrm>
        </p:spPr>
        <p:txBody>
          <a:bodyPr>
            <a:normAutofit/>
          </a:bodyPr>
          <a:lstStyle/>
          <a:p>
            <a:r>
              <a:rPr lang="cs-CZ" dirty="0"/>
              <a:t>SMÍŠENÁ PLETEŇ – SM, SS (VS)</a:t>
            </a:r>
          </a:p>
          <a:p>
            <a:r>
              <a:rPr lang="cs-CZ" i="1" dirty="0"/>
              <a:t>N. </a:t>
            </a:r>
            <a:r>
              <a:rPr lang="cs-CZ" i="1" dirty="0" err="1"/>
              <a:t>occipitalis</a:t>
            </a:r>
            <a:r>
              <a:rPr lang="cs-CZ" i="1" dirty="0"/>
              <a:t> minor</a:t>
            </a:r>
          </a:p>
          <a:p>
            <a:r>
              <a:rPr lang="cs-CZ" i="1" dirty="0"/>
              <a:t>N. </a:t>
            </a:r>
            <a:r>
              <a:rPr lang="cs-CZ" i="1" dirty="0" err="1"/>
              <a:t>auricularis</a:t>
            </a:r>
            <a:r>
              <a:rPr lang="cs-CZ" i="1" dirty="0"/>
              <a:t> </a:t>
            </a:r>
            <a:r>
              <a:rPr lang="cs-CZ" i="1" dirty="0" err="1"/>
              <a:t>magnus</a:t>
            </a:r>
            <a:endParaRPr lang="cs-CZ" i="1" dirty="0"/>
          </a:p>
          <a:p>
            <a:r>
              <a:rPr lang="cs-CZ" i="1" dirty="0"/>
              <a:t>N. </a:t>
            </a:r>
            <a:r>
              <a:rPr lang="cs-CZ" i="1" dirty="0" err="1"/>
              <a:t>transversus</a:t>
            </a:r>
            <a:r>
              <a:rPr lang="cs-CZ" i="1" dirty="0"/>
              <a:t> </a:t>
            </a:r>
            <a:r>
              <a:rPr lang="cs-CZ" i="1" dirty="0" err="1"/>
              <a:t>colli</a:t>
            </a:r>
            <a:endParaRPr lang="cs-CZ" i="1" dirty="0"/>
          </a:p>
          <a:p>
            <a:r>
              <a:rPr lang="cs-CZ" i="1" dirty="0" err="1"/>
              <a:t>Nn</a:t>
            </a:r>
            <a:r>
              <a:rPr lang="cs-CZ" i="1" dirty="0"/>
              <a:t>. </a:t>
            </a:r>
            <a:r>
              <a:rPr lang="cs-CZ" i="1" dirty="0" err="1"/>
              <a:t>supraclaviculares</a:t>
            </a:r>
            <a:endParaRPr lang="cs-CZ" i="1" dirty="0"/>
          </a:p>
          <a:p>
            <a:r>
              <a:rPr lang="cs-CZ" i="1" dirty="0"/>
              <a:t>N. </a:t>
            </a:r>
            <a:r>
              <a:rPr lang="cs-CZ" i="1" dirty="0" err="1"/>
              <a:t>phrenicus</a:t>
            </a:r>
            <a:r>
              <a:rPr lang="cs-CZ" i="1" dirty="0"/>
              <a:t> (C4)</a:t>
            </a:r>
          </a:p>
          <a:p>
            <a:r>
              <a:rPr lang="cs-CZ" i="1" dirty="0"/>
              <a:t>Rami </a:t>
            </a:r>
            <a:r>
              <a:rPr lang="cs-CZ" i="1" dirty="0" err="1"/>
              <a:t>musculares</a:t>
            </a:r>
            <a:r>
              <a:rPr lang="cs-CZ" i="1" dirty="0"/>
              <a:t> (pro hluboké krční svaly)</a:t>
            </a:r>
          </a:p>
        </p:txBody>
      </p:sp>
      <p:pic>
        <p:nvPicPr>
          <p:cNvPr id="2050" name="Picture 2" descr="VÃ½sledek obrÃ¡zku pro cervical plexus">
            <a:extLst>
              <a:ext uri="{FF2B5EF4-FFF2-40B4-BE49-F238E27FC236}">
                <a16:creationId xmlns:a16="http://schemas.microsoft.com/office/drawing/2014/main" id="{B3469DD7-CA01-40F4-9F23-653E41CB3B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3975" y="0"/>
            <a:ext cx="70580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6652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0A4CC8-95AD-478D-BBC5-5CBD20BBE5A2}"/>
              </a:ext>
            </a:extLst>
          </p:cNvPr>
          <p:cNvSpPr>
            <a:spLocks noGrp="1"/>
          </p:cNvSpPr>
          <p:nvPr>
            <p:ph type="title"/>
          </p:nvPr>
        </p:nvSpPr>
        <p:spPr/>
        <p:txBody>
          <a:bodyPr/>
          <a:lstStyle/>
          <a:p>
            <a:r>
              <a:rPr lang="cs-CZ" dirty="0"/>
              <a:t>Plexus </a:t>
            </a:r>
            <a:r>
              <a:rPr lang="cs-CZ" dirty="0" err="1"/>
              <a:t>brachialis</a:t>
            </a:r>
            <a:endParaRPr lang="cs-CZ" dirty="0"/>
          </a:p>
        </p:txBody>
      </p:sp>
      <p:sp>
        <p:nvSpPr>
          <p:cNvPr id="3" name="Zástupný obsah 2">
            <a:extLst>
              <a:ext uri="{FF2B5EF4-FFF2-40B4-BE49-F238E27FC236}">
                <a16:creationId xmlns:a16="http://schemas.microsoft.com/office/drawing/2014/main" id="{79D161B8-6820-438F-AE7F-40D51BE40873}"/>
              </a:ext>
            </a:extLst>
          </p:cNvPr>
          <p:cNvSpPr>
            <a:spLocks noGrp="1"/>
          </p:cNvSpPr>
          <p:nvPr>
            <p:ph idx="1"/>
          </p:nvPr>
        </p:nvSpPr>
        <p:spPr>
          <a:xfrm>
            <a:off x="1141413" y="2666999"/>
            <a:ext cx="4559591" cy="3124201"/>
          </a:xfrm>
        </p:spPr>
        <p:txBody>
          <a:bodyPr/>
          <a:lstStyle/>
          <a:p>
            <a:r>
              <a:rPr lang="cs-CZ" dirty="0"/>
              <a:t>Smíšená pleteň – SM, SS</a:t>
            </a:r>
          </a:p>
          <a:p>
            <a:r>
              <a:rPr lang="cs-CZ" dirty="0"/>
              <a:t>Uspořádání do 3 kmenů a svazků:</a:t>
            </a:r>
          </a:p>
          <a:p>
            <a:pPr lvl="1"/>
            <a:r>
              <a:rPr lang="cs-CZ" dirty="0" err="1"/>
              <a:t>Truncus</a:t>
            </a:r>
            <a:r>
              <a:rPr lang="cs-CZ" dirty="0"/>
              <a:t> superior + </a:t>
            </a:r>
            <a:r>
              <a:rPr lang="cs-CZ" dirty="0" err="1"/>
              <a:t>Truncus</a:t>
            </a:r>
            <a:r>
              <a:rPr lang="cs-CZ" dirty="0"/>
              <a:t> </a:t>
            </a:r>
            <a:r>
              <a:rPr lang="cs-CZ" dirty="0" err="1"/>
              <a:t>medius</a:t>
            </a:r>
            <a:r>
              <a:rPr lang="cs-CZ" dirty="0"/>
              <a:t> + </a:t>
            </a:r>
            <a:r>
              <a:rPr lang="cs-CZ" dirty="0" err="1"/>
              <a:t>Truncus</a:t>
            </a:r>
            <a:r>
              <a:rPr lang="cs-CZ" dirty="0"/>
              <a:t> </a:t>
            </a:r>
            <a:r>
              <a:rPr lang="cs-CZ" dirty="0" err="1"/>
              <a:t>inferior</a:t>
            </a:r>
            <a:endParaRPr lang="cs-CZ" dirty="0"/>
          </a:p>
          <a:p>
            <a:pPr lvl="1"/>
            <a:r>
              <a:rPr lang="cs-CZ" dirty="0" err="1"/>
              <a:t>Fasciculus</a:t>
            </a:r>
            <a:r>
              <a:rPr lang="cs-CZ" dirty="0"/>
              <a:t> </a:t>
            </a:r>
            <a:r>
              <a:rPr lang="cs-CZ" dirty="0" err="1"/>
              <a:t>medialis</a:t>
            </a:r>
            <a:r>
              <a:rPr lang="cs-CZ" dirty="0"/>
              <a:t> + </a:t>
            </a:r>
            <a:r>
              <a:rPr lang="cs-CZ" dirty="0" err="1"/>
              <a:t>fasciculus</a:t>
            </a:r>
            <a:r>
              <a:rPr lang="cs-CZ" dirty="0"/>
              <a:t> </a:t>
            </a:r>
            <a:r>
              <a:rPr lang="cs-CZ" dirty="0" err="1"/>
              <a:t>posterior</a:t>
            </a:r>
            <a:r>
              <a:rPr lang="cs-CZ" dirty="0"/>
              <a:t> + </a:t>
            </a:r>
            <a:r>
              <a:rPr lang="cs-CZ" dirty="0" err="1"/>
              <a:t>fasciculus</a:t>
            </a:r>
            <a:r>
              <a:rPr lang="cs-CZ" dirty="0"/>
              <a:t> </a:t>
            </a:r>
            <a:r>
              <a:rPr lang="cs-CZ" dirty="0" err="1"/>
              <a:t>lateralis</a:t>
            </a:r>
            <a:endParaRPr lang="cs-CZ" dirty="0"/>
          </a:p>
          <a:p>
            <a:pPr lvl="2"/>
            <a:r>
              <a:rPr lang="cs-CZ" i="1" dirty="0"/>
              <a:t>Vzhledem k </a:t>
            </a:r>
            <a:r>
              <a:rPr lang="cs-CZ" i="1" dirty="0" err="1"/>
              <a:t>a.axillaris</a:t>
            </a:r>
            <a:endParaRPr lang="cs-CZ" i="1" dirty="0"/>
          </a:p>
          <a:p>
            <a:endParaRPr lang="cs-CZ" dirty="0"/>
          </a:p>
          <a:p>
            <a:pPr lvl="1"/>
            <a:endParaRPr lang="cs-CZ" dirty="0"/>
          </a:p>
        </p:txBody>
      </p:sp>
      <p:pic>
        <p:nvPicPr>
          <p:cNvPr id="1026" name="Picture 2" descr="SouvisejÃ­cÃ­ obrÃ¡zek">
            <a:extLst>
              <a:ext uri="{FF2B5EF4-FFF2-40B4-BE49-F238E27FC236}">
                <a16:creationId xmlns:a16="http://schemas.microsoft.com/office/drawing/2014/main" id="{825AC0B3-6ED9-40C3-81D3-B9B4447CE8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0998" y="2133598"/>
            <a:ext cx="5220318" cy="4191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0334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Ã½sledek obrÃ¡zku pro brachial plexus">
            <a:extLst>
              <a:ext uri="{FF2B5EF4-FFF2-40B4-BE49-F238E27FC236}">
                <a16:creationId xmlns:a16="http://schemas.microsoft.com/office/drawing/2014/main" id="{D014EB85-0F34-45E0-B388-1CEA7A859F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3691" y="95795"/>
            <a:ext cx="4573875" cy="6213566"/>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VÃ½sledek obrÃ¡zku pro brachial plexus">
            <a:extLst>
              <a:ext uri="{FF2B5EF4-FFF2-40B4-BE49-F238E27FC236}">
                <a16:creationId xmlns:a16="http://schemas.microsoft.com/office/drawing/2014/main" id="{3E3CF69A-9711-4AE7-A380-868421C272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34" y="822960"/>
            <a:ext cx="7371714" cy="5212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8102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6C0C59A-6212-4483-B18D-14A325A6FA8B}"/>
              </a:ext>
            </a:extLst>
          </p:cNvPr>
          <p:cNvSpPr>
            <a:spLocks noGrp="1"/>
          </p:cNvSpPr>
          <p:nvPr>
            <p:ph type="title"/>
          </p:nvPr>
        </p:nvSpPr>
        <p:spPr/>
        <p:txBody>
          <a:bodyPr/>
          <a:lstStyle/>
          <a:p>
            <a:r>
              <a:rPr lang="cs-CZ" dirty="0"/>
              <a:t>NERVI THORACICI</a:t>
            </a:r>
          </a:p>
        </p:txBody>
      </p:sp>
      <p:sp>
        <p:nvSpPr>
          <p:cNvPr id="3" name="Zástupný obsah 2">
            <a:extLst>
              <a:ext uri="{FF2B5EF4-FFF2-40B4-BE49-F238E27FC236}">
                <a16:creationId xmlns:a16="http://schemas.microsoft.com/office/drawing/2014/main" id="{3E9A4AC5-43CE-4DEC-9D97-02F3CDF8692B}"/>
              </a:ext>
            </a:extLst>
          </p:cNvPr>
          <p:cNvSpPr>
            <a:spLocks noGrp="1"/>
          </p:cNvSpPr>
          <p:nvPr>
            <p:ph idx="1"/>
          </p:nvPr>
        </p:nvSpPr>
        <p:spPr>
          <a:xfrm>
            <a:off x="1141413" y="2381249"/>
            <a:ext cx="4954587" cy="3124201"/>
          </a:xfrm>
        </p:spPr>
        <p:txBody>
          <a:bodyPr/>
          <a:lstStyle/>
          <a:p>
            <a:r>
              <a:rPr lang="cs-CZ" dirty="0"/>
              <a:t>Segmentální uspořádání – nevytváří pleteně!</a:t>
            </a:r>
          </a:p>
          <a:p>
            <a:r>
              <a:rPr lang="cs-CZ" dirty="0"/>
              <a:t>Běží v cévně – nervovém svazku vždy pod dolním okrajem žebra</a:t>
            </a:r>
          </a:p>
          <a:p>
            <a:r>
              <a:rPr lang="cs-CZ" dirty="0"/>
              <a:t>SS, SM</a:t>
            </a:r>
          </a:p>
        </p:txBody>
      </p:sp>
      <p:pic>
        <p:nvPicPr>
          <p:cNvPr id="3074" name="Picture 2" descr="SouvisejÃ­cÃ­ obrÃ¡zek">
            <a:extLst>
              <a:ext uri="{FF2B5EF4-FFF2-40B4-BE49-F238E27FC236}">
                <a16:creationId xmlns:a16="http://schemas.microsoft.com/office/drawing/2014/main" id="{25D55524-0CB7-4044-BF19-4BB95B3EE0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0262" y="1485900"/>
            <a:ext cx="333375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9624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1AA0BA-A2D0-457F-B677-4535D5F551D6}"/>
              </a:ext>
            </a:extLst>
          </p:cNvPr>
          <p:cNvSpPr>
            <a:spLocks noGrp="1"/>
          </p:cNvSpPr>
          <p:nvPr>
            <p:ph type="title"/>
          </p:nvPr>
        </p:nvSpPr>
        <p:spPr/>
        <p:txBody>
          <a:bodyPr/>
          <a:lstStyle/>
          <a:p>
            <a:r>
              <a:rPr lang="cs-CZ" dirty="0"/>
              <a:t>Plexus </a:t>
            </a:r>
            <a:r>
              <a:rPr lang="cs-CZ" dirty="0" err="1"/>
              <a:t>lumbalis</a:t>
            </a:r>
            <a:endParaRPr lang="cs-CZ" dirty="0"/>
          </a:p>
        </p:txBody>
      </p:sp>
      <p:sp>
        <p:nvSpPr>
          <p:cNvPr id="3" name="Zástupný obsah 2">
            <a:extLst>
              <a:ext uri="{FF2B5EF4-FFF2-40B4-BE49-F238E27FC236}">
                <a16:creationId xmlns:a16="http://schemas.microsoft.com/office/drawing/2014/main" id="{95718CBF-E5FF-46DF-90AB-936CB30CEBA1}"/>
              </a:ext>
            </a:extLst>
          </p:cNvPr>
          <p:cNvSpPr>
            <a:spLocks noGrp="1"/>
          </p:cNvSpPr>
          <p:nvPr>
            <p:ph idx="1"/>
          </p:nvPr>
        </p:nvSpPr>
        <p:spPr>
          <a:xfrm>
            <a:off x="1141413" y="2360645"/>
            <a:ext cx="5847216" cy="4012163"/>
          </a:xfrm>
        </p:spPr>
        <p:txBody>
          <a:bodyPr>
            <a:normAutofit/>
          </a:bodyPr>
          <a:lstStyle/>
          <a:p>
            <a:r>
              <a:rPr lang="cs-CZ" dirty="0"/>
              <a:t>Pleteň je uložená v m. </a:t>
            </a:r>
            <a:r>
              <a:rPr lang="cs-CZ" dirty="0" err="1"/>
              <a:t>psoas</a:t>
            </a:r>
            <a:r>
              <a:rPr lang="cs-CZ" dirty="0"/>
              <a:t> major</a:t>
            </a:r>
          </a:p>
          <a:p>
            <a:r>
              <a:rPr lang="cs-CZ" dirty="0"/>
              <a:t>Smíšená pleteň – SM, SS</a:t>
            </a:r>
          </a:p>
          <a:p>
            <a:r>
              <a:rPr lang="cs-CZ" i="1" dirty="0"/>
              <a:t>Nervy:</a:t>
            </a:r>
          </a:p>
          <a:p>
            <a:pPr lvl="1"/>
            <a:r>
              <a:rPr lang="cs-CZ" i="1" dirty="0" err="1"/>
              <a:t>Nervus</a:t>
            </a:r>
            <a:r>
              <a:rPr lang="cs-CZ" i="1" dirty="0"/>
              <a:t> </a:t>
            </a:r>
            <a:r>
              <a:rPr lang="cs-CZ" i="1" dirty="0" err="1"/>
              <a:t>iliohypogastricus</a:t>
            </a:r>
            <a:endParaRPr lang="cs-CZ" i="1" dirty="0"/>
          </a:p>
          <a:p>
            <a:pPr lvl="1"/>
            <a:r>
              <a:rPr lang="cs-CZ" i="1" dirty="0" err="1"/>
              <a:t>Nervus</a:t>
            </a:r>
            <a:r>
              <a:rPr lang="cs-CZ" i="1" dirty="0"/>
              <a:t> </a:t>
            </a:r>
            <a:r>
              <a:rPr lang="cs-CZ" i="1" dirty="0" err="1"/>
              <a:t>ilioinquinalis</a:t>
            </a:r>
            <a:endParaRPr lang="cs-CZ" i="1" dirty="0"/>
          </a:p>
          <a:p>
            <a:pPr lvl="1"/>
            <a:r>
              <a:rPr lang="cs-CZ" i="1" dirty="0" err="1"/>
              <a:t>Nervus</a:t>
            </a:r>
            <a:r>
              <a:rPr lang="cs-CZ" i="1" dirty="0"/>
              <a:t> </a:t>
            </a:r>
            <a:r>
              <a:rPr lang="cs-CZ" i="1" dirty="0" err="1"/>
              <a:t>genitofemoralis</a:t>
            </a:r>
            <a:endParaRPr lang="cs-CZ" i="1" dirty="0"/>
          </a:p>
          <a:p>
            <a:pPr lvl="1"/>
            <a:r>
              <a:rPr lang="cs-CZ" i="1" dirty="0" err="1"/>
              <a:t>Nervus</a:t>
            </a:r>
            <a:r>
              <a:rPr lang="cs-CZ" i="1" dirty="0"/>
              <a:t> </a:t>
            </a:r>
            <a:r>
              <a:rPr lang="cs-CZ" i="1" dirty="0" err="1"/>
              <a:t>cutaneus</a:t>
            </a:r>
            <a:r>
              <a:rPr lang="cs-CZ" i="1" dirty="0"/>
              <a:t> </a:t>
            </a:r>
            <a:r>
              <a:rPr lang="cs-CZ" i="1" dirty="0" err="1"/>
              <a:t>femoris</a:t>
            </a:r>
            <a:r>
              <a:rPr lang="cs-CZ" i="1" dirty="0"/>
              <a:t> </a:t>
            </a:r>
            <a:r>
              <a:rPr lang="cs-CZ" i="1" dirty="0" err="1"/>
              <a:t>lateralis</a:t>
            </a:r>
            <a:endParaRPr lang="cs-CZ" i="1" dirty="0"/>
          </a:p>
          <a:p>
            <a:pPr lvl="1"/>
            <a:r>
              <a:rPr lang="cs-CZ" i="1" dirty="0" err="1"/>
              <a:t>Nervus</a:t>
            </a:r>
            <a:r>
              <a:rPr lang="cs-CZ" i="1" dirty="0"/>
              <a:t> </a:t>
            </a:r>
            <a:r>
              <a:rPr lang="cs-CZ" i="1" dirty="0" err="1"/>
              <a:t>femoralis</a:t>
            </a:r>
            <a:endParaRPr lang="cs-CZ" i="1" dirty="0"/>
          </a:p>
          <a:p>
            <a:pPr lvl="1"/>
            <a:r>
              <a:rPr lang="cs-CZ" i="1" dirty="0" err="1"/>
              <a:t>Nervus</a:t>
            </a:r>
            <a:r>
              <a:rPr lang="cs-CZ" i="1" dirty="0"/>
              <a:t> </a:t>
            </a:r>
            <a:r>
              <a:rPr lang="cs-CZ" i="1" dirty="0" err="1"/>
              <a:t>obturatorius</a:t>
            </a:r>
            <a:endParaRPr lang="cs-CZ" i="1" dirty="0"/>
          </a:p>
        </p:txBody>
      </p:sp>
      <p:pic>
        <p:nvPicPr>
          <p:cNvPr id="4098" name="Picture 2" descr="VÃ½sledek obrÃ¡zku pro plexus lumbalis">
            <a:extLst>
              <a:ext uri="{FF2B5EF4-FFF2-40B4-BE49-F238E27FC236}">
                <a16:creationId xmlns:a16="http://schemas.microsoft.com/office/drawing/2014/main" id="{D0B33477-218E-4360-9953-988AA32937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4064" y="1326501"/>
            <a:ext cx="5391539" cy="5391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4084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C98574-BD0F-484D-9A4F-5376BF62F094}"/>
              </a:ext>
            </a:extLst>
          </p:cNvPr>
          <p:cNvSpPr>
            <a:spLocks noGrp="1"/>
          </p:cNvSpPr>
          <p:nvPr>
            <p:ph type="title"/>
          </p:nvPr>
        </p:nvSpPr>
        <p:spPr/>
        <p:txBody>
          <a:bodyPr/>
          <a:lstStyle/>
          <a:p>
            <a:r>
              <a:rPr lang="cs-CZ" dirty="0"/>
              <a:t>Plexus </a:t>
            </a:r>
            <a:r>
              <a:rPr lang="cs-CZ" dirty="0" err="1"/>
              <a:t>sacralis</a:t>
            </a:r>
            <a:endParaRPr lang="cs-CZ" dirty="0"/>
          </a:p>
        </p:txBody>
      </p:sp>
      <p:sp>
        <p:nvSpPr>
          <p:cNvPr id="3" name="Zástupný obsah 2">
            <a:extLst>
              <a:ext uri="{FF2B5EF4-FFF2-40B4-BE49-F238E27FC236}">
                <a16:creationId xmlns:a16="http://schemas.microsoft.com/office/drawing/2014/main" id="{E3A9355C-1FCD-4369-8BA5-7BD83F6DC902}"/>
              </a:ext>
            </a:extLst>
          </p:cNvPr>
          <p:cNvSpPr>
            <a:spLocks noGrp="1"/>
          </p:cNvSpPr>
          <p:nvPr>
            <p:ph idx="1"/>
          </p:nvPr>
        </p:nvSpPr>
        <p:spPr>
          <a:xfrm>
            <a:off x="1141413" y="2666999"/>
            <a:ext cx="4755534" cy="3124201"/>
          </a:xfrm>
        </p:spPr>
        <p:txBody>
          <a:bodyPr/>
          <a:lstStyle/>
          <a:p>
            <a:r>
              <a:rPr lang="cs-CZ" dirty="0"/>
              <a:t>Smíšená pleteň – SM, SS</a:t>
            </a:r>
          </a:p>
          <a:p>
            <a:r>
              <a:rPr lang="cs-CZ" i="1" dirty="0"/>
              <a:t>Nervy:</a:t>
            </a:r>
          </a:p>
          <a:p>
            <a:pPr lvl="1"/>
            <a:r>
              <a:rPr lang="cs-CZ" i="1" dirty="0" err="1"/>
              <a:t>Nervus</a:t>
            </a:r>
            <a:r>
              <a:rPr lang="cs-CZ" i="1" dirty="0"/>
              <a:t> </a:t>
            </a:r>
            <a:r>
              <a:rPr lang="cs-CZ" i="1" dirty="0" err="1"/>
              <a:t>gluteus</a:t>
            </a:r>
            <a:r>
              <a:rPr lang="cs-CZ" i="1" dirty="0"/>
              <a:t> </a:t>
            </a:r>
            <a:r>
              <a:rPr lang="cs-CZ" i="1" dirty="0" err="1"/>
              <a:t>inferior</a:t>
            </a:r>
            <a:endParaRPr lang="cs-CZ" i="1" dirty="0"/>
          </a:p>
          <a:p>
            <a:pPr lvl="1"/>
            <a:r>
              <a:rPr lang="cs-CZ" i="1" dirty="0" err="1"/>
              <a:t>Nervus</a:t>
            </a:r>
            <a:r>
              <a:rPr lang="cs-CZ" i="1" dirty="0"/>
              <a:t> </a:t>
            </a:r>
            <a:r>
              <a:rPr lang="cs-CZ" i="1" dirty="0" err="1"/>
              <a:t>gluteus</a:t>
            </a:r>
            <a:r>
              <a:rPr lang="cs-CZ" i="1" dirty="0"/>
              <a:t> superior</a:t>
            </a:r>
          </a:p>
          <a:p>
            <a:pPr lvl="1"/>
            <a:r>
              <a:rPr lang="cs-CZ" i="1" dirty="0" err="1"/>
              <a:t>Nervus</a:t>
            </a:r>
            <a:r>
              <a:rPr lang="cs-CZ" i="1" dirty="0"/>
              <a:t> </a:t>
            </a:r>
            <a:r>
              <a:rPr lang="cs-CZ" i="1" dirty="0" err="1"/>
              <a:t>cutaneus</a:t>
            </a:r>
            <a:r>
              <a:rPr lang="cs-CZ" i="1" dirty="0"/>
              <a:t> </a:t>
            </a:r>
            <a:r>
              <a:rPr lang="cs-CZ" i="1" dirty="0" err="1"/>
              <a:t>femoris</a:t>
            </a:r>
            <a:r>
              <a:rPr lang="cs-CZ" i="1" dirty="0"/>
              <a:t> </a:t>
            </a:r>
            <a:r>
              <a:rPr lang="cs-CZ" i="1" dirty="0" err="1"/>
              <a:t>posterior</a:t>
            </a:r>
            <a:endParaRPr lang="cs-CZ" i="1" dirty="0"/>
          </a:p>
          <a:p>
            <a:pPr lvl="1"/>
            <a:r>
              <a:rPr lang="cs-CZ" i="1" dirty="0" err="1"/>
              <a:t>Nervus</a:t>
            </a:r>
            <a:r>
              <a:rPr lang="cs-CZ" i="1" dirty="0"/>
              <a:t> </a:t>
            </a:r>
            <a:r>
              <a:rPr lang="cs-CZ" i="1" dirty="0" err="1"/>
              <a:t>pudendus</a:t>
            </a:r>
            <a:endParaRPr lang="cs-CZ" i="1" dirty="0"/>
          </a:p>
          <a:p>
            <a:pPr lvl="1"/>
            <a:r>
              <a:rPr lang="cs-CZ" i="1" dirty="0" err="1"/>
              <a:t>Nervus</a:t>
            </a:r>
            <a:r>
              <a:rPr lang="cs-CZ" i="1" dirty="0"/>
              <a:t> </a:t>
            </a:r>
            <a:r>
              <a:rPr lang="cs-CZ" i="1" dirty="0" err="1"/>
              <a:t>ischiadicus</a:t>
            </a:r>
            <a:endParaRPr lang="cs-CZ" i="1" dirty="0"/>
          </a:p>
        </p:txBody>
      </p:sp>
      <p:pic>
        <p:nvPicPr>
          <p:cNvPr id="5122" name="Picture 2" descr="VÃ½sledek obrÃ¡zku pro sacral plexus anatomy">
            <a:extLst>
              <a:ext uri="{FF2B5EF4-FFF2-40B4-BE49-F238E27FC236}">
                <a16:creationId xmlns:a16="http://schemas.microsoft.com/office/drawing/2014/main" id="{9B5AE99A-200B-47E3-B07D-DB33305A44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1161" y="1943099"/>
            <a:ext cx="428625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2993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2CB52F-61AC-4C29-8540-752FA55BC5E5}"/>
              </a:ext>
            </a:extLst>
          </p:cNvPr>
          <p:cNvSpPr>
            <a:spLocks noGrp="1"/>
          </p:cNvSpPr>
          <p:nvPr>
            <p:ph type="title"/>
          </p:nvPr>
        </p:nvSpPr>
        <p:spPr>
          <a:xfrm>
            <a:off x="6495272" y="-190500"/>
            <a:ext cx="6096000" cy="1905000"/>
          </a:xfrm>
        </p:spPr>
        <p:txBody>
          <a:bodyPr/>
          <a:lstStyle/>
          <a:p>
            <a:r>
              <a:rPr lang="cs-CZ" dirty="0"/>
              <a:t>Senzitivní inervace těla</a:t>
            </a:r>
          </a:p>
        </p:txBody>
      </p:sp>
      <p:pic>
        <p:nvPicPr>
          <p:cNvPr id="6150" name="Picture 6" descr="SouvisejÃ­cÃ­ obrÃ¡zek">
            <a:extLst>
              <a:ext uri="{FF2B5EF4-FFF2-40B4-BE49-F238E27FC236}">
                <a16:creationId xmlns:a16="http://schemas.microsoft.com/office/drawing/2014/main" id="{621C348A-E10A-4241-B335-62E0C4A3B3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5272" y="1161272"/>
            <a:ext cx="5696728" cy="5696728"/>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VÃ½sledek obrÃ¡zku pro dermatomes anatomy">
            <a:extLst>
              <a:ext uri="{FF2B5EF4-FFF2-40B4-BE49-F238E27FC236}">
                <a16:creationId xmlns:a16="http://schemas.microsoft.com/office/drawing/2014/main" id="{A9236107-1C44-4866-A16A-31312A6811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592" y="762000"/>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554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6C6992-CAB6-4E65-A2BD-3308C29E52E2}"/>
              </a:ext>
            </a:extLst>
          </p:cNvPr>
          <p:cNvSpPr>
            <a:spLocks noGrp="1"/>
          </p:cNvSpPr>
          <p:nvPr>
            <p:ph type="title"/>
          </p:nvPr>
        </p:nvSpPr>
        <p:spPr/>
        <p:txBody>
          <a:bodyPr/>
          <a:lstStyle/>
          <a:p>
            <a:r>
              <a:rPr lang="cs-CZ" dirty="0"/>
              <a:t>Obecná stavba nervové tkáně</a:t>
            </a:r>
          </a:p>
        </p:txBody>
      </p:sp>
      <p:sp>
        <p:nvSpPr>
          <p:cNvPr id="3" name="Zástupný obsah 2">
            <a:extLst>
              <a:ext uri="{FF2B5EF4-FFF2-40B4-BE49-F238E27FC236}">
                <a16:creationId xmlns:a16="http://schemas.microsoft.com/office/drawing/2014/main" id="{4E2936ED-9903-4AD2-9BCB-1B1922AC0151}"/>
              </a:ext>
            </a:extLst>
          </p:cNvPr>
          <p:cNvSpPr>
            <a:spLocks noGrp="1"/>
          </p:cNvSpPr>
          <p:nvPr>
            <p:ph idx="1"/>
          </p:nvPr>
        </p:nvSpPr>
        <p:spPr>
          <a:xfrm>
            <a:off x="1141413" y="2243889"/>
            <a:ext cx="9905998" cy="4004511"/>
          </a:xfrm>
        </p:spPr>
        <p:txBody>
          <a:bodyPr>
            <a:normAutofit/>
          </a:bodyPr>
          <a:lstStyle/>
          <a:p>
            <a:r>
              <a:rPr lang="cs-CZ" b="1" u="sng" dirty="0"/>
              <a:t>Základní dělení na:</a:t>
            </a:r>
          </a:p>
          <a:p>
            <a:pPr lvl="1"/>
            <a:r>
              <a:rPr lang="cs-CZ" dirty="0" err="1"/>
              <a:t>Cns</a:t>
            </a:r>
            <a:r>
              <a:rPr lang="cs-CZ" dirty="0"/>
              <a:t> = centrální nervový systém</a:t>
            </a:r>
          </a:p>
          <a:p>
            <a:pPr lvl="2"/>
            <a:r>
              <a:rPr lang="cs-CZ" dirty="0"/>
              <a:t>Mozek + mícha</a:t>
            </a:r>
          </a:p>
          <a:p>
            <a:pPr lvl="1"/>
            <a:r>
              <a:rPr lang="cs-CZ" dirty="0" err="1"/>
              <a:t>Pns</a:t>
            </a:r>
            <a:r>
              <a:rPr lang="cs-CZ" dirty="0"/>
              <a:t> = periferní nervový systém</a:t>
            </a:r>
          </a:p>
          <a:p>
            <a:pPr lvl="2"/>
            <a:r>
              <a:rPr lang="cs-CZ" dirty="0"/>
              <a:t>Nervy + nervová ganglia</a:t>
            </a:r>
          </a:p>
          <a:p>
            <a:r>
              <a:rPr lang="cs-CZ" dirty="0"/>
              <a:t>Funkční a stavební jednotka nervového systému je </a:t>
            </a:r>
            <a:r>
              <a:rPr lang="cs-CZ" b="1" dirty="0"/>
              <a:t>neuron</a:t>
            </a:r>
          </a:p>
          <a:p>
            <a:pPr marL="0" indent="0">
              <a:buNone/>
            </a:pPr>
            <a:r>
              <a:rPr lang="cs-CZ" b="1" dirty="0"/>
              <a:t>+</a:t>
            </a:r>
          </a:p>
          <a:p>
            <a:r>
              <a:rPr lang="cs-CZ" b="1" dirty="0"/>
              <a:t>Neuroglie </a:t>
            </a:r>
            <a:r>
              <a:rPr lang="cs-CZ" dirty="0"/>
              <a:t>= podpůrné buňky (90% NS)</a:t>
            </a:r>
          </a:p>
          <a:p>
            <a:r>
              <a:rPr lang="cs-CZ" b="1" dirty="0"/>
              <a:t>Rozdělení na šedou a bílou hmotu</a:t>
            </a:r>
          </a:p>
        </p:txBody>
      </p:sp>
    </p:spTree>
    <p:extLst>
      <p:ext uri="{BB962C8B-B14F-4D97-AF65-F5344CB8AC3E}">
        <p14:creationId xmlns:p14="http://schemas.microsoft.com/office/powerpoint/2010/main" val="24258105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3F90507-8CC9-44D3-82A6-AB86F4C88126}"/>
              </a:ext>
            </a:extLst>
          </p:cNvPr>
          <p:cNvSpPr>
            <a:spLocks noGrp="1"/>
          </p:cNvSpPr>
          <p:nvPr>
            <p:ph type="title"/>
          </p:nvPr>
        </p:nvSpPr>
        <p:spPr/>
        <p:txBody>
          <a:bodyPr/>
          <a:lstStyle/>
          <a:p>
            <a:r>
              <a:rPr lang="cs-CZ" dirty="0"/>
              <a:t>Hlavové nervy</a:t>
            </a:r>
          </a:p>
        </p:txBody>
      </p:sp>
      <p:sp>
        <p:nvSpPr>
          <p:cNvPr id="3" name="Zástupný obsah 2">
            <a:extLst>
              <a:ext uri="{FF2B5EF4-FFF2-40B4-BE49-F238E27FC236}">
                <a16:creationId xmlns:a16="http://schemas.microsoft.com/office/drawing/2014/main" id="{5AF215DF-F02F-431B-813D-0400F4AEDCFD}"/>
              </a:ext>
            </a:extLst>
          </p:cNvPr>
          <p:cNvSpPr>
            <a:spLocks noGrp="1"/>
          </p:cNvSpPr>
          <p:nvPr>
            <p:ph idx="1"/>
          </p:nvPr>
        </p:nvSpPr>
        <p:spPr>
          <a:xfrm>
            <a:off x="1141413" y="2666999"/>
            <a:ext cx="6608685" cy="3124201"/>
          </a:xfrm>
        </p:spPr>
        <p:txBody>
          <a:bodyPr numCol="2">
            <a:normAutofit/>
          </a:bodyPr>
          <a:lstStyle/>
          <a:p>
            <a:pPr marL="457200" indent="-457200">
              <a:buFont typeface="+mj-lt"/>
              <a:buAutoNum type="arabicPeriod"/>
            </a:pPr>
            <a:r>
              <a:rPr lang="cs-CZ" dirty="0" err="1">
                <a:solidFill>
                  <a:schemeClr val="accent4">
                    <a:lumMod val="60000"/>
                    <a:lumOff val="40000"/>
                  </a:schemeClr>
                </a:solidFill>
              </a:rPr>
              <a:t>Nervus</a:t>
            </a:r>
            <a:r>
              <a:rPr lang="cs-CZ" dirty="0">
                <a:solidFill>
                  <a:schemeClr val="accent4">
                    <a:lumMod val="60000"/>
                    <a:lumOff val="40000"/>
                  </a:schemeClr>
                </a:solidFill>
              </a:rPr>
              <a:t> </a:t>
            </a:r>
            <a:r>
              <a:rPr lang="cs-CZ" dirty="0" err="1">
                <a:solidFill>
                  <a:schemeClr val="accent4">
                    <a:lumMod val="60000"/>
                    <a:lumOff val="40000"/>
                  </a:schemeClr>
                </a:solidFill>
              </a:rPr>
              <a:t>olfactorius</a:t>
            </a:r>
            <a:endParaRPr lang="cs-CZ" dirty="0">
              <a:solidFill>
                <a:schemeClr val="accent4">
                  <a:lumMod val="60000"/>
                  <a:lumOff val="40000"/>
                </a:schemeClr>
              </a:solidFill>
            </a:endParaRPr>
          </a:p>
          <a:p>
            <a:pPr marL="457200" indent="-457200">
              <a:buFont typeface="+mj-lt"/>
              <a:buAutoNum type="arabicPeriod"/>
            </a:pPr>
            <a:r>
              <a:rPr lang="cs-CZ" dirty="0" err="1">
                <a:solidFill>
                  <a:schemeClr val="accent3">
                    <a:lumMod val="60000"/>
                    <a:lumOff val="40000"/>
                  </a:schemeClr>
                </a:solidFill>
              </a:rPr>
              <a:t>Nervus</a:t>
            </a:r>
            <a:r>
              <a:rPr lang="cs-CZ" dirty="0">
                <a:solidFill>
                  <a:schemeClr val="accent3">
                    <a:lumMod val="60000"/>
                    <a:lumOff val="40000"/>
                  </a:schemeClr>
                </a:solidFill>
              </a:rPr>
              <a:t> </a:t>
            </a:r>
            <a:r>
              <a:rPr lang="cs-CZ" dirty="0" err="1">
                <a:solidFill>
                  <a:schemeClr val="accent3">
                    <a:lumMod val="60000"/>
                    <a:lumOff val="40000"/>
                  </a:schemeClr>
                </a:solidFill>
              </a:rPr>
              <a:t>opticus</a:t>
            </a:r>
            <a:endParaRPr lang="cs-CZ" dirty="0">
              <a:solidFill>
                <a:schemeClr val="accent3">
                  <a:lumMod val="60000"/>
                  <a:lumOff val="40000"/>
                </a:schemeClr>
              </a:solidFill>
            </a:endParaRPr>
          </a:p>
          <a:p>
            <a:pPr marL="457200" indent="-457200">
              <a:buFont typeface="+mj-lt"/>
              <a:buAutoNum type="arabicPeriod"/>
            </a:pPr>
            <a:r>
              <a:rPr lang="cs-CZ" dirty="0" err="1">
                <a:solidFill>
                  <a:schemeClr val="accent5">
                    <a:lumMod val="20000"/>
                    <a:lumOff val="80000"/>
                  </a:schemeClr>
                </a:solidFill>
              </a:rPr>
              <a:t>Nervus</a:t>
            </a:r>
            <a:r>
              <a:rPr lang="cs-CZ" dirty="0">
                <a:solidFill>
                  <a:schemeClr val="accent5">
                    <a:lumMod val="20000"/>
                    <a:lumOff val="80000"/>
                  </a:schemeClr>
                </a:solidFill>
              </a:rPr>
              <a:t> </a:t>
            </a:r>
            <a:r>
              <a:rPr lang="cs-CZ" dirty="0" err="1">
                <a:solidFill>
                  <a:schemeClr val="accent5">
                    <a:lumMod val="20000"/>
                    <a:lumOff val="80000"/>
                  </a:schemeClr>
                </a:solidFill>
              </a:rPr>
              <a:t>oculomotorius</a:t>
            </a:r>
            <a:endParaRPr lang="cs-CZ" dirty="0">
              <a:solidFill>
                <a:schemeClr val="accent5">
                  <a:lumMod val="20000"/>
                  <a:lumOff val="80000"/>
                </a:schemeClr>
              </a:solidFill>
            </a:endParaRPr>
          </a:p>
          <a:p>
            <a:pPr marL="457200" indent="-457200">
              <a:buFont typeface="+mj-lt"/>
              <a:buAutoNum type="arabicPeriod"/>
            </a:pPr>
            <a:r>
              <a:rPr lang="cs-CZ" dirty="0" err="1">
                <a:solidFill>
                  <a:schemeClr val="accent5">
                    <a:lumMod val="20000"/>
                    <a:lumOff val="80000"/>
                  </a:schemeClr>
                </a:solidFill>
              </a:rPr>
              <a:t>Nervus</a:t>
            </a:r>
            <a:r>
              <a:rPr lang="cs-CZ" dirty="0">
                <a:solidFill>
                  <a:schemeClr val="accent5">
                    <a:lumMod val="20000"/>
                    <a:lumOff val="80000"/>
                  </a:schemeClr>
                </a:solidFill>
              </a:rPr>
              <a:t> </a:t>
            </a:r>
            <a:r>
              <a:rPr lang="cs-CZ" dirty="0" err="1">
                <a:solidFill>
                  <a:schemeClr val="accent5">
                    <a:lumMod val="20000"/>
                    <a:lumOff val="80000"/>
                  </a:schemeClr>
                </a:solidFill>
              </a:rPr>
              <a:t>trochelaris</a:t>
            </a:r>
            <a:endParaRPr lang="cs-CZ" dirty="0">
              <a:solidFill>
                <a:schemeClr val="accent5">
                  <a:lumMod val="20000"/>
                  <a:lumOff val="80000"/>
                </a:schemeClr>
              </a:solidFill>
            </a:endParaRPr>
          </a:p>
          <a:p>
            <a:pPr marL="457200" indent="-457200">
              <a:buFont typeface="+mj-lt"/>
              <a:buAutoNum type="arabicPeriod"/>
            </a:pPr>
            <a:r>
              <a:rPr lang="cs-CZ" dirty="0" err="1">
                <a:solidFill>
                  <a:schemeClr val="accent5">
                    <a:lumMod val="60000"/>
                    <a:lumOff val="40000"/>
                  </a:schemeClr>
                </a:solidFill>
              </a:rPr>
              <a:t>Nervus</a:t>
            </a:r>
            <a:r>
              <a:rPr lang="cs-CZ" dirty="0">
                <a:solidFill>
                  <a:schemeClr val="accent5">
                    <a:lumMod val="60000"/>
                    <a:lumOff val="40000"/>
                  </a:schemeClr>
                </a:solidFill>
              </a:rPr>
              <a:t> trigeminus</a:t>
            </a:r>
          </a:p>
          <a:p>
            <a:pPr marL="457200" indent="-457200">
              <a:buFont typeface="+mj-lt"/>
              <a:buAutoNum type="arabicPeriod"/>
            </a:pPr>
            <a:r>
              <a:rPr lang="cs-CZ" dirty="0" err="1">
                <a:solidFill>
                  <a:schemeClr val="accent5">
                    <a:lumMod val="60000"/>
                    <a:lumOff val="40000"/>
                  </a:schemeClr>
                </a:solidFill>
              </a:rPr>
              <a:t>Nervus</a:t>
            </a:r>
            <a:r>
              <a:rPr lang="cs-CZ" dirty="0">
                <a:solidFill>
                  <a:schemeClr val="accent5">
                    <a:lumMod val="60000"/>
                    <a:lumOff val="40000"/>
                  </a:schemeClr>
                </a:solidFill>
              </a:rPr>
              <a:t> </a:t>
            </a:r>
            <a:r>
              <a:rPr lang="cs-CZ" dirty="0" err="1">
                <a:solidFill>
                  <a:schemeClr val="accent5">
                    <a:lumMod val="60000"/>
                    <a:lumOff val="40000"/>
                  </a:schemeClr>
                </a:solidFill>
              </a:rPr>
              <a:t>abducens</a:t>
            </a:r>
            <a:endParaRPr lang="cs-CZ" dirty="0">
              <a:solidFill>
                <a:schemeClr val="accent5">
                  <a:lumMod val="60000"/>
                  <a:lumOff val="40000"/>
                </a:schemeClr>
              </a:solidFill>
            </a:endParaRPr>
          </a:p>
          <a:p>
            <a:pPr marL="457200" indent="-457200">
              <a:buFont typeface="+mj-lt"/>
              <a:buAutoNum type="arabicPeriod"/>
            </a:pPr>
            <a:r>
              <a:rPr lang="cs-CZ" dirty="0" err="1">
                <a:solidFill>
                  <a:schemeClr val="accent5">
                    <a:lumMod val="60000"/>
                    <a:lumOff val="40000"/>
                  </a:schemeClr>
                </a:solidFill>
              </a:rPr>
              <a:t>Nervus</a:t>
            </a:r>
            <a:r>
              <a:rPr lang="cs-CZ" dirty="0">
                <a:solidFill>
                  <a:schemeClr val="accent5">
                    <a:lumMod val="60000"/>
                    <a:lumOff val="40000"/>
                  </a:schemeClr>
                </a:solidFill>
              </a:rPr>
              <a:t> </a:t>
            </a:r>
            <a:r>
              <a:rPr lang="cs-CZ" dirty="0" err="1">
                <a:solidFill>
                  <a:schemeClr val="accent5">
                    <a:lumMod val="60000"/>
                    <a:lumOff val="40000"/>
                  </a:schemeClr>
                </a:solidFill>
              </a:rPr>
              <a:t>facialis</a:t>
            </a:r>
            <a:endParaRPr lang="cs-CZ" dirty="0">
              <a:solidFill>
                <a:schemeClr val="accent5">
                  <a:lumMod val="60000"/>
                  <a:lumOff val="40000"/>
                </a:schemeClr>
              </a:solidFill>
            </a:endParaRPr>
          </a:p>
          <a:p>
            <a:pPr marL="457200" indent="-457200">
              <a:buFont typeface="+mj-lt"/>
              <a:buAutoNum type="arabicPeriod"/>
            </a:pPr>
            <a:r>
              <a:rPr lang="cs-CZ" dirty="0" err="1">
                <a:solidFill>
                  <a:schemeClr val="accent5">
                    <a:lumMod val="60000"/>
                    <a:lumOff val="40000"/>
                  </a:schemeClr>
                </a:solidFill>
              </a:rPr>
              <a:t>nervus</a:t>
            </a:r>
            <a:r>
              <a:rPr lang="cs-CZ" dirty="0">
                <a:solidFill>
                  <a:schemeClr val="accent5">
                    <a:lumMod val="60000"/>
                    <a:lumOff val="40000"/>
                  </a:schemeClr>
                </a:solidFill>
              </a:rPr>
              <a:t> </a:t>
            </a:r>
            <a:r>
              <a:rPr lang="cs-CZ" dirty="0" err="1">
                <a:solidFill>
                  <a:schemeClr val="accent5">
                    <a:lumMod val="60000"/>
                    <a:lumOff val="40000"/>
                  </a:schemeClr>
                </a:solidFill>
              </a:rPr>
              <a:t>vestibulocochlearis</a:t>
            </a:r>
            <a:endParaRPr lang="cs-CZ" dirty="0">
              <a:solidFill>
                <a:schemeClr val="accent5">
                  <a:lumMod val="60000"/>
                  <a:lumOff val="40000"/>
                </a:schemeClr>
              </a:solidFill>
            </a:endParaRPr>
          </a:p>
          <a:p>
            <a:pPr marL="457200" indent="-457200">
              <a:buFont typeface="+mj-lt"/>
              <a:buAutoNum type="arabicPeriod"/>
            </a:pPr>
            <a:r>
              <a:rPr lang="cs-CZ" dirty="0" err="1">
                <a:solidFill>
                  <a:schemeClr val="accent6">
                    <a:lumMod val="60000"/>
                    <a:lumOff val="40000"/>
                  </a:schemeClr>
                </a:solidFill>
              </a:rPr>
              <a:t>Nervus</a:t>
            </a:r>
            <a:r>
              <a:rPr lang="cs-CZ" dirty="0">
                <a:solidFill>
                  <a:schemeClr val="accent6">
                    <a:lumMod val="60000"/>
                    <a:lumOff val="40000"/>
                  </a:schemeClr>
                </a:solidFill>
              </a:rPr>
              <a:t> </a:t>
            </a:r>
            <a:r>
              <a:rPr lang="cs-CZ" dirty="0" err="1">
                <a:solidFill>
                  <a:schemeClr val="accent6">
                    <a:lumMod val="60000"/>
                    <a:lumOff val="40000"/>
                  </a:schemeClr>
                </a:solidFill>
              </a:rPr>
              <a:t>glossopharyngeus</a:t>
            </a:r>
            <a:endParaRPr lang="cs-CZ" dirty="0">
              <a:solidFill>
                <a:schemeClr val="accent6">
                  <a:lumMod val="60000"/>
                  <a:lumOff val="40000"/>
                </a:schemeClr>
              </a:solidFill>
            </a:endParaRPr>
          </a:p>
          <a:p>
            <a:pPr marL="457200" indent="-457200">
              <a:buFont typeface="+mj-lt"/>
              <a:buAutoNum type="arabicPeriod"/>
            </a:pPr>
            <a:r>
              <a:rPr lang="cs-CZ" dirty="0" err="1">
                <a:solidFill>
                  <a:schemeClr val="accent6">
                    <a:lumMod val="60000"/>
                    <a:lumOff val="40000"/>
                  </a:schemeClr>
                </a:solidFill>
              </a:rPr>
              <a:t>Nervus</a:t>
            </a:r>
            <a:r>
              <a:rPr lang="cs-CZ" dirty="0">
                <a:solidFill>
                  <a:schemeClr val="accent6">
                    <a:lumMod val="60000"/>
                    <a:lumOff val="40000"/>
                  </a:schemeClr>
                </a:solidFill>
              </a:rPr>
              <a:t> vagus</a:t>
            </a:r>
          </a:p>
          <a:p>
            <a:pPr marL="457200" indent="-457200">
              <a:buFont typeface="+mj-lt"/>
              <a:buAutoNum type="arabicPeriod"/>
            </a:pPr>
            <a:r>
              <a:rPr lang="cs-CZ" dirty="0" err="1">
                <a:solidFill>
                  <a:schemeClr val="accent6">
                    <a:lumMod val="60000"/>
                    <a:lumOff val="40000"/>
                  </a:schemeClr>
                </a:solidFill>
              </a:rPr>
              <a:t>Nervus</a:t>
            </a:r>
            <a:r>
              <a:rPr lang="cs-CZ" dirty="0">
                <a:solidFill>
                  <a:schemeClr val="accent6">
                    <a:lumMod val="60000"/>
                    <a:lumOff val="40000"/>
                  </a:schemeClr>
                </a:solidFill>
              </a:rPr>
              <a:t> </a:t>
            </a:r>
            <a:r>
              <a:rPr lang="cs-CZ" dirty="0" err="1">
                <a:solidFill>
                  <a:schemeClr val="accent6">
                    <a:lumMod val="60000"/>
                    <a:lumOff val="40000"/>
                  </a:schemeClr>
                </a:solidFill>
              </a:rPr>
              <a:t>accessorius</a:t>
            </a:r>
            <a:endParaRPr lang="cs-CZ" dirty="0">
              <a:solidFill>
                <a:schemeClr val="accent6">
                  <a:lumMod val="60000"/>
                  <a:lumOff val="40000"/>
                </a:schemeClr>
              </a:solidFill>
            </a:endParaRPr>
          </a:p>
          <a:p>
            <a:pPr marL="457200" indent="-457200">
              <a:buFont typeface="+mj-lt"/>
              <a:buAutoNum type="arabicPeriod"/>
            </a:pPr>
            <a:r>
              <a:rPr lang="cs-CZ" dirty="0" err="1">
                <a:solidFill>
                  <a:schemeClr val="accent6">
                    <a:lumMod val="60000"/>
                    <a:lumOff val="40000"/>
                  </a:schemeClr>
                </a:solidFill>
              </a:rPr>
              <a:t>Nervus</a:t>
            </a:r>
            <a:r>
              <a:rPr lang="cs-CZ" dirty="0">
                <a:solidFill>
                  <a:schemeClr val="accent6">
                    <a:lumMod val="60000"/>
                    <a:lumOff val="40000"/>
                  </a:schemeClr>
                </a:solidFill>
              </a:rPr>
              <a:t> </a:t>
            </a:r>
            <a:r>
              <a:rPr lang="cs-CZ" dirty="0" err="1">
                <a:solidFill>
                  <a:schemeClr val="accent6">
                    <a:lumMod val="60000"/>
                    <a:lumOff val="40000"/>
                  </a:schemeClr>
                </a:solidFill>
              </a:rPr>
              <a:t>hypoglossus</a:t>
            </a:r>
            <a:endParaRPr lang="cs-CZ" dirty="0">
              <a:solidFill>
                <a:schemeClr val="accent6">
                  <a:lumMod val="60000"/>
                  <a:lumOff val="40000"/>
                </a:schemeClr>
              </a:solidFill>
            </a:endParaRPr>
          </a:p>
          <a:p>
            <a:pPr marL="457200" indent="-457200">
              <a:buFont typeface="+mj-lt"/>
              <a:buAutoNum type="arabicPeriod"/>
            </a:pPr>
            <a:endParaRPr lang="cs-CZ" dirty="0"/>
          </a:p>
        </p:txBody>
      </p:sp>
      <p:pic>
        <p:nvPicPr>
          <p:cNvPr id="7172" name="Picture 4" descr="VÃ½sledek obrÃ¡zku pro cranial nerves">
            <a:extLst>
              <a:ext uri="{FF2B5EF4-FFF2-40B4-BE49-F238E27FC236}">
                <a16:creationId xmlns:a16="http://schemas.microsoft.com/office/drawing/2014/main" id="{804A4BDB-BED0-487A-AE9D-F15A56AF0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9950" y="2046663"/>
            <a:ext cx="3524947" cy="4201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4346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647EFD-8D73-43D2-ADC4-C78406E2CC74}"/>
              </a:ext>
            </a:extLst>
          </p:cNvPr>
          <p:cNvSpPr>
            <a:spLocks noGrp="1"/>
          </p:cNvSpPr>
          <p:nvPr>
            <p:ph type="title"/>
          </p:nvPr>
        </p:nvSpPr>
        <p:spPr/>
        <p:txBody>
          <a:bodyPr/>
          <a:lstStyle/>
          <a:p>
            <a:r>
              <a:rPr lang="cs-CZ" dirty="0"/>
              <a:t>Funkce hlavových nervů</a:t>
            </a:r>
          </a:p>
        </p:txBody>
      </p:sp>
      <p:sp>
        <p:nvSpPr>
          <p:cNvPr id="3" name="Zástupný obsah 2">
            <a:extLst>
              <a:ext uri="{FF2B5EF4-FFF2-40B4-BE49-F238E27FC236}">
                <a16:creationId xmlns:a16="http://schemas.microsoft.com/office/drawing/2014/main" id="{1F8F1466-5E10-4DFC-9E00-86E6DF0C86E1}"/>
              </a:ext>
            </a:extLst>
          </p:cNvPr>
          <p:cNvSpPr>
            <a:spLocks noGrp="1"/>
          </p:cNvSpPr>
          <p:nvPr>
            <p:ph idx="1"/>
          </p:nvPr>
        </p:nvSpPr>
        <p:spPr>
          <a:xfrm>
            <a:off x="1141413" y="2666999"/>
            <a:ext cx="9905998" cy="3581401"/>
          </a:xfrm>
        </p:spPr>
        <p:txBody>
          <a:bodyPr>
            <a:normAutofit/>
          </a:bodyPr>
          <a:lstStyle/>
          <a:p>
            <a:pPr marL="457200" indent="-457200">
              <a:buFont typeface="+mj-lt"/>
              <a:buAutoNum type="arabicPeriod"/>
            </a:pPr>
            <a:r>
              <a:rPr lang="cs-CZ" dirty="0"/>
              <a:t>N. </a:t>
            </a:r>
            <a:r>
              <a:rPr lang="cs-CZ" dirty="0" err="1"/>
              <a:t>olfactorius</a:t>
            </a:r>
            <a:r>
              <a:rPr lang="cs-CZ" dirty="0"/>
              <a:t> = čichový nerv</a:t>
            </a:r>
          </a:p>
          <a:p>
            <a:pPr lvl="1"/>
            <a:r>
              <a:rPr lang="cs-CZ" dirty="0"/>
              <a:t>Výchlipka předního mozku (čichová oblast)</a:t>
            </a:r>
          </a:p>
          <a:p>
            <a:pPr lvl="1"/>
            <a:r>
              <a:rPr lang="cs-CZ" dirty="0"/>
              <a:t>Průchod skrz </a:t>
            </a:r>
            <a:r>
              <a:rPr lang="cs-CZ" i="1" dirty="0"/>
              <a:t>lamina </a:t>
            </a:r>
            <a:r>
              <a:rPr lang="cs-CZ" i="1" dirty="0" err="1"/>
              <a:t>cribrosa</a:t>
            </a:r>
            <a:r>
              <a:rPr lang="cs-CZ" i="1" dirty="0"/>
              <a:t> </a:t>
            </a:r>
            <a:r>
              <a:rPr lang="cs-CZ" dirty="0" err="1"/>
              <a:t>ossis</a:t>
            </a:r>
            <a:r>
              <a:rPr lang="cs-CZ" dirty="0"/>
              <a:t> </a:t>
            </a:r>
            <a:r>
              <a:rPr lang="cs-CZ" dirty="0" err="1"/>
              <a:t>ethmoidalis</a:t>
            </a:r>
            <a:endParaRPr lang="cs-CZ" dirty="0"/>
          </a:p>
          <a:p>
            <a:pPr lvl="1"/>
            <a:r>
              <a:rPr lang="cs-CZ" dirty="0">
                <a:solidFill>
                  <a:schemeClr val="accent2">
                    <a:lumMod val="60000"/>
                    <a:lumOff val="40000"/>
                  </a:schemeClr>
                </a:solidFill>
              </a:rPr>
              <a:t>Senzorický nerv</a:t>
            </a:r>
          </a:p>
          <a:p>
            <a:pPr marL="457200" indent="-457200">
              <a:buFont typeface="+mj-lt"/>
              <a:buAutoNum type="arabicPeriod"/>
            </a:pPr>
            <a:r>
              <a:rPr lang="cs-CZ" dirty="0"/>
              <a:t>N. </a:t>
            </a:r>
            <a:r>
              <a:rPr lang="cs-CZ" dirty="0" err="1"/>
              <a:t>opticus</a:t>
            </a:r>
            <a:r>
              <a:rPr lang="cs-CZ" dirty="0"/>
              <a:t> = zrakový nerv</a:t>
            </a:r>
          </a:p>
          <a:p>
            <a:pPr lvl="1"/>
            <a:r>
              <a:rPr lang="cs-CZ" dirty="0"/>
              <a:t>Vystupuje z mezimozku</a:t>
            </a:r>
          </a:p>
          <a:p>
            <a:pPr lvl="1"/>
            <a:r>
              <a:rPr lang="cs-CZ" dirty="0"/>
              <a:t>3-n. - chiasma </a:t>
            </a:r>
            <a:r>
              <a:rPr lang="cs-CZ" dirty="0" err="1"/>
              <a:t>opticum</a:t>
            </a:r>
            <a:r>
              <a:rPr lang="cs-CZ" dirty="0"/>
              <a:t> – </a:t>
            </a:r>
            <a:r>
              <a:rPr lang="cs-CZ" dirty="0" err="1"/>
              <a:t>tractus</a:t>
            </a:r>
            <a:r>
              <a:rPr lang="cs-CZ" dirty="0"/>
              <a:t> </a:t>
            </a:r>
            <a:r>
              <a:rPr lang="cs-CZ" dirty="0" err="1"/>
              <a:t>opticus</a:t>
            </a:r>
            <a:r>
              <a:rPr lang="cs-CZ" dirty="0"/>
              <a:t> – mezimozek</a:t>
            </a:r>
          </a:p>
          <a:p>
            <a:pPr lvl="1"/>
            <a:r>
              <a:rPr lang="cs-CZ" dirty="0">
                <a:solidFill>
                  <a:schemeClr val="accent2">
                    <a:lumMod val="60000"/>
                    <a:lumOff val="40000"/>
                  </a:schemeClr>
                </a:solidFill>
              </a:rPr>
              <a:t>Senzorický nerv</a:t>
            </a:r>
          </a:p>
        </p:txBody>
      </p:sp>
      <p:pic>
        <p:nvPicPr>
          <p:cNvPr id="9218" name="Picture 2" descr="VÃ½sledek obrÃ¡zku pro olfactory nerv">
            <a:extLst>
              <a:ext uri="{FF2B5EF4-FFF2-40B4-BE49-F238E27FC236}">
                <a16:creationId xmlns:a16="http://schemas.microsoft.com/office/drawing/2014/main" id="{E3C1EE7A-41EF-49AD-A09E-B0029C61C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8799" y="1523999"/>
            <a:ext cx="238125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VÃ½sledek obrÃ¡zku pro optic nerve anatomy">
            <a:extLst>
              <a:ext uri="{FF2B5EF4-FFF2-40B4-BE49-F238E27FC236}">
                <a16:creationId xmlns:a16="http://schemas.microsoft.com/office/drawing/2014/main" id="{AC5867D1-6126-463A-AAD1-E7E137EEBA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8799" y="4381498"/>
            <a:ext cx="238125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2997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13AD88-470C-498E-8B89-165C2E711C58}"/>
              </a:ext>
            </a:extLst>
          </p:cNvPr>
          <p:cNvSpPr>
            <a:spLocks noGrp="1"/>
          </p:cNvSpPr>
          <p:nvPr>
            <p:ph type="title"/>
          </p:nvPr>
        </p:nvSpPr>
        <p:spPr/>
        <p:txBody>
          <a:bodyPr/>
          <a:lstStyle/>
          <a:p>
            <a:r>
              <a:rPr lang="cs-CZ" dirty="0"/>
              <a:t>Funkce hlavových nervů</a:t>
            </a:r>
          </a:p>
        </p:txBody>
      </p:sp>
      <p:sp>
        <p:nvSpPr>
          <p:cNvPr id="3" name="Zástupný obsah 2">
            <a:extLst>
              <a:ext uri="{FF2B5EF4-FFF2-40B4-BE49-F238E27FC236}">
                <a16:creationId xmlns:a16="http://schemas.microsoft.com/office/drawing/2014/main" id="{4EF20E50-21A4-4B18-BCE8-06E87D20F650}"/>
              </a:ext>
            </a:extLst>
          </p:cNvPr>
          <p:cNvSpPr>
            <a:spLocks noGrp="1"/>
          </p:cNvSpPr>
          <p:nvPr>
            <p:ph idx="1"/>
          </p:nvPr>
        </p:nvSpPr>
        <p:spPr>
          <a:xfrm>
            <a:off x="1141413" y="2666999"/>
            <a:ext cx="4954587" cy="3124201"/>
          </a:xfrm>
        </p:spPr>
        <p:txBody>
          <a:bodyPr/>
          <a:lstStyle/>
          <a:p>
            <a:pPr marL="457200" indent="-457200">
              <a:buFont typeface="+mj-lt"/>
              <a:buAutoNum type="arabicPeriod" startAt="3"/>
            </a:pPr>
            <a:r>
              <a:rPr lang="cs-CZ" dirty="0"/>
              <a:t>N. </a:t>
            </a:r>
            <a:r>
              <a:rPr lang="cs-CZ" dirty="0" err="1"/>
              <a:t>oculomotorius</a:t>
            </a:r>
            <a:r>
              <a:rPr lang="cs-CZ" dirty="0"/>
              <a:t> = okohybný nerv</a:t>
            </a:r>
          </a:p>
          <a:p>
            <a:pPr lvl="1"/>
            <a:r>
              <a:rPr lang="cs-CZ" dirty="0"/>
              <a:t>Vystupuje ze středního mozku</a:t>
            </a:r>
          </a:p>
          <a:p>
            <a:pPr lvl="1"/>
            <a:r>
              <a:rPr lang="cs-CZ" dirty="0">
                <a:solidFill>
                  <a:schemeClr val="accent2">
                    <a:lumMod val="60000"/>
                    <a:lumOff val="40000"/>
                  </a:schemeClr>
                </a:solidFill>
              </a:rPr>
              <a:t>SM, VM (PS)</a:t>
            </a:r>
          </a:p>
          <a:p>
            <a:pPr marL="457200" indent="-457200">
              <a:buFont typeface="+mj-lt"/>
              <a:buAutoNum type="arabicPeriod" startAt="3"/>
            </a:pPr>
            <a:r>
              <a:rPr lang="cs-CZ" dirty="0"/>
              <a:t>N. </a:t>
            </a:r>
            <a:r>
              <a:rPr lang="cs-CZ" dirty="0" err="1"/>
              <a:t>trochlearis</a:t>
            </a:r>
            <a:r>
              <a:rPr lang="cs-CZ" dirty="0"/>
              <a:t> = kladkový nerv</a:t>
            </a:r>
          </a:p>
          <a:p>
            <a:pPr lvl="1"/>
            <a:r>
              <a:rPr lang="cs-CZ" dirty="0">
                <a:solidFill>
                  <a:schemeClr val="accent2">
                    <a:lumMod val="60000"/>
                    <a:lumOff val="40000"/>
                  </a:schemeClr>
                </a:solidFill>
              </a:rPr>
              <a:t>SM</a:t>
            </a:r>
          </a:p>
          <a:p>
            <a:pPr marL="457200" indent="-457200">
              <a:buFont typeface="+mj-lt"/>
              <a:buAutoNum type="arabicPeriod" startAt="6"/>
            </a:pPr>
            <a:r>
              <a:rPr lang="cs-CZ" dirty="0"/>
              <a:t>N. </a:t>
            </a:r>
            <a:r>
              <a:rPr lang="cs-CZ" dirty="0" err="1"/>
              <a:t>abducens</a:t>
            </a:r>
            <a:r>
              <a:rPr lang="cs-CZ" dirty="0"/>
              <a:t> = odtahovací nerv</a:t>
            </a:r>
          </a:p>
          <a:p>
            <a:pPr lvl="1"/>
            <a:r>
              <a:rPr lang="cs-CZ" dirty="0">
                <a:solidFill>
                  <a:schemeClr val="accent2">
                    <a:lumMod val="60000"/>
                    <a:lumOff val="40000"/>
                  </a:schemeClr>
                </a:solidFill>
              </a:rPr>
              <a:t>SM</a:t>
            </a:r>
          </a:p>
        </p:txBody>
      </p:sp>
      <p:pic>
        <p:nvPicPr>
          <p:cNvPr id="10244" name="Picture 4" descr="SouvisejÃ­cÃ­ obrÃ¡zek">
            <a:extLst>
              <a:ext uri="{FF2B5EF4-FFF2-40B4-BE49-F238E27FC236}">
                <a16:creationId xmlns:a16="http://schemas.microsoft.com/office/drawing/2014/main" id="{BB09F001-D400-4CDC-85F0-2BD215FB45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4568" y="1886246"/>
            <a:ext cx="4684295" cy="3085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494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Ã½sledek obrÃ¡zku pro oculomotor nerve">
            <a:extLst>
              <a:ext uri="{FF2B5EF4-FFF2-40B4-BE49-F238E27FC236}">
                <a16:creationId xmlns:a16="http://schemas.microsoft.com/office/drawing/2014/main" id="{FB397C92-7297-4327-869C-50C3D07820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44600"/>
            <a:ext cx="12192000" cy="436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112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69D97FB-2A25-454C-A459-30C3F72A7498}"/>
              </a:ext>
            </a:extLst>
          </p:cNvPr>
          <p:cNvSpPr>
            <a:spLocks noGrp="1"/>
          </p:cNvSpPr>
          <p:nvPr>
            <p:ph type="title"/>
          </p:nvPr>
        </p:nvSpPr>
        <p:spPr>
          <a:xfrm>
            <a:off x="1141413" y="609600"/>
            <a:ext cx="3205998" cy="1905000"/>
          </a:xfrm>
        </p:spPr>
        <p:txBody>
          <a:bodyPr/>
          <a:lstStyle/>
          <a:p>
            <a:r>
              <a:rPr lang="cs-CZ" dirty="0"/>
              <a:t>Funkce hlavových nervů</a:t>
            </a:r>
          </a:p>
        </p:txBody>
      </p:sp>
      <p:sp>
        <p:nvSpPr>
          <p:cNvPr id="3" name="Zástupný obsah 2">
            <a:extLst>
              <a:ext uri="{FF2B5EF4-FFF2-40B4-BE49-F238E27FC236}">
                <a16:creationId xmlns:a16="http://schemas.microsoft.com/office/drawing/2014/main" id="{5ADB9557-3FA2-404A-ADD7-F217C86AA364}"/>
              </a:ext>
            </a:extLst>
          </p:cNvPr>
          <p:cNvSpPr>
            <a:spLocks noGrp="1"/>
          </p:cNvSpPr>
          <p:nvPr>
            <p:ph idx="1"/>
          </p:nvPr>
        </p:nvSpPr>
        <p:spPr>
          <a:xfrm>
            <a:off x="1141413" y="2666999"/>
            <a:ext cx="4120398" cy="3124201"/>
          </a:xfrm>
        </p:spPr>
        <p:txBody>
          <a:bodyPr/>
          <a:lstStyle/>
          <a:p>
            <a:pPr marL="457200" indent="-457200">
              <a:buFont typeface="+mj-lt"/>
              <a:buAutoNum type="arabicPeriod" startAt="5"/>
            </a:pPr>
            <a:r>
              <a:rPr lang="cs-CZ" dirty="0"/>
              <a:t>N. trigeminus = trojklaný nerv</a:t>
            </a:r>
          </a:p>
          <a:p>
            <a:pPr lvl="1"/>
            <a:r>
              <a:rPr lang="cs-CZ" dirty="0"/>
              <a:t>N. </a:t>
            </a:r>
            <a:r>
              <a:rPr lang="cs-CZ" dirty="0" err="1"/>
              <a:t>opthalmicus</a:t>
            </a:r>
            <a:r>
              <a:rPr lang="cs-CZ" dirty="0"/>
              <a:t> - </a:t>
            </a:r>
            <a:r>
              <a:rPr lang="cs-CZ" dirty="0">
                <a:solidFill>
                  <a:schemeClr val="accent2">
                    <a:lumMod val="60000"/>
                    <a:lumOff val="40000"/>
                  </a:schemeClr>
                </a:solidFill>
              </a:rPr>
              <a:t>SS</a:t>
            </a:r>
          </a:p>
          <a:p>
            <a:pPr lvl="1"/>
            <a:r>
              <a:rPr lang="cs-CZ" dirty="0"/>
              <a:t>N. </a:t>
            </a:r>
            <a:r>
              <a:rPr lang="cs-CZ" dirty="0" err="1"/>
              <a:t>maxillaris</a:t>
            </a:r>
            <a:r>
              <a:rPr lang="cs-CZ" dirty="0"/>
              <a:t> - </a:t>
            </a:r>
            <a:r>
              <a:rPr lang="cs-CZ" dirty="0">
                <a:solidFill>
                  <a:schemeClr val="accent2">
                    <a:lumMod val="60000"/>
                    <a:lumOff val="40000"/>
                  </a:schemeClr>
                </a:solidFill>
              </a:rPr>
              <a:t>SS</a:t>
            </a:r>
          </a:p>
          <a:p>
            <a:pPr lvl="1"/>
            <a:r>
              <a:rPr lang="cs-CZ" dirty="0"/>
              <a:t>N. </a:t>
            </a:r>
            <a:r>
              <a:rPr lang="cs-CZ" dirty="0" err="1"/>
              <a:t>mandibularis</a:t>
            </a:r>
            <a:r>
              <a:rPr lang="cs-CZ" dirty="0"/>
              <a:t> – </a:t>
            </a:r>
            <a:r>
              <a:rPr lang="cs-CZ" dirty="0">
                <a:solidFill>
                  <a:schemeClr val="accent2">
                    <a:lumMod val="60000"/>
                    <a:lumOff val="40000"/>
                  </a:schemeClr>
                </a:solidFill>
              </a:rPr>
              <a:t>SS, SM</a:t>
            </a:r>
          </a:p>
        </p:txBody>
      </p:sp>
      <p:pic>
        <p:nvPicPr>
          <p:cNvPr id="12290" name="Picture 2" descr="VÃ½sledek obrÃ¡zku pro oculomotor nerve">
            <a:extLst>
              <a:ext uri="{FF2B5EF4-FFF2-40B4-BE49-F238E27FC236}">
                <a16:creationId xmlns:a16="http://schemas.microsoft.com/office/drawing/2014/main" id="{E0325AF4-1151-475B-AF91-30DF9BCEFF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3693" y="475247"/>
            <a:ext cx="6522870" cy="5907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5027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A1053FF-0FA4-44F8-B085-C9396A701971}"/>
              </a:ext>
            </a:extLst>
          </p:cNvPr>
          <p:cNvSpPr>
            <a:spLocks noGrp="1"/>
          </p:cNvSpPr>
          <p:nvPr>
            <p:ph type="title"/>
          </p:nvPr>
        </p:nvSpPr>
        <p:spPr>
          <a:xfrm>
            <a:off x="1141413" y="609600"/>
            <a:ext cx="4168524" cy="1905000"/>
          </a:xfrm>
        </p:spPr>
        <p:txBody>
          <a:bodyPr/>
          <a:lstStyle/>
          <a:p>
            <a:r>
              <a:rPr lang="cs-CZ" dirty="0"/>
              <a:t>Senzitivní inervace </a:t>
            </a:r>
            <a:r>
              <a:rPr lang="cs-CZ" dirty="0" err="1"/>
              <a:t>n.trigeminus</a:t>
            </a:r>
            <a:endParaRPr lang="cs-CZ" dirty="0"/>
          </a:p>
        </p:txBody>
      </p:sp>
      <p:pic>
        <p:nvPicPr>
          <p:cNvPr id="13314" name="Picture 2" descr="VÃ½sledek obrÃ¡zku pro trigeminal nerve">
            <a:extLst>
              <a:ext uri="{FF2B5EF4-FFF2-40B4-BE49-F238E27FC236}">
                <a16:creationId xmlns:a16="http://schemas.microsoft.com/office/drawing/2014/main" id="{68D31843-7AD8-4DDA-B742-A3F9D7AE2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5932" y="446672"/>
            <a:ext cx="5964655" cy="5964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8178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5D51C6-5588-4DD6-A670-457535B84BBA}"/>
              </a:ext>
            </a:extLst>
          </p:cNvPr>
          <p:cNvSpPr>
            <a:spLocks noGrp="1"/>
          </p:cNvSpPr>
          <p:nvPr>
            <p:ph type="title"/>
          </p:nvPr>
        </p:nvSpPr>
        <p:spPr/>
        <p:txBody>
          <a:bodyPr/>
          <a:lstStyle/>
          <a:p>
            <a:r>
              <a:rPr lang="cs-CZ" dirty="0"/>
              <a:t>Funkce hlavových nervů</a:t>
            </a:r>
          </a:p>
        </p:txBody>
      </p:sp>
      <p:sp>
        <p:nvSpPr>
          <p:cNvPr id="3" name="Zástupný obsah 2">
            <a:extLst>
              <a:ext uri="{FF2B5EF4-FFF2-40B4-BE49-F238E27FC236}">
                <a16:creationId xmlns:a16="http://schemas.microsoft.com/office/drawing/2014/main" id="{1C11CAC9-3D4C-405E-8B42-FF99DC03E890}"/>
              </a:ext>
            </a:extLst>
          </p:cNvPr>
          <p:cNvSpPr>
            <a:spLocks noGrp="1"/>
          </p:cNvSpPr>
          <p:nvPr>
            <p:ph idx="1"/>
          </p:nvPr>
        </p:nvSpPr>
        <p:spPr>
          <a:xfrm>
            <a:off x="1141413" y="2290762"/>
            <a:ext cx="6687134" cy="3781927"/>
          </a:xfrm>
        </p:spPr>
        <p:txBody>
          <a:bodyPr>
            <a:normAutofit/>
          </a:bodyPr>
          <a:lstStyle/>
          <a:p>
            <a:pPr marL="457200" indent="-457200">
              <a:buFont typeface="+mj-lt"/>
              <a:buAutoNum type="arabicPeriod" startAt="7"/>
            </a:pPr>
            <a:r>
              <a:rPr lang="cs-CZ" dirty="0" err="1"/>
              <a:t>N.facialis</a:t>
            </a:r>
            <a:r>
              <a:rPr lang="cs-CZ" dirty="0"/>
              <a:t> = lícní nerv</a:t>
            </a:r>
          </a:p>
          <a:p>
            <a:pPr lvl="1">
              <a:buFont typeface="Arial" panose="020B0604020202020204" pitchFamily="34" charset="0"/>
              <a:buChar char="•"/>
            </a:pPr>
            <a:r>
              <a:rPr lang="cs-CZ" dirty="0">
                <a:solidFill>
                  <a:schemeClr val="accent2"/>
                </a:solidFill>
              </a:rPr>
              <a:t>SM, VM, senzorika (chuť – přední 2/3 jazyka)</a:t>
            </a:r>
          </a:p>
          <a:p>
            <a:pPr lvl="1">
              <a:buFont typeface="Arial" panose="020B0604020202020204" pitchFamily="34" charset="0"/>
              <a:buChar char="•"/>
            </a:pPr>
            <a:r>
              <a:rPr lang="cs-CZ" dirty="0"/>
              <a:t>Průchod skrz os </a:t>
            </a:r>
            <a:r>
              <a:rPr lang="cs-CZ" dirty="0" err="1"/>
              <a:t>temporale</a:t>
            </a:r>
            <a:endParaRPr lang="cs-CZ" dirty="0"/>
          </a:p>
          <a:p>
            <a:pPr marL="457200" indent="-457200">
              <a:buFont typeface="+mj-lt"/>
              <a:buAutoNum type="arabicPeriod" startAt="7"/>
            </a:pPr>
            <a:r>
              <a:rPr lang="cs-CZ" dirty="0"/>
              <a:t>N. </a:t>
            </a:r>
            <a:r>
              <a:rPr lang="cs-CZ" dirty="0" err="1"/>
              <a:t>vestibulocochlearis</a:t>
            </a:r>
            <a:r>
              <a:rPr lang="cs-CZ" dirty="0"/>
              <a:t> = </a:t>
            </a:r>
            <a:r>
              <a:rPr lang="cs-CZ" dirty="0" err="1"/>
              <a:t>sluchorovnovážný</a:t>
            </a:r>
            <a:r>
              <a:rPr lang="cs-CZ" dirty="0"/>
              <a:t> nerv</a:t>
            </a:r>
          </a:p>
          <a:p>
            <a:pPr lvl="1"/>
            <a:r>
              <a:rPr lang="cs-CZ" dirty="0"/>
              <a:t>2 části: n. </a:t>
            </a:r>
            <a:r>
              <a:rPr lang="cs-CZ" dirty="0" err="1"/>
              <a:t>vestibularis</a:t>
            </a:r>
            <a:r>
              <a:rPr lang="cs-CZ" dirty="0"/>
              <a:t> + n. </a:t>
            </a:r>
            <a:r>
              <a:rPr lang="cs-CZ" dirty="0" err="1"/>
              <a:t>cochlearis</a:t>
            </a:r>
            <a:endParaRPr lang="cs-CZ" dirty="0"/>
          </a:p>
          <a:p>
            <a:pPr lvl="1"/>
            <a:r>
              <a:rPr lang="cs-CZ" dirty="0">
                <a:solidFill>
                  <a:schemeClr val="accent2"/>
                </a:solidFill>
              </a:rPr>
              <a:t>Senzorika</a:t>
            </a:r>
          </a:p>
          <a:p>
            <a:pPr marL="457200" indent="-457200">
              <a:buFont typeface="+mj-lt"/>
              <a:buAutoNum type="arabicPeriod" startAt="7"/>
            </a:pPr>
            <a:r>
              <a:rPr lang="cs-CZ" dirty="0"/>
              <a:t>N. </a:t>
            </a:r>
            <a:r>
              <a:rPr lang="cs-CZ" dirty="0" err="1"/>
              <a:t>glossopharyngeus</a:t>
            </a:r>
            <a:r>
              <a:rPr lang="cs-CZ" dirty="0"/>
              <a:t> = jazykohltanový nerv</a:t>
            </a:r>
          </a:p>
          <a:p>
            <a:pPr lvl="1"/>
            <a:r>
              <a:rPr lang="cs-CZ" dirty="0">
                <a:solidFill>
                  <a:schemeClr val="accent2"/>
                </a:solidFill>
              </a:rPr>
              <a:t>SM, SS, VM, VS, senzorika (VŠE!)</a:t>
            </a:r>
          </a:p>
        </p:txBody>
      </p:sp>
      <p:pic>
        <p:nvPicPr>
          <p:cNvPr id="14338" name="Picture 2" descr="VÃ½sledek obrÃ¡zku pro facial nerve">
            <a:extLst>
              <a:ext uri="{FF2B5EF4-FFF2-40B4-BE49-F238E27FC236}">
                <a16:creationId xmlns:a16="http://schemas.microsoft.com/office/drawing/2014/main" id="{CAC0A668-E620-4BC3-86B8-6E2289F6CC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8422" y="2115052"/>
            <a:ext cx="3975285" cy="4133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2330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D53B33-5D85-4101-9C51-71AF48B48EEB}"/>
              </a:ext>
            </a:extLst>
          </p:cNvPr>
          <p:cNvSpPr>
            <a:spLocks noGrp="1"/>
          </p:cNvSpPr>
          <p:nvPr>
            <p:ph type="title"/>
          </p:nvPr>
        </p:nvSpPr>
        <p:spPr/>
        <p:txBody>
          <a:bodyPr/>
          <a:lstStyle/>
          <a:p>
            <a:r>
              <a:rPr lang="cs-CZ" dirty="0"/>
              <a:t>Funkce hlavových nervů</a:t>
            </a:r>
          </a:p>
        </p:txBody>
      </p:sp>
      <p:sp>
        <p:nvSpPr>
          <p:cNvPr id="3" name="Zástupný obsah 2">
            <a:extLst>
              <a:ext uri="{FF2B5EF4-FFF2-40B4-BE49-F238E27FC236}">
                <a16:creationId xmlns:a16="http://schemas.microsoft.com/office/drawing/2014/main" id="{8291FFBB-C09D-431A-A776-044AC9C1CF9A}"/>
              </a:ext>
            </a:extLst>
          </p:cNvPr>
          <p:cNvSpPr>
            <a:spLocks noGrp="1"/>
          </p:cNvSpPr>
          <p:nvPr>
            <p:ph idx="1"/>
          </p:nvPr>
        </p:nvSpPr>
        <p:spPr>
          <a:xfrm>
            <a:off x="1141413" y="2666999"/>
            <a:ext cx="5131050" cy="3124201"/>
          </a:xfrm>
        </p:spPr>
        <p:txBody>
          <a:bodyPr/>
          <a:lstStyle/>
          <a:p>
            <a:pPr marL="457200" indent="-457200">
              <a:buFont typeface="+mj-lt"/>
              <a:buAutoNum type="arabicPeriod" startAt="10"/>
            </a:pPr>
            <a:r>
              <a:rPr lang="cs-CZ" dirty="0"/>
              <a:t>n. Vagus = bloudivý nerv</a:t>
            </a:r>
          </a:p>
          <a:p>
            <a:pPr lvl="1"/>
            <a:r>
              <a:rPr lang="cs-CZ" dirty="0">
                <a:solidFill>
                  <a:schemeClr val="accent2"/>
                </a:solidFill>
              </a:rPr>
              <a:t>SM, SS, VM, VS, senzorika (VŠE!)</a:t>
            </a:r>
            <a:endParaRPr lang="cs-CZ" dirty="0"/>
          </a:p>
          <a:p>
            <a:pPr marL="457200" indent="-457200">
              <a:buFont typeface="+mj-lt"/>
              <a:buAutoNum type="arabicPeriod" startAt="10"/>
            </a:pPr>
            <a:r>
              <a:rPr lang="cs-CZ" dirty="0"/>
              <a:t>N. </a:t>
            </a:r>
            <a:r>
              <a:rPr lang="cs-CZ" dirty="0" err="1"/>
              <a:t>accessorius</a:t>
            </a:r>
            <a:r>
              <a:rPr lang="cs-CZ" dirty="0"/>
              <a:t> = přídatný nerv</a:t>
            </a:r>
          </a:p>
          <a:p>
            <a:pPr lvl="1"/>
            <a:r>
              <a:rPr lang="cs-CZ" dirty="0">
                <a:solidFill>
                  <a:schemeClr val="accent2"/>
                </a:solidFill>
              </a:rPr>
              <a:t>SM</a:t>
            </a:r>
          </a:p>
          <a:p>
            <a:pPr marL="457200" indent="-457200">
              <a:buFont typeface="+mj-lt"/>
              <a:buAutoNum type="arabicPeriod" startAt="10"/>
            </a:pPr>
            <a:r>
              <a:rPr lang="cs-CZ" dirty="0"/>
              <a:t>N. </a:t>
            </a:r>
            <a:r>
              <a:rPr lang="cs-CZ" dirty="0" err="1"/>
              <a:t>hypoglossus</a:t>
            </a:r>
            <a:r>
              <a:rPr lang="cs-CZ" dirty="0"/>
              <a:t> = podjazykový nerv</a:t>
            </a:r>
          </a:p>
          <a:p>
            <a:pPr lvl="1"/>
            <a:r>
              <a:rPr lang="cs-CZ" dirty="0">
                <a:solidFill>
                  <a:schemeClr val="accent2"/>
                </a:solidFill>
              </a:rPr>
              <a:t>SM</a:t>
            </a:r>
          </a:p>
          <a:p>
            <a:pPr marL="0" indent="0">
              <a:buNone/>
            </a:pPr>
            <a:endParaRPr lang="cs-CZ" dirty="0"/>
          </a:p>
        </p:txBody>
      </p:sp>
      <p:pic>
        <p:nvPicPr>
          <p:cNvPr id="15362" name="Picture 2" descr="VÃ½sledek obrÃ¡zku pro vagus nerve">
            <a:extLst>
              <a:ext uri="{FF2B5EF4-FFF2-40B4-BE49-F238E27FC236}">
                <a16:creationId xmlns:a16="http://schemas.microsoft.com/office/drawing/2014/main" id="{06A616C2-2293-479C-A996-95644744CD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9697" y="104775"/>
            <a:ext cx="4371975" cy="664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6103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VÃ½sledek obrÃ¡zku pro cranial nerves">
            <a:extLst>
              <a:ext uri="{FF2B5EF4-FFF2-40B4-BE49-F238E27FC236}">
                <a16:creationId xmlns:a16="http://schemas.microsoft.com/office/drawing/2014/main" id="{F6074715-96B6-451F-A955-1D77623297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7620000" cy="6448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8145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848F05-3006-4C2D-8AE8-040338023E51}"/>
              </a:ext>
            </a:extLst>
          </p:cNvPr>
          <p:cNvSpPr>
            <a:spLocks noGrp="1"/>
          </p:cNvSpPr>
          <p:nvPr>
            <p:ph type="title"/>
          </p:nvPr>
        </p:nvSpPr>
        <p:spPr>
          <a:xfrm>
            <a:off x="1141413" y="348572"/>
            <a:ext cx="4954587" cy="1905000"/>
          </a:xfrm>
        </p:spPr>
        <p:txBody>
          <a:bodyPr/>
          <a:lstStyle/>
          <a:p>
            <a:r>
              <a:rPr lang="cs-CZ" dirty="0"/>
              <a:t>Autonomní (vegetativní) nervový systém</a:t>
            </a:r>
          </a:p>
        </p:txBody>
      </p:sp>
      <p:sp>
        <p:nvSpPr>
          <p:cNvPr id="3" name="Zástupný obsah 2">
            <a:extLst>
              <a:ext uri="{FF2B5EF4-FFF2-40B4-BE49-F238E27FC236}">
                <a16:creationId xmlns:a16="http://schemas.microsoft.com/office/drawing/2014/main" id="{FCCE23DF-DC7A-4B36-AE57-E351ACD1366F}"/>
              </a:ext>
            </a:extLst>
          </p:cNvPr>
          <p:cNvSpPr>
            <a:spLocks noGrp="1"/>
          </p:cNvSpPr>
          <p:nvPr>
            <p:ph idx="1"/>
          </p:nvPr>
        </p:nvSpPr>
        <p:spPr>
          <a:xfrm>
            <a:off x="1141413" y="2076650"/>
            <a:ext cx="4296861" cy="4271899"/>
          </a:xfrm>
        </p:spPr>
        <p:txBody>
          <a:bodyPr>
            <a:normAutofit/>
          </a:bodyPr>
          <a:lstStyle/>
          <a:p>
            <a:r>
              <a:rPr lang="cs-CZ" dirty="0"/>
              <a:t>Část PNS, která inervuje hladkou svalovinu, vnitřní orgány, cévy, žlázy</a:t>
            </a:r>
          </a:p>
          <a:p>
            <a:r>
              <a:rPr lang="cs-CZ" dirty="0"/>
              <a:t>Sympatikus</a:t>
            </a:r>
          </a:p>
          <a:p>
            <a:pPr lvl="1"/>
            <a:r>
              <a:rPr lang="cs-CZ" dirty="0"/>
              <a:t>Systém </a:t>
            </a:r>
            <a:r>
              <a:rPr lang="cs-CZ" sz="2000" b="1" dirty="0" err="1">
                <a:solidFill>
                  <a:schemeClr val="accent2"/>
                </a:solidFill>
              </a:rPr>
              <a:t>thorakolumbální</a:t>
            </a:r>
            <a:endParaRPr lang="cs-CZ" dirty="0">
              <a:solidFill>
                <a:schemeClr val="accent2"/>
              </a:solidFill>
            </a:endParaRPr>
          </a:p>
          <a:p>
            <a:r>
              <a:rPr lang="cs-CZ" dirty="0"/>
              <a:t>Parasympatikus</a:t>
            </a:r>
          </a:p>
          <a:p>
            <a:pPr lvl="1"/>
            <a:r>
              <a:rPr lang="cs-CZ" dirty="0"/>
              <a:t>Systém </a:t>
            </a:r>
            <a:r>
              <a:rPr lang="cs-CZ" sz="2000" b="1" dirty="0" err="1">
                <a:solidFill>
                  <a:schemeClr val="accent2"/>
                </a:solidFill>
              </a:rPr>
              <a:t>kraniosakrální</a:t>
            </a:r>
            <a:endParaRPr lang="cs-CZ" sz="2000" b="1" dirty="0">
              <a:solidFill>
                <a:schemeClr val="accent2"/>
              </a:solidFill>
            </a:endParaRPr>
          </a:p>
          <a:p>
            <a:r>
              <a:rPr lang="cs-CZ" dirty="0"/>
              <a:t>Základní funkční jednotkou je viscerální reflex</a:t>
            </a:r>
          </a:p>
          <a:p>
            <a:r>
              <a:rPr lang="cs-CZ" dirty="0"/>
              <a:t>Nadřazená centra: </a:t>
            </a:r>
            <a:r>
              <a:rPr lang="cs-CZ" dirty="0" err="1"/>
              <a:t>pm</a:t>
            </a:r>
            <a:r>
              <a:rPr lang="cs-CZ" dirty="0"/>
              <a:t>, hypotalamus, limbický systém</a:t>
            </a:r>
          </a:p>
        </p:txBody>
      </p:sp>
      <p:pic>
        <p:nvPicPr>
          <p:cNvPr id="17410" name="Picture 2" descr="Kapitola 12 - 05-01">
            <a:extLst>
              <a:ext uri="{FF2B5EF4-FFF2-40B4-BE49-F238E27FC236}">
                <a16:creationId xmlns:a16="http://schemas.microsoft.com/office/drawing/2014/main" id="{AAD15627-C48D-4F32-818F-6A2CD1BB99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8274" y="745958"/>
            <a:ext cx="6545089" cy="5911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521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ECFA67-61BE-4F88-8217-CE99E0FD1FDD}"/>
              </a:ext>
            </a:extLst>
          </p:cNvPr>
          <p:cNvSpPr>
            <a:spLocks noGrp="1"/>
          </p:cNvSpPr>
          <p:nvPr>
            <p:ph type="title"/>
          </p:nvPr>
        </p:nvSpPr>
        <p:spPr/>
        <p:txBody>
          <a:bodyPr/>
          <a:lstStyle/>
          <a:p>
            <a:r>
              <a:rPr lang="cs-CZ" dirty="0"/>
              <a:t>Obecná neurofyziologie</a:t>
            </a:r>
          </a:p>
        </p:txBody>
      </p:sp>
      <p:sp>
        <p:nvSpPr>
          <p:cNvPr id="3" name="Zástupný obsah 2">
            <a:extLst>
              <a:ext uri="{FF2B5EF4-FFF2-40B4-BE49-F238E27FC236}">
                <a16:creationId xmlns:a16="http://schemas.microsoft.com/office/drawing/2014/main" id="{F1C64B03-6A57-41C2-ABFC-834EE209577F}"/>
              </a:ext>
            </a:extLst>
          </p:cNvPr>
          <p:cNvSpPr>
            <a:spLocks noGrp="1"/>
          </p:cNvSpPr>
          <p:nvPr>
            <p:ph idx="1"/>
          </p:nvPr>
        </p:nvSpPr>
        <p:spPr/>
        <p:txBody>
          <a:bodyPr/>
          <a:lstStyle/>
          <a:p>
            <a:r>
              <a:rPr lang="cs-CZ" dirty="0"/>
              <a:t>Buňky – glie, neurony</a:t>
            </a:r>
          </a:p>
          <a:p>
            <a:r>
              <a:rPr lang="cs-CZ" dirty="0"/>
              <a:t>Synapse – popis, neurotransmitery</a:t>
            </a:r>
          </a:p>
          <a:p>
            <a:r>
              <a:rPr lang="cs-CZ" dirty="0"/>
              <a:t>Nervový vzruch – akční potenciál</a:t>
            </a:r>
          </a:p>
          <a:p>
            <a:r>
              <a:rPr lang="cs-CZ" dirty="0"/>
              <a:t>Druhy nervových vláken</a:t>
            </a:r>
          </a:p>
          <a:p>
            <a:r>
              <a:rPr lang="cs-CZ" dirty="0"/>
              <a:t>Mícha -&gt; periferní nervy – kořeny, vnitřní stavba, nervové pleteně a hlavní nervy, mozkové nervy</a:t>
            </a:r>
          </a:p>
        </p:txBody>
      </p:sp>
      <mc:AlternateContent xmlns:mc="http://schemas.openxmlformats.org/markup-compatibility/2006" xmlns:p14="http://schemas.microsoft.com/office/powerpoint/2010/main">
        <mc:Choice Requires="p14">
          <p:contentPart p14:bwMode="auto" r:id="rId2">
            <p14:nvContentPartPr>
              <p14:cNvPr id="4" name="Rukopis 3">
                <a:extLst>
                  <a:ext uri="{FF2B5EF4-FFF2-40B4-BE49-F238E27FC236}">
                    <a16:creationId xmlns:a16="http://schemas.microsoft.com/office/drawing/2014/main" id="{01064C8B-4FC3-40B5-8D92-D1B953318A2C}"/>
                  </a:ext>
                </a:extLst>
              </p14:cNvPr>
              <p14:cNvContentPartPr/>
              <p14:nvPr/>
            </p14:nvContentPartPr>
            <p14:xfrm>
              <a:off x="4130680" y="2954389"/>
              <a:ext cx="338760" cy="289800"/>
            </p14:xfrm>
          </p:contentPart>
        </mc:Choice>
        <mc:Fallback xmlns="">
          <p:pic>
            <p:nvPicPr>
              <p:cNvPr id="4" name="Rukopis 3">
                <a:extLst>
                  <a:ext uri="{FF2B5EF4-FFF2-40B4-BE49-F238E27FC236}">
                    <a16:creationId xmlns:a16="http://schemas.microsoft.com/office/drawing/2014/main" id="{01064C8B-4FC3-40B5-8D92-D1B953318A2C}"/>
                  </a:ext>
                </a:extLst>
              </p:cNvPr>
              <p:cNvPicPr/>
              <p:nvPr/>
            </p:nvPicPr>
            <p:blipFill>
              <a:blip r:embed="rId3"/>
              <a:stretch>
                <a:fillRect/>
              </a:stretch>
            </p:blipFill>
            <p:spPr>
              <a:xfrm>
                <a:off x="4122040" y="2945389"/>
                <a:ext cx="356400" cy="3074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Rukopis 4">
                <a:extLst>
                  <a:ext uri="{FF2B5EF4-FFF2-40B4-BE49-F238E27FC236}">
                    <a16:creationId xmlns:a16="http://schemas.microsoft.com/office/drawing/2014/main" id="{FCE46154-E10B-41AE-B50A-B4FAF8A3648E}"/>
                  </a:ext>
                </a:extLst>
              </p14:cNvPr>
              <p14:cNvContentPartPr/>
              <p14:nvPr/>
            </p14:nvContentPartPr>
            <p14:xfrm>
              <a:off x="1137280" y="3491509"/>
              <a:ext cx="308880" cy="316800"/>
            </p14:xfrm>
          </p:contentPart>
        </mc:Choice>
        <mc:Fallback xmlns="">
          <p:pic>
            <p:nvPicPr>
              <p:cNvPr id="5" name="Rukopis 4">
                <a:extLst>
                  <a:ext uri="{FF2B5EF4-FFF2-40B4-BE49-F238E27FC236}">
                    <a16:creationId xmlns:a16="http://schemas.microsoft.com/office/drawing/2014/main" id="{FCE46154-E10B-41AE-B50A-B4FAF8A3648E}"/>
                  </a:ext>
                </a:extLst>
              </p:cNvPr>
              <p:cNvPicPr/>
              <p:nvPr/>
            </p:nvPicPr>
            <p:blipFill>
              <a:blip r:embed="rId5"/>
              <a:stretch>
                <a:fillRect/>
              </a:stretch>
            </p:blipFill>
            <p:spPr>
              <a:xfrm>
                <a:off x="1128640" y="3482869"/>
                <a:ext cx="326520" cy="334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Rukopis 5">
                <a:extLst>
                  <a:ext uri="{FF2B5EF4-FFF2-40B4-BE49-F238E27FC236}">
                    <a16:creationId xmlns:a16="http://schemas.microsoft.com/office/drawing/2014/main" id="{B0F21611-F30A-4CB5-8898-E89B8B649D84}"/>
                  </a:ext>
                </a:extLst>
              </p14:cNvPr>
              <p14:cNvContentPartPr/>
              <p14:nvPr/>
            </p14:nvContentPartPr>
            <p14:xfrm>
              <a:off x="5203120" y="3804349"/>
              <a:ext cx="200880" cy="53640"/>
            </p14:xfrm>
          </p:contentPart>
        </mc:Choice>
        <mc:Fallback xmlns="">
          <p:pic>
            <p:nvPicPr>
              <p:cNvPr id="6" name="Rukopis 5">
                <a:extLst>
                  <a:ext uri="{FF2B5EF4-FFF2-40B4-BE49-F238E27FC236}">
                    <a16:creationId xmlns:a16="http://schemas.microsoft.com/office/drawing/2014/main" id="{B0F21611-F30A-4CB5-8898-E89B8B649D84}"/>
                  </a:ext>
                </a:extLst>
              </p:cNvPr>
              <p:cNvPicPr/>
              <p:nvPr/>
            </p:nvPicPr>
            <p:blipFill>
              <a:blip r:embed="rId7"/>
              <a:stretch>
                <a:fillRect/>
              </a:stretch>
            </p:blipFill>
            <p:spPr>
              <a:xfrm>
                <a:off x="5194120" y="3795349"/>
                <a:ext cx="218520" cy="712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Rukopis 6">
                <a:extLst>
                  <a:ext uri="{FF2B5EF4-FFF2-40B4-BE49-F238E27FC236}">
                    <a16:creationId xmlns:a16="http://schemas.microsoft.com/office/drawing/2014/main" id="{636A0EC2-EE01-432B-B935-7F699E4473BD}"/>
                  </a:ext>
                </a:extLst>
              </p14:cNvPr>
              <p14:cNvContentPartPr/>
              <p14:nvPr/>
            </p14:nvContentPartPr>
            <p14:xfrm>
              <a:off x="1147720" y="3941509"/>
              <a:ext cx="230040" cy="311760"/>
            </p14:xfrm>
          </p:contentPart>
        </mc:Choice>
        <mc:Fallback xmlns="">
          <p:pic>
            <p:nvPicPr>
              <p:cNvPr id="7" name="Rukopis 6">
                <a:extLst>
                  <a:ext uri="{FF2B5EF4-FFF2-40B4-BE49-F238E27FC236}">
                    <a16:creationId xmlns:a16="http://schemas.microsoft.com/office/drawing/2014/main" id="{636A0EC2-EE01-432B-B935-7F699E4473BD}"/>
                  </a:ext>
                </a:extLst>
              </p:cNvPr>
              <p:cNvPicPr/>
              <p:nvPr/>
            </p:nvPicPr>
            <p:blipFill>
              <a:blip r:embed="rId9"/>
              <a:stretch>
                <a:fillRect/>
              </a:stretch>
            </p:blipFill>
            <p:spPr>
              <a:xfrm>
                <a:off x="1139080" y="3932869"/>
                <a:ext cx="247680" cy="3294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Rukopis 7">
                <a:extLst>
                  <a:ext uri="{FF2B5EF4-FFF2-40B4-BE49-F238E27FC236}">
                    <a16:creationId xmlns:a16="http://schemas.microsoft.com/office/drawing/2014/main" id="{DB2791B1-FDCD-4D74-9D6F-E031C9614128}"/>
                  </a:ext>
                </a:extLst>
              </p14:cNvPr>
              <p14:cNvContentPartPr/>
              <p14:nvPr/>
            </p14:nvContentPartPr>
            <p14:xfrm>
              <a:off x="1198480" y="4368469"/>
              <a:ext cx="203760" cy="280800"/>
            </p14:xfrm>
          </p:contentPart>
        </mc:Choice>
        <mc:Fallback xmlns="">
          <p:pic>
            <p:nvPicPr>
              <p:cNvPr id="8" name="Rukopis 7">
                <a:extLst>
                  <a:ext uri="{FF2B5EF4-FFF2-40B4-BE49-F238E27FC236}">
                    <a16:creationId xmlns:a16="http://schemas.microsoft.com/office/drawing/2014/main" id="{DB2791B1-FDCD-4D74-9D6F-E031C9614128}"/>
                  </a:ext>
                </a:extLst>
              </p:cNvPr>
              <p:cNvPicPr/>
              <p:nvPr/>
            </p:nvPicPr>
            <p:blipFill>
              <a:blip r:embed="rId11"/>
              <a:stretch>
                <a:fillRect/>
              </a:stretch>
            </p:blipFill>
            <p:spPr>
              <a:xfrm>
                <a:off x="1189480" y="4359829"/>
                <a:ext cx="221400" cy="2984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Rukopis 8">
                <a:extLst>
                  <a:ext uri="{FF2B5EF4-FFF2-40B4-BE49-F238E27FC236}">
                    <a16:creationId xmlns:a16="http://schemas.microsoft.com/office/drawing/2014/main" id="{0FEEA41C-AFFF-4565-9DA2-97633A9FADEB}"/>
                  </a:ext>
                </a:extLst>
              </p14:cNvPr>
              <p14:cNvContentPartPr/>
              <p14:nvPr/>
            </p14:nvContentPartPr>
            <p14:xfrm>
              <a:off x="1204960" y="4858789"/>
              <a:ext cx="164160" cy="208440"/>
            </p14:xfrm>
          </p:contentPart>
        </mc:Choice>
        <mc:Fallback xmlns="">
          <p:pic>
            <p:nvPicPr>
              <p:cNvPr id="9" name="Rukopis 8">
                <a:extLst>
                  <a:ext uri="{FF2B5EF4-FFF2-40B4-BE49-F238E27FC236}">
                    <a16:creationId xmlns:a16="http://schemas.microsoft.com/office/drawing/2014/main" id="{0FEEA41C-AFFF-4565-9DA2-97633A9FADEB}"/>
                  </a:ext>
                </a:extLst>
              </p:cNvPr>
              <p:cNvPicPr/>
              <p:nvPr/>
            </p:nvPicPr>
            <p:blipFill>
              <a:blip r:embed="rId13"/>
              <a:stretch>
                <a:fillRect/>
              </a:stretch>
            </p:blipFill>
            <p:spPr>
              <a:xfrm>
                <a:off x="1196320" y="4850149"/>
                <a:ext cx="181800" cy="226080"/>
              </a:xfrm>
              <a:prstGeom prst="rect">
                <a:avLst/>
              </a:prstGeom>
            </p:spPr>
          </p:pic>
        </mc:Fallback>
      </mc:AlternateContent>
    </p:spTree>
    <p:extLst>
      <p:ext uri="{BB962C8B-B14F-4D97-AF65-F5344CB8AC3E}">
        <p14:creationId xmlns:p14="http://schemas.microsoft.com/office/powerpoint/2010/main" val="38847117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688776A-93B3-4ACB-B9F6-EFB2EC75FD60}"/>
              </a:ext>
            </a:extLst>
          </p:cNvPr>
          <p:cNvSpPr>
            <a:spLocks noGrp="1"/>
          </p:cNvSpPr>
          <p:nvPr>
            <p:ph type="title"/>
          </p:nvPr>
        </p:nvSpPr>
        <p:spPr/>
        <p:txBody>
          <a:bodyPr/>
          <a:lstStyle/>
          <a:p>
            <a:r>
              <a:rPr lang="cs-CZ" dirty="0"/>
              <a:t>sympatikus</a:t>
            </a:r>
          </a:p>
        </p:txBody>
      </p:sp>
      <p:sp>
        <p:nvSpPr>
          <p:cNvPr id="3" name="Zástupný obsah 2">
            <a:extLst>
              <a:ext uri="{FF2B5EF4-FFF2-40B4-BE49-F238E27FC236}">
                <a16:creationId xmlns:a16="http://schemas.microsoft.com/office/drawing/2014/main" id="{4CDE8DD9-8325-4D94-8A3A-8A3574E58890}"/>
              </a:ext>
            </a:extLst>
          </p:cNvPr>
          <p:cNvSpPr>
            <a:spLocks noGrp="1"/>
          </p:cNvSpPr>
          <p:nvPr>
            <p:ph idx="1"/>
          </p:nvPr>
        </p:nvSpPr>
        <p:spPr>
          <a:xfrm>
            <a:off x="1141413" y="1802732"/>
            <a:ext cx="5973094" cy="4475747"/>
          </a:xfrm>
        </p:spPr>
        <p:txBody>
          <a:bodyPr>
            <a:normAutofit/>
          </a:bodyPr>
          <a:lstStyle/>
          <a:p>
            <a:r>
              <a:rPr lang="cs-CZ" i="1" dirty="0"/>
              <a:t>C8 – L3</a:t>
            </a:r>
          </a:p>
          <a:p>
            <a:r>
              <a:rPr lang="cs-CZ" dirty="0"/>
              <a:t>Jádra v laterálním míšním </a:t>
            </a:r>
            <a:r>
              <a:rPr lang="cs-CZ" i="1" dirty="0"/>
              <a:t>rohu</a:t>
            </a:r>
          </a:p>
          <a:p>
            <a:r>
              <a:rPr lang="cs-CZ" u="sng" dirty="0"/>
              <a:t>Ganglia:</a:t>
            </a:r>
          </a:p>
          <a:p>
            <a:pPr marL="457200" indent="-457200">
              <a:buAutoNum type="arabicParenR"/>
            </a:pPr>
            <a:r>
              <a:rPr lang="cs-CZ" dirty="0" err="1">
                <a:solidFill>
                  <a:schemeClr val="accent3">
                    <a:lumMod val="40000"/>
                    <a:lumOff val="60000"/>
                  </a:schemeClr>
                </a:solidFill>
              </a:rPr>
              <a:t>Paravertebrální</a:t>
            </a:r>
            <a:r>
              <a:rPr lang="cs-CZ" dirty="0">
                <a:solidFill>
                  <a:schemeClr val="accent3">
                    <a:lumMod val="40000"/>
                    <a:lumOff val="60000"/>
                  </a:schemeClr>
                </a:solidFill>
              </a:rPr>
              <a:t> – řetězec -</a:t>
            </a:r>
            <a:r>
              <a:rPr lang="cs-CZ" dirty="0" err="1">
                <a:solidFill>
                  <a:schemeClr val="accent3">
                    <a:lumMod val="40000"/>
                    <a:lumOff val="60000"/>
                  </a:schemeClr>
                </a:solidFill>
              </a:rPr>
              <a:t>truncus</a:t>
            </a:r>
            <a:r>
              <a:rPr lang="cs-CZ" dirty="0">
                <a:solidFill>
                  <a:schemeClr val="accent3">
                    <a:lumMod val="40000"/>
                    <a:lumOff val="60000"/>
                  </a:schemeClr>
                </a:solidFill>
              </a:rPr>
              <a:t> </a:t>
            </a:r>
            <a:r>
              <a:rPr lang="cs-CZ" dirty="0" err="1">
                <a:solidFill>
                  <a:schemeClr val="accent3">
                    <a:lumMod val="40000"/>
                    <a:lumOff val="60000"/>
                  </a:schemeClr>
                </a:solidFill>
              </a:rPr>
              <a:t>sympaticus</a:t>
            </a:r>
            <a:r>
              <a:rPr lang="cs-CZ" dirty="0">
                <a:solidFill>
                  <a:schemeClr val="accent3">
                    <a:lumMod val="40000"/>
                    <a:lumOff val="60000"/>
                  </a:schemeClr>
                </a:solidFill>
              </a:rPr>
              <a:t> (21 – 23 párů + 1) – podél páteře</a:t>
            </a:r>
          </a:p>
          <a:p>
            <a:pPr marL="457200" indent="-457200">
              <a:buAutoNum type="arabicParenR"/>
            </a:pPr>
            <a:r>
              <a:rPr lang="cs-CZ" dirty="0" err="1">
                <a:solidFill>
                  <a:schemeClr val="accent3">
                    <a:lumMod val="40000"/>
                    <a:lumOff val="60000"/>
                  </a:schemeClr>
                </a:solidFill>
              </a:rPr>
              <a:t>Prevertebrální</a:t>
            </a:r>
            <a:r>
              <a:rPr lang="cs-CZ" dirty="0">
                <a:solidFill>
                  <a:schemeClr val="accent3">
                    <a:lumMod val="40000"/>
                    <a:lumOff val="60000"/>
                  </a:schemeClr>
                </a:solidFill>
              </a:rPr>
              <a:t> – blíže k orgánům</a:t>
            </a:r>
          </a:p>
          <a:p>
            <a:r>
              <a:rPr lang="cs-CZ" b="1" dirty="0">
                <a:solidFill>
                  <a:schemeClr val="accent1">
                    <a:lumMod val="40000"/>
                    <a:lumOff val="60000"/>
                  </a:schemeClr>
                </a:solidFill>
              </a:rPr>
              <a:t>eferentní vlákno:</a:t>
            </a:r>
          </a:p>
          <a:p>
            <a:pPr lvl="1"/>
            <a:r>
              <a:rPr lang="cs-CZ" b="1" dirty="0" err="1">
                <a:solidFill>
                  <a:schemeClr val="accent1">
                    <a:lumMod val="40000"/>
                    <a:lumOff val="60000"/>
                  </a:schemeClr>
                </a:solidFill>
              </a:rPr>
              <a:t>Pregangliový</a:t>
            </a:r>
            <a:r>
              <a:rPr lang="cs-CZ" b="1" dirty="0">
                <a:solidFill>
                  <a:schemeClr val="accent1">
                    <a:lumMod val="40000"/>
                    <a:lumOff val="60000"/>
                  </a:schemeClr>
                </a:solidFill>
              </a:rPr>
              <a:t> neuron (1.) - krátký</a:t>
            </a:r>
          </a:p>
          <a:p>
            <a:pPr lvl="1"/>
            <a:r>
              <a:rPr lang="cs-CZ" b="1" dirty="0" err="1">
                <a:solidFill>
                  <a:schemeClr val="accent1">
                    <a:lumMod val="40000"/>
                    <a:lumOff val="60000"/>
                  </a:schemeClr>
                </a:solidFill>
              </a:rPr>
              <a:t>Postgangliový</a:t>
            </a:r>
            <a:r>
              <a:rPr lang="cs-CZ" b="1" dirty="0">
                <a:solidFill>
                  <a:schemeClr val="accent1">
                    <a:lumMod val="40000"/>
                    <a:lumOff val="60000"/>
                  </a:schemeClr>
                </a:solidFill>
              </a:rPr>
              <a:t> neuron (2.) – dlouhý</a:t>
            </a:r>
          </a:p>
        </p:txBody>
      </p:sp>
      <p:pic>
        <p:nvPicPr>
          <p:cNvPr id="18434" name="Picture 2" descr="VÃ½sledek obrÃ¡zku pro sympathetic nerves truncus sympaticus">
            <a:extLst>
              <a:ext uri="{FF2B5EF4-FFF2-40B4-BE49-F238E27FC236}">
                <a16:creationId xmlns:a16="http://schemas.microsoft.com/office/drawing/2014/main" id="{2F2C644F-8005-4F62-8CD3-4623C9EFD6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4507" y="1120933"/>
            <a:ext cx="4954587" cy="5157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8348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VÃ½sledek obrÃ¡zku pro sympathetic nerves truncus sympaticus">
            <a:extLst>
              <a:ext uri="{FF2B5EF4-FFF2-40B4-BE49-F238E27FC236}">
                <a16:creationId xmlns:a16="http://schemas.microsoft.com/office/drawing/2014/main" id="{7E465E0E-5ECB-4D65-BDBF-A546106929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9525" y="0"/>
            <a:ext cx="45513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906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3DF2F7-56F4-40B2-9E1E-80045F2BE25F}"/>
              </a:ext>
            </a:extLst>
          </p:cNvPr>
          <p:cNvSpPr>
            <a:spLocks noGrp="1"/>
          </p:cNvSpPr>
          <p:nvPr>
            <p:ph type="title"/>
          </p:nvPr>
        </p:nvSpPr>
        <p:spPr/>
        <p:txBody>
          <a:bodyPr/>
          <a:lstStyle/>
          <a:p>
            <a:r>
              <a:rPr lang="cs-CZ" dirty="0"/>
              <a:t>parasympatikus</a:t>
            </a:r>
          </a:p>
        </p:txBody>
      </p:sp>
      <p:sp>
        <p:nvSpPr>
          <p:cNvPr id="3" name="Zástupný obsah 2">
            <a:extLst>
              <a:ext uri="{FF2B5EF4-FFF2-40B4-BE49-F238E27FC236}">
                <a16:creationId xmlns:a16="http://schemas.microsoft.com/office/drawing/2014/main" id="{F978A3B9-EED4-44B9-9858-7DF68F99E015}"/>
              </a:ext>
            </a:extLst>
          </p:cNvPr>
          <p:cNvSpPr>
            <a:spLocks noGrp="1"/>
          </p:cNvSpPr>
          <p:nvPr>
            <p:ph idx="1"/>
          </p:nvPr>
        </p:nvSpPr>
        <p:spPr>
          <a:xfrm>
            <a:off x="1141413" y="2144485"/>
            <a:ext cx="5756692" cy="4006517"/>
          </a:xfrm>
        </p:spPr>
        <p:txBody>
          <a:bodyPr>
            <a:normAutofit/>
          </a:bodyPr>
          <a:lstStyle/>
          <a:p>
            <a:r>
              <a:rPr lang="cs-CZ" dirty="0" err="1"/>
              <a:t>Kraniosakrální</a:t>
            </a:r>
            <a:endParaRPr lang="cs-CZ" dirty="0"/>
          </a:p>
          <a:p>
            <a:pPr lvl="1"/>
            <a:r>
              <a:rPr lang="cs-CZ" dirty="0"/>
              <a:t>Hlavové nervy – III, VII, IX, X </a:t>
            </a:r>
          </a:p>
          <a:p>
            <a:pPr lvl="1"/>
            <a:r>
              <a:rPr lang="cs-CZ" dirty="0"/>
              <a:t>Míšní segmenty: S2 – S4</a:t>
            </a:r>
          </a:p>
          <a:p>
            <a:r>
              <a:rPr lang="cs-CZ" u="sng" dirty="0"/>
              <a:t>Ganglia:</a:t>
            </a:r>
          </a:p>
          <a:p>
            <a:r>
              <a:rPr lang="cs-CZ" dirty="0"/>
              <a:t>Parasympatická ganglia – uložena blízko u orgánů</a:t>
            </a:r>
          </a:p>
          <a:p>
            <a:r>
              <a:rPr lang="cs-CZ" b="1" dirty="0">
                <a:solidFill>
                  <a:schemeClr val="accent1">
                    <a:lumMod val="40000"/>
                    <a:lumOff val="60000"/>
                  </a:schemeClr>
                </a:solidFill>
              </a:rPr>
              <a:t>Eferentní vlákno:</a:t>
            </a:r>
          </a:p>
          <a:p>
            <a:pPr lvl="1"/>
            <a:r>
              <a:rPr lang="cs-CZ" b="1" dirty="0" err="1">
                <a:solidFill>
                  <a:schemeClr val="accent1">
                    <a:lumMod val="40000"/>
                    <a:lumOff val="60000"/>
                  </a:schemeClr>
                </a:solidFill>
              </a:rPr>
              <a:t>Pregangliový</a:t>
            </a:r>
            <a:r>
              <a:rPr lang="cs-CZ" b="1" dirty="0">
                <a:solidFill>
                  <a:schemeClr val="accent1">
                    <a:lumMod val="40000"/>
                    <a:lumOff val="60000"/>
                  </a:schemeClr>
                </a:solidFill>
              </a:rPr>
              <a:t> neuron (1.) - dlouhý</a:t>
            </a:r>
          </a:p>
          <a:p>
            <a:pPr lvl="1"/>
            <a:r>
              <a:rPr lang="cs-CZ" b="1" dirty="0" err="1">
                <a:solidFill>
                  <a:schemeClr val="accent1">
                    <a:lumMod val="40000"/>
                    <a:lumOff val="60000"/>
                  </a:schemeClr>
                </a:solidFill>
              </a:rPr>
              <a:t>Postgangliový</a:t>
            </a:r>
            <a:r>
              <a:rPr lang="cs-CZ" b="1" dirty="0">
                <a:solidFill>
                  <a:schemeClr val="accent1">
                    <a:lumMod val="40000"/>
                    <a:lumOff val="60000"/>
                  </a:schemeClr>
                </a:solidFill>
              </a:rPr>
              <a:t> neuron (2.) - krátký</a:t>
            </a:r>
          </a:p>
          <a:p>
            <a:pPr lvl="1"/>
            <a:endParaRPr lang="cs-CZ" dirty="0"/>
          </a:p>
        </p:txBody>
      </p:sp>
      <p:pic>
        <p:nvPicPr>
          <p:cNvPr id="4" name="Picture 4" descr="VÃ½sledek obrÃ¡zku pro parasympathetic ganglia of head and neck">
            <a:extLst>
              <a:ext uri="{FF2B5EF4-FFF2-40B4-BE49-F238E27FC236}">
                <a16:creationId xmlns:a16="http://schemas.microsoft.com/office/drawing/2014/main" id="{F1FDA574-D33D-4533-B033-656ADB3925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7429" y="0"/>
            <a:ext cx="4864571" cy="6846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3367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Kapitola 12 - 05-03">
            <a:extLst>
              <a:ext uri="{FF2B5EF4-FFF2-40B4-BE49-F238E27FC236}">
                <a16:creationId xmlns:a16="http://schemas.microsoft.com/office/drawing/2014/main" id="{89D88285-CCA0-4D30-9D35-F4B54DA8DA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700" y="0"/>
            <a:ext cx="93710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9343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37ADFD-3F2C-4E66-8591-64BA4C0098C3}"/>
              </a:ext>
            </a:extLst>
          </p:cNvPr>
          <p:cNvSpPr>
            <a:spLocks noGrp="1"/>
          </p:cNvSpPr>
          <p:nvPr>
            <p:ph type="title"/>
          </p:nvPr>
        </p:nvSpPr>
        <p:spPr/>
        <p:txBody>
          <a:bodyPr/>
          <a:lstStyle/>
          <a:p>
            <a:r>
              <a:rPr lang="cs-CZ" dirty="0"/>
              <a:t>Sympatikus + parasympatikus</a:t>
            </a:r>
          </a:p>
        </p:txBody>
      </p:sp>
      <p:sp>
        <p:nvSpPr>
          <p:cNvPr id="3" name="Zástupný obsah 2">
            <a:extLst>
              <a:ext uri="{FF2B5EF4-FFF2-40B4-BE49-F238E27FC236}">
                <a16:creationId xmlns:a16="http://schemas.microsoft.com/office/drawing/2014/main" id="{75313692-9B00-49BF-8039-8647501B7B73}"/>
              </a:ext>
            </a:extLst>
          </p:cNvPr>
          <p:cNvSpPr>
            <a:spLocks noGrp="1"/>
          </p:cNvSpPr>
          <p:nvPr>
            <p:ph idx="1"/>
          </p:nvPr>
        </p:nvSpPr>
        <p:spPr>
          <a:xfrm>
            <a:off x="1141413" y="2057399"/>
            <a:ext cx="5660440" cy="4191001"/>
          </a:xfrm>
        </p:spPr>
        <p:txBody>
          <a:bodyPr>
            <a:normAutofit/>
          </a:bodyPr>
          <a:lstStyle/>
          <a:p>
            <a:r>
              <a:rPr lang="cs-CZ" dirty="0"/>
              <a:t>Společně vytváří pleteně (smíšené autonomní pleteně) = plexus</a:t>
            </a:r>
          </a:p>
          <a:p>
            <a:r>
              <a:rPr lang="cs-CZ" dirty="0"/>
              <a:t>ANS – nadřazená centra = mozkový kmen, hypotalamus, limbický systém</a:t>
            </a:r>
          </a:p>
          <a:p>
            <a:r>
              <a:rPr lang="cs-CZ" sz="1800" i="1" dirty="0"/>
              <a:t>Příklady:</a:t>
            </a:r>
          </a:p>
          <a:p>
            <a:pPr lvl="1"/>
            <a:r>
              <a:rPr lang="cs-CZ" sz="1600" i="1" dirty="0"/>
              <a:t>Plexus </a:t>
            </a:r>
            <a:r>
              <a:rPr lang="cs-CZ" sz="1600" i="1" dirty="0" err="1"/>
              <a:t>cardiacus</a:t>
            </a:r>
            <a:endParaRPr lang="cs-CZ" sz="1600" i="1" dirty="0"/>
          </a:p>
          <a:p>
            <a:pPr lvl="1"/>
            <a:r>
              <a:rPr lang="cs-CZ" sz="1600" i="1" dirty="0"/>
              <a:t>Plexus </a:t>
            </a:r>
            <a:r>
              <a:rPr lang="cs-CZ" sz="1600" i="1" dirty="0" err="1"/>
              <a:t>pulmonalis</a:t>
            </a:r>
            <a:endParaRPr lang="cs-CZ" sz="1600" i="1" dirty="0"/>
          </a:p>
          <a:p>
            <a:pPr lvl="1"/>
            <a:r>
              <a:rPr lang="cs-CZ" sz="1600" i="1" dirty="0"/>
              <a:t>Plexus </a:t>
            </a:r>
            <a:r>
              <a:rPr lang="cs-CZ" sz="1600" i="1" dirty="0" err="1"/>
              <a:t>aorticus</a:t>
            </a:r>
            <a:r>
              <a:rPr lang="cs-CZ" sz="1600" i="1" dirty="0"/>
              <a:t> </a:t>
            </a:r>
            <a:r>
              <a:rPr lang="cs-CZ" sz="1600" i="1" dirty="0" err="1"/>
              <a:t>abdominalis</a:t>
            </a:r>
            <a:endParaRPr lang="cs-CZ" sz="1600" i="1" dirty="0"/>
          </a:p>
          <a:p>
            <a:pPr lvl="1"/>
            <a:r>
              <a:rPr lang="cs-CZ" sz="1600" i="1" dirty="0"/>
              <a:t>Plexus </a:t>
            </a:r>
            <a:r>
              <a:rPr lang="cs-CZ" sz="1600" i="1" dirty="0" err="1"/>
              <a:t>mesentericus</a:t>
            </a:r>
            <a:r>
              <a:rPr lang="cs-CZ" sz="1600" i="1" dirty="0"/>
              <a:t> </a:t>
            </a:r>
            <a:r>
              <a:rPr lang="cs-CZ" sz="1600" i="1" dirty="0" err="1"/>
              <a:t>inferior</a:t>
            </a:r>
            <a:endParaRPr lang="cs-CZ" sz="1600" i="1" dirty="0"/>
          </a:p>
          <a:p>
            <a:pPr lvl="1"/>
            <a:r>
              <a:rPr lang="cs-CZ" sz="1600" i="1" dirty="0"/>
              <a:t>Plexus </a:t>
            </a:r>
            <a:r>
              <a:rPr lang="cs-CZ" sz="1600" i="1" dirty="0" err="1"/>
              <a:t>hypogastricus</a:t>
            </a:r>
            <a:r>
              <a:rPr lang="cs-CZ" sz="1600" i="1" dirty="0"/>
              <a:t> </a:t>
            </a:r>
            <a:r>
              <a:rPr lang="cs-CZ" sz="1600" i="1" dirty="0" err="1"/>
              <a:t>inferior</a:t>
            </a:r>
            <a:endParaRPr lang="cs-CZ" sz="1600" i="1" dirty="0"/>
          </a:p>
          <a:p>
            <a:pPr lvl="1"/>
            <a:r>
              <a:rPr lang="cs-CZ" sz="1600" i="1" dirty="0"/>
              <a:t>…</a:t>
            </a:r>
          </a:p>
        </p:txBody>
      </p:sp>
      <p:pic>
        <p:nvPicPr>
          <p:cNvPr id="22532" name="Picture 4" descr="SouvisejÃ­cÃ­ obrÃ¡zek">
            <a:extLst>
              <a:ext uri="{FF2B5EF4-FFF2-40B4-BE49-F238E27FC236}">
                <a16:creationId xmlns:a16="http://schemas.microsoft.com/office/drawing/2014/main" id="{05938304-8DC0-4EA2-85EE-1C50AB87E6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170"/>
          <a:stretch/>
        </p:blipFill>
        <p:spPr bwMode="auto">
          <a:xfrm>
            <a:off x="7361951" y="2000250"/>
            <a:ext cx="4516104" cy="424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7856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E7B77F-3437-4D01-B3D7-9DC4697646E7}"/>
              </a:ext>
            </a:extLst>
          </p:cNvPr>
          <p:cNvSpPr>
            <a:spLocks noGrp="1"/>
          </p:cNvSpPr>
          <p:nvPr>
            <p:ph type="title"/>
          </p:nvPr>
        </p:nvSpPr>
        <p:spPr>
          <a:xfrm>
            <a:off x="1141413" y="609600"/>
            <a:ext cx="3157871" cy="1905000"/>
          </a:xfrm>
        </p:spPr>
        <p:txBody>
          <a:bodyPr>
            <a:normAutofit fontScale="90000"/>
          </a:bodyPr>
          <a:lstStyle/>
          <a:p>
            <a:r>
              <a:rPr lang="cs-CZ" dirty="0"/>
              <a:t>Funkce sympatiku a parasympatiku</a:t>
            </a:r>
          </a:p>
        </p:txBody>
      </p:sp>
      <p:sp>
        <p:nvSpPr>
          <p:cNvPr id="3" name="Zástupný obsah 2">
            <a:extLst>
              <a:ext uri="{FF2B5EF4-FFF2-40B4-BE49-F238E27FC236}">
                <a16:creationId xmlns:a16="http://schemas.microsoft.com/office/drawing/2014/main" id="{3184FDD0-F52E-4B39-9DD7-41291A76E62F}"/>
              </a:ext>
            </a:extLst>
          </p:cNvPr>
          <p:cNvSpPr>
            <a:spLocks noGrp="1"/>
          </p:cNvSpPr>
          <p:nvPr>
            <p:ph idx="1"/>
          </p:nvPr>
        </p:nvSpPr>
        <p:spPr>
          <a:xfrm>
            <a:off x="1141413" y="2666999"/>
            <a:ext cx="4665829" cy="3124201"/>
          </a:xfrm>
        </p:spPr>
        <p:txBody>
          <a:bodyPr/>
          <a:lstStyle/>
          <a:p>
            <a:r>
              <a:rPr lang="cs-CZ" dirty="0"/>
              <a:t>Sympatikus</a:t>
            </a:r>
          </a:p>
          <a:p>
            <a:pPr lvl="1"/>
            <a:r>
              <a:rPr lang="cs-CZ" b="1" dirty="0"/>
              <a:t>„</a:t>
            </a:r>
            <a:r>
              <a:rPr lang="cs-CZ" b="1" dirty="0" err="1"/>
              <a:t>Fight</a:t>
            </a:r>
            <a:r>
              <a:rPr lang="cs-CZ" b="1" dirty="0"/>
              <a:t> </a:t>
            </a:r>
            <a:r>
              <a:rPr lang="cs-CZ" b="1" dirty="0" err="1"/>
              <a:t>or</a:t>
            </a:r>
            <a:r>
              <a:rPr lang="cs-CZ" b="1" dirty="0"/>
              <a:t> </a:t>
            </a:r>
            <a:r>
              <a:rPr lang="cs-CZ" b="1" dirty="0" err="1"/>
              <a:t>flight</a:t>
            </a:r>
            <a:r>
              <a:rPr lang="cs-CZ" b="1" dirty="0"/>
              <a:t> (and </a:t>
            </a:r>
            <a:r>
              <a:rPr lang="cs-CZ" b="1" dirty="0" err="1"/>
              <a:t>be</a:t>
            </a:r>
            <a:r>
              <a:rPr lang="cs-CZ" b="1" dirty="0"/>
              <a:t> </a:t>
            </a:r>
            <a:r>
              <a:rPr lang="cs-CZ" b="1" dirty="0" err="1"/>
              <a:t>friend</a:t>
            </a:r>
            <a:r>
              <a:rPr lang="cs-CZ" b="1" dirty="0"/>
              <a:t>) response“</a:t>
            </a:r>
          </a:p>
          <a:p>
            <a:r>
              <a:rPr lang="cs-CZ" dirty="0"/>
              <a:t>Parasympatikus</a:t>
            </a:r>
          </a:p>
          <a:p>
            <a:pPr lvl="1"/>
            <a:r>
              <a:rPr lang="cs-CZ" b="1" dirty="0"/>
              <a:t>„rest and digest response“</a:t>
            </a:r>
          </a:p>
          <a:p>
            <a:r>
              <a:rPr lang="cs-CZ" dirty="0">
                <a:solidFill>
                  <a:schemeClr val="accent4">
                    <a:lumMod val="40000"/>
                    <a:lumOff val="60000"/>
                  </a:schemeClr>
                </a:solidFill>
              </a:rPr>
              <a:t>Zásadní je poměrná aktivita sympatiku a parasympatiku</a:t>
            </a:r>
          </a:p>
        </p:txBody>
      </p:sp>
      <p:pic>
        <p:nvPicPr>
          <p:cNvPr id="3076" name="Picture 4" descr="VÃ½sledek obrÃ¡zku pro parasympathetic nervous system rest and digest">
            <a:extLst>
              <a:ext uri="{FF2B5EF4-FFF2-40B4-BE49-F238E27FC236}">
                <a16:creationId xmlns:a16="http://schemas.microsoft.com/office/drawing/2014/main" id="{9884E64E-2F81-48C2-BD23-8138738DFE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664425"/>
            <a:ext cx="5648325"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82271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Ã½sledek obrÃ¡zku pro autonomnÃ­ nervovÃ½ systÃ©m funkce">
            <a:extLst>
              <a:ext uri="{FF2B5EF4-FFF2-40B4-BE49-F238E27FC236}">
                <a16:creationId xmlns:a16="http://schemas.microsoft.com/office/drawing/2014/main" id="{720CA62F-452E-4706-9011-95B1E7635D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3718" y="0"/>
            <a:ext cx="8566483" cy="6424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4048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9BF5EC-B541-4E9E-8FE2-987D6A8C2511}"/>
              </a:ext>
            </a:extLst>
          </p:cNvPr>
          <p:cNvSpPr>
            <a:spLocks noGrp="1"/>
          </p:cNvSpPr>
          <p:nvPr>
            <p:ph type="title"/>
          </p:nvPr>
        </p:nvSpPr>
        <p:spPr>
          <a:xfrm>
            <a:off x="1141413" y="609600"/>
            <a:ext cx="4377071" cy="1905000"/>
          </a:xfrm>
        </p:spPr>
        <p:txBody>
          <a:bodyPr/>
          <a:lstStyle/>
          <a:p>
            <a:r>
              <a:rPr lang="cs-CZ" i="1" dirty="0" err="1"/>
              <a:t>Enterický</a:t>
            </a:r>
            <a:r>
              <a:rPr lang="cs-CZ" i="1" dirty="0"/>
              <a:t> nervový systém</a:t>
            </a:r>
          </a:p>
        </p:txBody>
      </p:sp>
      <p:sp>
        <p:nvSpPr>
          <p:cNvPr id="3" name="Zástupný obsah 2">
            <a:extLst>
              <a:ext uri="{FF2B5EF4-FFF2-40B4-BE49-F238E27FC236}">
                <a16:creationId xmlns:a16="http://schemas.microsoft.com/office/drawing/2014/main" id="{6A3870FA-3320-4ACC-A357-52162483018F}"/>
              </a:ext>
            </a:extLst>
          </p:cNvPr>
          <p:cNvSpPr>
            <a:spLocks noGrp="1"/>
          </p:cNvSpPr>
          <p:nvPr>
            <p:ph idx="1"/>
          </p:nvPr>
        </p:nvSpPr>
        <p:spPr>
          <a:xfrm>
            <a:off x="1141413" y="2666999"/>
            <a:ext cx="4489366" cy="3124201"/>
          </a:xfrm>
        </p:spPr>
        <p:txBody>
          <a:bodyPr/>
          <a:lstStyle/>
          <a:p>
            <a:r>
              <a:rPr lang="cs-CZ" i="1" dirty="0"/>
              <a:t>Nervové pleteně a ganglia ve stěně trávicí trubice</a:t>
            </a:r>
          </a:p>
          <a:p>
            <a:r>
              <a:rPr lang="cs-CZ" i="1" dirty="0"/>
              <a:t>Samostatně fungující systém + signály z S a PS (CNS),…</a:t>
            </a:r>
          </a:p>
          <a:p>
            <a:r>
              <a:rPr lang="cs-CZ" i="1" dirty="0"/>
              <a:t>Pohyby žaludku a střev, posun obsahu, regulace sekrece </a:t>
            </a:r>
            <a:r>
              <a:rPr lang="cs-CZ" i="1" dirty="0" err="1"/>
              <a:t>git</a:t>
            </a:r>
            <a:r>
              <a:rPr lang="cs-CZ" i="1" dirty="0"/>
              <a:t> hormonů,…</a:t>
            </a:r>
          </a:p>
        </p:txBody>
      </p:sp>
      <p:pic>
        <p:nvPicPr>
          <p:cNvPr id="24578" name="Picture 2" descr="VÃ½sledek obrÃ¡zku pro plexus myentericus submucosus">
            <a:extLst>
              <a:ext uri="{FF2B5EF4-FFF2-40B4-BE49-F238E27FC236}">
                <a16:creationId xmlns:a16="http://schemas.microsoft.com/office/drawing/2014/main" id="{E5BBC3F4-E304-4E15-9D72-9697D45748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0779" y="1411707"/>
            <a:ext cx="6175742" cy="4836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7936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0BC072-CF39-4A1C-B884-26B11740FCC8}"/>
              </a:ext>
            </a:extLst>
          </p:cNvPr>
          <p:cNvSpPr>
            <a:spLocks noGrp="1"/>
          </p:cNvSpPr>
          <p:nvPr>
            <p:ph type="title"/>
          </p:nvPr>
        </p:nvSpPr>
        <p:spPr>
          <a:xfrm>
            <a:off x="1141413" y="609600"/>
            <a:ext cx="3518820" cy="1905000"/>
          </a:xfrm>
        </p:spPr>
        <p:txBody>
          <a:bodyPr/>
          <a:lstStyle/>
          <a:p>
            <a:r>
              <a:rPr lang="cs-CZ" dirty="0"/>
              <a:t>MÍŠNÍ reflexy</a:t>
            </a:r>
          </a:p>
        </p:txBody>
      </p:sp>
      <p:sp>
        <p:nvSpPr>
          <p:cNvPr id="3" name="Zástupný obsah 2">
            <a:extLst>
              <a:ext uri="{FF2B5EF4-FFF2-40B4-BE49-F238E27FC236}">
                <a16:creationId xmlns:a16="http://schemas.microsoft.com/office/drawing/2014/main" id="{729DA909-8366-4584-9D7E-51097072FDE5}"/>
              </a:ext>
            </a:extLst>
          </p:cNvPr>
          <p:cNvSpPr>
            <a:spLocks noGrp="1"/>
          </p:cNvSpPr>
          <p:nvPr>
            <p:ph idx="1"/>
          </p:nvPr>
        </p:nvSpPr>
        <p:spPr>
          <a:xfrm>
            <a:off x="1141413" y="2666998"/>
            <a:ext cx="6751303" cy="3236497"/>
          </a:xfrm>
        </p:spPr>
        <p:txBody>
          <a:bodyPr>
            <a:normAutofit/>
          </a:bodyPr>
          <a:lstStyle/>
          <a:p>
            <a:r>
              <a:rPr lang="cs-CZ" sz="1800" dirty="0"/>
              <a:t>AUTOMATICKÁ ODPOVĚĎ NA PODNĚT</a:t>
            </a:r>
          </a:p>
          <a:p>
            <a:r>
              <a:rPr lang="cs-CZ" sz="1800" dirty="0"/>
              <a:t>STAVBA: RECEPTOR, DOSTŘEDIVÁ DRÁHA, REFLEXNÍ CENTRUM, ODSTŘEDIVÁ DRÁHA, EFEKTOR</a:t>
            </a:r>
          </a:p>
          <a:p>
            <a:r>
              <a:rPr lang="cs-CZ" dirty="0"/>
              <a:t>Dělení:	</a:t>
            </a:r>
          </a:p>
          <a:p>
            <a:pPr lvl="1"/>
            <a:r>
              <a:rPr lang="cs-CZ" dirty="0"/>
              <a:t>MONOSYNAPTICKÉ X POLYSYNAPTICKÉ</a:t>
            </a:r>
          </a:p>
          <a:p>
            <a:pPr lvl="1"/>
            <a:r>
              <a:rPr lang="cs-CZ" dirty="0"/>
              <a:t>PROPRIOCEPTIVNÍ X EXTEROCEPTIVNÍ</a:t>
            </a:r>
          </a:p>
          <a:p>
            <a:pPr lvl="1"/>
            <a:r>
              <a:rPr lang="cs-CZ" dirty="0"/>
              <a:t>VISCEROSOMATICKÉ</a:t>
            </a:r>
          </a:p>
          <a:p>
            <a:pPr lvl="1"/>
            <a:r>
              <a:rPr lang="cs-CZ" sz="2000" dirty="0"/>
              <a:t>(Reflexy podmíněné + nepodmíněné)</a:t>
            </a:r>
          </a:p>
        </p:txBody>
      </p:sp>
      <p:pic>
        <p:nvPicPr>
          <p:cNvPr id="5122" name="Picture 2" descr="VÃ½sledek obrÃ¡zku pro SPINAL REFLEX">
            <a:extLst>
              <a:ext uri="{FF2B5EF4-FFF2-40B4-BE49-F238E27FC236}">
                <a16:creationId xmlns:a16="http://schemas.microsoft.com/office/drawing/2014/main" id="{4EE001C8-5DBD-4010-AAC5-5F2279EE2F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4990" y="2514600"/>
            <a:ext cx="4178968" cy="4178968"/>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SchÃ©ma ReflexnÃ­ho Oblouku.jpg">
            <a:extLst>
              <a:ext uri="{FF2B5EF4-FFF2-40B4-BE49-F238E27FC236}">
                <a16:creationId xmlns:a16="http://schemas.microsoft.com/office/drawing/2014/main" id="{3556F275-56CC-4BB5-B378-50A1AA12DC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5101" y="409575"/>
            <a:ext cx="1998746" cy="1998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3164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BB02FC4-FB3D-4EAB-AFE4-1CD84EA67FCC}"/>
              </a:ext>
            </a:extLst>
          </p:cNvPr>
          <p:cNvSpPr>
            <a:spLocks noGrp="1"/>
          </p:cNvSpPr>
          <p:nvPr>
            <p:ph type="title"/>
          </p:nvPr>
        </p:nvSpPr>
        <p:spPr/>
        <p:txBody>
          <a:bodyPr/>
          <a:lstStyle/>
          <a:p>
            <a:r>
              <a:rPr lang="cs-CZ" dirty="0"/>
              <a:t>Proprioceptivní reflexy</a:t>
            </a:r>
          </a:p>
        </p:txBody>
      </p:sp>
      <p:sp>
        <p:nvSpPr>
          <p:cNvPr id="3" name="Zástupný obsah 2">
            <a:extLst>
              <a:ext uri="{FF2B5EF4-FFF2-40B4-BE49-F238E27FC236}">
                <a16:creationId xmlns:a16="http://schemas.microsoft.com/office/drawing/2014/main" id="{3934A50A-F530-4C35-8EF3-0CB84545AF89}"/>
              </a:ext>
            </a:extLst>
          </p:cNvPr>
          <p:cNvSpPr>
            <a:spLocks noGrp="1"/>
          </p:cNvSpPr>
          <p:nvPr>
            <p:ph idx="1"/>
          </p:nvPr>
        </p:nvSpPr>
        <p:spPr>
          <a:xfrm>
            <a:off x="1141413" y="2275114"/>
            <a:ext cx="5708566" cy="3765885"/>
          </a:xfrm>
        </p:spPr>
        <p:txBody>
          <a:bodyPr>
            <a:normAutofit/>
          </a:bodyPr>
          <a:lstStyle/>
          <a:p>
            <a:r>
              <a:rPr lang="cs-CZ" dirty="0"/>
              <a:t>Svalová vřeténka</a:t>
            </a:r>
          </a:p>
          <a:p>
            <a:pPr lvl="1"/>
            <a:r>
              <a:rPr lang="cs-CZ" dirty="0"/>
              <a:t>Tzv. </a:t>
            </a:r>
            <a:r>
              <a:rPr lang="cs-CZ" dirty="0" err="1"/>
              <a:t>intrafuzální</a:t>
            </a:r>
            <a:r>
              <a:rPr lang="cs-CZ" dirty="0"/>
              <a:t> vlákna – podélně k </a:t>
            </a:r>
            <a:r>
              <a:rPr lang="cs-CZ" dirty="0" err="1"/>
              <a:t>extrafuzálním</a:t>
            </a:r>
            <a:endParaRPr lang="cs-CZ" dirty="0"/>
          </a:p>
          <a:p>
            <a:pPr lvl="1"/>
            <a:r>
              <a:rPr lang="cs-CZ" dirty="0"/>
              <a:t>Detekce polohy svalu </a:t>
            </a:r>
            <a:r>
              <a:rPr lang="cs-CZ" i="1" dirty="0"/>
              <a:t>(II)</a:t>
            </a:r>
            <a:r>
              <a:rPr lang="cs-CZ" dirty="0"/>
              <a:t> a </a:t>
            </a:r>
            <a:r>
              <a:rPr lang="cs-CZ" b="1" dirty="0"/>
              <a:t>rychlost změny postavení</a:t>
            </a:r>
            <a:r>
              <a:rPr lang="cs-CZ" dirty="0"/>
              <a:t> </a:t>
            </a:r>
            <a:r>
              <a:rPr lang="cs-CZ" i="1" dirty="0"/>
              <a:t>(</a:t>
            </a:r>
            <a:r>
              <a:rPr lang="cs-CZ" i="1" dirty="0" err="1"/>
              <a:t>Ia</a:t>
            </a:r>
            <a:r>
              <a:rPr lang="cs-CZ" i="1" dirty="0"/>
              <a:t>)</a:t>
            </a:r>
          </a:p>
          <a:p>
            <a:pPr lvl="1"/>
            <a:r>
              <a:rPr lang="cs-CZ" b="1" dirty="0"/>
              <a:t>Reakce na protažení svalu (rychlé)</a:t>
            </a:r>
          </a:p>
          <a:p>
            <a:r>
              <a:rPr lang="cs-CZ" dirty="0"/>
              <a:t>Šlachová (</a:t>
            </a:r>
            <a:r>
              <a:rPr lang="cs-CZ" dirty="0" err="1"/>
              <a:t>golgiho</a:t>
            </a:r>
            <a:r>
              <a:rPr lang="cs-CZ" dirty="0"/>
              <a:t>) tělíska</a:t>
            </a:r>
          </a:p>
          <a:p>
            <a:pPr lvl="1"/>
            <a:r>
              <a:rPr lang="cs-CZ" dirty="0"/>
              <a:t>Regulace svalového napětí</a:t>
            </a:r>
          </a:p>
          <a:p>
            <a:pPr lvl="1"/>
            <a:r>
              <a:rPr lang="cs-CZ" b="1" dirty="0"/>
              <a:t>Reakce na napětí ve svalu</a:t>
            </a:r>
          </a:p>
        </p:txBody>
      </p:sp>
      <p:pic>
        <p:nvPicPr>
          <p:cNvPr id="6146" name="Picture 2" descr="VÃ½sledek obrÃ¡zku pro muscle and golgi spindle">
            <a:extLst>
              <a:ext uri="{FF2B5EF4-FFF2-40B4-BE49-F238E27FC236}">
                <a16:creationId xmlns:a16="http://schemas.microsoft.com/office/drawing/2014/main" id="{6FD608C5-7CC0-4726-AA15-F7A6E321FD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9980" y="966536"/>
            <a:ext cx="520065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404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D792C7-B3E3-422D-8CA8-06A9997DD860}"/>
              </a:ext>
            </a:extLst>
          </p:cNvPr>
          <p:cNvSpPr>
            <a:spLocks noGrp="1"/>
          </p:cNvSpPr>
          <p:nvPr>
            <p:ph type="title"/>
          </p:nvPr>
        </p:nvSpPr>
        <p:spPr/>
        <p:txBody>
          <a:bodyPr/>
          <a:lstStyle/>
          <a:p>
            <a:r>
              <a:rPr lang="cs-CZ" dirty="0"/>
              <a:t>neuron</a:t>
            </a:r>
          </a:p>
        </p:txBody>
      </p:sp>
      <p:sp>
        <p:nvSpPr>
          <p:cNvPr id="3" name="Zástupný obsah 2">
            <a:extLst>
              <a:ext uri="{FF2B5EF4-FFF2-40B4-BE49-F238E27FC236}">
                <a16:creationId xmlns:a16="http://schemas.microsoft.com/office/drawing/2014/main" id="{23B49FFA-FBDA-4AD3-BC79-F1F1DF11C3D0}"/>
              </a:ext>
            </a:extLst>
          </p:cNvPr>
          <p:cNvSpPr>
            <a:spLocks noGrp="1"/>
          </p:cNvSpPr>
          <p:nvPr>
            <p:ph idx="1"/>
          </p:nvPr>
        </p:nvSpPr>
        <p:spPr>
          <a:xfrm>
            <a:off x="1141413" y="2666999"/>
            <a:ext cx="4716612" cy="3926306"/>
          </a:xfrm>
        </p:spPr>
        <p:txBody>
          <a:bodyPr>
            <a:normAutofit/>
          </a:bodyPr>
          <a:lstStyle/>
          <a:p>
            <a:r>
              <a:rPr lang="cs-CZ" dirty="0"/>
              <a:t>15-25 miliard neuronů + 300 miliard synapsí</a:t>
            </a:r>
          </a:p>
          <a:p>
            <a:r>
              <a:rPr lang="cs-CZ" dirty="0"/>
              <a:t>Struktura:</a:t>
            </a:r>
          </a:p>
          <a:p>
            <a:pPr lvl="1"/>
            <a:r>
              <a:rPr lang="cs-CZ" dirty="0"/>
              <a:t>Tělo</a:t>
            </a:r>
          </a:p>
          <a:p>
            <a:pPr lvl="1"/>
            <a:r>
              <a:rPr lang="cs-CZ" dirty="0"/>
              <a:t>Dendrity (aferentní)</a:t>
            </a:r>
          </a:p>
          <a:p>
            <a:pPr lvl="1"/>
            <a:r>
              <a:rPr lang="cs-CZ" dirty="0"/>
              <a:t>Axony (eferentní)</a:t>
            </a:r>
          </a:p>
          <a:p>
            <a:pPr lvl="2"/>
            <a:r>
              <a:rPr lang="cs-CZ" dirty="0" err="1"/>
              <a:t>myelinizace</a:t>
            </a:r>
            <a:endParaRPr lang="cs-CZ" dirty="0"/>
          </a:p>
          <a:p>
            <a:r>
              <a:rPr lang="cs-CZ" dirty="0"/>
              <a:t>Schopnost přijmout signál + vést signál</a:t>
            </a:r>
          </a:p>
          <a:p>
            <a:endParaRPr lang="cs-CZ" dirty="0"/>
          </a:p>
        </p:txBody>
      </p:sp>
      <p:pic>
        <p:nvPicPr>
          <p:cNvPr id="1026" name="Picture 2" descr="https://upload.wikimedia.org/wikipedia/commons/thumb/a/a9/Complete_neuron_cell_diagram_en.svg/819px-Complete_neuron_cell_diagram_en.svg.png">
            <a:extLst>
              <a:ext uri="{FF2B5EF4-FFF2-40B4-BE49-F238E27FC236}">
                <a16:creationId xmlns:a16="http://schemas.microsoft.com/office/drawing/2014/main" id="{9CCD8C0F-BFB8-4511-BEF9-C4713649B4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4412" y="2236370"/>
            <a:ext cx="5790799" cy="421406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858022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4680B4-A924-41C6-B0EF-C107A23D6F09}"/>
              </a:ext>
            </a:extLst>
          </p:cNvPr>
          <p:cNvSpPr>
            <a:spLocks noGrp="1"/>
          </p:cNvSpPr>
          <p:nvPr>
            <p:ph type="title"/>
          </p:nvPr>
        </p:nvSpPr>
        <p:spPr>
          <a:xfrm>
            <a:off x="1141413" y="609600"/>
            <a:ext cx="3981117" cy="1905000"/>
          </a:xfrm>
        </p:spPr>
        <p:txBody>
          <a:bodyPr/>
          <a:lstStyle/>
          <a:p>
            <a:r>
              <a:rPr lang="cs-CZ" dirty="0"/>
              <a:t>Svalové vřeténko </a:t>
            </a:r>
          </a:p>
        </p:txBody>
      </p:sp>
      <p:sp>
        <p:nvSpPr>
          <p:cNvPr id="3" name="Zástupný obsah 2">
            <a:extLst>
              <a:ext uri="{FF2B5EF4-FFF2-40B4-BE49-F238E27FC236}">
                <a16:creationId xmlns:a16="http://schemas.microsoft.com/office/drawing/2014/main" id="{5891FCBB-DB08-4ED3-A7FE-A8B4C0B2BAC1}"/>
              </a:ext>
            </a:extLst>
          </p:cNvPr>
          <p:cNvSpPr>
            <a:spLocks noGrp="1"/>
          </p:cNvSpPr>
          <p:nvPr>
            <p:ph idx="1"/>
          </p:nvPr>
        </p:nvSpPr>
        <p:spPr>
          <a:xfrm>
            <a:off x="1141413" y="2666999"/>
            <a:ext cx="3981117" cy="3124201"/>
          </a:xfrm>
        </p:spPr>
        <p:txBody>
          <a:bodyPr/>
          <a:lstStyle/>
          <a:p>
            <a:r>
              <a:rPr lang="cs-CZ" b="1" dirty="0"/>
              <a:t>Rychlá změna v délce svalu </a:t>
            </a:r>
            <a:r>
              <a:rPr lang="cs-CZ" dirty="0"/>
              <a:t>(protažení) → detekce aferentními vlákny </a:t>
            </a:r>
          </a:p>
          <a:p>
            <a:pPr marL="457200" indent="-457200">
              <a:buAutoNum type="arabicParenR"/>
            </a:pPr>
            <a:r>
              <a:rPr lang="cs-CZ" dirty="0"/>
              <a:t>→ přímá aktivace stejného svalu (</a:t>
            </a:r>
            <a:r>
              <a:rPr lang="cs-CZ" dirty="0" err="1"/>
              <a:t>monosynaptický</a:t>
            </a:r>
            <a:r>
              <a:rPr lang="cs-CZ" dirty="0"/>
              <a:t>)</a:t>
            </a:r>
          </a:p>
          <a:p>
            <a:pPr marL="457200" indent="-457200">
              <a:buAutoNum type="arabicParenR"/>
            </a:pPr>
            <a:r>
              <a:rPr lang="cs-CZ" dirty="0"/>
              <a:t>→ přes interneuron → inhibice antagonisty</a:t>
            </a:r>
          </a:p>
          <a:p>
            <a:r>
              <a:rPr lang="cs-CZ" b="1" dirty="0"/>
              <a:t>Tzv. „napínací reflex“</a:t>
            </a:r>
          </a:p>
        </p:txBody>
      </p:sp>
      <p:pic>
        <p:nvPicPr>
          <p:cNvPr id="3074" name="Picture 2" descr="VÃ½sledek obrÃ¡zku pro SPINAL REFLEX">
            <a:extLst>
              <a:ext uri="{FF2B5EF4-FFF2-40B4-BE49-F238E27FC236}">
                <a16:creationId xmlns:a16="http://schemas.microsoft.com/office/drawing/2014/main" id="{FCE1DA12-25E3-41CC-BFA9-575736F8B5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2530" y="1562100"/>
            <a:ext cx="6878720" cy="4563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3503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8334AB-286A-4FB0-830A-FC30A61813D6}"/>
              </a:ext>
            </a:extLst>
          </p:cNvPr>
          <p:cNvSpPr>
            <a:spLocks noGrp="1"/>
          </p:cNvSpPr>
          <p:nvPr>
            <p:ph type="title"/>
          </p:nvPr>
        </p:nvSpPr>
        <p:spPr/>
        <p:txBody>
          <a:bodyPr/>
          <a:lstStyle/>
          <a:p>
            <a:r>
              <a:rPr lang="cs-CZ" dirty="0"/>
              <a:t>Příklady </a:t>
            </a:r>
          </a:p>
        </p:txBody>
      </p:sp>
      <p:sp>
        <p:nvSpPr>
          <p:cNvPr id="3" name="Zástupný obsah 2">
            <a:extLst>
              <a:ext uri="{FF2B5EF4-FFF2-40B4-BE49-F238E27FC236}">
                <a16:creationId xmlns:a16="http://schemas.microsoft.com/office/drawing/2014/main" id="{F8C3BAC4-03A7-4839-B340-610274EA64A6}"/>
              </a:ext>
            </a:extLst>
          </p:cNvPr>
          <p:cNvSpPr>
            <a:spLocks noGrp="1"/>
          </p:cNvSpPr>
          <p:nvPr>
            <p:ph idx="1"/>
          </p:nvPr>
        </p:nvSpPr>
        <p:spPr>
          <a:xfrm>
            <a:off x="1141413" y="2666999"/>
            <a:ext cx="4839509" cy="3124201"/>
          </a:xfrm>
        </p:spPr>
        <p:txBody>
          <a:bodyPr/>
          <a:lstStyle/>
          <a:p>
            <a:r>
              <a:rPr lang="cs-CZ" dirty="0" err="1"/>
              <a:t>Patellární</a:t>
            </a:r>
            <a:r>
              <a:rPr lang="cs-CZ" dirty="0"/>
              <a:t> reflex</a:t>
            </a:r>
          </a:p>
          <a:p>
            <a:r>
              <a:rPr lang="cs-CZ" dirty="0"/>
              <a:t>Bicepsový reflex</a:t>
            </a:r>
          </a:p>
          <a:p>
            <a:r>
              <a:rPr lang="cs-CZ" dirty="0"/>
              <a:t>Tricepsový reflex</a:t>
            </a:r>
          </a:p>
          <a:p>
            <a:r>
              <a:rPr lang="cs-CZ" dirty="0"/>
              <a:t>Reflex </a:t>
            </a:r>
            <a:r>
              <a:rPr lang="cs-CZ" dirty="0" err="1"/>
              <a:t>achillovy</a:t>
            </a:r>
            <a:r>
              <a:rPr lang="cs-CZ" dirty="0"/>
              <a:t> šlachy</a:t>
            </a:r>
          </a:p>
        </p:txBody>
      </p:sp>
      <p:pic>
        <p:nvPicPr>
          <p:cNvPr id="4" name="Picture 2" descr="http://bio.rutgers.edu/~gb102/lab_5/reflex_arc/reflex_arc_anim1.gif">
            <a:extLst>
              <a:ext uri="{FF2B5EF4-FFF2-40B4-BE49-F238E27FC236}">
                <a16:creationId xmlns:a16="http://schemas.microsoft.com/office/drawing/2014/main" id="{A5B16B0F-8948-4F12-AA0C-48622AB758F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867331" y="356733"/>
            <a:ext cx="4570386" cy="6131935"/>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FE82FCCE-1534-4B47-B326-F849CB27A2A0}"/>
              </a:ext>
            </a:extLst>
          </p:cNvPr>
          <p:cNvSpPr txBox="1"/>
          <p:nvPr/>
        </p:nvSpPr>
        <p:spPr>
          <a:xfrm>
            <a:off x="6405618" y="6501267"/>
            <a:ext cx="5493812" cy="369332"/>
          </a:xfrm>
          <a:prstGeom prst="rect">
            <a:avLst/>
          </a:prstGeom>
          <a:noFill/>
        </p:spPr>
        <p:txBody>
          <a:bodyPr wrap="none" rtlCol="0">
            <a:spAutoFit/>
          </a:bodyPr>
          <a:lstStyle/>
          <a:p>
            <a:r>
              <a:rPr lang="cs-CZ">
                <a:hlinkClick r:id="rId3"/>
              </a:rPr>
              <a:t>http://bio.rutgers.edu/~gb102/lab_5/103ar.html</a:t>
            </a:r>
            <a:endParaRPr lang="cs-CZ"/>
          </a:p>
        </p:txBody>
      </p:sp>
    </p:spTree>
    <p:extLst>
      <p:ext uri="{BB962C8B-B14F-4D97-AF65-F5344CB8AC3E}">
        <p14:creationId xmlns:p14="http://schemas.microsoft.com/office/powerpoint/2010/main" val="20735816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7231388-EE60-4C82-83FF-87332D92B9F3}"/>
              </a:ext>
            </a:extLst>
          </p:cNvPr>
          <p:cNvSpPr>
            <a:spLocks noGrp="1"/>
          </p:cNvSpPr>
          <p:nvPr>
            <p:ph type="title"/>
          </p:nvPr>
        </p:nvSpPr>
        <p:spPr>
          <a:xfrm>
            <a:off x="1141413" y="609600"/>
            <a:ext cx="2892424" cy="1905000"/>
          </a:xfrm>
        </p:spPr>
        <p:txBody>
          <a:bodyPr/>
          <a:lstStyle/>
          <a:p>
            <a:r>
              <a:rPr lang="cs-CZ" dirty="0"/>
              <a:t>Šlachové (</a:t>
            </a:r>
            <a:r>
              <a:rPr lang="cs-CZ" dirty="0" err="1"/>
              <a:t>golgiho</a:t>
            </a:r>
            <a:r>
              <a:rPr lang="cs-CZ" dirty="0"/>
              <a:t>) tělísko</a:t>
            </a:r>
          </a:p>
        </p:txBody>
      </p:sp>
      <p:sp>
        <p:nvSpPr>
          <p:cNvPr id="4" name="Zástupný obsah 3">
            <a:extLst>
              <a:ext uri="{FF2B5EF4-FFF2-40B4-BE49-F238E27FC236}">
                <a16:creationId xmlns:a16="http://schemas.microsoft.com/office/drawing/2014/main" id="{819E8CF5-0E09-4A94-8E90-6EB079FDC2FD}"/>
              </a:ext>
            </a:extLst>
          </p:cNvPr>
          <p:cNvSpPr>
            <a:spLocks noGrp="1"/>
          </p:cNvSpPr>
          <p:nvPr>
            <p:ph idx="1"/>
          </p:nvPr>
        </p:nvSpPr>
        <p:spPr>
          <a:xfrm>
            <a:off x="1141413" y="2666999"/>
            <a:ext cx="3205998" cy="3380875"/>
          </a:xfrm>
        </p:spPr>
        <p:txBody>
          <a:bodyPr/>
          <a:lstStyle/>
          <a:p>
            <a:r>
              <a:rPr lang="cs-CZ" b="1" dirty="0"/>
              <a:t>Zvýšení napětí svalu </a:t>
            </a:r>
            <a:r>
              <a:rPr lang="cs-CZ" dirty="0"/>
              <a:t>(šlachy) → </a:t>
            </a:r>
            <a:r>
              <a:rPr lang="cs-CZ" dirty="0" err="1"/>
              <a:t>aferentace</a:t>
            </a:r>
            <a:r>
              <a:rPr lang="cs-CZ" dirty="0"/>
              <a:t> do míchy → interneurony → inhibice daného svalu + aktivace antagonisty</a:t>
            </a:r>
          </a:p>
          <a:p>
            <a:r>
              <a:rPr lang="cs-CZ" b="1" dirty="0"/>
              <a:t>Také tzv. „obrácený napínací reflex“</a:t>
            </a:r>
          </a:p>
        </p:txBody>
      </p:sp>
      <p:pic>
        <p:nvPicPr>
          <p:cNvPr id="2050" name="Picture 2" descr="VÃ½sledek obrÃ¡zku pro muscle stretch reflex">
            <a:extLst>
              <a:ext uri="{FF2B5EF4-FFF2-40B4-BE49-F238E27FC236}">
                <a16:creationId xmlns:a16="http://schemas.microsoft.com/office/drawing/2014/main" id="{952F345B-4FD8-412B-B34F-25272C8066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9007" y="304800"/>
            <a:ext cx="7432993" cy="624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9836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E23DAE-BC18-43F6-A41F-AA97C952981A}"/>
              </a:ext>
            </a:extLst>
          </p:cNvPr>
          <p:cNvSpPr>
            <a:spLocks noGrp="1"/>
          </p:cNvSpPr>
          <p:nvPr>
            <p:ph type="title"/>
          </p:nvPr>
        </p:nvSpPr>
        <p:spPr/>
        <p:txBody>
          <a:bodyPr/>
          <a:lstStyle/>
          <a:p>
            <a:r>
              <a:rPr lang="cs-CZ" dirty="0"/>
              <a:t>Exteroceptivní reflexy</a:t>
            </a:r>
          </a:p>
        </p:txBody>
      </p:sp>
      <p:sp>
        <p:nvSpPr>
          <p:cNvPr id="3" name="Zástupný obsah 2">
            <a:extLst>
              <a:ext uri="{FF2B5EF4-FFF2-40B4-BE49-F238E27FC236}">
                <a16:creationId xmlns:a16="http://schemas.microsoft.com/office/drawing/2014/main" id="{C7CC9C2B-5D8F-4647-A5EC-0F93C58C7F7E}"/>
              </a:ext>
            </a:extLst>
          </p:cNvPr>
          <p:cNvSpPr>
            <a:spLocks noGrp="1"/>
          </p:cNvSpPr>
          <p:nvPr>
            <p:ph idx="1"/>
          </p:nvPr>
        </p:nvSpPr>
        <p:spPr>
          <a:xfrm>
            <a:off x="1141413" y="2514600"/>
            <a:ext cx="9905998" cy="4126832"/>
          </a:xfrm>
        </p:spPr>
        <p:txBody>
          <a:bodyPr>
            <a:normAutofit/>
          </a:bodyPr>
          <a:lstStyle/>
          <a:p>
            <a:r>
              <a:rPr lang="cs-CZ" b="1" dirty="0"/>
              <a:t>Flexorový reflex (únikový)</a:t>
            </a:r>
          </a:p>
          <a:p>
            <a:pPr lvl="1"/>
            <a:r>
              <a:rPr lang="cs-CZ" b="1" dirty="0"/>
              <a:t>Silný </a:t>
            </a:r>
            <a:r>
              <a:rPr lang="cs-CZ" dirty="0"/>
              <a:t>tlak nebo dotyk + </a:t>
            </a:r>
            <a:r>
              <a:rPr lang="cs-CZ" b="1" dirty="0"/>
              <a:t>bolestivé</a:t>
            </a:r>
            <a:r>
              <a:rPr lang="cs-CZ" dirty="0"/>
              <a:t> podněty → aktivace flexorů (odtažení od bolestivého podnětu) + </a:t>
            </a:r>
            <a:r>
              <a:rPr lang="cs-CZ" dirty="0" err="1"/>
              <a:t>inihibice</a:t>
            </a:r>
            <a:r>
              <a:rPr lang="cs-CZ" dirty="0"/>
              <a:t> extensorů</a:t>
            </a:r>
          </a:p>
          <a:p>
            <a:r>
              <a:rPr lang="cs-CZ" b="1" dirty="0"/>
              <a:t>Extenzorový reflex</a:t>
            </a:r>
          </a:p>
          <a:p>
            <a:pPr lvl="1"/>
            <a:r>
              <a:rPr lang="cs-CZ" b="1" dirty="0"/>
              <a:t>nebolestivé</a:t>
            </a:r>
            <a:r>
              <a:rPr lang="cs-CZ" dirty="0"/>
              <a:t> podněty (tlak, dotyk) → aktivace extensorů + inhibice flexorů → vzpřímený postoj (</a:t>
            </a:r>
            <a:r>
              <a:rPr lang="cs-CZ" dirty="0" err="1"/>
              <a:t>polysynaptický</a:t>
            </a:r>
            <a:r>
              <a:rPr lang="cs-CZ" dirty="0"/>
              <a:t> – interneurony) </a:t>
            </a:r>
            <a:endParaRPr lang="cs-CZ" b="1" dirty="0"/>
          </a:p>
          <a:p>
            <a:r>
              <a:rPr lang="cs-CZ" b="1" dirty="0"/>
              <a:t>Zkřížený extenzorový reflex (únikový)</a:t>
            </a:r>
          </a:p>
          <a:p>
            <a:pPr lvl="1"/>
            <a:r>
              <a:rPr lang="cs-CZ" dirty="0"/>
              <a:t>Kombinace extenzorového a flexorového reflexu</a:t>
            </a:r>
          </a:p>
          <a:p>
            <a:pPr lvl="1"/>
            <a:r>
              <a:rPr lang="cs-CZ" dirty="0"/>
              <a:t>Př: bolestivý podnět na pravé chodidlo → stah flexorů pravé DK + relaxace extensorů pravé DK + stah extensorů levé DK + relaxace flexorů levé DK</a:t>
            </a:r>
          </a:p>
          <a:p>
            <a:pPr lvl="1"/>
            <a:endParaRPr lang="cs-CZ" dirty="0"/>
          </a:p>
          <a:p>
            <a:pPr lvl="1"/>
            <a:endParaRPr lang="cs-CZ" dirty="0"/>
          </a:p>
        </p:txBody>
      </p:sp>
    </p:spTree>
    <p:extLst>
      <p:ext uri="{BB962C8B-B14F-4D97-AF65-F5344CB8AC3E}">
        <p14:creationId xmlns:p14="http://schemas.microsoft.com/office/powerpoint/2010/main" val="14744823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2DEF14-FFAA-4205-89B4-53B66CED8037}"/>
              </a:ext>
            </a:extLst>
          </p:cNvPr>
          <p:cNvSpPr>
            <a:spLocks noGrp="1"/>
          </p:cNvSpPr>
          <p:nvPr>
            <p:ph type="title"/>
          </p:nvPr>
        </p:nvSpPr>
        <p:spPr/>
        <p:txBody>
          <a:bodyPr/>
          <a:lstStyle/>
          <a:p>
            <a:r>
              <a:rPr lang="cs-CZ" dirty="0"/>
              <a:t>Flexorový reflex</a:t>
            </a:r>
          </a:p>
        </p:txBody>
      </p:sp>
      <p:sp>
        <p:nvSpPr>
          <p:cNvPr id="3" name="Zástupný obsah 2">
            <a:extLst>
              <a:ext uri="{FF2B5EF4-FFF2-40B4-BE49-F238E27FC236}">
                <a16:creationId xmlns:a16="http://schemas.microsoft.com/office/drawing/2014/main" id="{B30EE010-0226-4407-9C39-57F3A901D676}"/>
              </a:ext>
            </a:extLst>
          </p:cNvPr>
          <p:cNvSpPr>
            <a:spLocks noGrp="1"/>
          </p:cNvSpPr>
          <p:nvPr>
            <p:ph idx="1"/>
          </p:nvPr>
        </p:nvSpPr>
        <p:spPr>
          <a:xfrm>
            <a:off x="1141414" y="2666999"/>
            <a:ext cx="2721460" cy="3124201"/>
          </a:xfrm>
        </p:spPr>
        <p:txBody>
          <a:bodyPr/>
          <a:lstStyle/>
          <a:p>
            <a:r>
              <a:rPr lang="cs-CZ" dirty="0"/>
              <a:t>Receptory:</a:t>
            </a:r>
          </a:p>
          <a:p>
            <a:pPr lvl="1"/>
            <a:r>
              <a:rPr lang="cs-CZ" dirty="0"/>
              <a:t>Reakce na dotyk, tlak, bolest, teplo</a:t>
            </a:r>
          </a:p>
        </p:txBody>
      </p:sp>
      <p:pic>
        <p:nvPicPr>
          <p:cNvPr id="4098" name="Picture 2" descr="SouvisejÃ­cÃ­ obrÃ¡zek">
            <a:extLst>
              <a:ext uri="{FF2B5EF4-FFF2-40B4-BE49-F238E27FC236}">
                <a16:creationId xmlns:a16="http://schemas.microsoft.com/office/drawing/2014/main" id="{46B594CC-DD51-46CC-A465-892D440EB0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6117" y="2264616"/>
            <a:ext cx="7955302" cy="3928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4634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47CF7B-6D41-4005-8A9A-A6D3DE5B63DE}"/>
              </a:ext>
            </a:extLst>
          </p:cNvPr>
          <p:cNvSpPr>
            <a:spLocks noGrp="1"/>
          </p:cNvSpPr>
          <p:nvPr>
            <p:ph type="title"/>
          </p:nvPr>
        </p:nvSpPr>
        <p:spPr>
          <a:xfrm>
            <a:off x="1141413" y="609600"/>
            <a:ext cx="3878456" cy="1905000"/>
          </a:xfrm>
        </p:spPr>
        <p:txBody>
          <a:bodyPr/>
          <a:lstStyle/>
          <a:p>
            <a:r>
              <a:rPr lang="cs-CZ" dirty="0"/>
              <a:t>Zkřížený </a:t>
            </a:r>
            <a:r>
              <a:rPr lang="cs-CZ" dirty="0" err="1"/>
              <a:t>extensorový</a:t>
            </a:r>
            <a:r>
              <a:rPr lang="cs-CZ" dirty="0"/>
              <a:t> reflex</a:t>
            </a:r>
          </a:p>
        </p:txBody>
      </p:sp>
      <p:pic>
        <p:nvPicPr>
          <p:cNvPr id="5122" name="Picture 2" descr="SouvisejÃ­cÃ­ obrÃ¡zek">
            <a:extLst>
              <a:ext uri="{FF2B5EF4-FFF2-40B4-BE49-F238E27FC236}">
                <a16:creationId xmlns:a16="http://schemas.microsoft.com/office/drawing/2014/main" id="{35170012-3A59-489C-A52E-10B9BC02A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9869" y="1074821"/>
            <a:ext cx="6898105" cy="517357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VÃ½sledek obrÃ¡zku pro extensor reflex">
            <a:extLst>
              <a:ext uri="{FF2B5EF4-FFF2-40B4-BE49-F238E27FC236}">
                <a16:creationId xmlns:a16="http://schemas.microsoft.com/office/drawing/2014/main" id="{F1E860BB-9AC0-493F-A200-E6D668542C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704" y="2820260"/>
            <a:ext cx="3162300" cy="3428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9809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VÃ½sledek obrÃ¡zku pro perifernÃ­ nerv">
            <a:extLst>
              <a:ext uri="{FF2B5EF4-FFF2-40B4-BE49-F238E27FC236}">
                <a16:creationId xmlns:a16="http://schemas.microsoft.com/office/drawing/2014/main" id="{B465E1A8-5536-44CD-AE4F-BD2D0DE9D2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5596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D60651BC-0FC0-4E72-8823-5CF648265D9D}"/>
              </a:ext>
            </a:extLst>
          </p:cNvPr>
          <p:cNvSpPr>
            <a:spLocks noGrp="1"/>
          </p:cNvSpPr>
          <p:nvPr>
            <p:ph type="ctrTitle"/>
          </p:nvPr>
        </p:nvSpPr>
        <p:spPr/>
        <p:txBody>
          <a:bodyPr/>
          <a:lstStyle/>
          <a:p>
            <a:r>
              <a:rPr lang="cs-CZ" dirty="0"/>
              <a:t>Děkuji za pozornost!</a:t>
            </a:r>
          </a:p>
        </p:txBody>
      </p:sp>
    </p:spTree>
    <p:extLst>
      <p:ext uri="{BB962C8B-B14F-4D97-AF65-F5344CB8AC3E}">
        <p14:creationId xmlns:p14="http://schemas.microsoft.com/office/powerpoint/2010/main" val="1426656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9A872A-1B24-4FF7-93D4-A0FF3A7E3BA8}"/>
              </a:ext>
            </a:extLst>
          </p:cNvPr>
          <p:cNvSpPr>
            <a:spLocks noGrp="1"/>
          </p:cNvSpPr>
          <p:nvPr>
            <p:ph type="title"/>
          </p:nvPr>
        </p:nvSpPr>
        <p:spPr>
          <a:xfrm>
            <a:off x="1141413" y="609600"/>
            <a:ext cx="3045576" cy="1905000"/>
          </a:xfrm>
        </p:spPr>
        <p:txBody>
          <a:bodyPr>
            <a:normAutofit/>
          </a:bodyPr>
          <a:lstStyle/>
          <a:p>
            <a:r>
              <a:rPr lang="cs-CZ" dirty="0"/>
              <a:t>Dělení neuronů</a:t>
            </a:r>
          </a:p>
        </p:txBody>
      </p:sp>
      <p:pic>
        <p:nvPicPr>
          <p:cNvPr id="2050" name="Picture 2" descr="https://upload.wikimedia.org/wikipedia/commons/thumb/9/92/Neurons_uni_bi_multi_pseudouni.svg/639px-Neurons_uni_bi_multi_pseudouni.svg.png">
            <a:extLst>
              <a:ext uri="{FF2B5EF4-FFF2-40B4-BE49-F238E27FC236}">
                <a16:creationId xmlns:a16="http://schemas.microsoft.com/office/drawing/2014/main" id="{3385FC05-D142-429A-8700-E06CC67217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6989" y="161925"/>
            <a:ext cx="6086475" cy="6534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ovéPole 3">
            <a:extLst>
              <a:ext uri="{FF2B5EF4-FFF2-40B4-BE49-F238E27FC236}">
                <a16:creationId xmlns:a16="http://schemas.microsoft.com/office/drawing/2014/main" id="{D560539F-3BDC-466A-A5B2-606D7EEBDC9E}"/>
              </a:ext>
            </a:extLst>
          </p:cNvPr>
          <p:cNvSpPr txBox="1"/>
          <p:nvPr/>
        </p:nvSpPr>
        <p:spPr>
          <a:xfrm>
            <a:off x="474746" y="3881009"/>
            <a:ext cx="2662990" cy="1200329"/>
          </a:xfrm>
          <a:prstGeom prst="rect">
            <a:avLst/>
          </a:prstGeom>
          <a:noFill/>
        </p:spPr>
        <p:txBody>
          <a:bodyPr wrap="square" rtlCol="0">
            <a:spAutoFit/>
          </a:bodyPr>
          <a:lstStyle/>
          <a:p>
            <a:pPr marL="342900" indent="-342900">
              <a:buAutoNum type="arabicPeriod"/>
            </a:pPr>
            <a:r>
              <a:rPr lang="cs-CZ" dirty="0"/>
              <a:t>Unipolární </a:t>
            </a:r>
          </a:p>
          <a:p>
            <a:pPr marL="342900" indent="-342900">
              <a:buAutoNum type="arabicPeriod"/>
            </a:pPr>
            <a:r>
              <a:rPr lang="cs-CZ" dirty="0"/>
              <a:t>Bipolární</a:t>
            </a:r>
          </a:p>
          <a:p>
            <a:pPr marL="342900" indent="-342900">
              <a:buAutoNum type="arabicPeriod"/>
            </a:pPr>
            <a:r>
              <a:rPr lang="cs-CZ" dirty="0"/>
              <a:t>Multipolární </a:t>
            </a:r>
          </a:p>
          <a:p>
            <a:pPr marL="342900" indent="-342900">
              <a:buAutoNum type="arabicPeriod"/>
            </a:pPr>
            <a:r>
              <a:rPr lang="cs-CZ" dirty="0" err="1"/>
              <a:t>Pseudounipolární</a:t>
            </a:r>
            <a:endParaRPr lang="cs-CZ" dirty="0"/>
          </a:p>
        </p:txBody>
      </p:sp>
    </p:spTree>
    <p:extLst>
      <p:ext uri="{BB962C8B-B14F-4D97-AF65-F5344CB8AC3E}">
        <p14:creationId xmlns:p14="http://schemas.microsoft.com/office/powerpoint/2010/main" val="1175481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6B9F1E-539B-48C6-A871-09B3EF00661F}"/>
              </a:ext>
            </a:extLst>
          </p:cNvPr>
          <p:cNvSpPr>
            <a:spLocks noGrp="1"/>
          </p:cNvSpPr>
          <p:nvPr>
            <p:ph type="title"/>
          </p:nvPr>
        </p:nvSpPr>
        <p:spPr/>
        <p:txBody>
          <a:bodyPr/>
          <a:lstStyle/>
          <a:p>
            <a:r>
              <a:rPr lang="cs-CZ" dirty="0"/>
              <a:t>neuroglie</a:t>
            </a:r>
          </a:p>
        </p:txBody>
      </p:sp>
      <p:sp>
        <p:nvSpPr>
          <p:cNvPr id="3" name="Zástupný obsah 2">
            <a:extLst>
              <a:ext uri="{FF2B5EF4-FFF2-40B4-BE49-F238E27FC236}">
                <a16:creationId xmlns:a16="http://schemas.microsoft.com/office/drawing/2014/main" id="{42B92A08-7D88-4531-9F26-B947841E3679}"/>
              </a:ext>
            </a:extLst>
          </p:cNvPr>
          <p:cNvSpPr>
            <a:spLocks noGrp="1"/>
          </p:cNvSpPr>
          <p:nvPr>
            <p:ph idx="1"/>
          </p:nvPr>
        </p:nvSpPr>
        <p:spPr>
          <a:xfrm>
            <a:off x="1141413" y="2666999"/>
            <a:ext cx="6221913" cy="3581401"/>
          </a:xfrm>
        </p:spPr>
        <p:txBody>
          <a:bodyPr>
            <a:normAutofit/>
          </a:bodyPr>
          <a:lstStyle/>
          <a:p>
            <a:r>
              <a:rPr lang="cs-CZ" dirty="0"/>
              <a:t>Podpůrná tkáň</a:t>
            </a:r>
          </a:p>
          <a:p>
            <a:r>
              <a:rPr lang="cs-CZ" dirty="0"/>
              <a:t>Tvoří asi 90% všech buněk NS</a:t>
            </a:r>
          </a:p>
          <a:p>
            <a:r>
              <a:rPr lang="cs-CZ" dirty="0"/>
              <a:t>Funkce:</a:t>
            </a:r>
          </a:p>
          <a:p>
            <a:pPr lvl="1"/>
            <a:r>
              <a:rPr lang="cs-CZ" dirty="0"/>
              <a:t>Výživa neuronů</a:t>
            </a:r>
          </a:p>
          <a:p>
            <a:pPr lvl="1"/>
            <a:r>
              <a:rPr lang="cs-CZ" dirty="0"/>
              <a:t>Schopnost fagocytózy</a:t>
            </a:r>
          </a:p>
          <a:p>
            <a:pPr lvl="1"/>
            <a:r>
              <a:rPr lang="cs-CZ" dirty="0"/>
              <a:t>Tvorba myelinu</a:t>
            </a:r>
          </a:p>
          <a:p>
            <a:r>
              <a:rPr lang="cs-CZ" dirty="0"/>
              <a:t>Př: Astrocyty, </a:t>
            </a:r>
            <a:r>
              <a:rPr lang="cs-CZ" dirty="0" err="1"/>
              <a:t>oligodendrocyty</a:t>
            </a:r>
            <a:r>
              <a:rPr lang="cs-CZ" dirty="0"/>
              <a:t>, </a:t>
            </a:r>
            <a:r>
              <a:rPr lang="cs-CZ" dirty="0" err="1"/>
              <a:t>schwannovy</a:t>
            </a:r>
            <a:r>
              <a:rPr lang="cs-CZ" dirty="0"/>
              <a:t> bb,  </a:t>
            </a:r>
            <a:r>
              <a:rPr lang="cs-CZ" dirty="0" err="1"/>
              <a:t>ependymová</a:t>
            </a:r>
            <a:r>
              <a:rPr lang="cs-CZ" dirty="0"/>
              <a:t> buňka</a:t>
            </a:r>
          </a:p>
          <a:p>
            <a:pPr lvl="1"/>
            <a:endParaRPr lang="cs-CZ" dirty="0"/>
          </a:p>
        </p:txBody>
      </p:sp>
      <p:pic>
        <p:nvPicPr>
          <p:cNvPr id="3074" name="Picture 2" descr="https://upload.wikimedia.org/wikipedia/commons/thumb/a/a8/Neuron_with_oligodendrocyte_and_myelin_sheath.svg/410px-Neuron_with_oligodendrocyte_and_myelin_sheath.svg.png">
            <a:extLst>
              <a:ext uri="{FF2B5EF4-FFF2-40B4-BE49-F238E27FC236}">
                <a16:creationId xmlns:a16="http://schemas.microsoft.com/office/drawing/2014/main" id="{C406058E-08B4-44A4-9F79-A3B51A53D7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2217" y="1919286"/>
            <a:ext cx="3905250" cy="46196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35947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VÃ½sledek obrÃ¡zku pro neuron and neuroglial cells">
            <a:extLst>
              <a:ext uri="{FF2B5EF4-FFF2-40B4-BE49-F238E27FC236}">
                <a16:creationId xmlns:a16="http://schemas.microsoft.com/office/drawing/2014/main" id="{A7C3618E-C252-4A79-A9B3-9290BA6BFE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630" y="1461018"/>
            <a:ext cx="5601228" cy="419501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VÃ½sledek obrÃ¡zku pro neuron and neuroglial cells">
            <a:extLst>
              <a:ext uri="{FF2B5EF4-FFF2-40B4-BE49-F238E27FC236}">
                <a16:creationId xmlns:a16="http://schemas.microsoft.com/office/drawing/2014/main" id="{DA1EE2CE-A494-4B26-89B8-0148EE9248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3143" y="1461018"/>
            <a:ext cx="5597232" cy="419501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2" name="Rukopis 1">
                <a:extLst>
                  <a:ext uri="{FF2B5EF4-FFF2-40B4-BE49-F238E27FC236}">
                    <a16:creationId xmlns:a16="http://schemas.microsoft.com/office/drawing/2014/main" id="{BD7A6B14-EEBC-4BBD-AA75-FC7A565A2959}"/>
                  </a:ext>
                </a:extLst>
              </p14:cNvPr>
              <p14:cNvContentPartPr/>
              <p14:nvPr/>
            </p14:nvContentPartPr>
            <p14:xfrm>
              <a:off x="10573660" y="2892638"/>
              <a:ext cx="29520" cy="20880"/>
            </p14:xfrm>
          </p:contentPart>
        </mc:Choice>
        <mc:Fallback xmlns="">
          <p:pic>
            <p:nvPicPr>
              <p:cNvPr id="2" name="Rukopis 1">
                <a:extLst>
                  <a:ext uri="{FF2B5EF4-FFF2-40B4-BE49-F238E27FC236}">
                    <a16:creationId xmlns:a16="http://schemas.microsoft.com/office/drawing/2014/main" id="{BD7A6B14-EEBC-4BBD-AA75-FC7A565A2959}"/>
                  </a:ext>
                </a:extLst>
              </p:cNvPr>
              <p:cNvPicPr/>
              <p:nvPr/>
            </p:nvPicPr>
            <p:blipFill>
              <a:blip r:embed="rId5"/>
              <a:stretch>
                <a:fillRect/>
              </a:stretch>
            </p:blipFill>
            <p:spPr>
              <a:xfrm>
                <a:off x="10538020" y="2820638"/>
                <a:ext cx="101160" cy="164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Rukopis 6">
                <a:extLst>
                  <a:ext uri="{FF2B5EF4-FFF2-40B4-BE49-F238E27FC236}">
                    <a16:creationId xmlns:a16="http://schemas.microsoft.com/office/drawing/2014/main" id="{E57BF41C-8FCB-473B-8325-66CCA16C94D9}"/>
                  </a:ext>
                </a:extLst>
              </p14:cNvPr>
              <p14:cNvContentPartPr/>
              <p14:nvPr/>
            </p14:nvContentPartPr>
            <p14:xfrm>
              <a:off x="11011720" y="2714989"/>
              <a:ext cx="10440" cy="360"/>
            </p14:xfrm>
          </p:contentPart>
        </mc:Choice>
        <mc:Fallback xmlns="">
          <p:pic>
            <p:nvPicPr>
              <p:cNvPr id="7" name="Rukopis 6">
                <a:extLst>
                  <a:ext uri="{FF2B5EF4-FFF2-40B4-BE49-F238E27FC236}">
                    <a16:creationId xmlns:a16="http://schemas.microsoft.com/office/drawing/2014/main" id="{E57BF41C-8FCB-473B-8325-66CCA16C94D9}"/>
                  </a:ext>
                </a:extLst>
              </p:cNvPr>
              <p:cNvPicPr/>
              <p:nvPr/>
            </p:nvPicPr>
            <p:blipFill>
              <a:blip r:embed="rId15"/>
              <a:stretch>
                <a:fillRect/>
              </a:stretch>
            </p:blipFill>
            <p:spPr>
              <a:xfrm>
                <a:off x="10976080" y="2642989"/>
                <a:ext cx="82080" cy="1440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9" name="Rukopis 18">
                <a:extLst>
                  <a:ext uri="{FF2B5EF4-FFF2-40B4-BE49-F238E27FC236}">
                    <a16:creationId xmlns:a16="http://schemas.microsoft.com/office/drawing/2014/main" id="{70267645-8712-4180-A1FA-4899B11C82EB}"/>
                  </a:ext>
                </a:extLst>
              </p14:cNvPr>
              <p14:cNvContentPartPr/>
              <p14:nvPr/>
            </p14:nvContentPartPr>
            <p14:xfrm>
              <a:off x="6743200" y="5309869"/>
              <a:ext cx="160560" cy="186840"/>
            </p14:xfrm>
          </p:contentPart>
        </mc:Choice>
        <mc:Fallback>
          <p:pic>
            <p:nvPicPr>
              <p:cNvPr id="19" name="Rukopis 18">
                <a:extLst>
                  <a:ext uri="{FF2B5EF4-FFF2-40B4-BE49-F238E27FC236}">
                    <a16:creationId xmlns:a16="http://schemas.microsoft.com/office/drawing/2014/main" id="{70267645-8712-4180-A1FA-4899B11C82EB}"/>
                  </a:ext>
                </a:extLst>
              </p:cNvPr>
              <p:cNvPicPr/>
              <p:nvPr/>
            </p:nvPicPr>
            <p:blipFill>
              <a:blip r:embed="rId17"/>
              <a:stretch>
                <a:fillRect/>
              </a:stretch>
            </p:blipFill>
            <p:spPr>
              <a:xfrm>
                <a:off x="6734200" y="5300886"/>
                <a:ext cx="178200" cy="204446"/>
              </a:xfrm>
              <a:prstGeom prst="rect">
                <a:avLst/>
              </a:prstGeom>
            </p:spPr>
          </p:pic>
        </mc:Fallback>
      </mc:AlternateContent>
    </p:spTree>
    <p:extLst>
      <p:ext uri="{BB962C8B-B14F-4D97-AF65-F5344CB8AC3E}">
        <p14:creationId xmlns:p14="http://schemas.microsoft.com/office/powerpoint/2010/main" val="503032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612263-5C08-4A85-9C07-5AFA299136DB}"/>
              </a:ext>
            </a:extLst>
          </p:cNvPr>
          <p:cNvSpPr>
            <a:spLocks noGrp="1"/>
          </p:cNvSpPr>
          <p:nvPr>
            <p:ph type="title"/>
          </p:nvPr>
        </p:nvSpPr>
        <p:spPr/>
        <p:txBody>
          <a:bodyPr/>
          <a:lstStyle/>
          <a:p>
            <a:r>
              <a:rPr lang="cs-CZ" dirty="0"/>
              <a:t>synapse</a:t>
            </a:r>
          </a:p>
        </p:txBody>
      </p:sp>
      <p:sp>
        <p:nvSpPr>
          <p:cNvPr id="3" name="Zástupný obsah 2">
            <a:extLst>
              <a:ext uri="{FF2B5EF4-FFF2-40B4-BE49-F238E27FC236}">
                <a16:creationId xmlns:a16="http://schemas.microsoft.com/office/drawing/2014/main" id="{E13D9CFB-7DC9-47A1-B739-BFF6A6952F24}"/>
              </a:ext>
            </a:extLst>
          </p:cNvPr>
          <p:cNvSpPr>
            <a:spLocks noGrp="1"/>
          </p:cNvSpPr>
          <p:nvPr>
            <p:ph idx="1"/>
          </p:nvPr>
        </p:nvSpPr>
        <p:spPr>
          <a:xfrm>
            <a:off x="1141413" y="2666999"/>
            <a:ext cx="6013366" cy="3974433"/>
          </a:xfrm>
        </p:spPr>
        <p:txBody>
          <a:bodyPr>
            <a:normAutofit/>
          </a:bodyPr>
          <a:lstStyle/>
          <a:p>
            <a:r>
              <a:rPr lang="cs-CZ" dirty="0"/>
              <a:t>Kontakt mezi 2 buňkami (membránami) – alespoň 1 z těch buněk je neuron</a:t>
            </a:r>
          </a:p>
          <a:p>
            <a:r>
              <a:rPr lang="cs-CZ" dirty="0"/>
              <a:t>Přenos nervového vzruchu</a:t>
            </a:r>
          </a:p>
          <a:p>
            <a:r>
              <a:rPr lang="cs-CZ" dirty="0"/>
              <a:t>Mezi:</a:t>
            </a:r>
          </a:p>
          <a:p>
            <a:pPr lvl="1"/>
            <a:r>
              <a:rPr lang="cs-CZ" dirty="0"/>
              <a:t>Axon – dendrit, axon – axon, Axon – sval, Axon – receptor,….</a:t>
            </a:r>
          </a:p>
          <a:p>
            <a:pPr marL="457200" indent="-457200">
              <a:buAutoNum type="arabicPeriod"/>
            </a:pPr>
            <a:r>
              <a:rPr lang="cs-CZ" dirty="0"/>
              <a:t>Chemické synapse - </a:t>
            </a:r>
            <a:r>
              <a:rPr lang="cs-CZ" b="1" dirty="0"/>
              <a:t>DOMINANTNÍ</a:t>
            </a:r>
            <a:endParaRPr lang="cs-CZ" dirty="0"/>
          </a:p>
          <a:p>
            <a:pPr marL="457200" indent="-457200">
              <a:buAutoNum type="arabicPeriod"/>
            </a:pPr>
            <a:r>
              <a:rPr lang="cs-CZ" dirty="0"/>
              <a:t>Elektrické synapse</a:t>
            </a:r>
          </a:p>
        </p:txBody>
      </p:sp>
      <p:pic>
        <p:nvPicPr>
          <p:cNvPr id="11266" name="Picture 2" descr="VÃ½sledek obrÃ¡zku pro synaptic neurons">
            <a:extLst>
              <a:ext uri="{FF2B5EF4-FFF2-40B4-BE49-F238E27FC236}">
                <a16:creationId xmlns:a16="http://schemas.microsoft.com/office/drawing/2014/main" id="{FD911D54-C551-419A-9BDE-0305B81AC6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4779" y="1943100"/>
            <a:ext cx="4899346" cy="4531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1235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íť">
  <a:themeElements>
    <a:clrScheme name="Mesh">
      <a:dk1>
        <a:sysClr val="windowText" lastClr="000000"/>
      </a:dk1>
      <a:lt1>
        <a:sysClr val="window" lastClr="FFFFFF"/>
      </a:lt1>
      <a:dk2>
        <a:srgbClr val="363D46"/>
      </a:dk2>
      <a:lt2>
        <a:srgbClr val="EBEBEB"/>
      </a:lt2>
      <a:accent1>
        <a:srgbClr val="A9E023"/>
      </a:accent1>
      <a:accent2>
        <a:srgbClr val="1FCDB6"/>
      </a:accent2>
      <a:accent3>
        <a:srgbClr val="5F99C9"/>
      </a:accent3>
      <a:accent4>
        <a:srgbClr val="AE65D1"/>
      </a:accent4>
      <a:accent5>
        <a:srgbClr val="D06423"/>
      </a:accent5>
      <a:accent6>
        <a:srgbClr val="DCAB11"/>
      </a:accent6>
      <a:hlink>
        <a:srgbClr val="ADE133"/>
      </a:hlink>
      <a:folHlink>
        <a:srgbClr val="C2EA66"/>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1FEE2289-88FB-467C-9C9A-54F3C85768F0}"/>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TM03457485[[fn=Síť]]</Template>
  <TotalTime>17030</TotalTime>
  <Words>2054</Words>
  <Application>Microsoft Office PowerPoint</Application>
  <PresentationFormat>Širokoúhlá obrazovka</PresentationFormat>
  <Paragraphs>341</Paragraphs>
  <Slides>57</Slides>
  <Notes>20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57</vt:i4>
      </vt:variant>
    </vt:vector>
  </HeadingPairs>
  <TitlesOfParts>
    <vt:vector size="62" baseType="lpstr">
      <vt:lpstr>Arial</vt:lpstr>
      <vt:lpstr>Calibri</vt:lpstr>
      <vt:lpstr>Century Gothic</vt:lpstr>
      <vt:lpstr>Wingdings</vt:lpstr>
      <vt:lpstr>Síť</vt:lpstr>
      <vt:lpstr>PERIFERNÍ NERVOVÝ SYSTÉM + AUTONOMNÍ NERVOVÝ SYSTÉM</vt:lpstr>
      <vt:lpstr>Pns + ans</vt:lpstr>
      <vt:lpstr>Obecná stavba nervové tkáně</vt:lpstr>
      <vt:lpstr>Obecná neurofyziologie</vt:lpstr>
      <vt:lpstr>neuron</vt:lpstr>
      <vt:lpstr>Dělení neuronů</vt:lpstr>
      <vt:lpstr>neuroglie</vt:lpstr>
      <vt:lpstr>Prezentace aplikace PowerPoint</vt:lpstr>
      <vt:lpstr>synapse</vt:lpstr>
      <vt:lpstr>synapse</vt:lpstr>
      <vt:lpstr>neurotransmitery</vt:lpstr>
      <vt:lpstr>Jaké jsou (funkční) typy nervových vláken?</vt:lpstr>
      <vt:lpstr>Prezentace aplikace PowerPoint</vt:lpstr>
      <vt:lpstr>Prezentace aplikace PowerPoint</vt:lpstr>
      <vt:lpstr>Pns + ans</vt:lpstr>
      <vt:lpstr>Nervové dráhy </vt:lpstr>
      <vt:lpstr>Mícha</vt:lpstr>
      <vt:lpstr>Prezentace aplikace PowerPoint</vt:lpstr>
      <vt:lpstr>Prezentace aplikace PowerPoint</vt:lpstr>
      <vt:lpstr>MÍŠNÍ NERVY</vt:lpstr>
      <vt:lpstr>Prezentace aplikace PowerPoint</vt:lpstr>
      <vt:lpstr>Nervi spinales – míšní nervy</vt:lpstr>
      <vt:lpstr>Plexus cervicalis</vt:lpstr>
      <vt:lpstr>Plexus brachialis</vt:lpstr>
      <vt:lpstr>Prezentace aplikace PowerPoint</vt:lpstr>
      <vt:lpstr>NERVI THORACICI</vt:lpstr>
      <vt:lpstr>Plexus lumbalis</vt:lpstr>
      <vt:lpstr>Plexus sacralis</vt:lpstr>
      <vt:lpstr>Senzitivní inervace těla</vt:lpstr>
      <vt:lpstr>Hlavové nervy</vt:lpstr>
      <vt:lpstr>Funkce hlavových nervů</vt:lpstr>
      <vt:lpstr>Funkce hlavových nervů</vt:lpstr>
      <vt:lpstr>Prezentace aplikace PowerPoint</vt:lpstr>
      <vt:lpstr>Funkce hlavových nervů</vt:lpstr>
      <vt:lpstr>Senzitivní inervace n.trigeminus</vt:lpstr>
      <vt:lpstr>Funkce hlavových nervů</vt:lpstr>
      <vt:lpstr>Funkce hlavových nervů</vt:lpstr>
      <vt:lpstr>Prezentace aplikace PowerPoint</vt:lpstr>
      <vt:lpstr>Autonomní (vegetativní) nervový systém</vt:lpstr>
      <vt:lpstr>sympatikus</vt:lpstr>
      <vt:lpstr>Prezentace aplikace PowerPoint</vt:lpstr>
      <vt:lpstr>parasympatikus</vt:lpstr>
      <vt:lpstr>Prezentace aplikace PowerPoint</vt:lpstr>
      <vt:lpstr>Sympatikus + parasympatikus</vt:lpstr>
      <vt:lpstr>Funkce sympatiku a parasympatiku</vt:lpstr>
      <vt:lpstr>Prezentace aplikace PowerPoint</vt:lpstr>
      <vt:lpstr>Enterický nervový systém</vt:lpstr>
      <vt:lpstr>MÍŠNÍ reflexy</vt:lpstr>
      <vt:lpstr>Proprioceptivní reflexy</vt:lpstr>
      <vt:lpstr>Svalové vřeténko </vt:lpstr>
      <vt:lpstr>Příklady </vt:lpstr>
      <vt:lpstr>Šlachové (golgiho) tělísko</vt:lpstr>
      <vt:lpstr>Exteroceptivní reflexy</vt:lpstr>
      <vt:lpstr>Flexorový reflex</vt:lpstr>
      <vt:lpstr>Zkřížený extensorový reflex</vt:lpstr>
      <vt:lpstr>Prezentace aplikace PowerPoint</vt:lpstr>
      <vt:lpstr>Děkuji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PERIFERNÍ NERVOVÝ SYSTÉM + AUTONOMNÍ NERVOVÝ SYSTÉM</dc:title>
  <dc:creator>Jana Vaněčková</dc:creator>
  <cp:lastModifiedBy>Jana Vaněčková</cp:lastModifiedBy>
  <cp:revision>112</cp:revision>
  <dcterms:created xsi:type="dcterms:W3CDTF">2019-03-29T19:23:10Z</dcterms:created>
  <dcterms:modified xsi:type="dcterms:W3CDTF">2020-03-24T11:48:23Z</dcterms:modified>
</cp:coreProperties>
</file>