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0" r:id="rId6"/>
    <p:sldId id="258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264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094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061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236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563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728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349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8349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0982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562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656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1B52-6979-40C0-BBA3-6973A985A496}" type="datetimeFigureOut">
              <a:rPr lang="cs-CZ" smtClean="0"/>
              <a:pPr/>
              <a:t>16.11.2020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673BD-E526-4C90-A066-AF65EC0E81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814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onvannederland.nl/" TargetMode="External"/><Relationship Id="rId2" Type="http://schemas.openxmlformats.org/officeDocument/2006/relationships/hyperlink" Target="https://www.dbnl.org/letterkunde/enquete/enquete_dbnlmnl_21062002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terairecanon.b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Literárněvědný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Literární kánon pod palbou kritiky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593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Jaké asociace máte, když se řekne literární kánon?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     Kánon 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flipV="1">
            <a:off x="5888182" y="3352800"/>
            <a:ext cx="817418" cy="568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flipV="1">
            <a:off x="5334001" y="2881745"/>
            <a:ext cx="249381" cy="900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flipH="1" flipV="1">
            <a:off x="3505200" y="2964872"/>
            <a:ext cx="1343891" cy="817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V="1">
            <a:off x="3823855" y="4336473"/>
            <a:ext cx="817418" cy="568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338945" y="4017818"/>
            <a:ext cx="1205346" cy="55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4585855" y="4516582"/>
            <a:ext cx="374072" cy="720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 flipV="1">
            <a:off x="4876800" y="2798618"/>
            <a:ext cx="193964" cy="969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H="1" flipV="1">
            <a:off x="5583382" y="4475018"/>
            <a:ext cx="290945" cy="942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5181600" y="4447310"/>
            <a:ext cx="110836" cy="1163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5943600" y="4211782"/>
            <a:ext cx="1233055" cy="318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5791200" y="4350327"/>
            <a:ext cx="1136073" cy="789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909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Kánon – význam slova a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řečtiny „vodítko“, „pravidlo“</a:t>
            </a:r>
          </a:p>
          <a:p>
            <a:r>
              <a:rPr lang="cs-CZ" dirty="0" smtClean="0"/>
              <a:t>Náboženství: původní použití slova kánon – spisy, které byly považovány za svaté, započítány do Bible</a:t>
            </a:r>
          </a:p>
          <a:p>
            <a:r>
              <a:rPr lang="cs-CZ" dirty="0" smtClean="0"/>
              <a:t>Pedagogika: kánon může sloužit jako minimální povinné penzum literatury, které by měl znát každý student určitého stupně vzdělávání. Vyučující okolo něho mohou vystavět své hodiny.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Kánon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018" y="1440873"/>
            <a:ext cx="10972800" cy="509847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Definice kánonu: K</a:t>
            </a:r>
            <a:r>
              <a:rPr lang="nl-NL" dirty="0" smtClean="0"/>
              <a:t>orpus</a:t>
            </a:r>
            <a:r>
              <a:rPr lang="cs-CZ" dirty="0" smtClean="0"/>
              <a:t> textů, které se v průběhu času získaly literární status na základě rozeznání jejich literární (umělecké) hodnoty</a:t>
            </a:r>
            <a:r>
              <a:rPr lang="nl-NL" dirty="0" smtClean="0"/>
              <a:t> </a:t>
            </a:r>
            <a:r>
              <a:rPr lang="cs-CZ" dirty="0" smtClean="0"/>
              <a:t>. Texty, jejichž hodnota pro literaturu byla nebo je určující do té míry, že mohou být počítány za klasiky literatury. </a:t>
            </a:r>
          </a:p>
          <a:p>
            <a:r>
              <a:rPr lang="cs-CZ" dirty="0" smtClean="0"/>
              <a:t>Předpokladem pro kanonizaci:  texty musí získat status literárního díla (od hráčů v literárním poli - autoři, vydavatelé, kritici, literární historikové a učitelé) </a:t>
            </a:r>
          </a:p>
          <a:p>
            <a:r>
              <a:rPr lang="cs-CZ" dirty="0" smtClean="0"/>
              <a:t>Pohledy na literaturu se v průběhu věků mění a tím se mění i složení děl v kánonu</a:t>
            </a:r>
          </a:p>
          <a:p>
            <a:r>
              <a:rPr lang="cs-CZ" dirty="0" smtClean="0"/>
              <a:t>Kanonický status může být závislý také na žánru – některé žánry jsou obtížněji </a:t>
            </a:r>
            <a:r>
              <a:rPr lang="cs-CZ" dirty="0" err="1" smtClean="0"/>
              <a:t>kanonizovatelné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 nejlepším referenčním bodem pro poznání kulturních hodnot určitého společenství? (národa, jazyka)?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Alphen, et al. De Canon Onder Vuur : Nederlandse Literatuur Tegendraads Gelezen. Van Gennep, 1991.</a:t>
            </a:r>
            <a:endParaRPr lang="cs-CZ" dirty="0" smtClean="0"/>
          </a:p>
          <a:p>
            <a:r>
              <a:rPr lang="cs-CZ" dirty="0" smtClean="0"/>
              <a:t>Raný příklad debaty nad kánonem, pokus o jeho přehodnocení v rámci kulturních studií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68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Nizozemský literární kánon sestavený </a:t>
            </a:r>
            <a:r>
              <a:rPr lang="cs-CZ" dirty="0" err="1" smtClean="0"/>
              <a:t>Maatschappij</a:t>
            </a:r>
            <a:r>
              <a:rPr lang="cs-CZ" dirty="0" smtClean="0"/>
              <a:t> der </a:t>
            </a:r>
            <a:r>
              <a:rPr lang="cs-CZ" dirty="0" err="1" smtClean="0"/>
              <a:t>Nederlandse</a:t>
            </a:r>
            <a:r>
              <a:rPr lang="cs-CZ" dirty="0" smtClean="0"/>
              <a:t> </a:t>
            </a:r>
            <a:r>
              <a:rPr lang="cs-CZ" dirty="0" err="1" smtClean="0"/>
              <a:t>letterkunde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https://www.dbnl.org/letterkunde/enquete/enquete_dbnlmnl_21062002.php</a:t>
            </a:r>
            <a:endParaRPr lang="cs-CZ" dirty="0" smtClean="0"/>
          </a:p>
          <a:p>
            <a:r>
              <a:rPr lang="cs-CZ" dirty="0" smtClean="0"/>
              <a:t>Nizozemský historický kánon</a:t>
            </a:r>
          </a:p>
          <a:p>
            <a:pPr lvl="1"/>
            <a:r>
              <a:rPr lang="cs-CZ" dirty="0" smtClean="0">
                <a:hlinkClick r:id="rId3"/>
              </a:rPr>
              <a:t>https://www.canonvannederland.nl/</a:t>
            </a:r>
            <a:endParaRPr lang="cs-CZ" dirty="0" smtClean="0"/>
          </a:p>
          <a:p>
            <a:r>
              <a:rPr lang="cs-CZ" dirty="0" smtClean="0"/>
              <a:t>Vlámský literární </a:t>
            </a:r>
            <a:r>
              <a:rPr lang="cs-CZ" dirty="0" smtClean="0"/>
              <a:t>kánon sestavený KANTL (</a:t>
            </a:r>
            <a:r>
              <a:rPr lang="cs-CZ" dirty="0" err="1" smtClean="0"/>
              <a:t>Koninklijke</a:t>
            </a:r>
            <a:r>
              <a:rPr lang="cs-CZ" dirty="0" smtClean="0"/>
              <a:t> Academie </a:t>
            </a:r>
            <a:r>
              <a:rPr lang="cs-CZ" dirty="0" err="1" smtClean="0"/>
              <a:t>voor</a:t>
            </a:r>
            <a:r>
              <a:rPr lang="cs-CZ" dirty="0" smtClean="0"/>
              <a:t> </a:t>
            </a:r>
            <a:r>
              <a:rPr lang="cs-CZ" dirty="0" err="1" smtClean="0"/>
              <a:t>Nederlandse</a:t>
            </a:r>
            <a:r>
              <a:rPr lang="cs-CZ" dirty="0" smtClean="0"/>
              <a:t> </a:t>
            </a:r>
            <a:r>
              <a:rPr lang="cs-CZ" dirty="0" err="1" smtClean="0"/>
              <a:t>Taal</a:t>
            </a:r>
            <a:r>
              <a:rPr lang="cs-CZ" dirty="0" smtClean="0"/>
              <a:t> en </a:t>
            </a:r>
            <a:r>
              <a:rPr lang="cs-CZ" dirty="0" err="1" smtClean="0"/>
              <a:t>Letterkunde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hlinkClick r:id="rId4"/>
              </a:rPr>
              <a:t>https://literairecanon.be/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129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7310" y="1620983"/>
            <a:ext cx="10730345" cy="4791508"/>
          </a:xfrm>
        </p:spPr>
        <p:txBody>
          <a:bodyPr/>
          <a:lstStyle/>
          <a:p>
            <a:r>
              <a:rPr lang="cs-CZ" dirty="0" smtClean="0"/>
              <a:t>Projděte si u vlámského kánonu seznam 50 literárních děl. Vyberte si jedno, které znáte nebo o němž si něco zjistíte. Zformulujte na základě krátkého průzkumu důvody, na jejichž základě se toto </a:t>
            </a:r>
            <a:r>
              <a:rPr lang="cs-CZ" dirty="0" smtClean="0"/>
              <a:t>dílo nejspíš dostalo </a:t>
            </a:r>
            <a:r>
              <a:rPr lang="cs-CZ" dirty="0" smtClean="0"/>
              <a:t>do kánonu. </a:t>
            </a:r>
          </a:p>
          <a:p>
            <a:r>
              <a:rPr lang="cs-CZ" dirty="0" smtClean="0"/>
              <a:t>Pokuste se zaplnit slepou skvrnu vlámského kánonu. Vyberte si dílo, které nemusí nutně odpovídat kritériím pro zařazení do kánonu, a formulujte několik argumentů, na základě kterých byste komisi přesvědčili, aby tot</a:t>
            </a:r>
            <a:r>
              <a:rPr lang="cs-CZ" dirty="0" smtClean="0"/>
              <a:t>o dílo při příští verzi kánonu zařadila. </a:t>
            </a:r>
          </a:p>
          <a:p>
            <a:r>
              <a:rPr lang="cs-CZ" dirty="0" smtClean="0"/>
              <a:t>Po uplynutí práce ve skupinách krátce prezentujte své důvody.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49567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375</Words>
  <Application>Microsoft Office PowerPoint</Application>
  <PresentationFormat>Vlastní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Literárněvědný proseminář</vt:lpstr>
      <vt:lpstr>Myšlenková mapa</vt:lpstr>
      <vt:lpstr>Kánon – význam slova a funkce</vt:lpstr>
      <vt:lpstr>Kánon - definice</vt:lpstr>
      <vt:lpstr>Prezentace</vt:lpstr>
      <vt:lpstr>Odkazy</vt:lpstr>
      <vt:lpstr>Aktivita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Literárněvědný proseminář</dc:title>
  <dc:creator>Krýsová, Anna</dc:creator>
  <cp:lastModifiedBy>Anna Krýsová</cp:lastModifiedBy>
  <cp:revision>8</cp:revision>
  <dcterms:created xsi:type="dcterms:W3CDTF">2020-11-11T14:04:09Z</dcterms:created>
  <dcterms:modified xsi:type="dcterms:W3CDTF">2020-11-16T16:06:59Z</dcterms:modified>
</cp:coreProperties>
</file>