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66" r:id="rId6"/>
    <p:sldId id="267" r:id="rId7"/>
    <p:sldId id="268" r:id="rId8"/>
    <p:sldId id="28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1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42193-D321-416D-A9D2-AE23978F3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E43AC6-C963-4BE0-A034-016FA3759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BD0D08-2819-4D13-8216-13F7FD7A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DFA4DA-71DC-4F23-B38E-BD8E02B14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37BC49-F213-49C6-8E39-D59E61F4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74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11BAC-5658-46F1-9D05-A5BA3D75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F07875-A163-4580-89EC-DDEC7E15B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DC75F-CA6B-4382-9750-C8EBE205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7A1E4E-4AF7-4EC2-8360-599550F44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1972D6-9309-4547-89C7-A56A537D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9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DA2AFE-63CC-4FF0-9225-1A24BFBC6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44BE29-4795-4D38-B05F-14102A9B3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9E34C-C076-45FA-AEDE-0BF8101AB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7684EC-641E-47C6-B46E-E606E6BD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6C77AB-8368-45AC-A807-5F5695F2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7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8BCBF-5443-4AAD-B254-1D8B76A9F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427A7D-EE14-478E-BC2B-A91A01CCF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146A78-0E62-4E5E-8423-578FBF4CA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ADE824-45DD-481F-AAAF-0AC1FB7A7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C8046E-34FE-44FE-8064-6862F17F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0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2BDE3-14C2-4E2D-A99A-AA53C37D4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23CA35-12B8-413F-A8B1-3B660B8E9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9F579-9496-438C-A112-A742AF40B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E448E4-FECB-42C2-8860-BA81168B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984F0D-B0C3-445C-B44C-0B934B8E7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90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EB366-0B74-48D2-9265-8A5B9D3D3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E814C-E39B-4C39-8D90-E5627665F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61631B-3833-4F85-8EF2-DB72617AF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E769D4-E130-4932-AD56-A5A16EC9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93B8E1-A810-4058-BD38-F840324E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E892BD-16BC-4E37-AB9C-5E5F4BBDF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68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C548F-29DD-45C4-924B-5D633AA5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C354A9-2C6F-421B-8F8A-CDBD3017A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49B00D-C80C-4F5E-90F4-8F36011D7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34515BD-69EF-4161-B123-4CA294241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E3A24D-F3EC-4596-88E7-1CEF3ED58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C22AD7-B87B-46B5-9453-1DDCFA74A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CAF25E-4724-4A4E-871A-81BA6250F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7BFCD5-3C76-410F-BC1E-75736101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22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28D85-D38A-49F2-B209-11D189D1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52F299-6AF0-41A6-8FA9-9D39F5E99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8A72F2-52A9-463B-A7CE-0162933C6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AEE6B1-A8A6-4FC1-86BF-D7B0E63EB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63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181CAB1-757F-4E70-A56F-02D1F4A72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4C1F5B-6DE3-4491-8581-A093CBA4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39AA5A-75F6-403E-9B44-FB315727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15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414D0-2F4C-4C28-8FF6-01005BE22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A3A9F-ACC4-4B97-9282-741299F35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55F56C-D9E5-44AC-A6E0-85A603DA2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210439-5E1C-4CFF-BED6-C74654AA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27D4A0-7E92-44AC-A4D5-8C945FE21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1386AF-771E-4EAA-9ACC-654EC119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3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B25687-2C94-4A4B-8924-D102B2E9D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56AE70B-6EC2-4BD9-9B53-DDB4BAECD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39CF57-1200-41AA-943A-5BF0754B5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2B05BF-F038-4475-A096-5CE7272C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02FBCD-DF7E-4108-BD0C-1200A8648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07C115-99BE-4CDB-9964-AA251A76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67DF44B-A950-4806-AAC2-FAD0010F7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1AD6F5-4D00-40B9-8FDE-C4380A73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E7F0A-2035-4556-BCF8-0D0A13872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0A800-B065-401B-AEB8-513AABAE2D64}" type="datetimeFigureOut">
              <a:rPr lang="cs-CZ" smtClean="0"/>
              <a:t>13.12.2020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E281C6-8019-4E04-8DA5-A092A881D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86F7F5-F881-49ED-9EE6-28E6AC076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E14B-1017-468F-BDDB-4CF738C86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4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err="1"/>
              <a:t>Motivation</a:t>
            </a:r>
            <a:br>
              <a:rPr lang="cs-CZ" dirty="0"/>
            </a:br>
            <a:r>
              <a:rPr lang="cs-CZ" sz="3600" dirty="0"/>
              <a:t>Didaktik des </a:t>
            </a:r>
            <a:r>
              <a:rPr lang="cs-CZ" sz="3600" dirty="0" err="1"/>
              <a:t>Fremdsprachenunterrichts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Vladimíra </a:t>
            </a:r>
            <a:r>
              <a:rPr lang="cs-CZ" dirty="0" err="1"/>
              <a:t>Kolocová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 b="1" dirty="0"/>
              <a:t>Motive für Fremdsprachenlernen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Aufenthalt in einem Land, in dem diese Sprache gesprochen wird</a:t>
            </a:r>
          </a:p>
          <a:p>
            <a:r>
              <a:rPr lang="de-DE" sz="2400" dirty="0"/>
              <a:t>Studium oder Arbeit in einem Umfeld, wo diese Sprache benutzt wird</a:t>
            </a:r>
          </a:p>
          <a:p>
            <a:r>
              <a:rPr lang="de-DE" sz="2400" dirty="0"/>
              <a:t>Reisen oder Urlaub im Ausland bzw. Auswanderung</a:t>
            </a:r>
          </a:p>
          <a:p>
            <a:r>
              <a:rPr lang="de-DE" sz="2400" dirty="0"/>
              <a:t>die Texte der Lieder einer Band in der Originalsprache besser verstehen</a:t>
            </a:r>
          </a:p>
          <a:p>
            <a:r>
              <a:rPr lang="de-DE" sz="2400" dirty="0"/>
              <a:t>Empfehlung der Eltern oder bekannter Personen</a:t>
            </a:r>
          </a:p>
          <a:p>
            <a:r>
              <a:rPr lang="de-DE" sz="2400" dirty="0"/>
              <a:t>die Pflicht in der Schule eine/zwei Fremdsprache(n) zu erlernen 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 b="1" dirty="0"/>
              <a:t>Motive zum Deutschlernen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/>
              <a:t>Anschlussmotiv</a:t>
            </a:r>
          </a:p>
          <a:p>
            <a:r>
              <a:rPr lang="de-DE" sz="2600" dirty="0"/>
              <a:t>Leistungsmotiv</a:t>
            </a:r>
          </a:p>
          <a:p>
            <a:r>
              <a:rPr lang="de-DE" sz="2600" dirty="0"/>
              <a:t>Neugier- und Wissensmotiv</a:t>
            </a:r>
          </a:p>
          <a:p>
            <a:r>
              <a:rPr lang="de-DE" sz="2600" dirty="0"/>
              <a:t>Nützlichkeitsmotiv</a:t>
            </a:r>
          </a:p>
          <a:p>
            <a:r>
              <a:rPr lang="de-DE" sz="2600" dirty="0"/>
              <a:t>Gesellschaftsmotiv</a:t>
            </a:r>
          </a:p>
          <a:p>
            <a:r>
              <a:rPr lang="de-DE" sz="2600" dirty="0"/>
              <a:t>Elternmotiv</a:t>
            </a:r>
          </a:p>
          <a:p>
            <a:r>
              <a:rPr lang="de-DE" sz="2600" dirty="0"/>
              <a:t>Kommunikationsmotiv</a:t>
            </a:r>
          </a:p>
          <a:p>
            <a:r>
              <a:rPr lang="de-DE" sz="2600" dirty="0"/>
              <a:t>Lehrermotiv</a:t>
            </a:r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540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 b="1" dirty="0"/>
              <a:t>Äußere Motivation zum Deutschlernen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071547"/>
            <a:ext cx="8229600" cy="5054617"/>
          </a:xfrm>
        </p:spPr>
        <p:txBody>
          <a:bodyPr>
            <a:noAutofit/>
          </a:bodyPr>
          <a:lstStyle/>
          <a:p>
            <a:r>
              <a:rPr lang="de-DE" sz="2600" dirty="0"/>
              <a:t>interessante und aktuelle methodische Ansätze und Verfahren</a:t>
            </a:r>
          </a:p>
          <a:p>
            <a:r>
              <a:rPr lang="de-DE" sz="2600" dirty="0"/>
              <a:t>Abwechslung der Unterrichtsformen, v. a. Arbeit im Team</a:t>
            </a:r>
          </a:p>
          <a:p>
            <a:r>
              <a:rPr lang="de-DE" sz="2600" dirty="0"/>
              <a:t>systematische Lehrpläne</a:t>
            </a:r>
          </a:p>
          <a:p>
            <a:r>
              <a:rPr lang="de-DE" sz="2600" dirty="0"/>
              <a:t>moderne Lehrwerke (logische Struktur, aktueller Inhalt, vielfältige Aufgaben)</a:t>
            </a:r>
          </a:p>
          <a:p>
            <a:r>
              <a:rPr lang="de-DE" sz="2600" dirty="0"/>
              <a:t>passende psychologische Methoden</a:t>
            </a:r>
          </a:p>
          <a:p>
            <a:r>
              <a:rPr lang="de-DE" sz="2600" dirty="0"/>
              <a:t>Prinzip der Erfolgssicherung</a:t>
            </a:r>
          </a:p>
          <a:p>
            <a:r>
              <a:rPr lang="de-DE" sz="2600" dirty="0"/>
              <a:t>Binnendifferenzierung</a:t>
            </a:r>
          </a:p>
          <a:p>
            <a:r>
              <a:rPr lang="de-DE" sz="2600" dirty="0"/>
              <a:t>Individualisierung</a:t>
            </a:r>
          </a:p>
          <a:p>
            <a:r>
              <a:rPr lang="de-DE" sz="2600" dirty="0"/>
              <a:t>Belobung und Bestrafung</a:t>
            </a:r>
            <a:endParaRPr lang="cs-CZ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 b="1" dirty="0"/>
              <a:t>Äußere Motivation zum Deutschlernen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/>
              <a:t>bezieht sich auf solche Momente, die mit der Lerntätigkeit nur vermittelt zusammenhängen: </a:t>
            </a:r>
            <a:r>
              <a:rPr lang="de-DE" sz="2600" b="1" dirty="0"/>
              <a:t>die Belobung, die Bestrafung, der Zwang</a:t>
            </a:r>
            <a:r>
              <a:rPr lang="de-DE" sz="2600" dirty="0"/>
              <a:t>.</a:t>
            </a:r>
            <a:endParaRPr lang="cs-CZ" sz="2600" dirty="0"/>
          </a:p>
          <a:p>
            <a:r>
              <a:rPr lang="cs-CZ" sz="2600" dirty="0"/>
              <a:t>f</a:t>
            </a:r>
            <a:r>
              <a:rPr lang="de-DE" sz="2600" dirty="0" err="1"/>
              <a:t>ür</a:t>
            </a:r>
            <a:r>
              <a:rPr lang="de-DE" sz="2600" dirty="0"/>
              <a:t> </a:t>
            </a:r>
            <a:r>
              <a:rPr lang="cs-CZ" sz="2600" dirty="0"/>
              <a:t>den </a:t>
            </a:r>
            <a:r>
              <a:rPr lang="de-DE" sz="2600" dirty="0"/>
              <a:t>Lehrer ist es wichtig, </a:t>
            </a:r>
            <a:r>
              <a:rPr lang="de-DE" sz="2600" b="1" dirty="0"/>
              <a:t>individuellen Weg </a:t>
            </a:r>
            <a:r>
              <a:rPr lang="de-DE" sz="2600" dirty="0"/>
              <a:t>zum Schüler zu finden im Rücksicht auf Schülermotivation</a:t>
            </a:r>
            <a:endParaRPr lang="cs-CZ" sz="26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/>
              <a:t>Motivation zum Deutschlernen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14423"/>
            <a:ext cx="8229600" cy="491174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e-DE" sz="9600" dirty="0"/>
              <a:t> </a:t>
            </a:r>
            <a:r>
              <a:rPr lang="de-DE" sz="10400" b="1" dirty="0">
                <a:solidFill>
                  <a:srgbClr val="FFC000"/>
                </a:solidFill>
              </a:rPr>
              <a:t>Faktoren, die äußere Motivation beeinflussen:</a:t>
            </a:r>
          </a:p>
          <a:p>
            <a:pPr>
              <a:buNone/>
            </a:pPr>
            <a:endParaRPr lang="cs-CZ" sz="10400" i="1" dirty="0"/>
          </a:p>
          <a:p>
            <a:pPr>
              <a:buNone/>
            </a:pPr>
            <a:r>
              <a:rPr lang="de-DE" sz="10400" dirty="0"/>
              <a:t>1.</a:t>
            </a:r>
            <a:r>
              <a:rPr lang="de-DE" sz="10400" b="1" i="1" dirty="0"/>
              <a:t> Neuheit der Situation, des Faches oder der Tätigkeit</a:t>
            </a:r>
            <a:endParaRPr lang="cs-CZ" sz="10400" b="1" dirty="0"/>
          </a:p>
          <a:p>
            <a:pPr lvl="0">
              <a:buNone/>
            </a:pPr>
            <a:r>
              <a:rPr lang="de-DE" sz="10400" dirty="0"/>
              <a:t>    etwas, was neu ist, fesselt die Aufmerksamkeit der Schüler</a:t>
            </a:r>
            <a:endParaRPr lang="de-DE" sz="10400" i="1" dirty="0"/>
          </a:p>
          <a:p>
            <a:pPr>
              <a:buNone/>
            </a:pPr>
            <a:r>
              <a:rPr lang="de-DE" sz="10400" dirty="0"/>
              <a:t>2.</a:t>
            </a:r>
            <a:r>
              <a:rPr lang="de-DE" sz="10400" b="1" i="1" dirty="0"/>
              <a:t> Tätigkeit des Schülers und Befriedigung davon </a:t>
            </a:r>
            <a:endParaRPr lang="de-DE" sz="10400" b="1" dirty="0"/>
          </a:p>
          <a:p>
            <a:pPr>
              <a:buNone/>
            </a:pPr>
            <a:r>
              <a:rPr lang="de-DE" sz="10400" dirty="0"/>
              <a:t>3. auf die Lernmotivation wirkt positiv, wenn die Schüler </a:t>
            </a:r>
            <a:r>
              <a:rPr lang="de-DE" sz="10400" b="1" dirty="0"/>
              <a:t>selbst aktiv sind</a:t>
            </a:r>
            <a:r>
              <a:rPr lang="de-DE" sz="10400" dirty="0"/>
              <a:t>. In diesem Moment wirken sehr positiv verschiedene Spiele.</a:t>
            </a:r>
            <a:endParaRPr lang="de-DE" sz="10400" i="1" dirty="0"/>
          </a:p>
          <a:p>
            <a:pPr>
              <a:buNone/>
            </a:pPr>
            <a:r>
              <a:rPr lang="de-DE" sz="10400" dirty="0"/>
              <a:t>4. </a:t>
            </a:r>
            <a:r>
              <a:rPr lang="de-DE" sz="10400" b="1" i="1" dirty="0"/>
              <a:t>Erfolg in der Tätigkeit</a:t>
            </a:r>
            <a:endParaRPr lang="cs-CZ" sz="10400" b="1" dirty="0"/>
          </a:p>
          <a:p>
            <a:pPr lvl="0">
              <a:buNone/>
            </a:pPr>
            <a:r>
              <a:rPr lang="de-DE" sz="10400" dirty="0"/>
              <a:t>    </a:t>
            </a:r>
            <a:r>
              <a:rPr lang="cs-CZ" sz="10400" dirty="0" err="1"/>
              <a:t>ein</a:t>
            </a:r>
            <a:r>
              <a:rPr lang="cs-CZ" sz="10400" dirty="0"/>
              <a:t> </a:t>
            </a:r>
            <a:r>
              <a:rPr lang="cs-CZ" sz="10400" dirty="0" err="1"/>
              <a:t>gutes</a:t>
            </a:r>
            <a:r>
              <a:rPr lang="de-DE" sz="10400" dirty="0"/>
              <a:t> Ergebnis, Erfolg in der Tätigkeit ist die Belobung (Eltern, Lehrer usw.) </a:t>
            </a:r>
            <a:endParaRPr lang="cs-CZ" sz="10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 b="1" dirty="0"/>
              <a:t>Motivation zum Deutschlernen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2975" y="1500175"/>
            <a:ext cx="10201275" cy="4625989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de-DE" sz="3100" dirty="0"/>
              <a:t>5.</a:t>
            </a:r>
            <a:r>
              <a:rPr lang="de-DE" sz="3100" b="1" i="1" dirty="0"/>
              <a:t> Sozialmomente</a:t>
            </a:r>
            <a:endParaRPr lang="cs-CZ" sz="3100" b="1" dirty="0"/>
          </a:p>
          <a:p>
            <a:pPr>
              <a:buNone/>
            </a:pPr>
            <a:r>
              <a:rPr lang="de-DE" sz="3100" dirty="0"/>
              <a:t> a) positive soziale Bewertung des Faches und der Tätigkeit</a:t>
            </a:r>
            <a:endParaRPr lang="cs-CZ" sz="3100" dirty="0"/>
          </a:p>
          <a:p>
            <a:pPr>
              <a:buNone/>
            </a:pPr>
            <a:r>
              <a:rPr lang="de-DE" sz="3100" dirty="0"/>
              <a:t> b) soziale Bewertung des Schülererfolgs in einer Lerntätigkeit</a:t>
            </a:r>
            <a:endParaRPr lang="cs-CZ" sz="3100" dirty="0"/>
          </a:p>
          <a:p>
            <a:pPr>
              <a:buNone/>
            </a:pPr>
            <a:r>
              <a:rPr lang="de-DE" sz="3100" dirty="0"/>
              <a:t> c) gemeinsame Tätigkeit</a:t>
            </a:r>
            <a:endParaRPr lang="cs-CZ" sz="3100" dirty="0"/>
          </a:p>
          <a:p>
            <a:pPr>
              <a:buNone/>
            </a:pPr>
            <a:endParaRPr lang="de-DE" sz="3100" i="1" dirty="0"/>
          </a:p>
          <a:p>
            <a:pPr>
              <a:buNone/>
            </a:pPr>
            <a:r>
              <a:rPr lang="de-DE" sz="3100" dirty="0"/>
              <a:t>6. </a:t>
            </a:r>
            <a:r>
              <a:rPr lang="de-DE" sz="3100" b="1" i="1" dirty="0"/>
              <a:t>Zusammenhang des neuen Faches </a:t>
            </a:r>
            <a:r>
              <a:rPr lang="de-DE" sz="3100" i="1" dirty="0"/>
              <a:t>(neuer Tätigkeit) mit vorigen </a:t>
            </a:r>
            <a:r>
              <a:rPr lang="de-DE" sz="3100" b="1" i="1" dirty="0"/>
              <a:t>Tätigkeiten, Erfahrungen und Interessen </a:t>
            </a:r>
            <a:r>
              <a:rPr lang="de-DE" sz="3100" i="1" dirty="0"/>
              <a:t>des Schülers</a:t>
            </a:r>
            <a:endParaRPr lang="cs-CZ" sz="3100" dirty="0"/>
          </a:p>
          <a:p>
            <a:pPr>
              <a:buNone/>
            </a:pPr>
            <a:endParaRPr lang="de-DE" sz="3100" i="1" dirty="0"/>
          </a:p>
          <a:p>
            <a:pPr>
              <a:buNone/>
            </a:pPr>
            <a:r>
              <a:rPr lang="de-DE" sz="3100" dirty="0"/>
              <a:t>7. </a:t>
            </a:r>
            <a:r>
              <a:rPr lang="de-DE" sz="3100" i="1" dirty="0"/>
              <a:t>Zusammenhang des neuen Faches </a:t>
            </a:r>
            <a:r>
              <a:rPr lang="de-DE" sz="3100" b="1" i="1" dirty="0"/>
              <a:t>mit weiteren Lebensperspektiven</a:t>
            </a:r>
            <a:endParaRPr lang="cs-CZ" sz="3100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600" b="1" dirty="0"/>
              <a:t>Innere Motivation zum Deutschlernen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900" dirty="0"/>
              <a:t> die Faktoren, die </a:t>
            </a:r>
            <a:r>
              <a:rPr lang="cs-CZ" sz="2900" dirty="0" err="1"/>
              <a:t>dem</a:t>
            </a:r>
            <a:r>
              <a:rPr lang="de-DE" sz="2900" dirty="0"/>
              <a:t> Lerner selbst angelegt sind. Sie können sowohl positive als auch negative Auswirkung haben</a:t>
            </a:r>
            <a:r>
              <a:rPr lang="cs-CZ" sz="2900" dirty="0"/>
              <a:t>.</a:t>
            </a:r>
          </a:p>
          <a:p>
            <a:pPr>
              <a:buNone/>
            </a:pPr>
            <a:r>
              <a:rPr lang="de-DE" sz="2900" dirty="0"/>
              <a:t>Es sind vor allem:</a:t>
            </a:r>
            <a:endParaRPr lang="cs-CZ" sz="2900" dirty="0"/>
          </a:p>
          <a:p>
            <a:pPr lvl="0"/>
            <a:r>
              <a:rPr lang="de-DE" sz="2900" dirty="0"/>
              <a:t>Bedürfnis nach Selbstbestimmung</a:t>
            </a:r>
            <a:endParaRPr lang="cs-CZ" sz="2900" dirty="0"/>
          </a:p>
          <a:p>
            <a:pPr lvl="0"/>
            <a:r>
              <a:rPr lang="de-DE" sz="2900" dirty="0"/>
              <a:t>Erfordernis der Tätigkeit</a:t>
            </a:r>
            <a:endParaRPr lang="cs-CZ" sz="2900" dirty="0"/>
          </a:p>
          <a:p>
            <a:pPr lvl="0"/>
            <a:r>
              <a:rPr lang="de-DE" sz="2900" dirty="0"/>
              <a:t>Freude, dass man die Tätigkeit ausüben kann</a:t>
            </a:r>
            <a:endParaRPr lang="cs-CZ" sz="2900" dirty="0"/>
          </a:p>
          <a:p>
            <a:pPr lvl="0"/>
            <a:r>
              <a:rPr lang="de-DE" sz="2900" dirty="0"/>
              <a:t>Befriedigung, das man etwas gelernt hat</a:t>
            </a:r>
            <a:endParaRPr lang="cs-CZ" sz="2900" dirty="0"/>
          </a:p>
          <a:p>
            <a:pPr lvl="0"/>
            <a:r>
              <a:rPr lang="de-DE" sz="2900" dirty="0"/>
              <a:t>Befriedigung aus der gemeinsamen Tätigkeit</a:t>
            </a:r>
          </a:p>
          <a:p>
            <a:pPr lvl="0"/>
            <a:r>
              <a:rPr lang="de-DE" sz="2900" dirty="0"/>
              <a:t>Bedürfnis nach sozialer Integration</a:t>
            </a:r>
            <a:endParaRPr lang="cs-CZ" sz="2900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389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Motivation Didaktik des Fremdsprachenunterrichts</vt:lpstr>
      <vt:lpstr>Motive für Fremdsprachenlernen</vt:lpstr>
      <vt:lpstr>Motive zum Deutschlernen</vt:lpstr>
      <vt:lpstr>Äußere Motivation zum Deutschlernen</vt:lpstr>
      <vt:lpstr>Äußere Motivation zum Deutschlernen</vt:lpstr>
      <vt:lpstr>Motivation zum Deutschlernen</vt:lpstr>
      <vt:lpstr>Motivation zum Deutschlernen</vt:lpstr>
      <vt:lpstr>Innere Motivation zum Deutschlernen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 des Fremdsprachenunterrichts</dc:title>
  <dc:creator>Pavla Nečasová</dc:creator>
  <cp:lastModifiedBy>Pavla Nečasová</cp:lastModifiedBy>
  <cp:revision>3</cp:revision>
  <dcterms:created xsi:type="dcterms:W3CDTF">2020-06-07T13:03:02Z</dcterms:created>
  <dcterms:modified xsi:type="dcterms:W3CDTF">2020-12-13T18:16:46Z</dcterms:modified>
</cp:coreProperties>
</file>