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5" r:id="rId4"/>
    <p:sldId id="258" r:id="rId5"/>
    <p:sldId id="262" r:id="rId6"/>
    <p:sldId id="263" r:id="rId7"/>
    <p:sldId id="264" r:id="rId8"/>
    <p:sldId id="279" r:id="rId9"/>
    <p:sldId id="266" r:id="rId10"/>
    <p:sldId id="267" r:id="rId11"/>
    <p:sldId id="269" r:id="rId12"/>
    <p:sldId id="280" r:id="rId13"/>
    <p:sldId id="270" r:id="rId14"/>
    <p:sldId id="271" r:id="rId15"/>
    <p:sldId id="272" r:id="rId16"/>
    <p:sldId id="302" r:id="rId17"/>
    <p:sldId id="268" r:id="rId18"/>
    <p:sldId id="287" r:id="rId19"/>
    <p:sldId id="281" r:id="rId20"/>
    <p:sldId id="285" r:id="rId21"/>
    <p:sldId id="286" r:id="rId22"/>
    <p:sldId id="282" r:id="rId23"/>
    <p:sldId id="283" r:id="rId24"/>
    <p:sldId id="284" r:id="rId25"/>
    <p:sldId id="320" r:id="rId26"/>
    <p:sldId id="303" r:id="rId27"/>
    <p:sldId id="288" r:id="rId28"/>
    <p:sldId id="297" r:id="rId29"/>
    <p:sldId id="298" r:id="rId30"/>
    <p:sldId id="299" r:id="rId31"/>
    <p:sldId id="300" r:id="rId32"/>
    <p:sldId id="304" r:id="rId33"/>
    <p:sldId id="289" r:id="rId34"/>
    <p:sldId id="290" r:id="rId35"/>
    <p:sldId id="291" r:id="rId36"/>
    <p:sldId id="292" r:id="rId37"/>
    <p:sldId id="293" r:id="rId38"/>
    <p:sldId id="294" r:id="rId39"/>
    <p:sldId id="295" r:id="rId40"/>
    <p:sldId id="296" r:id="rId41"/>
    <p:sldId id="305" r:id="rId42"/>
    <p:sldId id="301" r:id="rId43"/>
    <p:sldId id="308" r:id="rId44"/>
    <p:sldId id="306" r:id="rId45"/>
    <p:sldId id="307" r:id="rId46"/>
    <p:sldId id="312" r:id="rId47"/>
    <p:sldId id="315" r:id="rId48"/>
    <p:sldId id="318" r:id="rId49"/>
    <p:sldId id="319" r:id="rId50"/>
    <p:sldId id="316" r:id="rId51"/>
    <p:sldId id="317" r:id="rId52"/>
    <p:sldId id="309" r:id="rId53"/>
    <p:sldId id="310" r:id="rId54"/>
    <p:sldId id="313" r:id="rId55"/>
    <p:sldId id="311" r:id="rId56"/>
    <p:sldId id="314" r:id="rId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eronika" initials="V" lastIdx="1" clrIdx="0">
    <p:extLst>
      <p:ext uri="{19B8F6BF-5375-455C-9EA6-DF929625EA0E}">
        <p15:presenceInfo xmlns:p15="http://schemas.microsoft.com/office/powerpoint/2012/main" userId="Veronik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cs-CZ"/>
              <a:t>Kliknutím lze upravit styl.</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dirty="0"/>
              <a:t>Kliknutím na ikonu přidáte obrázek.</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4/20/2020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cs-CZ"/>
              <a:t>Kliknutím lze upravit styl.</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4/20/2020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cs-CZ"/>
              <a:t>Kliknutím lze upravit styl.</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4/20/2020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cs-CZ"/>
              <a:t>Kliknutím lze upravit styl.</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4/20/2020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loupce">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cs-CZ"/>
              <a:t>Kliknutím lze upravit styl.</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3" name="Date Placeholder 2"/>
          <p:cNvSpPr>
            <a:spLocks noGrp="1"/>
          </p:cNvSpPr>
          <p:nvPr>
            <p:ph type="dt" sz="half" idx="10"/>
          </p:nvPr>
        </p:nvSpPr>
        <p:spPr/>
        <p:txBody>
          <a:bodyPr/>
          <a:lstStyle/>
          <a:p>
            <a:fld id="{48A87A34-81AB-432B-8DAE-1953F412C126}" type="datetimeFigureOut">
              <a:rPr lang="en-US" dirty="0"/>
              <a:t>4/20/2020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loupce s obrázky">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cs-CZ"/>
              <a:t>Kliknutím lze upravit styl.</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dirty="0"/>
              <a:t>Kliknutím na ikonu přidáte obrázek.</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dirty="0"/>
              <a:t>Kliknutím na ikonu přidáte obrázek.</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dirty="0"/>
              <a:t>Kliknutím na ikonu přidáte obrázek.</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3" name="Date Placeholder 2"/>
          <p:cNvSpPr>
            <a:spLocks noGrp="1"/>
          </p:cNvSpPr>
          <p:nvPr>
            <p:ph type="dt" sz="half" idx="10"/>
          </p:nvPr>
        </p:nvSpPr>
        <p:spPr/>
        <p:txBody>
          <a:bodyPr/>
          <a:lstStyle/>
          <a:p>
            <a:fld id="{48A87A34-81AB-432B-8DAE-1953F412C126}" type="datetimeFigureOut">
              <a:rPr lang="en-US" dirty="0"/>
              <a:t>4/20/2020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cs-CZ"/>
              <a:t>Kliknutím lze upravit styl.</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cs-CZ"/>
              <a:t>Kliknutím lze upravit styl.</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cs-CZ"/>
              <a:t>Kliknutím lze upravit styl.</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cs-CZ"/>
              <a:t>Kliknutím lze upravit styl.</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8A87A34-81AB-432B-8DAE-1953F412C126}" type="datetimeFigureOut">
              <a:rPr lang="en-US" dirty="0"/>
              <a:t>4/20/2020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cs-CZ"/>
              <a:t>Kliknutím lze upravit styl.</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cs-CZ"/>
              <a:t>Kliknutím lze upravit styl.</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2" name="Content Placeholder 3"/>
          <p:cNvSpPr>
            <a:spLocks noGrp="1"/>
          </p:cNvSpPr>
          <p:nvPr>
            <p:ph sz="quarter" idx="13"/>
          </p:nvPr>
        </p:nvSpPr>
        <p:spPr>
          <a:xfrm>
            <a:off x="913774" y="3051012"/>
            <a:ext cx="5106027" cy="2740187"/>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3" name="Content Placeholder 5"/>
          <p:cNvSpPr>
            <a:spLocks noGrp="1"/>
          </p:cNvSpPr>
          <p:nvPr>
            <p:ph sz="quarter" idx="14"/>
          </p:nvPr>
        </p:nvSpPr>
        <p:spPr>
          <a:xfrm>
            <a:off x="6172200" y="3051012"/>
            <a:ext cx="5105401" cy="2740187"/>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4/20/2020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4/20/2020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cs-CZ"/>
              <a:t>Kliknutím lze upravit styl.</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4/20/2020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dirty="0"/>
              <a:t>Kliknutím na ikonu přidáte obrázek.</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4/20/2020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4/20/2020</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media" Target="../media/media3.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slideLayout" Target="../slideLayouts/slideLayout7.xml"/><Relationship Id="rId4" Type="http://schemas.openxmlformats.org/officeDocument/2006/relationships/audio" Target="../media/media3.mp3"/></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hyperlink" Target="https://www.youtube.com/watch?v=8vPQKM5UOJU"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jp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hyperlink" Target="https://www.youtube.com/watch?v=Uqg9uE5mq0w"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s://arts-dnevnik.ru/kartiny-russkih-hudozhnikov/" TargetMode="External"/><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hyperlink" Target="https://scientificrussia.ru/articles/10-samyh-izvestnyh-russkih-kartin" TargetMode="External"/></Relationships>
</file>

<file path=ppt/slides/_rels/slide43.xml.rels><?xml version="1.0" encoding="UTF-8" standalone="yes"?>
<Relationships xmlns="http://schemas.openxmlformats.org/package/2006/relationships"><Relationship Id="rId2" Type="http://schemas.openxmlformats.org/officeDocument/2006/relationships/hyperlink" Target="http://vertex-art.ru/statyi/stili-i-napravleniya-zhivopisi"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hyperlink" Target="https://www.youtube.com/watch?v=TblEjXhodEs"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7.png"/><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58DCAB-DAEA-4A0B-B246-84501ABDE9B1}"/>
              </a:ext>
            </a:extLst>
          </p:cNvPr>
          <p:cNvSpPr>
            <a:spLocks noGrp="1"/>
          </p:cNvSpPr>
          <p:nvPr>
            <p:ph type="ctrTitle"/>
          </p:nvPr>
        </p:nvSpPr>
        <p:spPr/>
        <p:txBody>
          <a:bodyPr/>
          <a:lstStyle/>
          <a:p>
            <a:r>
              <a:rPr lang="cs-CZ" dirty="0"/>
              <a:t>Jazyková cvičení VI</a:t>
            </a:r>
          </a:p>
        </p:txBody>
      </p:sp>
      <p:sp>
        <p:nvSpPr>
          <p:cNvPr id="3" name="Podnadpis 2">
            <a:extLst>
              <a:ext uri="{FF2B5EF4-FFF2-40B4-BE49-F238E27FC236}">
                <a16:creationId xmlns:a16="http://schemas.microsoft.com/office/drawing/2014/main" id="{7F2649AC-91B6-496C-874D-21BF781B98E2}"/>
              </a:ext>
            </a:extLst>
          </p:cNvPr>
          <p:cNvSpPr>
            <a:spLocks noGrp="1"/>
          </p:cNvSpPr>
          <p:nvPr>
            <p:ph type="subTitle" idx="1"/>
          </p:nvPr>
        </p:nvSpPr>
        <p:spPr/>
        <p:txBody>
          <a:bodyPr>
            <a:normAutofit/>
          </a:bodyPr>
          <a:lstStyle/>
          <a:p>
            <a:r>
              <a:rPr lang="ru-RU" sz="3200" b="1" dirty="0">
                <a:solidFill>
                  <a:srgbClr val="FF0000"/>
                </a:solidFill>
              </a:rPr>
              <a:t>Культура и искусство</a:t>
            </a:r>
          </a:p>
        </p:txBody>
      </p:sp>
    </p:spTree>
    <p:extLst>
      <p:ext uri="{BB962C8B-B14F-4D97-AF65-F5344CB8AC3E}">
        <p14:creationId xmlns:p14="http://schemas.microsoft.com/office/powerpoint/2010/main" val="485398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BBA7FEA-73EE-49F4-83EC-334348E27802}"/>
              </a:ext>
            </a:extLst>
          </p:cNvPr>
          <p:cNvPicPr>
            <a:picLocks noChangeAspect="1"/>
          </p:cNvPicPr>
          <p:nvPr/>
        </p:nvPicPr>
        <p:blipFill>
          <a:blip r:embed="rId2"/>
          <a:stretch>
            <a:fillRect/>
          </a:stretch>
        </p:blipFill>
        <p:spPr>
          <a:xfrm>
            <a:off x="2092387" y="1280651"/>
            <a:ext cx="8436580" cy="4296697"/>
          </a:xfrm>
          <a:prstGeom prst="rect">
            <a:avLst/>
          </a:prstGeom>
        </p:spPr>
      </p:pic>
    </p:spTree>
    <p:extLst>
      <p:ext uri="{BB962C8B-B14F-4D97-AF65-F5344CB8AC3E}">
        <p14:creationId xmlns:p14="http://schemas.microsoft.com/office/powerpoint/2010/main" val="2492787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9E40828-FD28-46CF-A6A5-B1E31BABD1FD}"/>
              </a:ext>
            </a:extLst>
          </p:cNvPr>
          <p:cNvPicPr>
            <a:picLocks noChangeAspect="1"/>
          </p:cNvPicPr>
          <p:nvPr/>
        </p:nvPicPr>
        <p:blipFill rotWithShape="1">
          <a:blip r:embed="rId2"/>
          <a:srcRect t="1" b="33328"/>
          <a:stretch/>
        </p:blipFill>
        <p:spPr>
          <a:xfrm>
            <a:off x="726526" y="194186"/>
            <a:ext cx="10738948" cy="6469627"/>
          </a:xfrm>
          <a:prstGeom prst="rect">
            <a:avLst/>
          </a:prstGeom>
        </p:spPr>
      </p:pic>
    </p:spTree>
    <p:extLst>
      <p:ext uri="{BB962C8B-B14F-4D97-AF65-F5344CB8AC3E}">
        <p14:creationId xmlns:p14="http://schemas.microsoft.com/office/powerpoint/2010/main" val="33699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E630AFBE-0452-4E18-92F4-316D2F70C7A4}"/>
              </a:ext>
            </a:extLst>
          </p:cNvPr>
          <p:cNvPicPr>
            <a:picLocks noChangeAspect="1"/>
          </p:cNvPicPr>
          <p:nvPr/>
        </p:nvPicPr>
        <p:blipFill>
          <a:blip r:embed="rId2"/>
          <a:stretch>
            <a:fillRect/>
          </a:stretch>
        </p:blipFill>
        <p:spPr>
          <a:xfrm>
            <a:off x="1138008" y="3616586"/>
            <a:ext cx="10063140" cy="3152923"/>
          </a:xfrm>
          <a:prstGeom prst="rect">
            <a:avLst/>
          </a:prstGeom>
        </p:spPr>
      </p:pic>
      <p:pic>
        <p:nvPicPr>
          <p:cNvPr id="3" name="Obrázek 2">
            <a:extLst>
              <a:ext uri="{FF2B5EF4-FFF2-40B4-BE49-F238E27FC236}">
                <a16:creationId xmlns:a16="http://schemas.microsoft.com/office/drawing/2014/main" id="{1BB375C9-CF96-47D7-8B8A-7D5229B726D0}"/>
              </a:ext>
            </a:extLst>
          </p:cNvPr>
          <p:cNvPicPr>
            <a:picLocks noChangeAspect="1"/>
          </p:cNvPicPr>
          <p:nvPr/>
        </p:nvPicPr>
        <p:blipFill rotWithShape="1">
          <a:blip r:embed="rId3"/>
          <a:srcRect t="66512"/>
          <a:stretch/>
        </p:blipFill>
        <p:spPr>
          <a:xfrm>
            <a:off x="1138008" y="668594"/>
            <a:ext cx="10063140" cy="3045178"/>
          </a:xfrm>
          <a:prstGeom prst="rect">
            <a:avLst/>
          </a:prstGeom>
        </p:spPr>
      </p:pic>
    </p:spTree>
    <p:extLst>
      <p:ext uri="{BB962C8B-B14F-4D97-AF65-F5344CB8AC3E}">
        <p14:creationId xmlns:p14="http://schemas.microsoft.com/office/powerpoint/2010/main" val="1769172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987EAD01-C169-481A-B39C-91294C7D048F}"/>
              </a:ext>
            </a:extLst>
          </p:cNvPr>
          <p:cNvPicPr>
            <a:picLocks noChangeAspect="1"/>
          </p:cNvPicPr>
          <p:nvPr/>
        </p:nvPicPr>
        <p:blipFill rotWithShape="1">
          <a:blip r:embed="rId2"/>
          <a:srcRect b="48298"/>
          <a:stretch/>
        </p:blipFill>
        <p:spPr>
          <a:xfrm>
            <a:off x="914400" y="976603"/>
            <a:ext cx="10640581" cy="4904793"/>
          </a:xfrm>
          <a:prstGeom prst="rect">
            <a:avLst/>
          </a:prstGeom>
        </p:spPr>
      </p:pic>
    </p:spTree>
    <p:extLst>
      <p:ext uri="{BB962C8B-B14F-4D97-AF65-F5344CB8AC3E}">
        <p14:creationId xmlns:p14="http://schemas.microsoft.com/office/powerpoint/2010/main" val="1038292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A4127CF-CC1E-4FD0-A0DF-AE44CB4E22BC}"/>
              </a:ext>
            </a:extLst>
          </p:cNvPr>
          <p:cNvPicPr>
            <a:picLocks noChangeAspect="1"/>
          </p:cNvPicPr>
          <p:nvPr/>
        </p:nvPicPr>
        <p:blipFill rotWithShape="1">
          <a:blip r:embed="rId2"/>
          <a:srcRect t="51752" b="-1"/>
          <a:stretch/>
        </p:blipFill>
        <p:spPr>
          <a:xfrm>
            <a:off x="793798" y="1494504"/>
            <a:ext cx="10900085" cy="4688816"/>
          </a:xfrm>
          <a:prstGeom prst="rect">
            <a:avLst/>
          </a:prstGeom>
        </p:spPr>
      </p:pic>
    </p:spTree>
    <p:extLst>
      <p:ext uri="{BB962C8B-B14F-4D97-AF65-F5344CB8AC3E}">
        <p14:creationId xmlns:p14="http://schemas.microsoft.com/office/powerpoint/2010/main" val="28453544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c-A vy znaete 10">
            <a:hlinkClick r:id="" action="ppaction://media"/>
            <a:extLst>
              <a:ext uri="{FF2B5EF4-FFF2-40B4-BE49-F238E27FC236}">
                <a16:creationId xmlns:a16="http://schemas.microsoft.com/office/drawing/2014/main" id="{0DD1DB67-5226-471E-A7BD-3E25074876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0" y="4325860"/>
            <a:ext cx="487363" cy="487363"/>
          </a:xfrm>
          <a:prstGeom prst="rect">
            <a:avLst/>
          </a:prstGeom>
        </p:spPr>
      </p:pic>
      <p:pic>
        <p:nvPicPr>
          <p:cNvPr id="3" name="10b-4">
            <a:hlinkClick r:id="" action="ppaction://media"/>
            <a:extLst>
              <a:ext uri="{FF2B5EF4-FFF2-40B4-BE49-F238E27FC236}">
                <a16:creationId xmlns:a16="http://schemas.microsoft.com/office/drawing/2014/main" id="{7EA3EC1C-FCF5-48CB-B480-09C4575A7BD2}"/>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6037006" y="1981992"/>
            <a:ext cx="487363" cy="487363"/>
          </a:xfrm>
          <a:prstGeom prst="rect">
            <a:avLst/>
          </a:prstGeom>
        </p:spPr>
      </p:pic>
      <p:sp>
        <p:nvSpPr>
          <p:cNvPr id="4" name="TextovéPole 3">
            <a:extLst>
              <a:ext uri="{FF2B5EF4-FFF2-40B4-BE49-F238E27FC236}">
                <a16:creationId xmlns:a16="http://schemas.microsoft.com/office/drawing/2014/main" id="{860158FC-F92C-4DB3-98C4-E459EE3BFE14}"/>
              </a:ext>
            </a:extLst>
          </p:cNvPr>
          <p:cNvSpPr txBox="1"/>
          <p:nvPr/>
        </p:nvSpPr>
        <p:spPr>
          <a:xfrm>
            <a:off x="2815706" y="1080501"/>
            <a:ext cx="7256207" cy="830997"/>
          </a:xfrm>
          <a:prstGeom prst="rect">
            <a:avLst/>
          </a:prstGeom>
          <a:noFill/>
        </p:spPr>
        <p:txBody>
          <a:bodyPr wrap="square" rtlCol="0">
            <a:spAutoFit/>
          </a:bodyPr>
          <a:lstStyle/>
          <a:p>
            <a:r>
              <a:rPr lang="ru-RU" sz="2400" b="1" dirty="0"/>
              <a:t>Прослушайте следующий текст и напишите его краткий конспект. Составьте план текста.</a:t>
            </a:r>
            <a:endParaRPr lang="cs-CZ" sz="2400" b="1" dirty="0"/>
          </a:p>
        </p:txBody>
      </p:sp>
      <p:sp>
        <p:nvSpPr>
          <p:cNvPr id="5" name="Obdélník 4">
            <a:extLst>
              <a:ext uri="{FF2B5EF4-FFF2-40B4-BE49-F238E27FC236}">
                <a16:creationId xmlns:a16="http://schemas.microsoft.com/office/drawing/2014/main" id="{1129B0D5-0D51-42C8-B5F6-37C241B60BFC}"/>
              </a:ext>
            </a:extLst>
          </p:cNvPr>
          <p:cNvSpPr/>
          <p:nvPr/>
        </p:nvSpPr>
        <p:spPr>
          <a:xfrm>
            <a:off x="2955259" y="3288842"/>
            <a:ext cx="6977103" cy="461665"/>
          </a:xfrm>
          <a:prstGeom prst="rect">
            <a:avLst/>
          </a:prstGeom>
        </p:spPr>
        <p:txBody>
          <a:bodyPr wrap="none">
            <a:spAutoFit/>
          </a:bodyPr>
          <a:lstStyle/>
          <a:p>
            <a:r>
              <a:rPr lang="ru-RU" sz="2400" b="1" dirty="0"/>
              <a:t>Прослушайте следующий текст и перескажите его</a:t>
            </a:r>
          </a:p>
        </p:txBody>
      </p:sp>
    </p:spTree>
    <p:extLst>
      <p:ext uri="{BB962C8B-B14F-4D97-AF65-F5344CB8AC3E}">
        <p14:creationId xmlns:p14="http://schemas.microsoft.com/office/powerpoint/2010/main" val="156272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4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937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19A37E14-C3AC-419F-B259-CBB1B6992336}"/>
              </a:ext>
            </a:extLst>
          </p:cNvPr>
          <p:cNvSpPr txBox="1"/>
          <p:nvPr/>
        </p:nvSpPr>
        <p:spPr>
          <a:xfrm>
            <a:off x="5388077" y="3136612"/>
            <a:ext cx="1415845" cy="584775"/>
          </a:xfrm>
          <a:prstGeom prst="rect">
            <a:avLst/>
          </a:prstGeom>
          <a:noFill/>
        </p:spPr>
        <p:txBody>
          <a:bodyPr wrap="square" rtlCol="0">
            <a:spAutoFit/>
          </a:bodyPr>
          <a:lstStyle/>
          <a:p>
            <a:r>
              <a:rPr lang="ru-RU" sz="3200" b="1" dirty="0">
                <a:solidFill>
                  <a:srgbClr val="FF0000"/>
                </a:solidFill>
              </a:rPr>
              <a:t>КИНО</a:t>
            </a:r>
            <a:endParaRPr lang="cs-CZ" sz="3200" b="1" dirty="0">
              <a:solidFill>
                <a:srgbClr val="FF0000"/>
              </a:solidFill>
            </a:endParaRPr>
          </a:p>
        </p:txBody>
      </p:sp>
    </p:spTree>
    <p:extLst>
      <p:ext uri="{BB962C8B-B14F-4D97-AF65-F5344CB8AC3E}">
        <p14:creationId xmlns:p14="http://schemas.microsoft.com/office/powerpoint/2010/main" val="660117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Obdélník 1">
            <a:extLst>
              <a:ext uri="{FF2B5EF4-FFF2-40B4-BE49-F238E27FC236}">
                <a16:creationId xmlns:a16="http://schemas.microsoft.com/office/drawing/2014/main" id="{7194AF14-C98B-4B74-9480-23195FAF90A6}"/>
              </a:ext>
            </a:extLst>
          </p:cNvPr>
          <p:cNvSpPr/>
          <p:nvPr/>
        </p:nvSpPr>
        <p:spPr>
          <a:xfrm>
            <a:off x="98322" y="40749"/>
            <a:ext cx="5250426" cy="6817251"/>
          </a:xfrm>
          <a:prstGeom prst="rect">
            <a:avLst/>
          </a:prstGeom>
        </p:spPr>
        <p:txBody>
          <a:bodyPr wrap="square">
            <a:spAutoFit/>
          </a:bodyPr>
          <a:lstStyle/>
          <a:p>
            <a:r>
              <a:rPr lang="ru-RU" sz="1900" b="1" dirty="0">
                <a:latin typeface="Arial" panose="020B0604020202020204" pitchFamily="34" charset="0"/>
                <a:cs typeface="Arial" panose="020B0604020202020204" pitchFamily="34" charset="0"/>
              </a:rPr>
              <a:t>Чем характеризуется типичный фильм, принадлежащий к одному из следующих жанров? Приведите пример и опишите конкретный фильм.</a:t>
            </a:r>
          </a:p>
          <a:p>
            <a:endParaRPr lang="ru-RU" sz="19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ru-RU" sz="1900" dirty="0">
                <a:latin typeface="Arial" panose="020B0604020202020204" pitchFamily="34" charset="0"/>
                <a:cs typeface="Arial" panose="020B0604020202020204" pitchFamily="34" charset="0"/>
              </a:rPr>
              <a:t>Боевик</a:t>
            </a:r>
          </a:p>
          <a:p>
            <a:pPr marL="342900" indent="-342900">
              <a:buFont typeface="Arial" panose="020B0604020202020204" pitchFamily="34" charset="0"/>
              <a:buChar char="•"/>
            </a:pPr>
            <a:r>
              <a:rPr lang="ru-RU" sz="1900" dirty="0">
                <a:latin typeface="Arial" panose="020B0604020202020204" pitchFamily="34" charset="0"/>
                <a:cs typeface="Arial" panose="020B0604020202020204" pitchFamily="34" charset="0"/>
              </a:rPr>
              <a:t>Вестерн</a:t>
            </a:r>
          </a:p>
          <a:p>
            <a:pPr marL="342900" indent="-342900">
              <a:buFont typeface="Arial" panose="020B0604020202020204" pitchFamily="34" charset="0"/>
              <a:buChar char="•"/>
            </a:pPr>
            <a:r>
              <a:rPr lang="ru-RU" sz="1900" dirty="0">
                <a:latin typeface="Arial" panose="020B0604020202020204" pitchFamily="34" charset="0"/>
                <a:cs typeface="Arial" panose="020B0604020202020204" pitchFamily="34" charset="0"/>
              </a:rPr>
              <a:t>Гангстерский фильм</a:t>
            </a:r>
          </a:p>
          <a:p>
            <a:pPr marL="342900" indent="-342900">
              <a:buFont typeface="Arial" panose="020B0604020202020204" pitchFamily="34" charset="0"/>
              <a:buChar char="•"/>
            </a:pPr>
            <a:r>
              <a:rPr lang="ru-RU" sz="1900" dirty="0">
                <a:latin typeface="Arial" panose="020B0604020202020204" pitchFamily="34" charset="0"/>
                <a:cs typeface="Arial" panose="020B0604020202020204" pitchFamily="34" charset="0"/>
              </a:rPr>
              <a:t>Детектив</a:t>
            </a:r>
          </a:p>
          <a:p>
            <a:pPr marL="342900" indent="-342900">
              <a:buFont typeface="Arial" panose="020B0604020202020204" pitchFamily="34" charset="0"/>
              <a:buChar char="•"/>
            </a:pPr>
            <a:r>
              <a:rPr lang="ru-RU" sz="1900" dirty="0">
                <a:latin typeface="Arial" panose="020B0604020202020204" pitchFamily="34" charset="0"/>
                <a:cs typeface="Arial" panose="020B0604020202020204" pitchFamily="34" charset="0"/>
              </a:rPr>
              <a:t>Драма</a:t>
            </a:r>
          </a:p>
          <a:p>
            <a:pPr marL="342900" indent="-342900">
              <a:buFont typeface="Arial" panose="020B0604020202020204" pitchFamily="34" charset="0"/>
              <a:buChar char="•"/>
            </a:pPr>
            <a:r>
              <a:rPr lang="ru-RU" sz="1900" dirty="0">
                <a:latin typeface="Arial" panose="020B0604020202020204" pitchFamily="34" charset="0"/>
                <a:cs typeface="Arial" panose="020B0604020202020204" pitchFamily="34" charset="0"/>
              </a:rPr>
              <a:t>Исторический фильм</a:t>
            </a:r>
          </a:p>
          <a:p>
            <a:pPr marL="342900" indent="-342900">
              <a:buFont typeface="Arial" panose="020B0604020202020204" pitchFamily="34" charset="0"/>
              <a:buChar char="•"/>
            </a:pPr>
            <a:r>
              <a:rPr lang="ru-RU" sz="1900" dirty="0">
                <a:latin typeface="Arial" panose="020B0604020202020204" pitchFamily="34" charset="0"/>
                <a:cs typeface="Arial" panose="020B0604020202020204" pitchFamily="34" charset="0"/>
              </a:rPr>
              <a:t>Комедия</a:t>
            </a:r>
          </a:p>
          <a:p>
            <a:pPr marL="342900" indent="-342900">
              <a:buFont typeface="Arial" panose="020B0604020202020204" pitchFamily="34" charset="0"/>
              <a:buChar char="•"/>
            </a:pPr>
            <a:r>
              <a:rPr lang="ru-RU" sz="1900" dirty="0">
                <a:latin typeface="Arial" panose="020B0604020202020204" pitchFamily="34" charset="0"/>
                <a:cs typeface="Arial" panose="020B0604020202020204" pitchFamily="34" charset="0"/>
              </a:rPr>
              <a:t>Мелодрама</a:t>
            </a:r>
          </a:p>
          <a:p>
            <a:pPr marL="342900" indent="-342900">
              <a:buFont typeface="Arial" panose="020B0604020202020204" pitchFamily="34" charset="0"/>
              <a:buChar char="•"/>
            </a:pPr>
            <a:r>
              <a:rPr lang="ru-RU" sz="1900" dirty="0">
                <a:latin typeface="Arial" panose="020B0604020202020204" pitchFamily="34" charset="0"/>
                <a:cs typeface="Arial" panose="020B0604020202020204" pitchFamily="34" charset="0"/>
              </a:rPr>
              <a:t>Музыкальный фильм</a:t>
            </a:r>
          </a:p>
          <a:p>
            <a:pPr marL="342900" indent="-342900">
              <a:buFont typeface="Arial" panose="020B0604020202020204" pitchFamily="34" charset="0"/>
              <a:buChar char="•"/>
            </a:pPr>
            <a:r>
              <a:rPr lang="ru-RU" sz="1900" dirty="0">
                <a:latin typeface="Arial" panose="020B0604020202020204" pitchFamily="34" charset="0"/>
                <a:cs typeface="Arial" panose="020B0604020202020204" pitchFamily="34" charset="0"/>
              </a:rPr>
              <a:t>Политический фильм</a:t>
            </a:r>
          </a:p>
          <a:p>
            <a:pPr marL="342900" indent="-342900">
              <a:buFont typeface="Arial" panose="020B0604020202020204" pitchFamily="34" charset="0"/>
              <a:buChar char="•"/>
            </a:pPr>
            <a:r>
              <a:rPr lang="ru-RU" sz="1900" dirty="0">
                <a:latin typeface="Arial" panose="020B0604020202020204" pitchFamily="34" charset="0"/>
                <a:cs typeface="Arial" panose="020B0604020202020204" pitchFamily="34" charset="0"/>
              </a:rPr>
              <a:t>Приключенческий фильм</a:t>
            </a:r>
          </a:p>
          <a:p>
            <a:pPr marL="342900" indent="-342900">
              <a:buFont typeface="Arial" panose="020B0604020202020204" pitchFamily="34" charset="0"/>
              <a:buChar char="•"/>
            </a:pPr>
            <a:r>
              <a:rPr lang="ru-RU" sz="1900" dirty="0">
                <a:latin typeface="Arial" panose="020B0604020202020204" pitchFamily="34" charset="0"/>
                <a:cs typeface="Arial" panose="020B0604020202020204" pitchFamily="34" charset="0"/>
              </a:rPr>
              <a:t>Сказка</a:t>
            </a:r>
          </a:p>
          <a:p>
            <a:pPr marL="342900" indent="-342900">
              <a:buFont typeface="Arial" panose="020B0604020202020204" pitchFamily="34" charset="0"/>
              <a:buChar char="•"/>
            </a:pPr>
            <a:r>
              <a:rPr lang="ru-RU" sz="1900" dirty="0">
                <a:latin typeface="Arial" panose="020B0604020202020204" pitchFamily="34" charset="0"/>
                <a:cs typeface="Arial" panose="020B0604020202020204" pitchFamily="34" charset="0"/>
              </a:rPr>
              <a:t>Трагедия</a:t>
            </a:r>
          </a:p>
          <a:p>
            <a:pPr marL="342900" indent="-342900">
              <a:buFont typeface="Arial" panose="020B0604020202020204" pitchFamily="34" charset="0"/>
              <a:buChar char="•"/>
            </a:pPr>
            <a:r>
              <a:rPr lang="ru-RU" sz="1900" dirty="0">
                <a:latin typeface="Arial" panose="020B0604020202020204" pitchFamily="34" charset="0"/>
                <a:cs typeface="Arial" panose="020B0604020202020204" pitchFamily="34" charset="0"/>
              </a:rPr>
              <a:t>Трагикомедия</a:t>
            </a:r>
          </a:p>
          <a:p>
            <a:pPr marL="342900" indent="-342900">
              <a:buFont typeface="Arial" panose="020B0604020202020204" pitchFamily="34" charset="0"/>
              <a:buChar char="•"/>
            </a:pPr>
            <a:r>
              <a:rPr lang="ru-RU" sz="1900" dirty="0">
                <a:latin typeface="Arial" panose="020B0604020202020204" pitchFamily="34" charset="0"/>
                <a:cs typeface="Arial" panose="020B0604020202020204" pitchFamily="34" charset="0"/>
              </a:rPr>
              <a:t>Триллер</a:t>
            </a:r>
          </a:p>
          <a:p>
            <a:pPr marL="342900" indent="-342900">
              <a:buFont typeface="Arial" panose="020B0604020202020204" pitchFamily="34" charset="0"/>
              <a:buChar char="•"/>
            </a:pPr>
            <a:r>
              <a:rPr lang="ru-RU" sz="1900" dirty="0">
                <a:latin typeface="Arial" panose="020B0604020202020204" pitchFamily="34" charset="0"/>
                <a:cs typeface="Arial" panose="020B0604020202020204" pitchFamily="34" charset="0"/>
              </a:rPr>
              <a:t>Фантастический фильм</a:t>
            </a:r>
          </a:p>
          <a:p>
            <a:pPr marL="342900" indent="-342900">
              <a:buFont typeface="Arial" panose="020B0604020202020204" pitchFamily="34" charset="0"/>
              <a:buChar char="•"/>
            </a:pPr>
            <a:r>
              <a:rPr lang="ru-RU" sz="1900" dirty="0">
                <a:latin typeface="Arial" panose="020B0604020202020204" pitchFamily="34" charset="0"/>
                <a:cs typeface="Arial" panose="020B0604020202020204" pitchFamily="34" charset="0"/>
              </a:rPr>
              <a:t>Фильм ужасов</a:t>
            </a:r>
          </a:p>
          <a:p>
            <a:pPr marL="342900" indent="-342900">
              <a:buFont typeface="Arial" panose="020B0604020202020204" pitchFamily="34" charset="0"/>
              <a:buChar char="•"/>
            </a:pPr>
            <a:r>
              <a:rPr lang="ru-RU" sz="1900" dirty="0">
                <a:latin typeface="Arial" panose="020B0604020202020204" pitchFamily="34" charset="0"/>
                <a:cs typeface="Arial" panose="020B0604020202020204" pitchFamily="34" charset="0"/>
              </a:rPr>
              <a:t>Фильм-катастрофа</a:t>
            </a:r>
          </a:p>
        </p:txBody>
      </p:sp>
      <p:sp>
        <p:nvSpPr>
          <p:cNvPr id="3" name="TextovéPole 2">
            <a:extLst>
              <a:ext uri="{FF2B5EF4-FFF2-40B4-BE49-F238E27FC236}">
                <a16:creationId xmlns:a16="http://schemas.microsoft.com/office/drawing/2014/main" id="{E8E5FDD0-B3A7-4E4B-AF00-85288831321A}"/>
              </a:ext>
            </a:extLst>
          </p:cNvPr>
          <p:cNvSpPr txBox="1"/>
          <p:nvPr/>
        </p:nvSpPr>
        <p:spPr>
          <a:xfrm>
            <a:off x="6223819" y="422787"/>
            <a:ext cx="1081549" cy="523220"/>
          </a:xfrm>
          <a:prstGeom prst="rect">
            <a:avLst/>
          </a:prstGeom>
          <a:noFill/>
          <a:ln>
            <a:solidFill>
              <a:srgbClr val="002060"/>
            </a:solidFill>
          </a:ln>
        </p:spPr>
        <p:txBody>
          <a:bodyPr wrap="square" rtlCol="0">
            <a:spAutoFit/>
          </a:bodyPr>
          <a:lstStyle/>
          <a:p>
            <a:r>
              <a:rPr lang="ru-RU" sz="2800" b="1" dirty="0">
                <a:solidFill>
                  <a:srgbClr val="0070C0"/>
                </a:solidFill>
              </a:rPr>
              <a:t>КИНО</a:t>
            </a:r>
            <a:endParaRPr lang="cs-CZ" sz="2800" b="1" dirty="0">
              <a:solidFill>
                <a:srgbClr val="0070C0"/>
              </a:solidFill>
            </a:endParaRPr>
          </a:p>
        </p:txBody>
      </p:sp>
      <p:sp>
        <p:nvSpPr>
          <p:cNvPr id="4" name="TextovéPole 3">
            <a:extLst>
              <a:ext uri="{FF2B5EF4-FFF2-40B4-BE49-F238E27FC236}">
                <a16:creationId xmlns:a16="http://schemas.microsoft.com/office/drawing/2014/main" id="{545BE73E-7629-4C84-8EAB-086B78BDB2C8}"/>
              </a:ext>
            </a:extLst>
          </p:cNvPr>
          <p:cNvSpPr txBox="1"/>
          <p:nvPr/>
        </p:nvSpPr>
        <p:spPr>
          <a:xfrm>
            <a:off x="6007509" y="1917290"/>
            <a:ext cx="5751871" cy="3170099"/>
          </a:xfrm>
          <a:prstGeom prst="rect">
            <a:avLst/>
          </a:prstGeom>
          <a:noFill/>
        </p:spPr>
        <p:txBody>
          <a:bodyPr wrap="square" rtlCol="0">
            <a:spAutoFit/>
          </a:bodyPr>
          <a:lstStyle/>
          <a:p>
            <a:pPr marL="342900" indent="-342900">
              <a:buFont typeface="Arial" panose="020B0604020202020204" pitchFamily="34" charset="0"/>
              <a:buChar char="•"/>
            </a:pPr>
            <a:r>
              <a:rPr lang="ru-RU" sz="2000" b="1" dirty="0">
                <a:latin typeface="Arial" panose="020B0604020202020204" pitchFamily="34" charset="0"/>
                <a:cs typeface="Arial" panose="020B0604020202020204" pitchFamily="34" charset="0"/>
              </a:rPr>
              <a:t>Какие из чешских режиссеров / кинофильмов добились международного признания?</a:t>
            </a:r>
          </a:p>
          <a:p>
            <a:pPr marL="342900" indent="-342900">
              <a:buFont typeface="Arial" panose="020B0604020202020204" pitchFamily="34" charset="0"/>
              <a:buChar char="•"/>
            </a:pPr>
            <a:endParaRPr lang="ru-RU" sz="20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ru-RU" sz="2000" b="1" dirty="0">
                <a:latin typeface="Arial" panose="020B0604020202020204" pitchFamily="34" charset="0"/>
                <a:cs typeface="Arial" panose="020B0604020202020204" pitchFamily="34" charset="0"/>
              </a:rPr>
              <a:t>Какие из чешских кинофильмов бы Вы порекомендовали русским друзьям? Почему?</a:t>
            </a:r>
          </a:p>
          <a:p>
            <a:pPr marL="342900" indent="-342900">
              <a:buFont typeface="Arial" panose="020B0604020202020204" pitchFamily="34" charset="0"/>
              <a:buChar char="•"/>
            </a:pPr>
            <a:endParaRPr lang="ru-RU" sz="20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ru-RU" sz="2000" b="1" dirty="0">
                <a:latin typeface="Arial" panose="020B0604020202020204" pitchFamily="34" charset="0"/>
                <a:cs typeface="Arial" panose="020B0604020202020204" pitchFamily="34" charset="0"/>
              </a:rPr>
              <a:t>Если бы у Вас появилась возможность снять фильм, каким бы он был?</a:t>
            </a:r>
            <a:endParaRPr lang="cs-CZ"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4144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19EC750E-BB0C-40E0-8603-D044E0039404}"/>
              </a:ext>
            </a:extLst>
          </p:cNvPr>
          <p:cNvPicPr>
            <a:picLocks noChangeAspect="1"/>
          </p:cNvPicPr>
          <p:nvPr/>
        </p:nvPicPr>
        <p:blipFill rotWithShape="1">
          <a:blip r:embed="rId2"/>
          <a:srcRect l="8737" r="10965"/>
          <a:stretch/>
        </p:blipFill>
        <p:spPr>
          <a:xfrm>
            <a:off x="8312072" y="0"/>
            <a:ext cx="3903406" cy="3038168"/>
          </a:xfrm>
          <a:prstGeom prst="rect">
            <a:avLst/>
          </a:prstGeom>
        </p:spPr>
      </p:pic>
      <p:sp>
        <p:nvSpPr>
          <p:cNvPr id="4" name="TextovéPole 3">
            <a:extLst>
              <a:ext uri="{FF2B5EF4-FFF2-40B4-BE49-F238E27FC236}">
                <a16:creationId xmlns:a16="http://schemas.microsoft.com/office/drawing/2014/main" id="{7D33C978-4C6C-460D-806C-2D71B189EBBF}"/>
              </a:ext>
            </a:extLst>
          </p:cNvPr>
          <p:cNvSpPr txBox="1"/>
          <p:nvPr/>
        </p:nvSpPr>
        <p:spPr>
          <a:xfrm>
            <a:off x="3179755" y="-88490"/>
            <a:ext cx="4562168" cy="400110"/>
          </a:xfrm>
          <a:prstGeom prst="rect">
            <a:avLst/>
          </a:prstGeom>
          <a:noFill/>
        </p:spPr>
        <p:txBody>
          <a:bodyPr wrap="square" rtlCol="0">
            <a:spAutoFit/>
          </a:bodyPr>
          <a:lstStyle/>
          <a:p>
            <a:r>
              <a:rPr lang="ru-RU" sz="2000" b="1" dirty="0">
                <a:solidFill>
                  <a:srgbClr val="0070C0"/>
                </a:solidFill>
                <a:latin typeface="Arial" panose="020B0604020202020204" pitchFamily="34" charset="0"/>
                <a:cs typeface="Arial" panose="020B0604020202020204" pitchFamily="34" charset="0"/>
              </a:rPr>
              <a:t>Фильмы, которые видели все…</a:t>
            </a:r>
            <a:endParaRPr lang="cs-CZ" sz="2000" b="1" dirty="0">
              <a:solidFill>
                <a:srgbClr val="0070C0"/>
              </a:solidFill>
              <a:latin typeface="Arial" panose="020B0604020202020204" pitchFamily="34" charset="0"/>
              <a:cs typeface="Arial" panose="020B0604020202020204" pitchFamily="34" charset="0"/>
            </a:endParaRPr>
          </a:p>
        </p:txBody>
      </p:sp>
      <p:pic>
        <p:nvPicPr>
          <p:cNvPr id="5" name="Obrázek 4">
            <a:extLst>
              <a:ext uri="{FF2B5EF4-FFF2-40B4-BE49-F238E27FC236}">
                <a16:creationId xmlns:a16="http://schemas.microsoft.com/office/drawing/2014/main" id="{712075FA-CDE7-4B51-B895-EC5961880702}"/>
              </a:ext>
            </a:extLst>
          </p:cNvPr>
          <p:cNvPicPr>
            <a:picLocks noChangeAspect="1"/>
          </p:cNvPicPr>
          <p:nvPr/>
        </p:nvPicPr>
        <p:blipFill>
          <a:blip r:embed="rId3"/>
          <a:stretch>
            <a:fillRect/>
          </a:stretch>
        </p:blipFill>
        <p:spPr>
          <a:xfrm>
            <a:off x="8237" y="-1"/>
            <a:ext cx="2931608" cy="4343123"/>
          </a:xfrm>
          <a:prstGeom prst="rect">
            <a:avLst/>
          </a:prstGeom>
        </p:spPr>
      </p:pic>
      <p:pic>
        <p:nvPicPr>
          <p:cNvPr id="6" name="Obrázek 5">
            <a:extLst>
              <a:ext uri="{FF2B5EF4-FFF2-40B4-BE49-F238E27FC236}">
                <a16:creationId xmlns:a16="http://schemas.microsoft.com/office/drawing/2014/main" id="{657759BD-25BA-44E9-86E9-D3B2EFBFEEEC}"/>
              </a:ext>
            </a:extLst>
          </p:cNvPr>
          <p:cNvPicPr>
            <a:picLocks noChangeAspect="1"/>
          </p:cNvPicPr>
          <p:nvPr/>
        </p:nvPicPr>
        <p:blipFill>
          <a:blip r:embed="rId4"/>
          <a:stretch>
            <a:fillRect/>
          </a:stretch>
        </p:blipFill>
        <p:spPr>
          <a:xfrm>
            <a:off x="7534984" y="4335450"/>
            <a:ext cx="4657015" cy="2522550"/>
          </a:xfrm>
          <a:prstGeom prst="rect">
            <a:avLst/>
          </a:prstGeom>
        </p:spPr>
      </p:pic>
      <p:sp>
        <p:nvSpPr>
          <p:cNvPr id="7" name="Obdélník 6">
            <a:extLst>
              <a:ext uri="{FF2B5EF4-FFF2-40B4-BE49-F238E27FC236}">
                <a16:creationId xmlns:a16="http://schemas.microsoft.com/office/drawing/2014/main" id="{10EF8E47-E917-413A-934E-AB130DEA7722}"/>
              </a:ext>
            </a:extLst>
          </p:cNvPr>
          <p:cNvSpPr/>
          <p:nvPr/>
        </p:nvSpPr>
        <p:spPr>
          <a:xfrm>
            <a:off x="7698534" y="4367703"/>
            <a:ext cx="3696928" cy="369332"/>
          </a:xfrm>
          <a:prstGeom prst="rect">
            <a:avLst/>
          </a:prstGeom>
        </p:spPr>
        <p:txBody>
          <a:bodyPr wrap="square">
            <a:spAutoFit/>
          </a:bodyPr>
          <a:lstStyle/>
          <a:p>
            <a:r>
              <a:rPr lang="ru-RU" dirty="0"/>
              <a:t>Спасти рядового Райана</a:t>
            </a:r>
          </a:p>
        </p:txBody>
      </p:sp>
      <p:sp>
        <p:nvSpPr>
          <p:cNvPr id="8" name="TextovéPole 7">
            <a:extLst>
              <a:ext uri="{FF2B5EF4-FFF2-40B4-BE49-F238E27FC236}">
                <a16:creationId xmlns:a16="http://schemas.microsoft.com/office/drawing/2014/main" id="{A9441B25-B91E-4EC9-85A4-7F27393353D3}"/>
              </a:ext>
            </a:extLst>
          </p:cNvPr>
          <p:cNvSpPr txBox="1"/>
          <p:nvPr/>
        </p:nvSpPr>
        <p:spPr>
          <a:xfrm>
            <a:off x="8485239" y="2389239"/>
            <a:ext cx="2320413" cy="369332"/>
          </a:xfrm>
          <a:prstGeom prst="rect">
            <a:avLst/>
          </a:prstGeom>
          <a:noFill/>
        </p:spPr>
        <p:txBody>
          <a:bodyPr wrap="square" rtlCol="0">
            <a:spAutoFit/>
          </a:bodyPr>
          <a:lstStyle/>
          <a:p>
            <a:r>
              <a:rPr lang="ru-RU" dirty="0">
                <a:solidFill>
                  <a:schemeClr val="bg1"/>
                </a:solidFill>
              </a:rPr>
              <a:t>Матрица</a:t>
            </a:r>
            <a:endParaRPr lang="cs-CZ" dirty="0">
              <a:solidFill>
                <a:schemeClr val="bg1"/>
              </a:solidFill>
            </a:endParaRPr>
          </a:p>
        </p:txBody>
      </p:sp>
      <p:pic>
        <p:nvPicPr>
          <p:cNvPr id="9" name="Obrázek 8">
            <a:extLst>
              <a:ext uri="{FF2B5EF4-FFF2-40B4-BE49-F238E27FC236}">
                <a16:creationId xmlns:a16="http://schemas.microsoft.com/office/drawing/2014/main" id="{8EDA3BA5-F3D2-44EF-B433-9706C458F4DE}"/>
              </a:ext>
            </a:extLst>
          </p:cNvPr>
          <p:cNvPicPr>
            <a:picLocks noChangeAspect="1"/>
          </p:cNvPicPr>
          <p:nvPr/>
        </p:nvPicPr>
        <p:blipFill>
          <a:blip r:embed="rId5"/>
          <a:stretch>
            <a:fillRect/>
          </a:stretch>
        </p:blipFill>
        <p:spPr>
          <a:xfrm>
            <a:off x="8237" y="4273274"/>
            <a:ext cx="4439037" cy="2589438"/>
          </a:xfrm>
          <a:prstGeom prst="rect">
            <a:avLst/>
          </a:prstGeom>
        </p:spPr>
      </p:pic>
      <p:sp>
        <p:nvSpPr>
          <p:cNvPr id="10" name="Obdélník 9">
            <a:extLst>
              <a:ext uri="{FF2B5EF4-FFF2-40B4-BE49-F238E27FC236}">
                <a16:creationId xmlns:a16="http://schemas.microsoft.com/office/drawing/2014/main" id="{73AB3D58-E26C-4B08-887B-7DEF9003F795}"/>
              </a:ext>
            </a:extLst>
          </p:cNvPr>
          <p:cNvSpPr/>
          <p:nvPr/>
        </p:nvSpPr>
        <p:spPr>
          <a:xfrm>
            <a:off x="1885826" y="4552369"/>
            <a:ext cx="1484671" cy="369332"/>
          </a:xfrm>
          <a:prstGeom prst="rect">
            <a:avLst/>
          </a:prstGeom>
        </p:spPr>
        <p:txBody>
          <a:bodyPr wrap="square">
            <a:spAutoFit/>
          </a:bodyPr>
          <a:lstStyle/>
          <a:p>
            <a:r>
              <a:rPr lang="ru-RU" dirty="0"/>
              <a:t>Король Лев</a:t>
            </a:r>
          </a:p>
        </p:txBody>
      </p:sp>
      <p:pic>
        <p:nvPicPr>
          <p:cNvPr id="11" name="Obrázek 10">
            <a:extLst>
              <a:ext uri="{FF2B5EF4-FFF2-40B4-BE49-F238E27FC236}">
                <a16:creationId xmlns:a16="http://schemas.microsoft.com/office/drawing/2014/main" id="{F7E3CB28-93C7-4282-B082-68967946A7E6}"/>
              </a:ext>
            </a:extLst>
          </p:cNvPr>
          <p:cNvPicPr>
            <a:picLocks noChangeAspect="1"/>
          </p:cNvPicPr>
          <p:nvPr/>
        </p:nvPicPr>
        <p:blipFill>
          <a:blip r:embed="rId6"/>
          <a:stretch>
            <a:fillRect/>
          </a:stretch>
        </p:blipFill>
        <p:spPr>
          <a:xfrm>
            <a:off x="5628677" y="358554"/>
            <a:ext cx="2673913" cy="3777433"/>
          </a:xfrm>
          <a:prstGeom prst="rect">
            <a:avLst/>
          </a:prstGeom>
        </p:spPr>
      </p:pic>
      <p:pic>
        <p:nvPicPr>
          <p:cNvPr id="12" name="Obrázek 11">
            <a:extLst>
              <a:ext uri="{FF2B5EF4-FFF2-40B4-BE49-F238E27FC236}">
                <a16:creationId xmlns:a16="http://schemas.microsoft.com/office/drawing/2014/main" id="{71CE7A09-CF60-4DEC-A4CD-D286A9149F10}"/>
              </a:ext>
            </a:extLst>
          </p:cNvPr>
          <p:cNvPicPr>
            <a:picLocks noChangeAspect="1"/>
          </p:cNvPicPr>
          <p:nvPr/>
        </p:nvPicPr>
        <p:blipFill rotWithShape="1">
          <a:blip r:embed="rId7"/>
          <a:srcRect l="10532" r="27862"/>
          <a:stretch/>
        </p:blipFill>
        <p:spPr>
          <a:xfrm>
            <a:off x="3621745" y="4146239"/>
            <a:ext cx="3913239" cy="2706221"/>
          </a:xfrm>
          <a:prstGeom prst="rect">
            <a:avLst/>
          </a:prstGeom>
        </p:spPr>
      </p:pic>
      <p:pic>
        <p:nvPicPr>
          <p:cNvPr id="13" name="Obrázek 12">
            <a:extLst>
              <a:ext uri="{FF2B5EF4-FFF2-40B4-BE49-F238E27FC236}">
                <a16:creationId xmlns:a16="http://schemas.microsoft.com/office/drawing/2014/main" id="{10F0EDA7-92DF-48E8-A6A9-66CC91CB9D1F}"/>
              </a:ext>
            </a:extLst>
          </p:cNvPr>
          <p:cNvPicPr>
            <a:picLocks noChangeAspect="1"/>
          </p:cNvPicPr>
          <p:nvPr/>
        </p:nvPicPr>
        <p:blipFill>
          <a:blip r:embed="rId8"/>
          <a:stretch>
            <a:fillRect/>
          </a:stretch>
        </p:blipFill>
        <p:spPr>
          <a:xfrm>
            <a:off x="2949327" y="268472"/>
            <a:ext cx="2669868" cy="4004802"/>
          </a:xfrm>
          <a:prstGeom prst="rect">
            <a:avLst/>
          </a:prstGeom>
        </p:spPr>
      </p:pic>
      <p:sp>
        <p:nvSpPr>
          <p:cNvPr id="14" name="TextovéPole 13">
            <a:extLst>
              <a:ext uri="{FF2B5EF4-FFF2-40B4-BE49-F238E27FC236}">
                <a16:creationId xmlns:a16="http://schemas.microsoft.com/office/drawing/2014/main" id="{83F9E0C0-58E9-4451-B31E-C7AA8C838040}"/>
              </a:ext>
            </a:extLst>
          </p:cNvPr>
          <p:cNvSpPr txBox="1"/>
          <p:nvPr/>
        </p:nvSpPr>
        <p:spPr>
          <a:xfrm>
            <a:off x="8485239" y="3325844"/>
            <a:ext cx="3362633" cy="707886"/>
          </a:xfrm>
          <a:prstGeom prst="rect">
            <a:avLst/>
          </a:prstGeom>
          <a:noFill/>
        </p:spPr>
        <p:txBody>
          <a:bodyPr wrap="square" rtlCol="0">
            <a:spAutoFit/>
          </a:bodyPr>
          <a:lstStyle/>
          <a:p>
            <a:r>
              <a:rPr lang="ru-RU" sz="2000" b="1" dirty="0">
                <a:solidFill>
                  <a:srgbClr val="0070C0"/>
                </a:solidFill>
                <a:latin typeface="Arial" panose="020B0604020202020204" pitchFamily="34" charset="0"/>
                <a:cs typeface="Arial" panose="020B0604020202020204" pitchFamily="34" charset="0"/>
              </a:rPr>
              <a:t>Какого фильма здесь не хватает?</a:t>
            </a:r>
            <a:endParaRPr lang="cs-CZ" sz="2000" b="1" dirty="0">
              <a:solidFill>
                <a:srgbClr val="0070C0"/>
              </a:solidFill>
              <a:latin typeface="Arial" panose="020B0604020202020204" pitchFamily="34" charset="0"/>
              <a:cs typeface="Arial" panose="020B0604020202020204" pitchFamily="34" charset="0"/>
            </a:endParaRPr>
          </a:p>
        </p:txBody>
      </p:sp>
      <p:sp>
        <p:nvSpPr>
          <p:cNvPr id="15" name="Obdélník 14">
            <a:extLst>
              <a:ext uri="{FF2B5EF4-FFF2-40B4-BE49-F238E27FC236}">
                <a16:creationId xmlns:a16="http://schemas.microsoft.com/office/drawing/2014/main" id="{459E37FE-15F7-43D1-93D0-943EC11C00AD}"/>
              </a:ext>
            </a:extLst>
          </p:cNvPr>
          <p:cNvSpPr/>
          <p:nvPr/>
        </p:nvSpPr>
        <p:spPr>
          <a:xfrm>
            <a:off x="6682694" y="4437707"/>
            <a:ext cx="934065" cy="369332"/>
          </a:xfrm>
          <a:prstGeom prst="rect">
            <a:avLst/>
          </a:prstGeom>
        </p:spPr>
        <p:txBody>
          <a:bodyPr wrap="square">
            <a:spAutoFit/>
          </a:bodyPr>
          <a:lstStyle/>
          <a:p>
            <a:r>
              <a:rPr lang="ru-RU" dirty="0"/>
              <a:t>Амели</a:t>
            </a:r>
            <a:endParaRPr lang="cs-CZ" dirty="0"/>
          </a:p>
        </p:txBody>
      </p:sp>
    </p:spTree>
    <p:extLst>
      <p:ext uri="{BB962C8B-B14F-4D97-AF65-F5344CB8AC3E}">
        <p14:creationId xmlns:p14="http://schemas.microsoft.com/office/powerpoint/2010/main" val="4056294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FA5BCFA">
            <a:hlinkClick r:id="" action="ppaction://media"/>
            <a:extLst>
              <a:ext uri="{FF2B5EF4-FFF2-40B4-BE49-F238E27FC236}">
                <a16:creationId xmlns:a16="http://schemas.microsoft.com/office/drawing/2014/main" id="{8747F132-CF62-4D34-875F-9EF35D4988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2318" y="3185318"/>
            <a:ext cx="487363" cy="487363"/>
          </a:xfrm>
          <a:prstGeom prst="rect">
            <a:avLst/>
          </a:prstGeom>
        </p:spPr>
      </p:pic>
      <p:sp>
        <p:nvSpPr>
          <p:cNvPr id="3" name="TextovéPole 2">
            <a:extLst>
              <a:ext uri="{FF2B5EF4-FFF2-40B4-BE49-F238E27FC236}">
                <a16:creationId xmlns:a16="http://schemas.microsoft.com/office/drawing/2014/main" id="{1A89AB89-6F47-4F12-8B60-B024C8B645BC}"/>
              </a:ext>
            </a:extLst>
          </p:cNvPr>
          <p:cNvSpPr txBox="1"/>
          <p:nvPr/>
        </p:nvSpPr>
        <p:spPr>
          <a:xfrm>
            <a:off x="3165987" y="1553497"/>
            <a:ext cx="6626942" cy="1015663"/>
          </a:xfrm>
          <a:prstGeom prst="rect">
            <a:avLst/>
          </a:prstGeom>
          <a:noFill/>
        </p:spPr>
        <p:txBody>
          <a:bodyPr wrap="square" rtlCol="0">
            <a:spAutoFit/>
          </a:bodyPr>
          <a:lstStyle/>
          <a:p>
            <a:r>
              <a:rPr lang="ru-RU" sz="2000" b="1" dirty="0">
                <a:latin typeface="Arial" panose="020B0604020202020204" pitchFamily="34" charset="0"/>
                <a:cs typeface="Arial" panose="020B0604020202020204" pitchFamily="34" charset="0"/>
              </a:rPr>
              <a:t>Какие вопросы прозвучали? Какие ответы Вам запомнились? Как бы Вы сами ответили на эти вопросы?</a:t>
            </a:r>
            <a:endParaRPr lang="cs-CZ"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932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0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E707DE70-BEB9-4252-B466-E6DCBBF10F7A}"/>
              </a:ext>
            </a:extLst>
          </p:cNvPr>
          <p:cNvSpPr txBox="1"/>
          <p:nvPr/>
        </p:nvSpPr>
        <p:spPr>
          <a:xfrm>
            <a:off x="5273335" y="275208"/>
            <a:ext cx="2002536" cy="523220"/>
          </a:xfrm>
          <a:prstGeom prst="rect">
            <a:avLst/>
          </a:prstGeom>
          <a:noFill/>
        </p:spPr>
        <p:txBody>
          <a:bodyPr wrap="square" rtlCol="0">
            <a:spAutoFit/>
          </a:bodyPr>
          <a:lstStyle/>
          <a:p>
            <a:r>
              <a:rPr lang="ru-RU" sz="2800" b="1" dirty="0">
                <a:solidFill>
                  <a:srgbClr val="FF0000"/>
                </a:solidFill>
              </a:rPr>
              <a:t>ИСКУССТВО</a:t>
            </a:r>
            <a:endParaRPr lang="cs-CZ" sz="2800" b="1" dirty="0">
              <a:solidFill>
                <a:srgbClr val="FF0000"/>
              </a:solidFill>
            </a:endParaRPr>
          </a:p>
        </p:txBody>
      </p:sp>
      <p:pic>
        <p:nvPicPr>
          <p:cNvPr id="3" name="Obrázek 2">
            <a:extLst>
              <a:ext uri="{FF2B5EF4-FFF2-40B4-BE49-F238E27FC236}">
                <a16:creationId xmlns:a16="http://schemas.microsoft.com/office/drawing/2014/main" id="{0B7FC13C-5AED-481F-B8C3-24A122A2A6E7}"/>
              </a:ext>
            </a:extLst>
          </p:cNvPr>
          <p:cNvPicPr>
            <a:picLocks noChangeAspect="1"/>
          </p:cNvPicPr>
          <p:nvPr/>
        </p:nvPicPr>
        <p:blipFill>
          <a:blip r:embed="rId2"/>
          <a:stretch>
            <a:fillRect/>
          </a:stretch>
        </p:blipFill>
        <p:spPr>
          <a:xfrm>
            <a:off x="0" y="1452881"/>
            <a:ext cx="12169760" cy="3945030"/>
          </a:xfrm>
          <a:prstGeom prst="rect">
            <a:avLst/>
          </a:prstGeom>
        </p:spPr>
      </p:pic>
    </p:spTree>
    <p:extLst>
      <p:ext uri="{BB962C8B-B14F-4D97-AF65-F5344CB8AC3E}">
        <p14:creationId xmlns:p14="http://schemas.microsoft.com/office/powerpoint/2010/main" val="31579496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BADC62A0-7F25-4CD2-ADAD-F73AFD3CCCAC}"/>
              </a:ext>
            </a:extLst>
          </p:cNvPr>
          <p:cNvPicPr>
            <a:picLocks noChangeAspect="1"/>
          </p:cNvPicPr>
          <p:nvPr/>
        </p:nvPicPr>
        <p:blipFill rotWithShape="1">
          <a:blip r:embed="rId2"/>
          <a:srcRect l="10368" t="7312" r="8938" b="51054"/>
          <a:stretch/>
        </p:blipFill>
        <p:spPr>
          <a:xfrm>
            <a:off x="21768" y="-34535"/>
            <a:ext cx="6151689" cy="4488547"/>
          </a:xfrm>
          <a:prstGeom prst="rect">
            <a:avLst/>
          </a:prstGeom>
        </p:spPr>
      </p:pic>
      <p:pic>
        <p:nvPicPr>
          <p:cNvPr id="3" name="Obrázek 2">
            <a:extLst>
              <a:ext uri="{FF2B5EF4-FFF2-40B4-BE49-F238E27FC236}">
                <a16:creationId xmlns:a16="http://schemas.microsoft.com/office/drawing/2014/main" id="{BF4F2A5C-D108-4D1D-9811-337FE2A228F3}"/>
              </a:ext>
            </a:extLst>
          </p:cNvPr>
          <p:cNvPicPr>
            <a:picLocks noChangeAspect="1"/>
          </p:cNvPicPr>
          <p:nvPr/>
        </p:nvPicPr>
        <p:blipFill rotWithShape="1">
          <a:blip r:embed="rId3"/>
          <a:srcRect t="49828"/>
          <a:stretch/>
        </p:blipFill>
        <p:spPr>
          <a:xfrm>
            <a:off x="5978013" y="2312956"/>
            <a:ext cx="6192219" cy="4556802"/>
          </a:xfrm>
          <a:prstGeom prst="rect">
            <a:avLst/>
          </a:prstGeom>
        </p:spPr>
      </p:pic>
      <p:sp>
        <p:nvSpPr>
          <p:cNvPr id="4" name="TextovéPole 3">
            <a:extLst>
              <a:ext uri="{FF2B5EF4-FFF2-40B4-BE49-F238E27FC236}">
                <a16:creationId xmlns:a16="http://schemas.microsoft.com/office/drawing/2014/main" id="{69855413-0FB6-40A4-B64F-BCFA1EBB1E47}"/>
              </a:ext>
            </a:extLst>
          </p:cNvPr>
          <p:cNvSpPr txBox="1"/>
          <p:nvPr/>
        </p:nvSpPr>
        <p:spPr>
          <a:xfrm>
            <a:off x="7423355" y="530942"/>
            <a:ext cx="3696929" cy="523220"/>
          </a:xfrm>
          <a:prstGeom prst="rect">
            <a:avLst/>
          </a:prstGeom>
          <a:noFill/>
        </p:spPr>
        <p:txBody>
          <a:bodyPr wrap="square" rtlCol="0">
            <a:spAutoFit/>
          </a:bodyPr>
          <a:lstStyle/>
          <a:p>
            <a:r>
              <a:rPr lang="ru-RU" sz="2800" b="1" dirty="0">
                <a:solidFill>
                  <a:srgbClr val="0070C0"/>
                </a:solidFill>
                <a:latin typeface="Arial" panose="020B0604020202020204" pitchFamily="34" charset="0"/>
                <a:cs typeface="Arial" panose="020B0604020202020204" pitchFamily="34" charset="0"/>
              </a:rPr>
              <a:t>Поговорим?</a:t>
            </a:r>
            <a:endParaRPr lang="cs-CZ" sz="28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99118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2149E4D8-606A-45D9-9C31-BE43D699C7D9}"/>
              </a:ext>
            </a:extLst>
          </p:cNvPr>
          <p:cNvPicPr>
            <a:picLocks noChangeAspect="1"/>
          </p:cNvPicPr>
          <p:nvPr/>
        </p:nvPicPr>
        <p:blipFill rotWithShape="1">
          <a:blip r:embed="rId2"/>
          <a:srcRect l="8031" t="7025" r="8640" b="50000"/>
          <a:stretch/>
        </p:blipFill>
        <p:spPr>
          <a:xfrm>
            <a:off x="2743199" y="1238865"/>
            <a:ext cx="6548284" cy="4775786"/>
          </a:xfrm>
          <a:prstGeom prst="rect">
            <a:avLst/>
          </a:prstGeom>
        </p:spPr>
      </p:pic>
    </p:spTree>
    <p:extLst>
      <p:ext uri="{BB962C8B-B14F-4D97-AF65-F5344CB8AC3E}">
        <p14:creationId xmlns:p14="http://schemas.microsoft.com/office/powerpoint/2010/main" val="3911841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D91113CD-97C9-4637-8DC7-AD6AE5162CE4}"/>
              </a:ext>
            </a:extLst>
          </p:cNvPr>
          <p:cNvSpPr/>
          <p:nvPr/>
        </p:nvSpPr>
        <p:spPr>
          <a:xfrm>
            <a:off x="1160205" y="938318"/>
            <a:ext cx="9684775" cy="4589974"/>
          </a:xfrm>
          <a:prstGeom prst="rect">
            <a:avLst/>
          </a:prstGeom>
        </p:spPr>
        <p:txBody>
          <a:bodyPr wrap="square">
            <a:spAutoFit/>
          </a:bodyPr>
          <a:lstStyle/>
          <a:p>
            <a:pPr algn="just">
              <a:lnSpc>
                <a:spcPct val="107000"/>
              </a:lnSpc>
              <a:spcAft>
                <a:spcPts val="800"/>
              </a:spcAft>
            </a:pPr>
            <a:r>
              <a:rPr lang="ru-RU" sz="2000" b="1" dirty="0">
                <a:latin typeface="Arial" panose="020B0604020202020204" pitchFamily="34" charset="0"/>
                <a:ea typeface="Calibri" panose="020F0502020204030204" pitchFamily="34" charset="0"/>
                <a:cs typeface="Arial" panose="020B0604020202020204" pitchFamily="34" charset="0"/>
              </a:rPr>
              <a:t>Краткая история российского кино. Прочитайте текст и подготовьте более подробный рассказ об одном из периодов развития российского кинематографа. Какой Ваш любимый русский фильм? Почему? Какие периоды можно выделить в развитии чешского кинематографа?</a:t>
            </a:r>
            <a:endParaRPr lang="cs-CZ" sz="2000" dirty="0">
              <a:latin typeface="Arial" panose="020B0604020202020204" pitchFamily="34" charset="0"/>
              <a:ea typeface="Calibri" panose="020F0502020204030204" pitchFamily="34" charset="0"/>
              <a:cs typeface="Arial" panose="020B0604020202020204" pitchFamily="34" charset="0"/>
            </a:endParaRPr>
          </a:p>
          <a:p>
            <a:pPr algn="just"/>
            <a:r>
              <a:rPr lang="ru-RU" sz="2000" dirty="0">
                <a:latin typeface="Arial" panose="020B0604020202020204" pitchFamily="34" charset="0"/>
                <a:ea typeface="Calibri" panose="020F0502020204030204" pitchFamily="34" charset="0"/>
                <a:cs typeface="Arial" panose="020B0604020202020204" pitchFamily="34" charset="0"/>
              </a:rPr>
              <a:t>Первый киносеанс в России состоялся 4 (16) мая 1896 года в Санкт-Петербурге в летнем увеселительном саду. В 1911 году на экраны выходит первый в России полнометражный фильм «Оборона Севастополя», совместно поставленный Ханжонковым и Гончаровым. В 1920-е годы, в эпоху немого кино, зарождалось молодое советское кино. Новаторское пролетарское киноискусство, призывающее к мировой революции, вызывало на западе интерес. Особенно ценными считаются работы </a:t>
            </a:r>
            <a:r>
              <a:rPr lang="ru-RU" sz="2000" dirty="0" err="1">
                <a:latin typeface="Arial" panose="020B0604020202020204" pitchFamily="34" charset="0"/>
                <a:ea typeface="Calibri" panose="020F0502020204030204" pitchFamily="34" charset="0"/>
                <a:cs typeface="Arial" panose="020B0604020202020204" pitchFamily="34" charset="0"/>
              </a:rPr>
              <a:t>Дзиги</a:t>
            </a:r>
            <a:r>
              <a:rPr lang="ru-RU" sz="2000" dirty="0">
                <a:latin typeface="Arial" panose="020B0604020202020204" pitchFamily="34" charset="0"/>
                <a:ea typeface="Calibri" panose="020F0502020204030204" pitchFamily="34" charset="0"/>
                <a:cs typeface="Arial" panose="020B0604020202020204" pitchFamily="34" charset="0"/>
              </a:rPr>
              <a:t> </a:t>
            </a:r>
            <a:r>
              <a:rPr lang="ru-RU" sz="2000" dirty="0" err="1">
                <a:latin typeface="Arial" panose="020B0604020202020204" pitchFamily="34" charset="0"/>
                <a:ea typeface="Calibri" panose="020F0502020204030204" pitchFamily="34" charset="0"/>
                <a:cs typeface="Arial" panose="020B0604020202020204" pitchFamily="34" charset="0"/>
              </a:rPr>
              <a:t>Вертова</a:t>
            </a:r>
            <a:r>
              <a:rPr lang="ru-RU" sz="2000" dirty="0">
                <a:latin typeface="Arial" panose="020B0604020202020204" pitchFamily="34" charset="0"/>
                <a:ea typeface="Calibri" panose="020F0502020204030204" pitchFamily="34" charset="0"/>
                <a:cs typeface="Arial" panose="020B0604020202020204" pitchFamily="34" charset="0"/>
              </a:rPr>
              <a:t> и Сергея Эйзенштейна (Броненосец „Потёмкин“), которые значительно повлияли на развитие кино не только в СССР, но и во всем мире. Первый советский фантастический фильм — «Аэлита» (1924). </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3130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1A03D68E-3740-49A8-8C08-2B394959F620}"/>
              </a:ext>
            </a:extLst>
          </p:cNvPr>
          <p:cNvSpPr/>
          <p:nvPr/>
        </p:nvSpPr>
        <p:spPr>
          <a:xfrm>
            <a:off x="816076" y="449087"/>
            <a:ext cx="10746659" cy="6247864"/>
          </a:xfrm>
          <a:prstGeom prst="rect">
            <a:avLst/>
          </a:prstGeom>
        </p:spPr>
        <p:txBody>
          <a:bodyPr wrap="square">
            <a:spAutoFit/>
          </a:bodyPr>
          <a:lstStyle/>
          <a:p>
            <a:pPr algn="just"/>
            <a:r>
              <a:rPr lang="ru-RU" sz="2000" dirty="0">
                <a:latin typeface="Arial" panose="020B0604020202020204" pitchFamily="34" charset="0"/>
                <a:cs typeface="Arial" panose="020B0604020202020204" pitchFamily="34" charset="0"/>
              </a:rPr>
              <a:t>Основополагающим стилем при создании фильмов стал считаться социалистический реализм (например, Весёлые ребята, Трактористы). После Второй мировой войны лишь единичные советские фильмы имели успех за рубежом. Это объясняется тем, что специфика советской жизни была непонятна и неинтересна иностранному зрителю. В конце 1950-х годов ситуация стала меняться. Оттепель способствовала тому, что сама стилистика советского кино изменилась, в 1958 году фильм «Летят журавли» стал первым и единственным в истории советским фильмом, удостоенным одной из наиболее престижных кинопремий мира — Золотой пальмовой ветви Каннского кинофестиваля. В 1962 году советский фильм (Иваново детство молодого режиссёра Андрея Тарковского) впервые был удостоен главного приза Золотой лев на Венецианском кинофестивале. Советские фильмы неоднократно выдвигались на премию Оскар в номинации Лучший фильм на иностранном языке. Победу одержали три картины: «Война и мир» (Сергей Бондарчук, 1968), советско-японский «Дерсу-Узала» (1975), «Москва слезам не верит» (1981). К советским фильмам, которые стоит посмотреть, относятся, например, картины: «Судьба человека» 1959 год - режиссерский дебют Сергея Бондарчука, «Председатель» 1965 год, «Доживем до понедельника» 1968 год,  «Братья Карамазовы» 1969 год, «А зори здесь тихие» 1972 год, «Калина красная» 1974 год, «Ирония судьбы, или С легким паром!» 1976 год, «Белый Бим Черное ухо» 1977 год, «Служебный роман» 1978 год, «Москва слезам не верит», 1980 год, «Мужики!..» 1982 год, «Вокзал для двоих» 1983 год. </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4386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7AF0E41A-EA63-40F0-BF4A-B6B2A97B0384}"/>
              </a:ext>
            </a:extLst>
          </p:cNvPr>
          <p:cNvSpPr/>
          <p:nvPr/>
        </p:nvSpPr>
        <p:spPr>
          <a:xfrm>
            <a:off x="1828801" y="1228397"/>
            <a:ext cx="8701548" cy="4401205"/>
          </a:xfrm>
          <a:prstGeom prst="rect">
            <a:avLst/>
          </a:prstGeom>
        </p:spPr>
        <p:txBody>
          <a:bodyPr wrap="square">
            <a:spAutoFit/>
          </a:bodyPr>
          <a:lstStyle/>
          <a:p>
            <a:pPr algn="just"/>
            <a:r>
              <a:rPr lang="ru-RU" sz="2000" dirty="0">
                <a:latin typeface="Arial" panose="020B0604020202020204" pitchFamily="34" charset="0"/>
                <a:cs typeface="Arial" panose="020B0604020202020204" pitchFamily="34" charset="0"/>
              </a:rPr>
              <a:t>С началом Перестройки советское кино начало менять свой облик, стали появляться доселе невообразимые по откровенности фильмы, отражавшие перемены в советском обществе (Интердевочка, Маленькая Вера). Со времени распада СССР, все 1990-е годы российское кино долгое время находилось в упадке, но иногда выходили такие значительные фильмы, как «Брат» (1997) Алексея Балабанова. С 2003 года в России стали выходить прибыльные мультипликационные фильмы (цикл Три богатыря, Маша и Медведь). Большой успех пришёл к трёхмерному мультфильму «Белка и Стрелка. Звёздные собаки». К постсоветским фильмам, которые стоит посмотреть, относятся, например, картины: «Хрусталев, машину!» режиссер Алексей Герман-старший 1998, «Утомленные солнцем» режиссер Никита Михалков 1994, «Левиафан» режиссер Андрей Звягинцев 2014, «Настройщик» режиссер Кира Муратова 2004.</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04333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424D1ED3-5451-44A9-8F9C-A2375D4CD4ED}"/>
              </a:ext>
            </a:extLst>
          </p:cNvPr>
          <p:cNvSpPr/>
          <p:nvPr/>
        </p:nvSpPr>
        <p:spPr>
          <a:xfrm>
            <a:off x="3585793" y="3244334"/>
            <a:ext cx="5020413" cy="646331"/>
          </a:xfrm>
          <a:prstGeom prst="rect">
            <a:avLst/>
          </a:prstGeom>
        </p:spPr>
        <p:txBody>
          <a:bodyPr wrap="none">
            <a:spAutoFit/>
          </a:bodyPr>
          <a:lstStyle/>
          <a:p>
            <a:r>
              <a:rPr lang="cs-CZ" dirty="0">
                <a:hlinkClick r:id="rId2"/>
              </a:rPr>
              <a:t>https://www.youtube.com/watch?v=8vPQKM5UOJU</a:t>
            </a:r>
            <a:endParaRPr lang="ru-RU" dirty="0"/>
          </a:p>
          <a:p>
            <a:endParaRPr lang="cs-CZ" dirty="0"/>
          </a:p>
        </p:txBody>
      </p:sp>
      <p:sp>
        <p:nvSpPr>
          <p:cNvPr id="3" name="TextovéPole 2">
            <a:extLst>
              <a:ext uri="{FF2B5EF4-FFF2-40B4-BE49-F238E27FC236}">
                <a16:creationId xmlns:a16="http://schemas.microsoft.com/office/drawing/2014/main" id="{EB058C88-8601-454D-AD13-48D70CBC14D9}"/>
              </a:ext>
            </a:extLst>
          </p:cNvPr>
          <p:cNvSpPr txBox="1"/>
          <p:nvPr/>
        </p:nvSpPr>
        <p:spPr>
          <a:xfrm>
            <a:off x="2920753" y="2077374"/>
            <a:ext cx="5974672" cy="1015663"/>
          </a:xfrm>
          <a:prstGeom prst="rect">
            <a:avLst/>
          </a:prstGeom>
          <a:noFill/>
        </p:spPr>
        <p:txBody>
          <a:bodyPr wrap="square" rtlCol="0">
            <a:spAutoFit/>
          </a:bodyPr>
          <a:lstStyle/>
          <a:p>
            <a:r>
              <a:rPr lang="ru-RU" sz="2000" b="1" dirty="0"/>
              <a:t>Посмотрите мультфильм и расскажите какие стереотипы, мемы и особенности русского менталитета осмысливаются иронически.</a:t>
            </a:r>
            <a:endParaRPr lang="cs-CZ" sz="2000" b="1" dirty="0"/>
          </a:p>
        </p:txBody>
      </p:sp>
    </p:spTree>
    <p:extLst>
      <p:ext uri="{BB962C8B-B14F-4D97-AF65-F5344CB8AC3E}">
        <p14:creationId xmlns:p14="http://schemas.microsoft.com/office/powerpoint/2010/main" val="4535017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92D2BA58-B4FA-43C2-97C3-8B2B07C365A3}"/>
              </a:ext>
            </a:extLst>
          </p:cNvPr>
          <p:cNvSpPr txBox="1"/>
          <p:nvPr/>
        </p:nvSpPr>
        <p:spPr>
          <a:xfrm>
            <a:off x="5456903" y="3136612"/>
            <a:ext cx="1278193" cy="584775"/>
          </a:xfrm>
          <a:prstGeom prst="rect">
            <a:avLst/>
          </a:prstGeom>
          <a:noFill/>
        </p:spPr>
        <p:txBody>
          <a:bodyPr wrap="square" rtlCol="0">
            <a:spAutoFit/>
          </a:bodyPr>
          <a:lstStyle/>
          <a:p>
            <a:r>
              <a:rPr lang="ru-RU" sz="3200" b="1" dirty="0">
                <a:solidFill>
                  <a:srgbClr val="FF0000"/>
                </a:solidFill>
              </a:rPr>
              <a:t>ТЕАТР</a:t>
            </a:r>
            <a:endParaRPr lang="cs-CZ" sz="3200" b="1" dirty="0">
              <a:solidFill>
                <a:srgbClr val="FF0000"/>
              </a:solidFill>
            </a:endParaRPr>
          </a:p>
        </p:txBody>
      </p:sp>
    </p:spTree>
    <p:extLst>
      <p:ext uri="{BB962C8B-B14F-4D97-AF65-F5344CB8AC3E}">
        <p14:creationId xmlns:p14="http://schemas.microsoft.com/office/powerpoint/2010/main" val="36363626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FE7F8BAC-4932-4CE6-9241-491F6C441C18}"/>
              </a:ext>
            </a:extLst>
          </p:cNvPr>
          <p:cNvSpPr/>
          <p:nvPr/>
        </p:nvSpPr>
        <p:spPr>
          <a:xfrm>
            <a:off x="3048000" y="2828836"/>
            <a:ext cx="6096000" cy="1477328"/>
          </a:xfrm>
          <a:prstGeom prst="rect">
            <a:avLst/>
          </a:prstGeom>
          <a:ln>
            <a:solidFill>
              <a:srgbClr val="002060"/>
            </a:solidFill>
          </a:ln>
        </p:spPr>
        <p:txBody>
          <a:bodyPr>
            <a:spAutoFit/>
          </a:bodyPr>
          <a:lstStyle/>
          <a:p>
            <a:pPr algn="just"/>
            <a:r>
              <a:rPr lang="ru-RU" dirty="0">
                <a:latin typeface="Arial" panose="020B0604020202020204" pitchFamily="34" charset="0"/>
                <a:cs typeface="Arial" panose="020B0604020202020204" pitchFamily="34" charset="0"/>
              </a:rPr>
              <a:t>Для меня театр - это прежде всего та атмосфера, в которую попадаешь, едва переступив порог, таинственная, в чём-то волшебная... И детское ожидание чуда, сказки, искренности, которой так не хватает за стенами театра.</a:t>
            </a:r>
            <a:endParaRPr lang="cs-CZ" dirty="0">
              <a:latin typeface="Arial" panose="020B0604020202020204" pitchFamily="34" charset="0"/>
              <a:cs typeface="Arial" panose="020B0604020202020204" pitchFamily="34" charset="0"/>
            </a:endParaRPr>
          </a:p>
        </p:txBody>
      </p:sp>
      <p:sp>
        <p:nvSpPr>
          <p:cNvPr id="3" name="Obdélník 2">
            <a:extLst>
              <a:ext uri="{FF2B5EF4-FFF2-40B4-BE49-F238E27FC236}">
                <a16:creationId xmlns:a16="http://schemas.microsoft.com/office/drawing/2014/main" id="{2FF46D10-F3AB-485E-AD02-813E0CFBCD5C}"/>
              </a:ext>
            </a:extLst>
          </p:cNvPr>
          <p:cNvSpPr/>
          <p:nvPr/>
        </p:nvSpPr>
        <p:spPr>
          <a:xfrm>
            <a:off x="6189407" y="952680"/>
            <a:ext cx="5845277" cy="1754326"/>
          </a:xfrm>
          <a:prstGeom prst="rect">
            <a:avLst/>
          </a:prstGeom>
          <a:ln>
            <a:solidFill>
              <a:srgbClr val="002060"/>
            </a:solidFill>
          </a:ln>
        </p:spPr>
        <p:txBody>
          <a:bodyPr wrap="square">
            <a:spAutoFit/>
          </a:bodyPr>
          <a:lstStyle/>
          <a:p>
            <a:pPr algn="just"/>
            <a:r>
              <a:rPr lang="ru-RU" dirty="0">
                <a:latin typeface="Arial" panose="020B0604020202020204" pitchFamily="34" charset="0"/>
                <a:cs typeface="Arial" panose="020B0604020202020204" pitchFamily="34" charset="0"/>
              </a:rPr>
              <a:t>Я люблю театр за его искренность, за вечность тем и вопросов, поднимаемых спектаклями, за потрясающий талант актёров, которые отдают нам - зрителям - себя без остатка. Вы помогаете найти ответы на многие вопросы и просто помогаете жить...</a:t>
            </a:r>
            <a:endParaRPr lang="cs-CZ" dirty="0">
              <a:latin typeface="Arial" panose="020B0604020202020204" pitchFamily="34" charset="0"/>
              <a:cs typeface="Arial" panose="020B0604020202020204" pitchFamily="34" charset="0"/>
            </a:endParaRPr>
          </a:p>
        </p:txBody>
      </p:sp>
      <p:sp>
        <p:nvSpPr>
          <p:cNvPr id="4" name="Obdélník 3">
            <a:extLst>
              <a:ext uri="{FF2B5EF4-FFF2-40B4-BE49-F238E27FC236}">
                <a16:creationId xmlns:a16="http://schemas.microsoft.com/office/drawing/2014/main" id="{433063FA-23EE-4522-BCC6-02EE9EFCA7F1}"/>
              </a:ext>
            </a:extLst>
          </p:cNvPr>
          <p:cNvSpPr/>
          <p:nvPr/>
        </p:nvSpPr>
        <p:spPr>
          <a:xfrm>
            <a:off x="176981" y="5366352"/>
            <a:ext cx="6096000" cy="1200329"/>
          </a:xfrm>
          <a:prstGeom prst="rect">
            <a:avLst/>
          </a:prstGeom>
          <a:ln>
            <a:solidFill>
              <a:srgbClr val="002060"/>
            </a:solidFill>
          </a:ln>
        </p:spPr>
        <p:txBody>
          <a:bodyPr>
            <a:spAutoFit/>
          </a:bodyPr>
          <a:lstStyle/>
          <a:p>
            <a:pPr algn="just"/>
            <a:r>
              <a:rPr lang="ru-RU" dirty="0"/>
              <a:t> </a:t>
            </a:r>
            <a:r>
              <a:rPr lang="ru-RU" dirty="0">
                <a:latin typeface="Arial" panose="020B0604020202020204" pitchFamily="34" charset="0"/>
                <a:cs typeface="Arial" panose="020B0604020202020204" pitchFamily="34" charset="0"/>
              </a:rPr>
              <a:t>Почему я люблю театр? </a:t>
            </a:r>
            <a:r>
              <a:rPr lang="ru-RU" dirty="0" err="1">
                <a:latin typeface="Arial" panose="020B0604020202020204" pitchFamily="34" charset="0"/>
                <a:cs typeface="Arial" panose="020B0604020202020204" pitchFamily="34" charset="0"/>
              </a:rPr>
              <a:t>Повсему</a:t>
            </a:r>
            <a:r>
              <a:rPr lang="ru-RU" dirty="0">
                <a:latin typeface="Arial" panose="020B0604020202020204" pitchFamily="34" charset="0"/>
                <a:cs typeface="Arial" panose="020B0604020202020204" pitchFamily="34" charset="0"/>
              </a:rPr>
              <a:t>! Всегда любила и буду любить! А еще, театр, это живые люди на сцене. Вот они здесь, сейчас переживают, смеются и дышат со мной одновременно...</a:t>
            </a:r>
            <a:endParaRPr lang="cs-CZ" dirty="0">
              <a:latin typeface="Arial" panose="020B0604020202020204" pitchFamily="34" charset="0"/>
              <a:cs typeface="Arial" panose="020B0604020202020204" pitchFamily="34" charset="0"/>
            </a:endParaRPr>
          </a:p>
        </p:txBody>
      </p:sp>
      <p:sp>
        <p:nvSpPr>
          <p:cNvPr id="5" name="Obdélník 4">
            <a:extLst>
              <a:ext uri="{FF2B5EF4-FFF2-40B4-BE49-F238E27FC236}">
                <a16:creationId xmlns:a16="http://schemas.microsoft.com/office/drawing/2014/main" id="{FAF48005-BD1E-48EC-9449-845BAD5DF12E}"/>
              </a:ext>
            </a:extLst>
          </p:cNvPr>
          <p:cNvSpPr/>
          <p:nvPr/>
        </p:nvSpPr>
        <p:spPr>
          <a:xfrm>
            <a:off x="1169664" y="4466926"/>
            <a:ext cx="4801699" cy="369332"/>
          </a:xfrm>
          <a:prstGeom prst="rect">
            <a:avLst/>
          </a:prstGeom>
          <a:ln>
            <a:solidFill>
              <a:srgbClr val="002060"/>
            </a:solidFill>
          </a:ln>
        </p:spPr>
        <p:txBody>
          <a:bodyPr wrap="none">
            <a:spAutoFit/>
          </a:bodyPr>
          <a:lstStyle/>
          <a:p>
            <a:r>
              <a:rPr lang="ru-RU" dirty="0">
                <a:latin typeface="Arial" panose="020B0604020202020204" pitchFamily="34" charset="0"/>
                <a:cs typeface="Arial" panose="020B0604020202020204" pitchFamily="34" charset="0"/>
              </a:rPr>
              <a:t>А для меня ТЕАТР это другая реальность! </a:t>
            </a:r>
            <a:endParaRPr lang="cs-CZ" dirty="0">
              <a:latin typeface="Arial" panose="020B0604020202020204" pitchFamily="34" charset="0"/>
              <a:cs typeface="Arial" panose="020B0604020202020204" pitchFamily="34" charset="0"/>
            </a:endParaRPr>
          </a:p>
        </p:txBody>
      </p:sp>
      <p:sp>
        <p:nvSpPr>
          <p:cNvPr id="6" name="Obdélník 5">
            <a:extLst>
              <a:ext uri="{FF2B5EF4-FFF2-40B4-BE49-F238E27FC236}">
                <a16:creationId xmlns:a16="http://schemas.microsoft.com/office/drawing/2014/main" id="{60202EAB-BC94-45BC-BED7-D0CBAD44330C}"/>
              </a:ext>
            </a:extLst>
          </p:cNvPr>
          <p:cNvSpPr/>
          <p:nvPr/>
        </p:nvSpPr>
        <p:spPr>
          <a:xfrm>
            <a:off x="6695768" y="4796221"/>
            <a:ext cx="5496232" cy="1200329"/>
          </a:xfrm>
          <a:prstGeom prst="rect">
            <a:avLst/>
          </a:prstGeom>
          <a:ln>
            <a:solidFill>
              <a:srgbClr val="002060"/>
            </a:solidFill>
          </a:ln>
        </p:spPr>
        <p:txBody>
          <a:bodyPr wrap="square">
            <a:spAutoFit/>
          </a:bodyPr>
          <a:lstStyle/>
          <a:p>
            <a:pPr algn="just"/>
            <a:r>
              <a:rPr lang="ru-RU" dirty="0">
                <a:latin typeface="Arial" panose="020B0604020202020204" pitchFamily="34" charset="0"/>
                <a:cs typeface="Arial" panose="020B0604020202020204" pitchFamily="34" charset="0"/>
              </a:rPr>
              <a:t>Я люблю театр, потому что я люблю фантазировать и мне за это аплодируют и платят деньги. Только теперь это называется не фантазёр и вруша, а Артист.</a:t>
            </a:r>
            <a:endParaRPr lang="cs-CZ" dirty="0">
              <a:latin typeface="Arial" panose="020B0604020202020204" pitchFamily="34" charset="0"/>
              <a:cs typeface="Arial" panose="020B0604020202020204" pitchFamily="34" charset="0"/>
            </a:endParaRPr>
          </a:p>
        </p:txBody>
      </p:sp>
      <p:sp useBgFill="1">
        <p:nvSpPr>
          <p:cNvPr id="7" name="Obdélník 6">
            <a:extLst>
              <a:ext uri="{FF2B5EF4-FFF2-40B4-BE49-F238E27FC236}">
                <a16:creationId xmlns:a16="http://schemas.microsoft.com/office/drawing/2014/main" id="{B169D434-2B10-4FC4-8094-06A033F6AF17}"/>
              </a:ext>
            </a:extLst>
          </p:cNvPr>
          <p:cNvSpPr/>
          <p:nvPr/>
        </p:nvSpPr>
        <p:spPr>
          <a:xfrm>
            <a:off x="93407" y="111578"/>
            <a:ext cx="6096000" cy="1200329"/>
          </a:xfrm>
          <a:prstGeom prst="rect">
            <a:avLst/>
          </a:prstGeom>
          <a:ln>
            <a:solidFill>
              <a:srgbClr val="002060"/>
            </a:solidFill>
          </a:ln>
        </p:spPr>
        <p:txBody>
          <a:bodyPr>
            <a:spAutoFit/>
          </a:bodyPr>
          <a:lstStyle/>
          <a:p>
            <a:pPr algn="just"/>
            <a:r>
              <a:rPr lang="ru-RU" dirty="0">
                <a:latin typeface="Arial" panose="020B0604020202020204" pitchFamily="34" charset="0"/>
                <a:cs typeface="Arial" panose="020B0604020202020204" pitchFamily="34" charset="0"/>
              </a:rPr>
              <a:t>А я люблю театр за те слова, которые иногда трудно сказать в жизни,  и великое счастье, когда ты, сидя в зале, понимаешь, что со сцены говорят именно про тебя, про твои переживания, про твою жизнь!</a:t>
            </a:r>
            <a:endParaRPr lang="cs-CZ" dirty="0">
              <a:latin typeface="Arial" panose="020B0604020202020204" pitchFamily="34" charset="0"/>
              <a:cs typeface="Arial" panose="020B0604020202020204" pitchFamily="34" charset="0"/>
            </a:endParaRPr>
          </a:p>
        </p:txBody>
      </p:sp>
      <p:sp>
        <p:nvSpPr>
          <p:cNvPr id="8" name="Obdélník 7">
            <a:extLst>
              <a:ext uri="{FF2B5EF4-FFF2-40B4-BE49-F238E27FC236}">
                <a16:creationId xmlns:a16="http://schemas.microsoft.com/office/drawing/2014/main" id="{2329D56B-DFEC-4507-8AD2-7FDE1EDA28E9}"/>
              </a:ext>
            </a:extLst>
          </p:cNvPr>
          <p:cNvSpPr/>
          <p:nvPr/>
        </p:nvSpPr>
        <p:spPr>
          <a:xfrm>
            <a:off x="6857732" y="278042"/>
            <a:ext cx="5487336" cy="369332"/>
          </a:xfrm>
          <a:prstGeom prst="rect">
            <a:avLst/>
          </a:prstGeom>
          <a:ln>
            <a:solidFill>
              <a:srgbClr val="002060"/>
            </a:solidFill>
          </a:ln>
        </p:spPr>
        <p:txBody>
          <a:bodyPr wrap="none">
            <a:spAutoFit/>
          </a:bodyPr>
          <a:lstStyle/>
          <a:p>
            <a:r>
              <a:rPr lang="ru-RU" dirty="0">
                <a:latin typeface="Arial" panose="020B0604020202020204" pitchFamily="34" charset="0"/>
                <a:cs typeface="Arial" panose="020B0604020202020204" pitchFamily="34" charset="0"/>
              </a:rPr>
              <a:t>Театр - это не зеркало, а увеличительное стекло.</a:t>
            </a:r>
            <a:endParaRPr lang="cs-CZ" dirty="0">
              <a:latin typeface="Arial" panose="020B0604020202020204" pitchFamily="34" charset="0"/>
              <a:cs typeface="Arial" panose="020B0604020202020204" pitchFamily="34" charset="0"/>
            </a:endParaRPr>
          </a:p>
        </p:txBody>
      </p:sp>
      <p:sp>
        <p:nvSpPr>
          <p:cNvPr id="9" name="Obdélník 8">
            <a:extLst>
              <a:ext uri="{FF2B5EF4-FFF2-40B4-BE49-F238E27FC236}">
                <a16:creationId xmlns:a16="http://schemas.microsoft.com/office/drawing/2014/main" id="{CE892952-3C16-4ED8-A9DB-8A2B1D02611D}"/>
              </a:ext>
            </a:extLst>
          </p:cNvPr>
          <p:cNvSpPr/>
          <p:nvPr/>
        </p:nvSpPr>
        <p:spPr>
          <a:xfrm>
            <a:off x="315638" y="2321359"/>
            <a:ext cx="2778325" cy="369332"/>
          </a:xfrm>
          <a:prstGeom prst="rect">
            <a:avLst/>
          </a:prstGeom>
          <a:ln>
            <a:solidFill>
              <a:srgbClr val="002060"/>
            </a:solidFill>
          </a:ln>
        </p:spPr>
        <p:txBody>
          <a:bodyPr wrap="none">
            <a:spAutoFit/>
          </a:bodyPr>
          <a:lstStyle/>
          <a:p>
            <a:r>
              <a:rPr lang="ru-RU" dirty="0">
                <a:latin typeface="Arial" panose="020B0604020202020204" pitchFamily="34" charset="0"/>
                <a:cs typeface="Arial" panose="020B0604020202020204" pitchFamily="34" charset="0"/>
              </a:rPr>
              <a:t>За эффект присутствия</a:t>
            </a:r>
            <a:r>
              <a:rPr lang="ru-RU" dirty="0"/>
              <a:t>.</a:t>
            </a:r>
            <a:endParaRPr lang="cs-CZ" dirty="0"/>
          </a:p>
        </p:txBody>
      </p:sp>
      <p:sp>
        <p:nvSpPr>
          <p:cNvPr id="10" name="TextovéPole 9">
            <a:extLst>
              <a:ext uri="{FF2B5EF4-FFF2-40B4-BE49-F238E27FC236}">
                <a16:creationId xmlns:a16="http://schemas.microsoft.com/office/drawing/2014/main" id="{DA37E9E8-9AEB-42A6-81F6-610B4DC5D4A7}"/>
              </a:ext>
            </a:extLst>
          </p:cNvPr>
          <p:cNvSpPr txBox="1"/>
          <p:nvPr/>
        </p:nvSpPr>
        <p:spPr>
          <a:xfrm>
            <a:off x="1651819" y="1494503"/>
            <a:ext cx="4178710" cy="461665"/>
          </a:xfrm>
          <a:prstGeom prst="rect">
            <a:avLst/>
          </a:prstGeom>
          <a:noFill/>
          <a:ln>
            <a:solidFill>
              <a:srgbClr val="002060"/>
            </a:solidFill>
          </a:ln>
        </p:spPr>
        <p:txBody>
          <a:bodyPr wrap="square" rtlCol="0">
            <a:spAutoFit/>
          </a:bodyPr>
          <a:lstStyle/>
          <a:p>
            <a:r>
              <a:rPr lang="ru-RU" sz="2400" b="1" dirty="0">
                <a:solidFill>
                  <a:srgbClr val="002060"/>
                </a:solidFill>
              </a:rPr>
              <a:t>ЗА ЧТО ВЫ ЛЮБИТЕ ТЕАТР?</a:t>
            </a:r>
            <a:endParaRPr lang="cs-CZ" sz="2400" b="1" dirty="0">
              <a:solidFill>
                <a:srgbClr val="002060"/>
              </a:solidFill>
            </a:endParaRPr>
          </a:p>
        </p:txBody>
      </p:sp>
    </p:spTree>
    <p:extLst>
      <p:ext uri="{BB962C8B-B14F-4D97-AF65-F5344CB8AC3E}">
        <p14:creationId xmlns:p14="http://schemas.microsoft.com/office/powerpoint/2010/main" val="9021294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Obdélník 1">
            <a:extLst>
              <a:ext uri="{FF2B5EF4-FFF2-40B4-BE49-F238E27FC236}">
                <a16:creationId xmlns:a16="http://schemas.microsoft.com/office/drawing/2014/main" id="{8C28E802-4000-40F2-BA2C-35B9156E02DA}"/>
              </a:ext>
            </a:extLst>
          </p:cNvPr>
          <p:cNvSpPr/>
          <p:nvPr/>
        </p:nvSpPr>
        <p:spPr>
          <a:xfrm>
            <a:off x="1" y="197346"/>
            <a:ext cx="12191999" cy="6463308"/>
          </a:xfrm>
          <a:prstGeom prst="rect">
            <a:avLst/>
          </a:prstGeom>
        </p:spPr>
        <p:txBody>
          <a:bodyPr wrap="square">
            <a:spAutoFit/>
          </a:bodyPr>
          <a:lstStyle/>
          <a:p>
            <a:pPr algn="ctr"/>
            <a:r>
              <a:rPr lang="ru-RU" sz="2000" b="1" dirty="0">
                <a:solidFill>
                  <a:srgbClr val="002060"/>
                </a:solidFill>
                <a:latin typeface="Arial" panose="020B0604020202020204" pitchFamily="34" charset="0"/>
                <a:cs typeface="Arial" panose="020B0604020202020204" pitchFamily="34" charset="0"/>
              </a:rPr>
              <a:t>Напишите отзыв о последнем спектакле, который Вы посетили.</a:t>
            </a:r>
          </a:p>
          <a:p>
            <a:pPr algn="just"/>
            <a:endParaRPr lang="ru-RU" dirty="0"/>
          </a:p>
          <a:p>
            <a:pPr algn="just"/>
            <a:r>
              <a:rPr lang="ru-RU" dirty="0"/>
              <a:t>1.Отзыв отличается от рецензии прежде всего тем, что в его основе лежат ваши собственные впечатления. Отзыв всегда субъективен, индивидуален. Будьте максимально честны. Вместе с тем постарайтесь быть предельно вежливым – даже если декорации показались вам убогими, а игра актеров – унылой и неискренней, сообщите об этом корректно, не стараясь обидеть. Превосходная степень и определения вроде «великолепный», «изумительный», обилие восклицательных знаков также не украсят отзыв, а, скорее, заставят заподозрить вас в преувеличении. Ваше мнение должно быть обоснованным – голословные утверждения, что спектакль плох или хорошо, ничего о нем не скажут тем, для кого вы пишете отзыв.</a:t>
            </a:r>
          </a:p>
          <a:p>
            <a:pPr algn="just"/>
            <a:r>
              <a:rPr lang="ru-RU" dirty="0"/>
              <a:t> </a:t>
            </a:r>
          </a:p>
          <a:p>
            <a:pPr algn="just"/>
            <a:r>
              <a:rPr lang="ru-RU" dirty="0"/>
              <a:t>2.Не существует четкого плана построения отзыва, но можно выделить несколько ключевых моментов. Прокомментируйте игру актеров, режиссерские ходы, которые показались вам необычными. Не нужно пересказывать сюжет пьесы. Лучше отметьте, что вас поразило, нашло отклик в душе, а что, напротив, не вызвало никаких эмоций. Расскажите, насколько соответствовали вашим представлениям о героях произведения воплощенные актерами образы.</a:t>
            </a:r>
          </a:p>
          <a:p>
            <a:pPr algn="just"/>
            <a:endParaRPr lang="ru-RU" dirty="0"/>
          </a:p>
          <a:p>
            <a:pPr algn="just"/>
            <a:r>
              <a:rPr lang="ru-RU" dirty="0"/>
              <a:t>3.Не бойтесь показаться несведущим – отзыв не требует досконального знания законов театра, тщательного анализа режиссерской работы. Опишите собственное настроение: каким оно было во время просмотра, насколько изменилось к концу спектакля. Возможно, вам захочется сравнить просмотренное представление с другими постановками этого произведения, если вы видели их ранее.</a:t>
            </a:r>
          </a:p>
          <a:p>
            <a:pPr algn="just"/>
            <a:r>
              <a:rPr lang="ru-RU" dirty="0"/>
              <a:t> </a:t>
            </a:r>
          </a:p>
          <a:p>
            <a:pPr algn="just"/>
            <a:r>
              <a:rPr lang="ru-RU" dirty="0"/>
              <a:t>4.Представьте, что другой человек будет принимать решение, смотреть ему этот спектакль или нет, на основании вашего отзыва. Пусть тот, кто его прочитает, проникнется атмосферой в зале, чувствами зрителей, захочет увидеть то же, что и вы, или решит не терять времени зря.</a:t>
            </a:r>
            <a:endParaRPr lang="cs-CZ" dirty="0"/>
          </a:p>
        </p:txBody>
      </p:sp>
    </p:spTree>
    <p:extLst>
      <p:ext uri="{BB962C8B-B14F-4D97-AF65-F5344CB8AC3E}">
        <p14:creationId xmlns:p14="http://schemas.microsoft.com/office/powerpoint/2010/main" val="27483008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Obdélník 1">
            <a:extLst>
              <a:ext uri="{FF2B5EF4-FFF2-40B4-BE49-F238E27FC236}">
                <a16:creationId xmlns:a16="http://schemas.microsoft.com/office/drawing/2014/main" id="{5A60079E-356B-49A8-914D-45454AE9ACDF}"/>
              </a:ext>
            </a:extLst>
          </p:cNvPr>
          <p:cNvSpPr/>
          <p:nvPr/>
        </p:nvSpPr>
        <p:spPr>
          <a:xfrm>
            <a:off x="0" y="0"/>
            <a:ext cx="10058400" cy="7109639"/>
          </a:xfrm>
          <a:prstGeom prst="rect">
            <a:avLst/>
          </a:prstGeom>
        </p:spPr>
        <p:txBody>
          <a:bodyPr wrap="square">
            <a:spAutoFit/>
          </a:bodyPr>
          <a:lstStyle/>
          <a:p>
            <a:pPr algn="just"/>
            <a:r>
              <a:rPr lang="ru-RU" sz="1900" b="1" dirty="0">
                <a:latin typeface="Arial" panose="020B0604020202020204" pitchFamily="34" charset="0"/>
                <a:cs typeface="Arial" panose="020B0604020202020204" pitchFamily="34" charset="0"/>
              </a:rPr>
              <a:t>Система актёрского мастерства Станиславского </a:t>
            </a:r>
            <a:r>
              <a:rPr lang="ru-RU" sz="1900" dirty="0">
                <a:latin typeface="Arial" panose="020B0604020202020204" pitchFamily="34" charset="0"/>
                <a:cs typeface="Arial" panose="020B0604020202020204" pitchFamily="34" charset="0"/>
              </a:rPr>
              <a:t>- один из наших национальных брендов, всем известно крылатое «Не верю!», но принципы системы Станиславского знают единицы. Попробуем разобраться!</a:t>
            </a:r>
          </a:p>
          <a:p>
            <a:pPr algn="just"/>
            <a:r>
              <a:rPr lang="ru-RU" sz="1900" b="1" dirty="0">
                <a:latin typeface="Arial" panose="020B0604020202020204" pitchFamily="34" charset="0"/>
                <a:cs typeface="Arial" panose="020B0604020202020204" pitchFamily="34" charset="0"/>
              </a:rPr>
              <a:t>1. Действие – основа сценического искусства. </a:t>
            </a:r>
            <a:r>
              <a:rPr lang="ru-RU" sz="1900" dirty="0">
                <a:latin typeface="Arial" panose="020B0604020202020204" pitchFamily="34" charset="0"/>
                <a:cs typeface="Arial" panose="020B0604020202020204" pitchFamily="34" charset="0"/>
              </a:rPr>
              <a:t>Спектакль плетётся из действий, каждое действие должно вести к достижению определённой цели. Кроме того, актёр должен строить свою роль, должен играть не посредством имитации эмоций героя, потому что таким образом он будет выглядеть фальшиво или прибегнет к использованию штампов, которые разрушают восприятие его роли. Актёр должен выстраивать цепочку элементарных физических действий. Физическое действие родит внутреннее переживание, которое получится не выстраданным, а естественным, правдивым.</a:t>
            </a:r>
          </a:p>
          <a:p>
            <a:pPr algn="just"/>
            <a:r>
              <a:rPr lang="ru-RU" sz="1900" b="1" dirty="0">
                <a:latin typeface="Arial" panose="020B0604020202020204" pitchFamily="34" charset="0"/>
                <a:cs typeface="Arial" panose="020B0604020202020204" pitchFamily="34" charset="0"/>
              </a:rPr>
              <a:t>2. Не играть, а жить. </a:t>
            </a:r>
            <a:r>
              <a:rPr lang="ru-RU" sz="1900" dirty="0">
                <a:latin typeface="Arial" panose="020B0604020202020204" pitchFamily="34" charset="0"/>
                <a:cs typeface="Arial" panose="020B0604020202020204" pitchFamily="34" charset="0"/>
              </a:rPr>
              <a:t>На сцене нужно не играть роль, а жить ею.</a:t>
            </a:r>
          </a:p>
          <a:p>
            <a:pPr algn="just"/>
            <a:r>
              <a:rPr lang="ru-RU" sz="1900" b="1" dirty="0">
                <a:latin typeface="Arial" panose="020B0604020202020204" pitchFamily="34" charset="0"/>
                <a:cs typeface="Arial" panose="020B0604020202020204" pitchFamily="34" charset="0"/>
              </a:rPr>
              <a:t>3. Анализ. </a:t>
            </a:r>
            <a:r>
              <a:rPr lang="ru-RU" sz="1900" dirty="0">
                <a:latin typeface="Arial" panose="020B0604020202020204" pitchFamily="34" charset="0"/>
                <a:cs typeface="Arial" panose="020B0604020202020204" pitchFamily="34" charset="0"/>
              </a:rPr>
              <a:t>Мы не склонны анализировать свои эмоции, тем более элементарные: что чувствуем, когда едим, когда сидим, идём, говорим. Актёр же должен быть ещё и исследователем. Такие наблюдения должны войти в привычку. </a:t>
            </a:r>
          </a:p>
          <a:p>
            <a:pPr algn="just"/>
            <a:r>
              <a:rPr lang="ru-RU" sz="1900" b="1" dirty="0">
                <a:latin typeface="Arial" panose="020B0604020202020204" pitchFamily="34" charset="0"/>
                <a:cs typeface="Arial" panose="020B0604020202020204" pitchFamily="34" charset="0"/>
              </a:rPr>
              <a:t>4. Простота, логика и последовательность.</a:t>
            </a:r>
          </a:p>
          <a:p>
            <a:pPr algn="just"/>
            <a:r>
              <a:rPr lang="ru-RU" sz="1900" b="1" dirty="0">
                <a:latin typeface="Arial" panose="020B0604020202020204" pitchFamily="34" charset="0"/>
                <a:cs typeface="Arial" panose="020B0604020202020204" pitchFamily="34" charset="0"/>
              </a:rPr>
              <a:t>5. Сверхзадача и сквозное действие. </a:t>
            </a:r>
            <a:r>
              <a:rPr lang="ru-RU" sz="1900" dirty="0">
                <a:latin typeface="Arial" panose="020B0604020202020204" pitchFamily="34" charset="0"/>
                <a:cs typeface="Arial" panose="020B0604020202020204" pitchFamily="34" charset="0"/>
              </a:rPr>
              <a:t>Ни режиссёр, ни актёры не должны пренебрегать идеей автора пьесы в угоду своим мыслям, убеждениям. Сверхзадача труппы заключается в том, чтобы выразить главную идею произведения. В этом – главная цель спектакля. </a:t>
            </a:r>
          </a:p>
          <a:p>
            <a:pPr algn="just"/>
            <a:r>
              <a:rPr lang="ru-RU" sz="1900" b="1" dirty="0">
                <a:latin typeface="Arial" panose="020B0604020202020204" pitchFamily="34" charset="0"/>
                <a:cs typeface="Arial" panose="020B0604020202020204" pitchFamily="34" charset="0"/>
              </a:rPr>
              <a:t>6. Коллективность. </a:t>
            </a:r>
            <a:r>
              <a:rPr lang="ru-RU" sz="1900" dirty="0">
                <a:latin typeface="Arial" panose="020B0604020202020204" pitchFamily="34" charset="0"/>
                <a:cs typeface="Arial" panose="020B0604020202020204" pitchFamily="34" charset="0"/>
              </a:rPr>
              <a:t>Сверхзадача достижима, когда все участники коллектива объединяют свои усилия в работе над спектаклем. </a:t>
            </a:r>
          </a:p>
          <a:p>
            <a:pPr algn="just"/>
            <a:r>
              <a:rPr lang="ru-RU" sz="1900" b="1" dirty="0">
                <a:latin typeface="Arial" panose="020B0604020202020204" pitchFamily="34" charset="0"/>
                <a:cs typeface="Arial" panose="020B0604020202020204" pitchFamily="34" charset="0"/>
              </a:rPr>
              <a:t>7. Воспитание театром. </a:t>
            </a:r>
            <a:r>
              <a:rPr lang="ru-RU" sz="1900" dirty="0">
                <a:latin typeface="Arial" panose="020B0604020202020204" pitchFamily="34" charset="0"/>
                <a:cs typeface="Arial" panose="020B0604020202020204" pitchFamily="34" charset="0"/>
              </a:rPr>
              <a:t>Искусство должно воспитывать. Во-первых, воспитывать тех, кто им занимается, творческую группу. Во-вторых, воспитывать зрителей. </a:t>
            </a:r>
          </a:p>
        </p:txBody>
      </p:sp>
      <p:pic>
        <p:nvPicPr>
          <p:cNvPr id="3" name="Obrázek 2">
            <a:extLst>
              <a:ext uri="{FF2B5EF4-FFF2-40B4-BE49-F238E27FC236}">
                <a16:creationId xmlns:a16="http://schemas.microsoft.com/office/drawing/2014/main" id="{9DC39214-FF5C-41A1-854C-40FDE4F0A6E4}"/>
              </a:ext>
            </a:extLst>
          </p:cNvPr>
          <p:cNvPicPr>
            <a:picLocks noChangeAspect="1"/>
          </p:cNvPicPr>
          <p:nvPr/>
        </p:nvPicPr>
        <p:blipFill>
          <a:blip r:embed="rId2"/>
          <a:stretch>
            <a:fillRect/>
          </a:stretch>
        </p:blipFill>
        <p:spPr>
          <a:xfrm>
            <a:off x="10058401" y="0"/>
            <a:ext cx="2133600" cy="2833858"/>
          </a:xfrm>
          <a:prstGeom prst="rect">
            <a:avLst/>
          </a:prstGeom>
        </p:spPr>
      </p:pic>
      <p:sp>
        <p:nvSpPr>
          <p:cNvPr id="4" name="TextovéPole 3">
            <a:extLst>
              <a:ext uri="{FF2B5EF4-FFF2-40B4-BE49-F238E27FC236}">
                <a16:creationId xmlns:a16="http://schemas.microsoft.com/office/drawing/2014/main" id="{3F7CB41C-2FC8-4CE4-B364-5F224F41810A}"/>
              </a:ext>
            </a:extLst>
          </p:cNvPr>
          <p:cNvSpPr txBox="1"/>
          <p:nvPr/>
        </p:nvSpPr>
        <p:spPr>
          <a:xfrm>
            <a:off x="10373033" y="3008671"/>
            <a:ext cx="1818968" cy="1785104"/>
          </a:xfrm>
          <a:prstGeom prst="rect">
            <a:avLst/>
          </a:prstGeom>
          <a:noFill/>
          <a:ln>
            <a:solidFill>
              <a:srgbClr val="002060"/>
            </a:solidFill>
          </a:ln>
        </p:spPr>
        <p:txBody>
          <a:bodyPr wrap="square" rtlCol="0">
            <a:spAutoFit/>
          </a:bodyPr>
          <a:lstStyle/>
          <a:p>
            <a:r>
              <a:rPr lang="ru-RU" sz="2200" dirty="0">
                <a:solidFill>
                  <a:srgbClr val="002060"/>
                </a:solidFill>
                <a:latin typeface="Arial" panose="020B0604020202020204" pitchFamily="34" charset="0"/>
                <a:cs typeface="Arial" panose="020B0604020202020204" pitchFamily="34" charset="0"/>
              </a:rPr>
              <a:t>Как Вы относитесь к системе Станислав-</a:t>
            </a:r>
            <a:r>
              <a:rPr lang="ru-RU" sz="2200" dirty="0" err="1">
                <a:solidFill>
                  <a:srgbClr val="002060"/>
                </a:solidFill>
                <a:latin typeface="Arial" panose="020B0604020202020204" pitchFamily="34" charset="0"/>
                <a:cs typeface="Arial" panose="020B0604020202020204" pitchFamily="34" charset="0"/>
              </a:rPr>
              <a:t>ского</a:t>
            </a:r>
            <a:r>
              <a:rPr lang="ru-RU" sz="2200" dirty="0">
                <a:solidFill>
                  <a:srgbClr val="002060"/>
                </a:solidFill>
                <a:latin typeface="Arial" panose="020B0604020202020204" pitchFamily="34" charset="0"/>
                <a:cs typeface="Arial" panose="020B0604020202020204" pitchFamily="34" charset="0"/>
              </a:rPr>
              <a:t>?</a:t>
            </a:r>
            <a:endParaRPr lang="cs-CZ" sz="22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8516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8">
            <a:extLst>
              <a:ext uri="{FF2B5EF4-FFF2-40B4-BE49-F238E27FC236}">
                <a16:creationId xmlns:a16="http://schemas.microsoft.com/office/drawing/2014/main" id="{A0C4E948-0840-4F2B-BEC6-409AC7D82E8A}"/>
              </a:ext>
            </a:extLst>
          </p:cNvPr>
          <p:cNvPicPr/>
          <p:nvPr/>
        </p:nvPicPr>
        <p:blipFill rotWithShape="1">
          <a:blip r:embed="rId2">
            <a:extLst>
              <a:ext uri="{28A0092B-C50C-407E-A947-70E740481C1C}">
                <a14:useLocalDpi xmlns:a14="http://schemas.microsoft.com/office/drawing/2010/main" val="0"/>
              </a:ext>
            </a:extLst>
          </a:blip>
          <a:srcRect l="7303" t="28014" r="9737" b="43466"/>
          <a:stretch/>
        </p:blipFill>
        <p:spPr bwMode="auto">
          <a:xfrm>
            <a:off x="26632" y="354406"/>
            <a:ext cx="8398276" cy="5220070"/>
          </a:xfrm>
          <a:prstGeom prst="rect">
            <a:avLst/>
          </a:prstGeom>
          <a:noFill/>
          <a:ln>
            <a:solidFill>
              <a:srgbClr val="002060"/>
            </a:solidFill>
          </a:ln>
          <a:extLst>
            <a:ext uri="{53640926-AAD7-44D8-BBD7-CCE9431645EC}">
              <a14:shadowObscured xmlns:a14="http://schemas.microsoft.com/office/drawing/2010/main"/>
            </a:ext>
          </a:extLst>
        </p:spPr>
      </p:pic>
      <p:sp>
        <p:nvSpPr>
          <p:cNvPr id="3" name="TextovéPole 2">
            <a:extLst>
              <a:ext uri="{FF2B5EF4-FFF2-40B4-BE49-F238E27FC236}">
                <a16:creationId xmlns:a16="http://schemas.microsoft.com/office/drawing/2014/main" id="{9E05C786-5274-40EF-B4ED-468A9CEB8634}"/>
              </a:ext>
            </a:extLst>
          </p:cNvPr>
          <p:cNvSpPr txBox="1"/>
          <p:nvPr/>
        </p:nvSpPr>
        <p:spPr>
          <a:xfrm>
            <a:off x="9182470" y="1076846"/>
            <a:ext cx="3009530" cy="1200329"/>
          </a:xfrm>
          <a:prstGeom prst="rect">
            <a:avLst/>
          </a:prstGeom>
          <a:noFill/>
        </p:spPr>
        <p:txBody>
          <a:bodyPr wrap="square" rtlCol="0">
            <a:spAutoFit/>
          </a:bodyPr>
          <a:lstStyle/>
          <a:p>
            <a:r>
              <a:rPr lang="ru-RU" b="1" dirty="0" err="1"/>
              <a:t>Татуирование</a:t>
            </a:r>
            <a:r>
              <a:rPr lang="ru-RU" b="1" dirty="0"/>
              <a:t> не новый вид искусства, а искажение естественного облика человека.</a:t>
            </a:r>
            <a:endParaRPr lang="cs-CZ" b="1" dirty="0"/>
          </a:p>
        </p:txBody>
      </p:sp>
      <p:sp>
        <p:nvSpPr>
          <p:cNvPr id="5" name="TextovéPole 4">
            <a:extLst>
              <a:ext uri="{FF2B5EF4-FFF2-40B4-BE49-F238E27FC236}">
                <a16:creationId xmlns:a16="http://schemas.microsoft.com/office/drawing/2014/main" id="{1D10DCF1-43C3-485B-8685-A5AB8B9C5921}"/>
              </a:ext>
            </a:extLst>
          </p:cNvPr>
          <p:cNvSpPr txBox="1"/>
          <p:nvPr/>
        </p:nvSpPr>
        <p:spPr>
          <a:xfrm>
            <a:off x="8424908" y="2261894"/>
            <a:ext cx="3124940" cy="646331"/>
          </a:xfrm>
          <a:prstGeom prst="rect">
            <a:avLst/>
          </a:prstGeom>
          <a:noFill/>
        </p:spPr>
        <p:txBody>
          <a:bodyPr wrap="square" rtlCol="0">
            <a:spAutoFit/>
          </a:bodyPr>
          <a:lstStyle/>
          <a:p>
            <a:r>
              <a:rPr lang="ru-RU" b="1" dirty="0"/>
              <a:t>Фотореализм – это лишь неполноценный натурализм.</a:t>
            </a:r>
            <a:endParaRPr lang="cs-CZ" b="1" dirty="0"/>
          </a:p>
        </p:txBody>
      </p:sp>
      <p:sp>
        <p:nvSpPr>
          <p:cNvPr id="6" name="Obdélník 5">
            <a:extLst>
              <a:ext uri="{FF2B5EF4-FFF2-40B4-BE49-F238E27FC236}">
                <a16:creationId xmlns:a16="http://schemas.microsoft.com/office/drawing/2014/main" id="{4600D83D-DBE2-47FA-A43F-703F95276E0A}"/>
              </a:ext>
            </a:extLst>
          </p:cNvPr>
          <p:cNvSpPr/>
          <p:nvPr/>
        </p:nvSpPr>
        <p:spPr>
          <a:xfrm>
            <a:off x="8700116" y="2964441"/>
            <a:ext cx="3675357" cy="646331"/>
          </a:xfrm>
          <a:prstGeom prst="rect">
            <a:avLst/>
          </a:prstGeom>
        </p:spPr>
        <p:txBody>
          <a:bodyPr wrap="square">
            <a:spAutoFit/>
          </a:bodyPr>
          <a:lstStyle/>
          <a:p>
            <a:r>
              <a:rPr lang="ru-RU" b="1" dirty="0"/>
              <a:t>Рисование на грязных машинах – детское чудачество для взрослых</a:t>
            </a:r>
            <a:r>
              <a:rPr lang="ru-RU" dirty="0"/>
              <a:t>.</a:t>
            </a:r>
          </a:p>
        </p:txBody>
      </p:sp>
      <p:sp>
        <p:nvSpPr>
          <p:cNvPr id="7" name="Obdélník 6">
            <a:extLst>
              <a:ext uri="{FF2B5EF4-FFF2-40B4-BE49-F238E27FC236}">
                <a16:creationId xmlns:a16="http://schemas.microsoft.com/office/drawing/2014/main" id="{5666BE25-2A2C-4A8C-ACD8-5EFE84D9EC20}"/>
              </a:ext>
            </a:extLst>
          </p:cNvPr>
          <p:cNvSpPr/>
          <p:nvPr/>
        </p:nvSpPr>
        <p:spPr>
          <a:xfrm>
            <a:off x="8528380" y="3804289"/>
            <a:ext cx="3468210" cy="923330"/>
          </a:xfrm>
          <a:prstGeom prst="rect">
            <a:avLst/>
          </a:prstGeom>
        </p:spPr>
        <p:txBody>
          <a:bodyPr wrap="square">
            <a:spAutoFit/>
          </a:bodyPr>
          <a:lstStyle/>
          <a:p>
            <a:r>
              <a:rPr lang="ru-RU" b="1" dirty="0"/>
              <a:t>Использование жидкостей организма в искусстве – отвратительно.</a:t>
            </a:r>
          </a:p>
        </p:txBody>
      </p:sp>
      <p:sp useBgFill="1">
        <p:nvSpPr>
          <p:cNvPr id="8" name="TextovéPole 7">
            <a:extLst>
              <a:ext uri="{FF2B5EF4-FFF2-40B4-BE49-F238E27FC236}">
                <a16:creationId xmlns:a16="http://schemas.microsoft.com/office/drawing/2014/main" id="{65340200-DC5A-4F3A-BFE7-1A7A8BC9DFCE}"/>
              </a:ext>
            </a:extLst>
          </p:cNvPr>
          <p:cNvSpPr txBox="1"/>
          <p:nvPr/>
        </p:nvSpPr>
        <p:spPr>
          <a:xfrm>
            <a:off x="9395535" y="4743789"/>
            <a:ext cx="2796465" cy="923330"/>
          </a:xfrm>
          <a:prstGeom prst="rect">
            <a:avLst/>
          </a:prstGeom>
        </p:spPr>
        <p:txBody>
          <a:bodyPr wrap="square" rtlCol="0">
            <a:spAutoFit/>
          </a:bodyPr>
          <a:lstStyle/>
          <a:p>
            <a:r>
              <a:rPr lang="ru-RU" b="1" dirty="0" err="1"/>
              <a:t>Бодиарт</a:t>
            </a:r>
            <a:r>
              <a:rPr lang="ru-RU" b="1" dirty="0"/>
              <a:t> говорит только об отсутствии новых идей.</a:t>
            </a:r>
            <a:endParaRPr lang="cs-CZ" b="1" dirty="0"/>
          </a:p>
        </p:txBody>
      </p:sp>
      <p:sp>
        <p:nvSpPr>
          <p:cNvPr id="9" name="Obdélník 8">
            <a:extLst>
              <a:ext uri="{FF2B5EF4-FFF2-40B4-BE49-F238E27FC236}">
                <a16:creationId xmlns:a16="http://schemas.microsoft.com/office/drawing/2014/main" id="{07A5D7F2-FC7F-429B-B28A-C639903F266C}"/>
              </a:ext>
            </a:extLst>
          </p:cNvPr>
          <p:cNvSpPr/>
          <p:nvPr/>
        </p:nvSpPr>
        <p:spPr>
          <a:xfrm>
            <a:off x="26632" y="5644874"/>
            <a:ext cx="3195204" cy="646331"/>
          </a:xfrm>
          <a:prstGeom prst="rect">
            <a:avLst/>
          </a:prstGeom>
        </p:spPr>
        <p:txBody>
          <a:bodyPr wrap="square">
            <a:spAutoFit/>
          </a:bodyPr>
          <a:lstStyle/>
          <a:p>
            <a:r>
              <a:rPr lang="ru-RU" b="1" dirty="0"/>
              <a:t>Резьба по книгам – искусство для тех, кто не умеет читать.</a:t>
            </a:r>
            <a:endParaRPr lang="cs-CZ" b="1" dirty="0"/>
          </a:p>
        </p:txBody>
      </p:sp>
      <p:sp useBgFill="1">
        <p:nvSpPr>
          <p:cNvPr id="10" name="Obdélník 9">
            <a:extLst>
              <a:ext uri="{FF2B5EF4-FFF2-40B4-BE49-F238E27FC236}">
                <a16:creationId xmlns:a16="http://schemas.microsoft.com/office/drawing/2014/main" id="{46199F69-DBF0-4E8A-AC38-E3E4DA89EE6E}"/>
              </a:ext>
            </a:extLst>
          </p:cNvPr>
          <p:cNvSpPr/>
          <p:nvPr/>
        </p:nvSpPr>
        <p:spPr>
          <a:xfrm>
            <a:off x="6518966" y="5644874"/>
            <a:ext cx="4018829" cy="923330"/>
          </a:xfrm>
          <a:prstGeom prst="rect">
            <a:avLst/>
          </a:prstGeom>
        </p:spPr>
        <p:txBody>
          <a:bodyPr wrap="square">
            <a:spAutoFit/>
          </a:bodyPr>
          <a:lstStyle/>
          <a:p>
            <a:r>
              <a:rPr lang="ru-RU" b="1" dirty="0"/>
              <a:t>Песчаная и ледяная скульптура. Разве искусство не должно стремиться к вечности?</a:t>
            </a:r>
            <a:endParaRPr lang="cs-CZ" b="1" dirty="0"/>
          </a:p>
        </p:txBody>
      </p:sp>
      <p:sp>
        <p:nvSpPr>
          <p:cNvPr id="11" name="TextovéPole 10">
            <a:extLst>
              <a:ext uri="{FF2B5EF4-FFF2-40B4-BE49-F238E27FC236}">
                <a16:creationId xmlns:a16="http://schemas.microsoft.com/office/drawing/2014/main" id="{D5933629-2D5E-4848-ABD1-9B29803C9E80}"/>
              </a:ext>
            </a:extLst>
          </p:cNvPr>
          <p:cNvSpPr txBox="1"/>
          <p:nvPr/>
        </p:nvSpPr>
        <p:spPr>
          <a:xfrm>
            <a:off x="3134402" y="5968039"/>
            <a:ext cx="3195204" cy="923330"/>
          </a:xfrm>
          <a:prstGeom prst="rect">
            <a:avLst/>
          </a:prstGeom>
          <a:noFill/>
        </p:spPr>
        <p:txBody>
          <a:bodyPr wrap="square" rtlCol="0">
            <a:spAutoFit/>
          </a:bodyPr>
          <a:lstStyle/>
          <a:p>
            <a:r>
              <a:rPr lang="ru-RU" b="1" dirty="0"/>
              <a:t>Перформанс и хеппенинг это просто агрессивная провокация.</a:t>
            </a:r>
            <a:endParaRPr lang="cs-CZ" b="1" dirty="0"/>
          </a:p>
        </p:txBody>
      </p:sp>
      <p:sp useBgFill="1">
        <p:nvSpPr>
          <p:cNvPr id="12" name="TextovéPole 11">
            <a:extLst>
              <a:ext uri="{FF2B5EF4-FFF2-40B4-BE49-F238E27FC236}">
                <a16:creationId xmlns:a16="http://schemas.microsoft.com/office/drawing/2014/main" id="{BA31443D-0660-41FD-9725-ABBC3FD4221B}"/>
              </a:ext>
            </a:extLst>
          </p:cNvPr>
          <p:cNvSpPr txBox="1"/>
          <p:nvPr/>
        </p:nvSpPr>
        <p:spPr>
          <a:xfrm>
            <a:off x="2566219" y="56758"/>
            <a:ext cx="9599149" cy="923330"/>
          </a:xfrm>
          <a:prstGeom prst="rect">
            <a:avLst/>
          </a:prstGeom>
          <a:ln>
            <a:solidFill>
              <a:srgbClr val="002060"/>
            </a:solidFill>
          </a:ln>
        </p:spPr>
        <p:txBody>
          <a:bodyPr wrap="square" rtlCol="0">
            <a:spAutoFit/>
          </a:bodyPr>
          <a:lstStyle/>
          <a:p>
            <a:r>
              <a:rPr lang="ru-RU" b="1" dirty="0">
                <a:latin typeface="Arial" panose="020B0604020202020204" pitchFamily="34" charset="0"/>
                <a:cs typeface="Arial" panose="020B0604020202020204" pitchFamily="34" charset="0"/>
              </a:rPr>
              <a:t>Прочитайте текст. Где по Вашему мнению проходит граница искусства? Опровергните или обоснуйте скептические высказывания о современных видах искусства.</a:t>
            </a:r>
            <a:endParaRPr lang="cs-CZ"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24478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C601672-092F-42B4-AF37-535402A9CFC2}"/>
              </a:ext>
            </a:extLst>
          </p:cNvPr>
          <p:cNvPicPr>
            <a:picLocks noChangeAspect="1"/>
          </p:cNvPicPr>
          <p:nvPr/>
        </p:nvPicPr>
        <p:blipFill>
          <a:blip r:embed="rId2"/>
          <a:stretch>
            <a:fillRect/>
          </a:stretch>
        </p:blipFill>
        <p:spPr>
          <a:xfrm>
            <a:off x="0" y="1897626"/>
            <a:ext cx="7428161" cy="4960374"/>
          </a:xfrm>
          <a:prstGeom prst="rect">
            <a:avLst/>
          </a:prstGeom>
          <a:ln>
            <a:solidFill>
              <a:srgbClr val="002060"/>
            </a:solidFill>
          </a:ln>
        </p:spPr>
      </p:pic>
      <p:sp useBgFill="1">
        <p:nvSpPr>
          <p:cNvPr id="3" name="TextovéPole 2">
            <a:extLst>
              <a:ext uri="{FF2B5EF4-FFF2-40B4-BE49-F238E27FC236}">
                <a16:creationId xmlns:a16="http://schemas.microsoft.com/office/drawing/2014/main" id="{21AEB3D5-57EC-4D7F-9E7C-951F0F773FC0}"/>
              </a:ext>
            </a:extLst>
          </p:cNvPr>
          <p:cNvSpPr txBox="1"/>
          <p:nvPr/>
        </p:nvSpPr>
        <p:spPr>
          <a:xfrm>
            <a:off x="1592827" y="167148"/>
            <a:ext cx="9232489" cy="430887"/>
          </a:xfrm>
          <a:prstGeom prst="rect">
            <a:avLst/>
          </a:prstGeom>
        </p:spPr>
        <p:txBody>
          <a:bodyPr wrap="square" rtlCol="0">
            <a:spAutoFit/>
          </a:bodyPr>
          <a:lstStyle/>
          <a:p>
            <a:r>
              <a:rPr lang="ru-RU" sz="2200" b="1" dirty="0">
                <a:solidFill>
                  <a:srgbClr val="002060"/>
                </a:solidFill>
                <a:latin typeface="Arial" panose="020B0604020202020204" pitchFamily="34" charset="0"/>
                <a:cs typeface="Arial" panose="020B0604020202020204" pitchFamily="34" charset="0"/>
              </a:rPr>
              <a:t>Опишите Большой театр. А как выглядит Ваш любимый театр?</a:t>
            </a:r>
            <a:endParaRPr lang="cs-CZ" sz="2200" b="1" dirty="0">
              <a:solidFill>
                <a:srgbClr val="002060"/>
              </a:solidFill>
              <a:latin typeface="Arial" panose="020B0604020202020204" pitchFamily="34" charset="0"/>
              <a:cs typeface="Arial" panose="020B0604020202020204" pitchFamily="34" charset="0"/>
            </a:endParaRPr>
          </a:p>
        </p:txBody>
      </p:sp>
      <p:pic>
        <p:nvPicPr>
          <p:cNvPr id="4" name="Obrázek 3">
            <a:extLst>
              <a:ext uri="{FF2B5EF4-FFF2-40B4-BE49-F238E27FC236}">
                <a16:creationId xmlns:a16="http://schemas.microsoft.com/office/drawing/2014/main" id="{01D89B93-5FC8-49E6-BEA0-4A4E0EBCDF74}"/>
              </a:ext>
            </a:extLst>
          </p:cNvPr>
          <p:cNvPicPr>
            <a:picLocks noChangeAspect="1"/>
          </p:cNvPicPr>
          <p:nvPr/>
        </p:nvPicPr>
        <p:blipFill>
          <a:blip r:embed="rId3"/>
          <a:stretch>
            <a:fillRect/>
          </a:stretch>
        </p:blipFill>
        <p:spPr>
          <a:xfrm>
            <a:off x="6717812" y="598036"/>
            <a:ext cx="5474187" cy="3079230"/>
          </a:xfrm>
          <a:prstGeom prst="rect">
            <a:avLst/>
          </a:prstGeom>
          <a:ln>
            <a:solidFill>
              <a:srgbClr val="002060"/>
            </a:solidFill>
          </a:ln>
        </p:spPr>
      </p:pic>
      <p:pic>
        <p:nvPicPr>
          <p:cNvPr id="5" name="Obrázek 4">
            <a:extLst>
              <a:ext uri="{FF2B5EF4-FFF2-40B4-BE49-F238E27FC236}">
                <a16:creationId xmlns:a16="http://schemas.microsoft.com/office/drawing/2014/main" id="{17397F37-B1EE-4585-AA3F-47C1EDB1AE18}"/>
              </a:ext>
            </a:extLst>
          </p:cNvPr>
          <p:cNvPicPr>
            <a:picLocks noChangeAspect="1"/>
          </p:cNvPicPr>
          <p:nvPr/>
        </p:nvPicPr>
        <p:blipFill>
          <a:blip r:embed="rId4"/>
          <a:stretch>
            <a:fillRect/>
          </a:stretch>
        </p:blipFill>
        <p:spPr>
          <a:xfrm>
            <a:off x="7428162" y="3687883"/>
            <a:ext cx="4763838" cy="3170118"/>
          </a:xfrm>
          <a:prstGeom prst="rect">
            <a:avLst/>
          </a:prstGeom>
          <a:ln>
            <a:solidFill>
              <a:srgbClr val="002060"/>
            </a:solidFill>
          </a:ln>
        </p:spPr>
      </p:pic>
    </p:spTree>
    <p:extLst>
      <p:ext uri="{BB962C8B-B14F-4D97-AF65-F5344CB8AC3E}">
        <p14:creationId xmlns:p14="http://schemas.microsoft.com/office/powerpoint/2010/main" val="663391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Obdélník 1">
            <a:extLst>
              <a:ext uri="{FF2B5EF4-FFF2-40B4-BE49-F238E27FC236}">
                <a16:creationId xmlns:a16="http://schemas.microsoft.com/office/drawing/2014/main" id="{A5BD36DF-287F-4473-B709-7C717EA1F882}"/>
              </a:ext>
            </a:extLst>
          </p:cNvPr>
          <p:cNvSpPr/>
          <p:nvPr/>
        </p:nvSpPr>
        <p:spPr>
          <a:xfrm>
            <a:off x="0" y="-159306"/>
            <a:ext cx="12192000" cy="7017306"/>
          </a:xfrm>
          <a:prstGeom prst="rect">
            <a:avLst/>
          </a:prstGeom>
        </p:spPr>
        <p:txBody>
          <a:bodyPr wrap="square">
            <a:spAutoFit/>
          </a:bodyPr>
          <a:lstStyle/>
          <a:p>
            <a:r>
              <a:rPr lang="ru-RU" b="1" dirty="0">
                <a:latin typeface="Arial" panose="020B0604020202020204" pitchFamily="34" charset="0"/>
                <a:cs typeface="Arial" panose="020B0604020202020204" pitchFamily="34" charset="0"/>
              </a:rPr>
              <a:t>Даниил Хармс (пьеса) 					</a:t>
            </a:r>
            <a:r>
              <a:rPr lang="ru-RU" sz="2000" b="1" dirty="0">
                <a:solidFill>
                  <a:srgbClr val="002060"/>
                </a:solidFill>
                <a:latin typeface="Arial" panose="020B0604020202020204" pitchFamily="34" charset="0"/>
                <a:cs typeface="Arial" panose="020B0604020202020204" pitchFamily="34" charset="0"/>
              </a:rPr>
              <a:t>А какое Ваше любимое драматическое произведение?</a:t>
            </a:r>
          </a:p>
          <a:p>
            <a:endParaRPr lang="ru-RU" b="1" dirty="0">
              <a:latin typeface="Arial" panose="020B0604020202020204" pitchFamily="34" charset="0"/>
              <a:cs typeface="Arial" panose="020B0604020202020204" pitchFamily="34" charset="0"/>
            </a:endParaRPr>
          </a:p>
          <a:p>
            <a:r>
              <a:rPr lang="ru-RU" b="1" dirty="0">
                <a:latin typeface="Arial" panose="020B0604020202020204" pitchFamily="34" charset="0"/>
                <a:cs typeface="Arial" panose="020B0604020202020204" pitchFamily="34" charset="0"/>
              </a:rPr>
              <a:t>ЧЕТЫРЕ ИЛЛЮСТРАЦИИ ТОГО, КАК НОВАЯ ИДЕЯ ОГОРАШИВАЕТ ЧЕЛОВЕКА, К НЕЙ НЕ ПОДГОТОВЛЕННОГО</a:t>
            </a:r>
          </a:p>
          <a:p>
            <a:r>
              <a:rPr lang="ru-RU" dirty="0">
                <a:latin typeface="Arial" panose="020B0604020202020204" pitchFamily="34" charset="0"/>
                <a:cs typeface="Arial" panose="020B0604020202020204" pitchFamily="34" charset="0"/>
              </a:rPr>
              <a:t>I </a:t>
            </a:r>
          </a:p>
          <a:p>
            <a:r>
              <a:rPr lang="ru-RU" dirty="0">
                <a:latin typeface="Arial" panose="020B0604020202020204" pitchFamily="34" charset="0"/>
                <a:cs typeface="Arial" panose="020B0604020202020204" pitchFamily="34" charset="0"/>
              </a:rPr>
              <a:t>Писатель: Я писатель. </a:t>
            </a:r>
          </a:p>
          <a:p>
            <a:r>
              <a:rPr lang="ru-RU" dirty="0">
                <a:latin typeface="Arial" panose="020B0604020202020204" pitchFamily="34" charset="0"/>
                <a:cs typeface="Arial" panose="020B0604020202020204" pitchFamily="34" charset="0"/>
              </a:rPr>
              <a:t>Читатель: А по-моему, ты г...о! </a:t>
            </a:r>
          </a:p>
          <a:p>
            <a:r>
              <a:rPr lang="ru-RU" dirty="0">
                <a:latin typeface="Arial" panose="020B0604020202020204" pitchFamily="34" charset="0"/>
                <a:cs typeface="Arial" panose="020B0604020202020204" pitchFamily="34" charset="0"/>
              </a:rPr>
              <a:t>Писатель стоит несколько минут потрясенный этой новой идеей и падает замертво. Его выносят.</a:t>
            </a:r>
          </a:p>
          <a:p>
            <a:endParaRPr lang="ru-RU" dirty="0">
              <a:latin typeface="Arial" panose="020B0604020202020204" pitchFamily="34" charset="0"/>
              <a:cs typeface="Arial" panose="020B0604020202020204" pitchFamily="34" charset="0"/>
            </a:endParaRPr>
          </a:p>
          <a:p>
            <a:r>
              <a:rPr lang="ru-RU" dirty="0">
                <a:latin typeface="Arial" panose="020B0604020202020204" pitchFamily="34" charset="0"/>
                <a:cs typeface="Arial" panose="020B0604020202020204" pitchFamily="34" charset="0"/>
              </a:rPr>
              <a:t>II</a:t>
            </a:r>
          </a:p>
          <a:p>
            <a:r>
              <a:rPr lang="ru-RU" dirty="0">
                <a:latin typeface="Arial" panose="020B0604020202020204" pitchFamily="34" charset="0"/>
                <a:cs typeface="Arial" panose="020B0604020202020204" pitchFamily="34" charset="0"/>
              </a:rPr>
              <a:t>Художник: Я художник. </a:t>
            </a:r>
          </a:p>
          <a:p>
            <a:r>
              <a:rPr lang="ru-RU" dirty="0">
                <a:latin typeface="Arial" panose="020B0604020202020204" pitchFamily="34" charset="0"/>
                <a:cs typeface="Arial" panose="020B0604020202020204" pitchFamily="34" charset="0"/>
              </a:rPr>
              <a:t>Рабочий: А по-моему, ты г...о! </a:t>
            </a:r>
          </a:p>
          <a:p>
            <a:r>
              <a:rPr lang="ru-RU" dirty="0">
                <a:latin typeface="Arial" panose="020B0604020202020204" pitchFamily="34" charset="0"/>
                <a:cs typeface="Arial" panose="020B0604020202020204" pitchFamily="34" charset="0"/>
              </a:rPr>
              <a:t>Художник тут же побледнел как полотно, </a:t>
            </a:r>
          </a:p>
          <a:p>
            <a:r>
              <a:rPr lang="ru-RU" dirty="0">
                <a:latin typeface="Arial" panose="020B0604020202020204" pitchFamily="34" charset="0"/>
                <a:cs typeface="Arial" panose="020B0604020202020204" pitchFamily="34" charset="0"/>
              </a:rPr>
              <a:t>И как тростинка закачался, </a:t>
            </a:r>
          </a:p>
          <a:p>
            <a:r>
              <a:rPr lang="ru-RU" dirty="0">
                <a:latin typeface="Arial" panose="020B0604020202020204" pitchFamily="34" charset="0"/>
                <a:cs typeface="Arial" panose="020B0604020202020204" pitchFamily="34" charset="0"/>
              </a:rPr>
              <a:t>И неожиданно скончался. Его выносят. </a:t>
            </a:r>
          </a:p>
          <a:p>
            <a:endParaRPr lang="ru-RU" dirty="0">
              <a:latin typeface="Arial" panose="020B0604020202020204" pitchFamily="34" charset="0"/>
              <a:cs typeface="Arial" panose="020B0604020202020204" pitchFamily="34" charset="0"/>
            </a:endParaRPr>
          </a:p>
          <a:p>
            <a:r>
              <a:rPr lang="ru-RU" dirty="0">
                <a:latin typeface="Arial" panose="020B0604020202020204" pitchFamily="34" charset="0"/>
                <a:cs typeface="Arial" panose="020B0604020202020204" pitchFamily="34" charset="0"/>
              </a:rPr>
              <a:t>III </a:t>
            </a:r>
          </a:p>
          <a:p>
            <a:r>
              <a:rPr lang="ru-RU" dirty="0">
                <a:latin typeface="Arial" panose="020B0604020202020204" pitchFamily="34" charset="0"/>
                <a:cs typeface="Arial" panose="020B0604020202020204" pitchFamily="34" charset="0"/>
              </a:rPr>
              <a:t>Композитор: Я композитор. </a:t>
            </a:r>
          </a:p>
          <a:p>
            <a:r>
              <a:rPr lang="ru-RU" dirty="0">
                <a:latin typeface="Arial" panose="020B0604020202020204" pitchFamily="34" charset="0"/>
                <a:cs typeface="Arial" panose="020B0604020202020204" pitchFamily="34" charset="0"/>
              </a:rPr>
              <a:t>Ваня Рублев: А по-моему, ты .....! </a:t>
            </a:r>
          </a:p>
          <a:p>
            <a:r>
              <a:rPr lang="ru-RU" dirty="0">
                <a:latin typeface="Arial" panose="020B0604020202020204" pitchFamily="34" charset="0"/>
                <a:cs typeface="Arial" panose="020B0604020202020204" pitchFamily="34" charset="0"/>
              </a:rPr>
              <a:t>Композитор, тяжело дыша, так и осел. Его неожиданно выносят. </a:t>
            </a:r>
          </a:p>
          <a:p>
            <a:endParaRPr lang="ru-RU" dirty="0">
              <a:latin typeface="Arial" panose="020B0604020202020204" pitchFamily="34" charset="0"/>
              <a:cs typeface="Arial" panose="020B0604020202020204" pitchFamily="34" charset="0"/>
            </a:endParaRPr>
          </a:p>
          <a:p>
            <a:r>
              <a:rPr lang="ru-RU" dirty="0">
                <a:latin typeface="Arial" panose="020B0604020202020204" pitchFamily="34" charset="0"/>
                <a:cs typeface="Arial" panose="020B0604020202020204" pitchFamily="34" charset="0"/>
              </a:rPr>
              <a:t>IV </a:t>
            </a:r>
          </a:p>
          <a:p>
            <a:r>
              <a:rPr lang="ru-RU" dirty="0">
                <a:latin typeface="Arial" panose="020B0604020202020204" pitchFamily="34" charset="0"/>
                <a:cs typeface="Arial" panose="020B0604020202020204" pitchFamily="34" charset="0"/>
              </a:rPr>
              <a:t>Химик: Я химик. </a:t>
            </a:r>
          </a:p>
          <a:p>
            <a:r>
              <a:rPr lang="ru-RU" dirty="0">
                <a:latin typeface="Arial" panose="020B0604020202020204" pitchFamily="34" charset="0"/>
                <a:cs typeface="Arial" panose="020B0604020202020204" pitchFamily="34" charset="0"/>
              </a:rPr>
              <a:t>Физик: А по-моему, ты ....! </a:t>
            </a:r>
          </a:p>
          <a:p>
            <a:r>
              <a:rPr lang="ru-RU" dirty="0">
                <a:latin typeface="Arial" panose="020B0604020202020204" pitchFamily="34" charset="0"/>
                <a:cs typeface="Arial" panose="020B0604020202020204" pitchFamily="34" charset="0"/>
              </a:rPr>
              <a:t>Химик не сказал больше ни слова и тяжело рухнул на пол.</a:t>
            </a:r>
          </a:p>
        </p:txBody>
      </p:sp>
    </p:spTree>
    <p:extLst>
      <p:ext uri="{BB962C8B-B14F-4D97-AF65-F5344CB8AC3E}">
        <p14:creationId xmlns:p14="http://schemas.microsoft.com/office/powerpoint/2010/main" val="8895506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CA4ADEC-5843-4F5C-B4C4-68501240629D}"/>
              </a:ext>
            </a:extLst>
          </p:cNvPr>
          <p:cNvSpPr txBox="1"/>
          <p:nvPr/>
        </p:nvSpPr>
        <p:spPr>
          <a:xfrm>
            <a:off x="4709651" y="3136612"/>
            <a:ext cx="2772697" cy="584775"/>
          </a:xfrm>
          <a:prstGeom prst="rect">
            <a:avLst/>
          </a:prstGeom>
          <a:noFill/>
        </p:spPr>
        <p:txBody>
          <a:bodyPr wrap="square" rtlCol="0">
            <a:spAutoFit/>
          </a:bodyPr>
          <a:lstStyle/>
          <a:p>
            <a:r>
              <a:rPr lang="ru-RU" sz="3200" b="1" dirty="0">
                <a:solidFill>
                  <a:srgbClr val="FF0000"/>
                </a:solidFill>
              </a:rPr>
              <a:t>АРХИТЕКТУРА</a:t>
            </a:r>
            <a:endParaRPr lang="cs-CZ" sz="3200" b="1" dirty="0">
              <a:solidFill>
                <a:srgbClr val="FF0000"/>
              </a:solidFill>
            </a:endParaRPr>
          </a:p>
        </p:txBody>
      </p:sp>
    </p:spTree>
    <p:extLst>
      <p:ext uri="{BB962C8B-B14F-4D97-AF65-F5344CB8AC3E}">
        <p14:creationId xmlns:p14="http://schemas.microsoft.com/office/powerpoint/2010/main" val="12313293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6EA5D5E-10A2-46BE-9E46-70FAB9FD38A6}"/>
              </a:ext>
            </a:extLst>
          </p:cNvPr>
          <p:cNvSpPr txBox="1"/>
          <p:nvPr/>
        </p:nvSpPr>
        <p:spPr>
          <a:xfrm>
            <a:off x="5084045" y="280729"/>
            <a:ext cx="2448233" cy="523220"/>
          </a:xfrm>
          <a:prstGeom prst="rect">
            <a:avLst/>
          </a:prstGeom>
          <a:noFill/>
        </p:spPr>
        <p:txBody>
          <a:bodyPr wrap="square" rtlCol="0">
            <a:spAutoFit/>
          </a:bodyPr>
          <a:lstStyle/>
          <a:p>
            <a:r>
              <a:rPr lang="ru-RU" sz="2800" b="1" dirty="0">
                <a:solidFill>
                  <a:srgbClr val="0070C0"/>
                </a:solidFill>
              </a:rPr>
              <a:t>АРХИТЕКТУРА</a:t>
            </a:r>
            <a:endParaRPr lang="cs-CZ" sz="2800" b="1" dirty="0">
              <a:solidFill>
                <a:srgbClr val="0070C0"/>
              </a:solidFill>
            </a:endParaRPr>
          </a:p>
        </p:txBody>
      </p:sp>
      <p:pic>
        <p:nvPicPr>
          <p:cNvPr id="8" name="Obrázek 7">
            <a:extLst>
              <a:ext uri="{FF2B5EF4-FFF2-40B4-BE49-F238E27FC236}">
                <a16:creationId xmlns:a16="http://schemas.microsoft.com/office/drawing/2014/main" id="{4B2CD4B9-C296-4E9E-8D3F-2E6F00D5843D}"/>
              </a:ext>
            </a:extLst>
          </p:cNvPr>
          <p:cNvPicPr>
            <a:picLocks noChangeAspect="1"/>
          </p:cNvPicPr>
          <p:nvPr/>
        </p:nvPicPr>
        <p:blipFill>
          <a:blip r:embed="rId2"/>
          <a:stretch>
            <a:fillRect/>
          </a:stretch>
        </p:blipFill>
        <p:spPr>
          <a:xfrm>
            <a:off x="0" y="4159045"/>
            <a:ext cx="4723171" cy="2698955"/>
          </a:xfrm>
          <a:prstGeom prst="rect">
            <a:avLst/>
          </a:prstGeom>
        </p:spPr>
      </p:pic>
      <p:pic>
        <p:nvPicPr>
          <p:cNvPr id="9" name="Obrázek 8">
            <a:extLst>
              <a:ext uri="{FF2B5EF4-FFF2-40B4-BE49-F238E27FC236}">
                <a16:creationId xmlns:a16="http://schemas.microsoft.com/office/drawing/2014/main" id="{CE046FC0-E895-44D6-9F77-236C5F8E3A94}"/>
              </a:ext>
            </a:extLst>
          </p:cNvPr>
          <p:cNvPicPr>
            <a:picLocks noChangeAspect="1"/>
          </p:cNvPicPr>
          <p:nvPr/>
        </p:nvPicPr>
        <p:blipFill>
          <a:blip r:embed="rId3"/>
          <a:stretch>
            <a:fillRect/>
          </a:stretch>
        </p:blipFill>
        <p:spPr>
          <a:xfrm>
            <a:off x="7624858" y="3893574"/>
            <a:ext cx="4588873" cy="2905432"/>
          </a:xfrm>
          <a:prstGeom prst="rect">
            <a:avLst/>
          </a:prstGeom>
        </p:spPr>
      </p:pic>
      <p:sp>
        <p:nvSpPr>
          <p:cNvPr id="10" name="Obdélník 9">
            <a:extLst>
              <a:ext uri="{FF2B5EF4-FFF2-40B4-BE49-F238E27FC236}">
                <a16:creationId xmlns:a16="http://schemas.microsoft.com/office/drawing/2014/main" id="{3B1EC39B-1144-4C42-91D9-0E30D9002120}"/>
              </a:ext>
            </a:extLst>
          </p:cNvPr>
          <p:cNvSpPr/>
          <p:nvPr/>
        </p:nvSpPr>
        <p:spPr>
          <a:xfrm>
            <a:off x="10180417" y="3893574"/>
            <a:ext cx="2115707" cy="369332"/>
          </a:xfrm>
          <a:prstGeom prst="rect">
            <a:avLst/>
          </a:prstGeom>
        </p:spPr>
        <p:txBody>
          <a:bodyPr wrap="none">
            <a:spAutoFit/>
          </a:bodyPr>
          <a:lstStyle/>
          <a:p>
            <a:r>
              <a:rPr lang="ru-RU" dirty="0" err="1"/>
              <a:t>Атомиум</a:t>
            </a:r>
            <a:r>
              <a:rPr lang="ru-RU" dirty="0"/>
              <a:t>, Брюссель</a:t>
            </a:r>
            <a:endParaRPr lang="cs-CZ" dirty="0"/>
          </a:p>
        </p:txBody>
      </p:sp>
      <p:sp>
        <p:nvSpPr>
          <p:cNvPr id="11" name="Obdélník 10">
            <a:extLst>
              <a:ext uri="{FF2B5EF4-FFF2-40B4-BE49-F238E27FC236}">
                <a16:creationId xmlns:a16="http://schemas.microsoft.com/office/drawing/2014/main" id="{E1FF3559-4A26-475F-BFBC-A8C81663173F}"/>
              </a:ext>
            </a:extLst>
          </p:cNvPr>
          <p:cNvSpPr/>
          <p:nvPr/>
        </p:nvSpPr>
        <p:spPr>
          <a:xfrm>
            <a:off x="0" y="4463534"/>
            <a:ext cx="1774588" cy="369332"/>
          </a:xfrm>
          <a:prstGeom prst="rect">
            <a:avLst/>
          </a:prstGeom>
        </p:spPr>
        <p:txBody>
          <a:bodyPr wrap="none">
            <a:spAutoFit/>
          </a:bodyPr>
          <a:lstStyle/>
          <a:p>
            <a:r>
              <a:rPr lang="ru-RU" dirty="0" err="1"/>
              <a:t>Дубайская</a:t>
            </a:r>
            <a:r>
              <a:rPr lang="ru-RU" dirty="0"/>
              <a:t> Рама</a:t>
            </a:r>
            <a:endParaRPr lang="cs-CZ" dirty="0"/>
          </a:p>
        </p:txBody>
      </p:sp>
      <p:pic>
        <p:nvPicPr>
          <p:cNvPr id="13" name="Obrázek 12">
            <a:extLst>
              <a:ext uri="{FF2B5EF4-FFF2-40B4-BE49-F238E27FC236}">
                <a16:creationId xmlns:a16="http://schemas.microsoft.com/office/drawing/2014/main" id="{BC8E4B12-CDE6-4ADB-BE8E-5B1C9F4F1257}"/>
              </a:ext>
            </a:extLst>
          </p:cNvPr>
          <p:cNvPicPr>
            <a:picLocks noChangeAspect="1"/>
          </p:cNvPicPr>
          <p:nvPr/>
        </p:nvPicPr>
        <p:blipFill>
          <a:blip r:embed="rId4"/>
          <a:stretch>
            <a:fillRect/>
          </a:stretch>
        </p:blipFill>
        <p:spPr>
          <a:xfrm>
            <a:off x="4330147" y="3533160"/>
            <a:ext cx="3929356" cy="3324840"/>
          </a:xfrm>
          <a:prstGeom prst="rect">
            <a:avLst/>
          </a:prstGeom>
        </p:spPr>
      </p:pic>
      <p:pic>
        <p:nvPicPr>
          <p:cNvPr id="14" name="Obrázek 13">
            <a:extLst>
              <a:ext uri="{FF2B5EF4-FFF2-40B4-BE49-F238E27FC236}">
                <a16:creationId xmlns:a16="http://schemas.microsoft.com/office/drawing/2014/main" id="{187EF202-8A21-4FB2-B1A6-15299686416D}"/>
              </a:ext>
            </a:extLst>
          </p:cNvPr>
          <p:cNvPicPr>
            <a:picLocks noChangeAspect="1"/>
          </p:cNvPicPr>
          <p:nvPr/>
        </p:nvPicPr>
        <p:blipFill>
          <a:blip r:embed="rId5"/>
          <a:stretch>
            <a:fillRect/>
          </a:stretch>
        </p:blipFill>
        <p:spPr>
          <a:xfrm>
            <a:off x="4671551" y="3485797"/>
            <a:ext cx="3389670" cy="493819"/>
          </a:xfrm>
          <a:prstGeom prst="rect">
            <a:avLst/>
          </a:prstGeom>
        </p:spPr>
      </p:pic>
      <p:pic>
        <p:nvPicPr>
          <p:cNvPr id="15" name="Obrázek 14">
            <a:extLst>
              <a:ext uri="{FF2B5EF4-FFF2-40B4-BE49-F238E27FC236}">
                <a16:creationId xmlns:a16="http://schemas.microsoft.com/office/drawing/2014/main" id="{0B9D3532-2F9D-4BAD-89DE-7A778D74057B}"/>
              </a:ext>
            </a:extLst>
          </p:cNvPr>
          <p:cNvPicPr>
            <a:picLocks noChangeAspect="1"/>
          </p:cNvPicPr>
          <p:nvPr/>
        </p:nvPicPr>
        <p:blipFill>
          <a:blip r:embed="rId6"/>
          <a:stretch>
            <a:fillRect/>
          </a:stretch>
        </p:blipFill>
        <p:spPr>
          <a:xfrm>
            <a:off x="0" y="0"/>
            <a:ext cx="4768645" cy="3574558"/>
          </a:xfrm>
          <a:prstGeom prst="rect">
            <a:avLst/>
          </a:prstGeom>
        </p:spPr>
      </p:pic>
      <p:sp>
        <p:nvSpPr>
          <p:cNvPr id="16" name="Obdélník 15">
            <a:extLst>
              <a:ext uri="{FF2B5EF4-FFF2-40B4-BE49-F238E27FC236}">
                <a16:creationId xmlns:a16="http://schemas.microsoft.com/office/drawing/2014/main" id="{7A860E94-F13F-41A9-BE69-305CC36253F1}"/>
              </a:ext>
            </a:extLst>
          </p:cNvPr>
          <p:cNvSpPr/>
          <p:nvPr/>
        </p:nvSpPr>
        <p:spPr>
          <a:xfrm>
            <a:off x="98323" y="2673215"/>
            <a:ext cx="3510116" cy="646331"/>
          </a:xfrm>
          <a:prstGeom prst="rect">
            <a:avLst/>
          </a:prstGeom>
        </p:spPr>
        <p:txBody>
          <a:bodyPr wrap="square">
            <a:spAutoFit/>
          </a:bodyPr>
          <a:lstStyle/>
          <a:p>
            <a:r>
              <a:rPr lang="ru-RU" dirty="0">
                <a:solidFill>
                  <a:schemeClr val="bg1"/>
                </a:solidFill>
              </a:rPr>
              <a:t>Здание национального совета по развитию рыболовства, Индия</a:t>
            </a:r>
            <a:endParaRPr lang="cs-CZ" dirty="0">
              <a:solidFill>
                <a:schemeClr val="bg1"/>
              </a:solidFill>
            </a:endParaRPr>
          </a:p>
        </p:txBody>
      </p:sp>
      <p:pic>
        <p:nvPicPr>
          <p:cNvPr id="17" name="Obrázek 16">
            <a:extLst>
              <a:ext uri="{FF2B5EF4-FFF2-40B4-BE49-F238E27FC236}">
                <a16:creationId xmlns:a16="http://schemas.microsoft.com/office/drawing/2014/main" id="{7BD7B870-1D8D-466E-8CA3-7A27F46B60CB}"/>
              </a:ext>
            </a:extLst>
          </p:cNvPr>
          <p:cNvPicPr>
            <a:picLocks noChangeAspect="1"/>
          </p:cNvPicPr>
          <p:nvPr/>
        </p:nvPicPr>
        <p:blipFill>
          <a:blip r:embed="rId7"/>
          <a:stretch>
            <a:fillRect/>
          </a:stretch>
        </p:blipFill>
        <p:spPr>
          <a:xfrm>
            <a:off x="7816645" y="0"/>
            <a:ext cx="4392560" cy="3573608"/>
          </a:xfrm>
          <a:prstGeom prst="rect">
            <a:avLst/>
          </a:prstGeom>
        </p:spPr>
      </p:pic>
      <p:sp>
        <p:nvSpPr>
          <p:cNvPr id="18" name="Obdélník 17">
            <a:extLst>
              <a:ext uri="{FF2B5EF4-FFF2-40B4-BE49-F238E27FC236}">
                <a16:creationId xmlns:a16="http://schemas.microsoft.com/office/drawing/2014/main" id="{AB7946BD-2514-4852-A6FD-DEC88E849A82}"/>
              </a:ext>
            </a:extLst>
          </p:cNvPr>
          <p:cNvSpPr/>
          <p:nvPr/>
        </p:nvSpPr>
        <p:spPr>
          <a:xfrm>
            <a:off x="7855974" y="147173"/>
            <a:ext cx="2481128" cy="369332"/>
          </a:xfrm>
          <a:prstGeom prst="rect">
            <a:avLst/>
          </a:prstGeom>
        </p:spPr>
        <p:txBody>
          <a:bodyPr wrap="none">
            <a:spAutoFit/>
          </a:bodyPr>
          <a:lstStyle/>
          <a:p>
            <a:r>
              <a:rPr lang="ru-RU" dirty="0"/>
              <a:t>Танцующий дом, Прага</a:t>
            </a:r>
            <a:endParaRPr lang="cs-CZ" dirty="0"/>
          </a:p>
        </p:txBody>
      </p:sp>
      <p:pic>
        <p:nvPicPr>
          <p:cNvPr id="19" name="Obrázek 18">
            <a:extLst>
              <a:ext uri="{FF2B5EF4-FFF2-40B4-BE49-F238E27FC236}">
                <a16:creationId xmlns:a16="http://schemas.microsoft.com/office/drawing/2014/main" id="{1C949E5E-9117-4ADE-B150-8B5AE13C7026}"/>
              </a:ext>
            </a:extLst>
          </p:cNvPr>
          <p:cNvPicPr>
            <a:picLocks noChangeAspect="1"/>
          </p:cNvPicPr>
          <p:nvPr/>
        </p:nvPicPr>
        <p:blipFill>
          <a:blip r:embed="rId8"/>
          <a:stretch>
            <a:fillRect/>
          </a:stretch>
        </p:blipFill>
        <p:spPr>
          <a:xfrm>
            <a:off x="4760350" y="1160518"/>
            <a:ext cx="3095624" cy="2376487"/>
          </a:xfrm>
          <a:prstGeom prst="rect">
            <a:avLst/>
          </a:prstGeom>
        </p:spPr>
      </p:pic>
      <p:sp>
        <p:nvSpPr>
          <p:cNvPr id="20" name="Obdélník 19">
            <a:extLst>
              <a:ext uri="{FF2B5EF4-FFF2-40B4-BE49-F238E27FC236}">
                <a16:creationId xmlns:a16="http://schemas.microsoft.com/office/drawing/2014/main" id="{ACED8491-E8C1-41FD-92AC-7368A4EB4A75}"/>
              </a:ext>
            </a:extLst>
          </p:cNvPr>
          <p:cNvSpPr/>
          <p:nvPr/>
        </p:nvSpPr>
        <p:spPr>
          <a:xfrm>
            <a:off x="5154826" y="1160518"/>
            <a:ext cx="2906395" cy="646331"/>
          </a:xfrm>
          <a:prstGeom prst="rect">
            <a:avLst/>
          </a:prstGeom>
        </p:spPr>
        <p:txBody>
          <a:bodyPr wrap="square">
            <a:spAutoFit/>
          </a:bodyPr>
          <a:lstStyle/>
          <a:p>
            <a:r>
              <a:rPr lang="ru-RU" dirty="0">
                <a:solidFill>
                  <a:schemeClr val="bg1"/>
                </a:solidFill>
              </a:rPr>
              <a:t>Выставочный центр в городе </a:t>
            </a:r>
            <a:r>
              <a:rPr lang="ru-RU" dirty="0" err="1">
                <a:solidFill>
                  <a:schemeClr val="bg1"/>
                </a:solidFill>
              </a:rPr>
              <a:t>Уси</a:t>
            </a:r>
            <a:r>
              <a:rPr lang="ru-RU" dirty="0">
                <a:solidFill>
                  <a:schemeClr val="bg1"/>
                </a:solidFill>
              </a:rPr>
              <a:t>, Китай</a:t>
            </a:r>
            <a:endParaRPr lang="cs-CZ" dirty="0">
              <a:solidFill>
                <a:schemeClr val="bg1"/>
              </a:solidFill>
            </a:endParaRPr>
          </a:p>
        </p:txBody>
      </p:sp>
    </p:spTree>
    <p:extLst>
      <p:ext uri="{BB962C8B-B14F-4D97-AF65-F5344CB8AC3E}">
        <p14:creationId xmlns:p14="http://schemas.microsoft.com/office/powerpoint/2010/main" val="6467002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Obdélník 1">
            <a:extLst>
              <a:ext uri="{FF2B5EF4-FFF2-40B4-BE49-F238E27FC236}">
                <a16:creationId xmlns:a16="http://schemas.microsoft.com/office/drawing/2014/main" id="{2BB4A7AF-FF02-469F-9556-66F96B3EEF3B}"/>
              </a:ext>
            </a:extLst>
          </p:cNvPr>
          <p:cNvSpPr/>
          <p:nvPr/>
        </p:nvSpPr>
        <p:spPr>
          <a:xfrm>
            <a:off x="0" y="40749"/>
            <a:ext cx="12192000" cy="6817251"/>
          </a:xfrm>
          <a:prstGeom prst="rect">
            <a:avLst/>
          </a:prstGeom>
        </p:spPr>
        <p:txBody>
          <a:bodyPr wrap="square">
            <a:spAutoFit/>
          </a:bodyPr>
          <a:lstStyle/>
          <a:p>
            <a:pPr algn="ctr"/>
            <a:r>
              <a:rPr lang="ru-RU" sz="1900" b="1" dirty="0">
                <a:latin typeface="Arial" panose="020B0604020202020204" pitchFamily="34" charset="0"/>
                <a:cs typeface="Arial" panose="020B0604020202020204" pitchFamily="34" charset="0"/>
              </a:rPr>
              <a:t>Русская архитектура</a:t>
            </a:r>
          </a:p>
          <a:p>
            <a:pPr algn="just"/>
            <a:r>
              <a:rPr lang="ru-RU" sz="1900" dirty="0">
                <a:latin typeface="Arial" panose="020B0604020202020204" pitchFamily="34" charset="0"/>
                <a:cs typeface="Arial" panose="020B0604020202020204" pitchFamily="34" charset="0"/>
              </a:rPr>
              <a:t>Русская архитектура, как и зодчество других стран, прошло множество этапов развития – от деревянного зодчества, до европейских веяний и новейших архитектурных стилей. Архитектура Древней Руси была сформирована под влиянием каменной архитектуры Византии, переняв многое из храмового зодчества. Наиболее примечательны архитектурные памятники Новгорода XI - XII вв., построенные с явной оглядкой на византийские аналоги. Средневековые русские сооружения были выполнены, в основном, из дерева и украшены резными деревянными панелями – наличниками, ставнями и пр. Внутренние помещения украшались фресками. Развитие русской архитектуры поднялось на новый виток в XV в., когда центром строительства стала Москва. В XIV-XVI вв. был выстроен Кремль, комплекс крепостных сооружений из красного кирпича. Архитектурный ансамбль Кремля стал символом национального объединения и независимости. Монументальный стиль русской архитектуры, сложившийся в эпоху укрепления Москвы, сменился в XVII в. более изысканным стилем. Названный «</a:t>
            </a:r>
            <a:r>
              <a:rPr lang="ru-RU" sz="1900" dirty="0" err="1">
                <a:latin typeface="Arial" panose="020B0604020202020204" pitchFamily="34" charset="0"/>
                <a:cs typeface="Arial" panose="020B0604020202020204" pitchFamily="34" charset="0"/>
              </a:rPr>
              <a:t>нарышкинским</a:t>
            </a:r>
            <a:r>
              <a:rPr lang="ru-RU" sz="1900" dirty="0">
                <a:latin typeface="Arial" panose="020B0604020202020204" pitchFamily="34" charset="0"/>
                <a:cs typeface="Arial" panose="020B0604020202020204" pitchFamily="34" charset="0"/>
              </a:rPr>
              <a:t> барокко», новый стиль отличался сложным декоративным убранством, характерным сочетанием красного кирпича и белокаменных деталей фасада - узорчатых порталов, резных наличников, гребешков и т.д. Основание Санкт-Петербурга и подражание голландской и немецкой архитектуры, охарактеризовалось новым стилем – «петровским барокко». В период царствования Екатерины II барокко сменилось стилем классицизм. Российские города к тому времени представляли эклектичные ансамбли – деревянные жилые кварталы соседствовали с барочными городскими резиденциями и административными зданиями в стиле классицизма. Начало XIX для русской архитектуры ознаменовалось развития стиля ампир, который отличала театральность, упорядоченность и подчеркнутая симметрия. Период конца 19 – 20 веков ознаменовался стремительными преобразованиями в русской архитектуре – от возрожденных классических стилей архитекторы перешли к конструктивизму и модернизму советской эпохи, которая позже сменилась интернациональным стилем, господствующим и поныне.</a:t>
            </a:r>
            <a:endParaRPr lang="cs-CZ" sz="1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95215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BBC9E569-06FC-47D8-A25A-28D698CA68F6}"/>
              </a:ext>
            </a:extLst>
          </p:cNvPr>
          <p:cNvPicPr>
            <a:picLocks noChangeAspect="1"/>
          </p:cNvPicPr>
          <p:nvPr/>
        </p:nvPicPr>
        <p:blipFill>
          <a:blip r:embed="rId2"/>
          <a:stretch>
            <a:fillRect/>
          </a:stretch>
        </p:blipFill>
        <p:spPr>
          <a:xfrm>
            <a:off x="0" y="0"/>
            <a:ext cx="3601884" cy="5402826"/>
          </a:xfrm>
          <a:prstGeom prst="rect">
            <a:avLst/>
          </a:prstGeom>
        </p:spPr>
      </p:pic>
      <p:sp>
        <p:nvSpPr>
          <p:cNvPr id="4" name="Obdélník 3">
            <a:extLst>
              <a:ext uri="{FF2B5EF4-FFF2-40B4-BE49-F238E27FC236}">
                <a16:creationId xmlns:a16="http://schemas.microsoft.com/office/drawing/2014/main" id="{CC85AB55-4625-490D-A69A-9C6AAFC87490}"/>
              </a:ext>
            </a:extLst>
          </p:cNvPr>
          <p:cNvSpPr/>
          <p:nvPr/>
        </p:nvSpPr>
        <p:spPr>
          <a:xfrm>
            <a:off x="219587" y="5819538"/>
            <a:ext cx="3382297" cy="646331"/>
          </a:xfrm>
          <a:prstGeom prst="rect">
            <a:avLst/>
          </a:prstGeom>
        </p:spPr>
        <p:txBody>
          <a:bodyPr wrap="square">
            <a:spAutoFit/>
          </a:bodyPr>
          <a:lstStyle/>
          <a:p>
            <a:r>
              <a:rPr lang="ru-RU" b="1" dirty="0"/>
              <a:t>1.  Древнерусская архитектура</a:t>
            </a:r>
          </a:p>
          <a:p>
            <a:r>
              <a:rPr lang="ru-RU" b="1" dirty="0"/>
              <a:t>X – XVII в.</a:t>
            </a:r>
            <a:endParaRPr lang="cs-CZ" b="1" dirty="0"/>
          </a:p>
        </p:txBody>
      </p:sp>
      <p:sp>
        <p:nvSpPr>
          <p:cNvPr id="7" name="Obdélník 6">
            <a:extLst>
              <a:ext uri="{FF2B5EF4-FFF2-40B4-BE49-F238E27FC236}">
                <a16:creationId xmlns:a16="http://schemas.microsoft.com/office/drawing/2014/main" id="{6AF180E3-FE48-4C38-AFD7-5C49BAC886D9}"/>
              </a:ext>
            </a:extLst>
          </p:cNvPr>
          <p:cNvSpPr/>
          <p:nvPr/>
        </p:nvSpPr>
        <p:spPr>
          <a:xfrm>
            <a:off x="3601884" y="2779775"/>
            <a:ext cx="3254477" cy="646331"/>
          </a:xfrm>
          <a:prstGeom prst="rect">
            <a:avLst/>
          </a:prstGeom>
        </p:spPr>
        <p:txBody>
          <a:bodyPr wrap="square">
            <a:spAutoFit/>
          </a:bodyPr>
          <a:lstStyle/>
          <a:p>
            <a:r>
              <a:rPr lang="ru-RU" b="1" dirty="0"/>
              <a:t>2.  «</a:t>
            </a:r>
            <a:r>
              <a:rPr lang="ru-RU" b="1" dirty="0" err="1"/>
              <a:t>Нарышкинское</a:t>
            </a:r>
            <a:r>
              <a:rPr lang="ru-RU" b="1" dirty="0"/>
              <a:t>» барокко </a:t>
            </a:r>
          </a:p>
          <a:p>
            <a:r>
              <a:rPr lang="ru-RU" b="1" dirty="0"/>
              <a:t>Конец  XVII в.</a:t>
            </a:r>
            <a:endParaRPr lang="cs-CZ" b="1" dirty="0"/>
          </a:p>
        </p:txBody>
      </p:sp>
      <p:pic>
        <p:nvPicPr>
          <p:cNvPr id="8" name="Obrázek 7">
            <a:extLst>
              <a:ext uri="{FF2B5EF4-FFF2-40B4-BE49-F238E27FC236}">
                <a16:creationId xmlns:a16="http://schemas.microsoft.com/office/drawing/2014/main" id="{0CB01CFD-B5C6-49BA-AE55-741EA604B385}"/>
              </a:ext>
            </a:extLst>
          </p:cNvPr>
          <p:cNvPicPr>
            <a:picLocks noChangeAspect="1"/>
          </p:cNvPicPr>
          <p:nvPr/>
        </p:nvPicPr>
        <p:blipFill>
          <a:blip r:embed="rId3"/>
          <a:stretch>
            <a:fillRect/>
          </a:stretch>
        </p:blipFill>
        <p:spPr>
          <a:xfrm>
            <a:off x="4746192" y="3426106"/>
            <a:ext cx="4390764" cy="3388903"/>
          </a:xfrm>
          <a:prstGeom prst="rect">
            <a:avLst/>
          </a:prstGeom>
        </p:spPr>
      </p:pic>
      <p:sp>
        <p:nvSpPr>
          <p:cNvPr id="9" name="Obdélník 8">
            <a:extLst>
              <a:ext uri="{FF2B5EF4-FFF2-40B4-BE49-F238E27FC236}">
                <a16:creationId xmlns:a16="http://schemas.microsoft.com/office/drawing/2014/main" id="{A3D8BDCB-DB5D-43B2-B27D-BD205F35DF35}"/>
              </a:ext>
            </a:extLst>
          </p:cNvPr>
          <p:cNvSpPr/>
          <p:nvPr/>
        </p:nvSpPr>
        <p:spPr>
          <a:xfrm>
            <a:off x="9549663" y="3176473"/>
            <a:ext cx="2526890" cy="646331"/>
          </a:xfrm>
          <a:prstGeom prst="rect">
            <a:avLst/>
          </a:prstGeom>
        </p:spPr>
        <p:txBody>
          <a:bodyPr wrap="square">
            <a:spAutoFit/>
          </a:bodyPr>
          <a:lstStyle/>
          <a:p>
            <a:r>
              <a:rPr lang="ru-RU" b="1" dirty="0"/>
              <a:t>3. Стиль барокко </a:t>
            </a:r>
          </a:p>
          <a:p>
            <a:r>
              <a:rPr lang="ru-RU" b="1" dirty="0"/>
              <a:t>1-я половина XVIII в.</a:t>
            </a:r>
            <a:endParaRPr lang="cs-CZ" b="1" dirty="0"/>
          </a:p>
        </p:txBody>
      </p:sp>
      <p:pic>
        <p:nvPicPr>
          <p:cNvPr id="11" name="Obrázek 10">
            <a:extLst>
              <a:ext uri="{FF2B5EF4-FFF2-40B4-BE49-F238E27FC236}">
                <a16:creationId xmlns:a16="http://schemas.microsoft.com/office/drawing/2014/main" id="{57C2D2A4-9CC1-4466-9C0E-19A53384A6EE}"/>
              </a:ext>
            </a:extLst>
          </p:cNvPr>
          <p:cNvPicPr>
            <a:picLocks noChangeAspect="1"/>
          </p:cNvPicPr>
          <p:nvPr/>
        </p:nvPicPr>
        <p:blipFill>
          <a:blip r:embed="rId4"/>
          <a:stretch>
            <a:fillRect/>
          </a:stretch>
        </p:blipFill>
        <p:spPr>
          <a:xfrm>
            <a:off x="6695769" y="17949"/>
            <a:ext cx="5496232" cy="3158524"/>
          </a:xfrm>
          <a:prstGeom prst="rect">
            <a:avLst/>
          </a:prstGeom>
        </p:spPr>
      </p:pic>
      <p:sp>
        <p:nvSpPr>
          <p:cNvPr id="12" name="Obdélník 11">
            <a:extLst>
              <a:ext uri="{FF2B5EF4-FFF2-40B4-BE49-F238E27FC236}">
                <a16:creationId xmlns:a16="http://schemas.microsoft.com/office/drawing/2014/main" id="{D2BBC14B-B633-4E1B-AF1A-D92907E0A4BA}"/>
              </a:ext>
            </a:extLst>
          </p:cNvPr>
          <p:cNvSpPr/>
          <p:nvPr/>
        </p:nvSpPr>
        <p:spPr>
          <a:xfrm>
            <a:off x="8734194" y="17949"/>
            <a:ext cx="3457806" cy="369332"/>
          </a:xfrm>
          <a:prstGeom prst="rect">
            <a:avLst/>
          </a:prstGeom>
        </p:spPr>
        <p:txBody>
          <a:bodyPr wrap="none">
            <a:spAutoFit/>
          </a:bodyPr>
          <a:lstStyle/>
          <a:p>
            <a:r>
              <a:rPr lang="ru-RU" dirty="0">
                <a:solidFill>
                  <a:schemeClr val="bg1"/>
                </a:solidFill>
              </a:rPr>
              <a:t>Большой дворец в Царском селе</a:t>
            </a:r>
            <a:endParaRPr lang="cs-CZ" dirty="0">
              <a:solidFill>
                <a:schemeClr val="bg1"/>
              </a:solidFill>
            </a:endParaRPr>
          </a:p>
        </p:txBody>
      </p:sp>
      <p:sp>
        <p:nvSpPr>
          <p:cNvPr id="13" name="Obdélník 12">
            <a:extLst>
              <a:ext uri="{FF2B5EF4-FFF2-40B4-BE49-F238E27FC236}">
                <a16:creationId xmlns:a16="http://schemas.microsoft.com/office/drawing/2014/main" id="{89C792C0-6594-4831-AB9D-D6B0FEE80DE1}"/>
              </a:ext>
            </a:extLst>
          </p:cNvPr>
          <p:cNvSpPr/>
          <p:nvPr/>
        </p:nvSpPr>
        <p:spPr>
          <a:xfrm>
            <a:off x="5824874" y="3314786"/>
            <a:ext cx="2765244" cy="369332"/>
          </a:xfrm>
          <a:prstGeom prst="rect">
            <a:avLst/>
          </a:prstGeom>
        </p:spPr>
        <p:txBody>
          <a:bodyPr wrap="none">
            <a:spAutoFit/>
          </a:bodyPr>
          <a:lstStyle/>
          <a:p>
            <a:r>
              <a:rPr lang="ru-RU" dirty="0">
                <a:solidFill>
                  <a:schemeClr val="bg1"/>
                </a:solidFill>
              </a:rPr>
              <a:t>Церковь Покрова в Филях</a:t>
            </a:r>
            <a:endParaRPr lang="cs-CZ" dirty="0">
              <a:solidFill>
                <a:schemeClr val="bg1"/>
              </a:solidFill>
            </a:endParaRPr>
          </a:p>
        </p:txBody>
      </p:sp>
      <p:sp>
        <p:nvSpPr>
          <p:cNvPr id="14" name="Obdélník 13">
            <a:extLst>
              <a:ext uri="{FF2B5EF4-FFF2-40B4-BE49-F238E27FC236}">
                <a16:creationId xmlns:a16="http://schemas.microsoft.com/office/drawing/2014/main" id="{749BEB7D-C81B-4105-8805-6DB393A37251}"/>
              </a:ext>
            </a:extLst>
          </p:cNvPr>
          <p:cNvSpPr/>
          <p:nvPr/>
        </p:nvSpPr>
        <p:spPr>
          <a:xfrm>
            <a:off x="219587" y="163940"/>
            <a:ext cx="2752420" cy="369332"/>
          </a:xfrm>
          <a:prstGeom prst="rect">
            <a:avLst/>
          </a:prstGeom>
        </p:spPr>
        <p:txBody>
          <a:bodyPr wrap="none">
            <a:spAutoFit/>
          </a:bodyPr>
          <a:lstStyle/>
          <a:p>
            <a:r>
              <a:rPr lang="ru-RU" dirty="0">
                <a:solidFill>
                  <a:schemeClr val="bg1"/>
                </a:solidFill>
              </a:rPr>
              <a:t>Церковь на острове Кижи</a:t>
            </a:r>
            <a:endParaRPr lang="cs-CZ" dirty="0">
              <a:solidFill>
                <a:schemeClr val="bg1"/>
              </a:solidFill>
            </a:endParaRPr>
          </a:p>
        </p:txBody>
      </p:sp>
    </p:spTree>
    <p:extLst>
      <p:ext uri="{BB962C8B-B14F-4D97-AF65-F5344CB8AC3E}">
        <p14:creationId xmlns:p14="http://schemas.microsoft.com/office/powerpoint/2010/main" val="14909359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CF4F317C-0AEE-4B84-9496-B675379CA3C4}"/>
              </a:ext>
            </a:extLst>
          </p:cNvPr>
          <p:cNvSpPr/>
          <p:nvPr/>
        </p:nvSpPr>
        <p:spPr>
          <a:xfrm>
            <a:off x="68825" y="3813757"/>
            <a:ext cx="3349077" cy="646331"/>
          </a:xfrm>
          <a:prstGeom prst="rect">
            <a:avLst/>
          </a:prstGeom>
        </p:spPr>
        <p:txBody>
          <a:bodyPr wrap="square">
            <a:spAutoFit/>
          </a:bodyPr>
          <a:lstStyle/>
          <a:p>
            <a:r>
              <a:rPr lang="ru-RU" b="1" dirty="0"/>
              <a:t>4. Стиль классицизм </a:t>
            </a:r>
          </a:p>
          <a:p>
            <a:r>
              <a:rPr lang="ru-RU" b="1" dirty="0"/>
              <a:t>2-я половина XVIII – нач. XIX в.</a:t>
            </a:r>
            <a:endParaRPr lang="cs-CZ" b="1" dirty="0"/>
          </a:p>
        </p:txBody>
      </p:sp>
      <p:pic>
        <p:nvPicPr>
          <p:cNvPr id="3" name="Obrázek 2">
            <a:extLst>
              <a:ext uri="{FF2B5EF4-FFF2-40B4-BE49-F238E27FC236}">
                <a16:creationId xmlns:a16="http://schemas.microsoft.com/office/drawing/2014/main" id="{9972AB4A-665C-4175-8D51-E428EE7DC33E}"/>
              </a:ext>
            </a:extLst>
          </p:cNvPr>
          <p:cNvPicPr>
            <a:picLocks noChangeAspect="1"/>
          </p:cNvPicPr>
          <p:nvPr/>
        </p:nvPicPr>
        <p:blipFill>
          <a:blip r:embed="rId2"/>
          <a:stretch>
            <a:fillRect/>
          </a:stretch>
        </p:blipFill>
        <p:spPr>
          <a:xfrm>
            <a:off x="0" y="0"/>
            <a:ext cx="5429250" cy="3619500"/>
          </a:xfrm>
          <a:prstGeom prst="rect">
            <a:avLst/>
          </a:prstGeom>
        </p:spPr>
      </p:pic>
      <p:sp>
        <p:nvSpPr>
          <p:cNvPr id="4" name="Obdélník 3">
            <a:extLst>
              <a:ext uri="{FF2B5EF4-FFF2-40B4-BE49-F238E27FC236}">
                <a16:creationId xmlns:a16="http://schemas.microsoft.com/office/drawing/2014/main" id="{9EEA8167-CDE9-4249-ACF5-A53AC9EB8AC8}"/>
              </a:ext>
            </a:extLst>
          </p:cNvPr>
          <p:cNvSpPr/>
          <p:nvPr/>
        </p:nvSpPr>
        <p:spPr>
          <a:xfrm>
            <a:off x="6194321" y="3163529"/>
            <a:ext cx="5732207" cy="369332"/>
          </a:xfrm>
          <a:prstGeom prst="rect">
            <a:avLst/>
          </a:prstGeom>
        </p:spPr>
        <p:txBody>
          <a:bodyPr wrap="square">
            <a:spAutoFit/>
          </a:bodyPr>
          <a:lstStyle/>
          <a:p>
            <a:r>
              <a:rPr lang="ru-RU" b="1" dirty="0"/>
              <a:t>5. «Национально-романтический» этап 1780 – 1800 гг.</a:t>
            </a:r>
            <a:endParaRPr lang="cs-CZ" b="1" dirty="0"/>
          </a:p>
        </p:txBody>
      </p:sp>
      <p:pic>
        <p:nvPicPr>
          <p:cNvPr id="5" name="Obrázek 4">
            <a:extLst>
              <a:ext uri="{FF2B5EF4-FFF2-40B4-BE49-F238E27FC236}">
                <a16:creationId xmlns:a16="http://schemas.microsoft.com/office/drawing/2014/main" id="{813228AC-9946-4AD5-9966-363CADFEC4CD}"/>
              </a:ext>
            </a:extLst>
          </p:cNvPr>
          <p:cNvPicPr>
            <a:picLocks noChangeAspect="1"/>
          </p:cNvPicPr>
          <p:nvPr/>
        </p:nvPicPr>
        <p:blipFill>
          <a:blip r:embed="rId3"/>
          <a:stretch>
            <a:fillRect/>
          </a:stretch>
        </p:blipFill>
        <p:spPr>
          <a:xfrm>
            <a:off x="5914102" y="0"/>
            <a:ext cx="6292646" cy="3146323"/>
          </a:xfrm>
          <a:prstGeom prst="rect">
            <a:avLst/>
          </a:prstGeom>
        </p:spPr>
      </p:pic>
      <p:sp>
        <p:nvSpPr>
          <p:cNvPr id="6" name="Obdélník 5">
            <a:extLst>
              <a:ext uri="{FF2B5EF4-FFF2-40B4-BE49-F238E27FC236}">
                <a16:creationId xmlns:a16="http://schemas.microsoft.com/office/drawing/2014/main" id="{0CA03351-C416-4758-9FDE-FBA43FC66FE9}"/>
              </a:ext>
            </a:extLst>
          </p:cNvPr>
          <p:cNvSpPr/>
          <p:nvPr/>
        </p:nvSpPr>
        <p:spPr>
          <a:xfrm>
            <a:off x="5648936" y="5672901"/>
            <a:ext cx="1779640" cy="646331"/>
          </a:xfrm>
          <a:prstGeom prst="rect">
            <a:avLst/>
          </a:prstGeom>
        </p:spPr>
        <p:txBody>
          <a:bodyPr wrap="square">
            <a:spAutoFit/>
          </a:bodyPr>
          <a:lstStyle/>
          <a:p>
            <a:r>
              <a:rPr lang="ru-RU" b="1" dirty="0"/>
              <a:t>6. Стиль Ампир </a:t>
            </a:r>
          </a:p>
          <a:p>
            <a:r>
              <a:rPr lang="ru-RU" b="1" dirty="0"/>
              <a:t>1800 – 1840 гг.</a:t>
            </a:r>
            <a:endParaRPr lang="cs-CZ" b="1" dirty="0"/>
          </a:p>
        </p:txBody>
      </p:sp>
      <p:pic>
        <p:nvPicPr>
          <p:cNvPr id="7" name="Obrázek 6">
            <a:extLst>
              <a:ext uri="{FF2B5EF4-FFF2-40B4-BE49-F238E27FC236}">
                <a16:creationId xmlns:a16="http://schemas.microsoft.com/office/drawing/2014/main" id="{5CFD6415-0982-4186-9F7E-462F4F879F5A}"/>
              </a:ext>
            </a:extLst>
          </p:cNvPr>
          <p:cNvPicPr>
            <a:picLocks noChangeAspect="1"/>
          </p:cNvPicPr>
          <p:nvPr/>
        </p:nvPicPr>
        <p:blipFill>
          <a:blip r:embed="rId4"/>
          <a:stretch>
            <a:fillRect/>
          </a:stretch>
        </p:blipFill>
        <p:spPr>
          <a:xfrm>
            <a:off x="7428576" y="3550067"/>
            <a:ext cx="4763424" cy="3307933"/>
          </a:xfrm>
          <a:prstGeom prst="rect">
            <a:avLst/>
          </a:prstGeom>
        </p:spPr>
      </p:pic>
      <p:sp>
        <p:nvSpPr>
          <p:cNvPr id="8" name="Obdélník 7">
            <a:extLst>
              <a:ext uri="{FF2B5EF4-FFF2-40B4-BE49-F238E27FC236}">
                <a16:creationId xmlns:a16="http://schemas.microsoft.com/office/drawing/2014/main" id="{D623CCEB-D391-4A2C-818E-E79C77551154}"/>
              </a:ext>
            </a:extLst>
          </p:cNvPr>
          <p:cNvSpPr/>
          <p:nvPr/>
        </p:nvSpPr>
        <p:spPr>
          <a:xfrm>
            <a:off x="8833333" y="3629091"/>
            <a:ext cx="2922082" cy="369332"/>
          </a:xfrm>
          <a:prstGeom prst="rect">
            <a:avLst/>
          </a:prstGeom>
        </p:spPr>
        <p:txBody>
          <a:bodyPr wrap="none">
            <a:spAutoFit/>
          </a:bodyPr>
          <a:lstStyle/>
          <a:p>
            <a:r>
              <a:rPr lang="ru-RU" dirty="0">
                <a:solidFill>
                  <a:schemeClr val="bg1"/>
                </a:solidFill>
              </a:rPr>
              <a:t>Главный штаб в Петербурге</a:t>
            </a:r>
            <a:endParaRPr lang="cs-CZ" dirty="0">
              <a:solidFill>
                <a:schemeClr val="bg1"/>
              </a:solidFill>
            </a:endParaRPr>
          </a:p>
        </p:txBody>
      </p:sp>
      <p:sp>
        <p:nvSpPr>
          <p:cNvPr id="9" name="Obdélník 8">
            <a:extLst>
              <a:ext uri="{FF2B5EF4-FFF2-40B4-BE49-F238E27FC236}">
                <a16:creationId xmlns:a16="http://schemas.microsoft.com/office/drawing/2014/main" id="{B3562CF8-DF46-43F8-8ED5-B340405476EB}"/>
              </a:ext>
            </a:extLst>
          </p:cNvPr>
          <p:cNvSpPr/>
          <p:nvPr/>
        </p:nvSpPr>
        <p:spPr>
          <a:xfrm>
            <a:off x="9558980" y="206166"/>
            <a:ext cx="2196435" cy="369332"/>
          </a:xfrm>
          <a:prstGeom prst="rect">
            <a:avLst/>
          </a:prstGeom>
        </p:spPr>
        <p:txBody>
          <a:bodyPr wrap="none">
            <a:spAutoFit/>
          </a:bodyPr>
          <a:lstStyle/>
          <a:p>
            <a:r>
              <a:rPr lang="ru-RU" dirty="0">
                <a:solidFill>
                  <a:schemeClr val="bg1"/>
                </a:solidFill>
              </a:rPr>
              <a:t>Дворец в Царицыно</a:t>
            </a:r>
            <a:endParaRPr lang="cs-CZ" dirty="0">
              <a:solidFill>
                <a:schemeClr val="bg1"/>
              </a:solidFill>
            </a:endParaRPr>
          </a:p>
        </p:txBody>
      </p:sp>
      <p:sp>
        <p:nvSpPr>
          <p:cNvPr id="10" name="Obdélník 9">
            <a:extLst>
              <a:ext uri="{FF2B5EF4-FFF2-40B4-BE49-F238E27FC236}">
                <a16:creationId xmlns:a16="http://schemas.microsoft.com/office/drawing/2014/main" id="{ACC18581-BCB1-4D24-97EB-7B054C890E3C}"/>
              </a:ext>
            </a:extLst>
          </p:cNvPr>
          <p:cNvSpPr/>
          <p:nvPr/>
        </p:nvSpPr>
        <p:spPr>
          <a:xfrm>
            <a:off x="162141" y="50685"/>
            <a:ext cx="1543756" cy="369332"/>
          </a:xfrm>
          <a:prstGeom prst="rect">
            <a:avLst/>
          </a:prstGeom>
        </p:spPr>
        <p:txBody>
          <a:bodyPr wrap="none">
            <a:spAutoFit/>
          </a:bodyPr>
          <a:lstStyle/>
          <a:p>
            <a:r>
              <a:rPr lang="ru-RU" dirty="0">
                <a:solidFill>
                  <a:schemeClr val="bg1"/>
                </a:solidFill>
              </a:rPr>
              <a:t>Дом Пашкова</a:t>
            </a:r>
            <a:endParaRPr lang="cs-CZ" dirty="0">
              <a:solidFill>
                <a:schemeClr val="bg1"/>
              </a:solidFill>
            </a:endParaRPr>
          </a:p>
        </p:txBody>
      </p:sp>
    </p:spTree>
    <p:extLst>
      <p:ext uri="{BB962C8B-B14F-4D97-AF65-F5344CB8AC3E}">
        <p14:creationId xmlns:p14="http://schemas.microsoft.com/office/powerpoint/2010/main" val="15045437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CC56A253-A9ED-47AF-9FE6-4C082DACCF65}"/>
              </a:ext>
            </a:extLst>
          </p:cNvPr>
          <p:cNvSpPr/>
          <p:nvPr/>
        </p:nvSpPr>
        <p:spPr>
          <a:xfrm>
            <a:off x="265471" y="3429000"/>
            <a:ext cx="1927123" cy="646331"/>
          </a:xfrm>
          <a:prstGeom prst="rect">
            <a:avLst/>
          </a:prstGeom>
        </p:spPr>
        <p:txBody>
          <a:bodyPr wrap="square">
            <a:spAutoFit/>
          </a:bodyPr>
          <a:lstStyle/>
          <a:p>
            <a:r>
              <a:rPr lang="ru-RU" b="1" dirty="0"/>
              <a:t>7.  Эклектика </a:t>
            </a:r>
          </a:p>
          <a:p>
            <a:r>
              <a:rPr lang="ru-RU" b="1" dirty="0"/>
              <a:t>1830 – 1890 гг.</a:t>
            </a:r>
            <a:endParaRPr lang="cs-CZ" b="1" dirty="0"/>
          </a:p>
        </p:txBody>
      </p:sp>
      <p:pic>
        <p:nvPicPr>
          <p:cNvPr id="3" name="Obrázek 2">
            <a:extLst>
              <a:ext uri="{FF2B5EF4-FFF2-40B4-BE49-F238E27FC236}">
                <a16:creationId xmlns:a16="http://schemas.microsoft.com/office/drawing/2014/main" id="{43679AE4-3337-4883-9200-B28177FC5AA5}"/>
              </a:ext>
            </a:extLst>
          </p:cNvPr>
          <p:cNvPicPr>
            <a:picLocks noChangeAspect="1"/>
          </p:cNvPicPr>
          <p:nvPr/>
        </p:nvPicPr>
        <p:blipFill>
          <a:blip r:embed="rId2"/>
          <a:stretch>
            <a:fillRect/>
          </a:stretch>
        </p:blipFill>
        <p:spPr>
          <a:xfrm>
            <a:off x="0" y="0"/>
            <a:ext cx="4876800" cy="3248025"/>
          </a:xfrm>
          <a:prstGeom prst="rect">
            <a:avLst/>
          </a:prstGeom>
        </p:spPr>
      </p:pic>
      <p:sp>
        <p:nvSpPr>
          <p:cNvPr id="4" name="Obdélník 3">
            <a:extLst>
              <a:ext uri="{FF2B5EF4-FFF2-40B4-BE49-F238E27FC236}">
                <a16:creationId xmlns:a16="http://schemas.microsoft.com/office/drawing/2014/main" id="{599FA2A2-7B8C-4A86-B1AB-7B99E278EF24}"/>
              </a:ext>
            </a:extLst>
          </p:cNvPr>
          <p:cNvSpPr/>
          <p:nvPr/>
        </p:nvSpPr>
        <p:spPr>
          <a:xfrm>
            <a:off x="9211607" y="3428999"/>
            <a:ext cx="2418735" cy="646331"/>
          </a:xfrm>
          <a:prstGeom prst="rect">
            <a:avLst/>
          </a:prstGeom>
        </p:spPr>
        <p:txBody>
          <a:bodyPr wrap="square">
            <a:spAutoFit/>
          </a:bodyPr>
          <a:lstStyle/>
          <a:p>
            <a:r>
              <a:rPr lang="ru-RU" b="1" dirty="0"/>
              <a:t>8. Стиль Модерн </a:t>
            </a:r>
          </a:p>
          <a:p>
            <a:r>
              <a:rPr lang="ru-RU" b="1" dirty="0"/>
              <a:t>Конец XIX в.- 1917 г.</a:t>
            </a:r>
            <a:endParaRPr lang="cs-CZ" b="1" dirty="0"/>
          </a:p>
        </p:txBody>
      </p:sp>
      <p:pic>
        <p:nvPicPr>
          <p:cNvPr id="5" name="Obrázek 4">
            <a:extLst>
              <a:ext uri="{FF2B5EF4-FFF2-40B4-BE49-F238E27FC236}">
                <a16:creationId xmlns:a16="http://schemas.microsoft.com/office/drawing/2014/main" id="{8970DF47-DD97-4E14-8992-9DA20C7E4D50}"/>
              </a:ext>
            </a:extLst>
          </p:cNvPr>
          <p:cNvPicPr>
            <a:picLocks noChangeAspect="1"/>
          </p:cNvPicPr>
          <p:nvPr/>
        </p:nvPicPr>
        <p:blipFill>
          <a:blip r:embed="rId3"/>
          <a:stretch>
            <a:fillRect/>
          </a:stretch>
        </p:blipFill>
        <p:spPr>
          <a:xfrm>
            <a:off x="7732549" y="0"/>
            <a:ext cx="4459451" cy="3344588"/>
          </a:xfrm>
          <a:prstGeom prst="rect">
            <a:avLst/>
          </a:prstGeom>
        </p:spPr>
      </p:pic>
      <p:sp>
        <p:nvSpPr>
          <p:cNvPr id="6" name="Obdélník 5">
            <a:extLst>
              <a:ext uri="{FF2B5EF4-FFF2-40B4-BE49-F238E27FC236}">
                <a16:creationId xmlns:a16="http://schemas.microsoft.com/office/drawing/2014/main" id="{A84480C9-EA07-4091-8CCE-2A9478E72434}"/>
              </a:ext>
            </a:extLst>
          </p:cNvPr>
          <p:cNvSpPr/>
          <p:nvPr/>
        </p:nvSpPr>
        <p:spPr>
          <a:xfrm>
            <a:off x="1471509" y="2872241"/>
            <a:ext cx="3405291" cy="369332"/>
          </a:xfrm>
          <a:prstGeom prst="rect">
            <a:avLst/>
          </a:prstGeom>
        </p:spPr>
        <p:txBody>
          <a:bodyPr wrap="none">
            <a:spAutoFit/>
          </a:bodyPr>
          <a:lstStyle/>
          <a:p>
            <a:r>
              <a:rPr lang="ru-RU" dirty="0">
                <a:solidFill>
                  <a:schemeClr val="bg1"/>
                </a:solidFill>
              </a:rPr>
              <a:t>Успенская церковь в Петербурге</a:t>
            </a:r>
            <a:endParaRPr lang="cs-CZ" dirty="0">
              <a:solidFill>
                <a:schemeClr val="bg1"/>
              </a:solidFill>
            </a:endParaRPr>
          </a:p>
        </p:txBody>
      </p:sp>
      <p:sp>
        <p:nvSpPr>
          <p:cNvPr id="7" name="Obdélník 6">
            <a:extLst>
              <a:ext uri="{FF2B5EF4-FFF2-40B4-BE49-F238E27FC236}">
                <a16:creationId xmlns:a16="http://schemas.microsoft.com/office/drawing/2014/main" id="{EFB42032-B1DE-4F06-8607-FA9EEB5E9FE1}"/>
              </a:ext>
            </a:extLst>
          </p:cNvPr>
          <p:cNvSpPr/>
          <p:nvPr/>
        </p:nvSpPr>
        <p:spPr>
          <a:xfrm>
            <a:off x="7945682" y="2991848"/>
            <a:ext cx="2475293" cy="369332"/>
          </a:xfrm>
          <a:prstGeom prst="rect">
            <a:avLst/>
          </a:prstGeom>
        </p:spPr>
        <p:txBody>
          <a:bodyPr wrap="none">
            <a:spAutoFit/>
          </a:bodyPr>
          <a:lstStyle/>
          <a:p>
            <a:r>
              <a:rPr lang="ru-RU" dirty="0">
                <a:solidFill>
                  <a:schemeClr val="bg1"/>
                </a:solidFill>
              </a:rPr>
              <a:t>Особняк </a:t>
            </a:r>
            <a:r>
              <a:rPr lang="ru-RU" dirty="0" err="1">
                <a:solidFill>
                  <a:schemeClr val="bg1"/>
                </a:solidFill>
              </a:rPr>
              <a:t>Рябушинского</a:t>
            </a:r>
            <a:endParaRPr lang="cs-CZ" dirty="0">
              <a:solidFill>
                <a:schemeClr val="bg1"/>
              </a:solidFill>
            </a:endParaRPr>
          </a:p>
        </p:txBody>
      </p:sp>
      <p:pic>
        <p:nvPicPr>
          <p:cNvPr id="8" name="Obrázek 7">
            <a:extLst>
              <a:ext uri="{FF2B5EF4-FFF2-40B4-BE49-F238E27FC236}">
                <a16:creationId xmlns:a16="http://schemas.microsoft.com/office/drawing/2014/main" id="{B3313570-931D-4E97-8C1F-66EF374ED170}"/>
              </a:ext>
            </a:extLst>
          </p:cNvPr>
          <p:cNvPicPr>
            <a:picLocks noChangeAspect="1"/>
          </p:cNvPicPr>
          <p:nvPr/>
        </p:nvPicPr>
        <p:blipFill>
          <a:blip r:embed="rId4"/>
          <a:stretch>
            <a:fillRect/>
          </a:stretch>
        </p:blipFill>
        <p:spPr>
          <a:xfrm>
            <a:off x="3952568" y="3241139"/>
            <a:ext cx="3911395" cy="3616862"/>
          </a:xfrm>
          <a:prstGeom prst="rect">
            <a:avLst/>
          </a:prstGeom>
        </p:spPr>
      </p:pic>
      <p:sp>
        <p:nvSpPr>
          <p:cNvPr id="9" name="TextovéPole 8">
            <a:extLst>
              <a:ext uri="{FF2B5EF4-FFF2-40B4-BE49-F238E27FC236}">
                <a16:creationId xmlns:a16="http://schemas.microsoft.com/office/drawing/2014/main" id="{86A4F1CA-04B9-4A9C-B67A-9EC2377EB8E3}"/>
              </a:ext>
            </a:extLst>
          </p:cNvPr>
          <p:cNvSpPr txBox="1"/>
          <p:nvPr/>
        </p:nvSpPr>
        <p:spPr>
          <a:xfrm>
            <a:off x="5207247" y="2427933"/>
            <a:ext cx="2418735" cy="646331"/>
          </a:xfrm>
          <a:prstGeom prst="rect">
            <a:avLst/>
          </a:prstGeom>
          <a:noFill/>
        </p:spPr>
        <p:txBody>
          <a:bodyPr wrap="square" rtlCol="0">
            <a:spAutoFit/>
          </a:bodyPr>
          <a:lstStyle/>
          <a:p>
            <a:r>
              <a:rPr lang="ru-RU" b="1" dirty="0"/>
              <a:t>9. Конструктивизм</a:t>
            </a:r>
          </a:p>
          <a:p>
            <a:r>
              <a:rPr lang="ru-RU" b="1" dirty="0"/>
              <a:t>1915 – 1935 гг.</a:t>
            </a:r>
            <a:endParaRPr lang="cs-CZ" b="1" dirty="0"/>
          </a:p>
        </p:txBody>
      </p:sp>
      <p:sp>
        <p:nvSpPr>
          <p:cNvPr id="10" name="Obdélník 9">
            <a:extLst>
              <a:ext uri="{FF2B5EF4-FFF2-40B4-BE49-F238E27FC236}">
                <a16:creationId xmlns:a16="http://schemas.microsoft.com/office/drawing/2014/main" id="{D2ACBB57-E19F-4145-B912-550A4DD06B47}"/>
              </a:ext>
            </a:extLst>
          </p:cNvPr>
          <p:cNvSpPr/>
          <p:nvPr/>
        </p:nvSpPr>
        <p:spPr>
          <a:xfrm>
            <a:off x="4285445" y="6469692"/>
            <a:ext cx="3435684" cy="369332"/>
          </a:xfrm>
          <a:prstGeom prst="rect">
            <a:avLst/>
          </a:prstGeom>
        </p:spPr>
        <p:txBody>
          <a:bodyPr wrap="none">
            <a:spAutoFit/>
          </a:bodyPr>
          <a:lstStyle/>
          <a:p>
            <a:r>
              <a:rPr lang="ru-RU" dirty="0"/>
              <a:t>Дом культуры имени С. М. Зуева</a:t>
            </a:r>
            <a:endParaRPr lang="cs-CZ" dirty="0"/>
          </a:p>
        </p:txBody>
      </p:sp>
    </p:spTree>
    <p:extLst>
      <p:ext uri="{BB962C8B-B14F-4D97-AF65-F5344CB8AC3E}">
        <p14:creationId xmlns:p14="http://schemas.microsoft.com/office/powerpoint/2010/main" val="20451005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1306AA1C-1281-4E6E-A5D9-A1E138780F90}"/>
              </a:ext>
            </a:extLst>
          </p:cNvPr>
          <p:cNvPicPr>
            <a:picLocks noChangeAspect="1"/>
          </p:cNvPicPr>
          <p:nvPr/>
        </p:nvPicPr>
        <p:blipFill>
          <a:blip r:embed="rId2"/>
          <a:stretch>
            <a:fillRect/>
          </a:stretch>
        </p:blipFill>
        <p:spPr>
          <a:xfrm>
            <a:off x="0" y="0"/>
            <a:ext cx="4648200" cy="4876800"/>
          </a:xfrm>
          <a:prstGeom prst="rect">
            <a:avLst/>
          </a:prstGeom>
        </p:spPr>
      </p:pic>
      <p:sp>
        <p:nvSpPr>
          <p:cNvPr id="3" name="Obdélník 2">
            <a:extLst>
              <a:ext uri="{FF2B5EF4-FFF2-40B4-BE49-F238E27FC236}">
                <a16:creationId xmlns:a16="http://schemas.microsoft.com/office/drawing/2014/main" id="{1B420937-DAE6-456A-A21D-03467B20E9FB}"/>
              </a:ext>
            </a:extLst>
          </p:cNvPr>
          <p:cNvSpPr/>
          <p:nvPr/>
        </p:nvSpPr>
        <p:spPr>
          <a:xfrm>
            <a:off x="205941" y="4974811"/>
            <a:ext cx="3991798" cy="369332"/>
          </a:xfrm>
          <a:prstGeom prst="rect">
            <a:avLst/>
          </a:prstGeom>
        </p:spPr>
        <p:txBody>
          <a:bodyPr wrap="none">
            <a:spAutoFit/>
          </a:bodyPr>
          <a:lstStyle/>
          <a:p>
            <a:r>
              <a:rPr lang="ru-RU" b="1" dirty="0"/>
              <a:t>10. Сталинский ампир 1945 – 1955 гг.</a:t>
            </a:r>
            <a:endParaRPr lang="cs-CZ" b="1" dirty="0"/>
          </a:p>
        </p:txBody>
      </p:sp>
      <p:sp useBgFill="1">
        <p:nvSpPr>
          <p:cNvPr id="4" name="Obdélník 3">
            <a:extLst>
              <a:ext uri="{FF2B5EF4-FFF2-40B4-BE49-F238E27FC236}">
                <a16:creationId xmlns:a16="http://schemas.microsoft.com/office/drawing/2014/main" id="{81ED6C99-EAA3-44E5-99F0-10290A4C51BC}"/>
              </a:ext>
            </a:extLst>
          </p:cNvPr>
          <p:cNvSpPr/>
          <p:nvPr/>
        </p:nvSpPr>
        <p:spPr>
          <a:xfrm>
            <a:off x="6306522" y="6488668"/>
            <a:ext cx="6025176" cy="369332"/>
          </a:xfrm>
          <a:prstGeom prst="rect">
            <a:avLst/>
          </a:prstGeom>
        </p:spPr>
        <p:txBody>
          <a:bodyPr wrap="none">
            <a:spAutoFit/>
          </a:bodyPr>
          <a:lstStyle/>
          <a:p>
            <a:r>
              <a:rPr lang="ru-RU" b="1" dirty="0"/>
              <a:t>11. функциональная типовая архитектура 1960 – 1980 гг.</a:t>
            </a:r>
            <a:endParaRPr lang="cs-CZ" b="1" dirty="0"/>
          </a:p>
        </p:txBody>
      </p:sp>
      <p:pic>
        <p:nvPicPr>
          <p:cNvPr id="5" name="Obrázek 4">
            <a:extLst>
              <a:ext uri="{FF2B5EF4-FFF2-40B4-BE49-F238E27FC236}">
                <a16:creationId xmlns:a16="http://schemas.microsoft.com/office/drawing/2014/main" id="{4DF332D1-1C9D-4C30-A0B2-0DD20A1CE951}"/>
              </a:ext>
            </a:extLst>
          </p:cNvPr>
          <p:cNvPicPr>
            <a:picLocks noChangeAspect="1"/>
          </p:cNvPicPr>
          <p:nvPr/>
        </p:nvPicPr>
        <p:blipFill>
          <a:blip r:embed="rId3"/>
          <a:stretch>
            <a:fillRect/>
          </a:stretch>
        </p:blipFill>
        <p:spPr>
          <a:xfrm>
            <a:off x="7446297" y="0"/>
            <a:ext cx="4745703" cy="3559277"/>
          </a:xfrm>
          <a:prstGeom prst="rect">
            <a:avLst/>
          </a:prstGeom>
        </p:spPr>
      </p:pic>
      <p:pic>
        <p:nvPicPr>
          <p:cNvPr id="6" name="Obrázek 5">
            <a:extLst>
              <a:ext uri="{FF2B5EF4-FFF2-40B4-BE49-F238E27FC236}">
                <a16:creationId xmlns:a16="http://schemas.microsoft.com/office/drawing/2014/main" id="{109B339E-AA06-45F5-9690-623834A6810D}"/>
              </a:ext>
            </a:extLst>
          </p:cNvPr>
          <p:cNvPicPr>
            <a:picLocks noChangeAspect="1"/>
          </p:cNvPicPr>
          <p:nvPr/>
        </p:nvPicPr>
        <p:blipFill>
          <a:blip r:embed="rId4"/>
          <a:stretch>
            <a:fillRect/>
          </a:stretch>
        </p:blipFill>
        <p:spPr>
          <a:xfrm>
            <a:off x="4648200" y="2929390"/>
            <a:ext cx="4259464" cy="3559278"/>
          </a:xfrm>
          <a:prstGeom prst="rect">
            <a:avLst/>
          </a:prstGeom>
        </p:spPr>
      </p:pic>
      <p:sp>
        <p:nvSpPr>
          <p:cNvPr id="7" name="TextovéPole 6">
            <a:extLst>
              <a:ext uri="{FF2B5EF4-FFF2-40B4-BE49-F238E27FC236}">
                <a16:creationId xmlns:a16="http://schemas.microsoft.com/office/drawing/2014/main" id="{93E64863-891A-4077-9461-1BE2B9EE2700}"/>
              </a:ext>
            </a:extLst>
          </p:cNvPr>
          <p:cNvSpPr txBox="1"/>
          <p:nvPr/>
        </p:nvSpPr>
        <p:spPr>
          <a:xfrm>
            <a:off x="10520517" y="127819"/>
            <a:ext cx="1573161" cy="369332"/>
          </a:xfrm>
          <a:prstGeom prst="rect">
            <a:avLst/>
          </a:prstGeom>
          <a:noFill/>
        </p:spPr>
        <p:txBody>
          <a:bodyPr wrap="square" rtlCol="0">
            <a:spAutoFit/>
          </a:bodyPr>
          <a:lstStyle/>
          <a:p>
            <a:r>
              <a:rPr lang="ru-RU" dirty="0"/>
              <a:t>Новый Арбат</a:t>
            </a:r>
            <a:endParaRPr lang="cs-CZ" dirty="0"/>
          </a:p>
        </p:txBody>
      </p:sp>
      <p:sp>
        <p:nvSpPr>
          <p:cNvPr id="8" name="TextovéPole 7">
            <a:extLst>
              <a:ext uri="{FF2B5EF4-FFF2-40B4-BE49-F238E27FC236}">
                <a16:creationId xmlns:a16="http://schemas.microsoft.com/office/drawing/2014/main" id="{13BBEEC9-D310-4E1E-88AC-D6E40957C273}"/>
              </a:ext>
            </a:extLst>
          </p:cNvPr>
          <p:cNvSpPr txBox="1"/>
          <p:nvPr/>
        </p:nvSpPr>
        <p:spPr>
          <a:xfrm>
            <a:off x="5938684" y="2977027"/>
            <a:ext cx="2025445" cy="369332"/>
          </a:xfrm>
          <a:prstGeom prst="rect">
            <a:avLst/>
          </a:prstGeom>
          <a:noFill/>
        </p:spPr>
        <p:txBody>
          <a:bodyPr wrap="square" rtlCol="0">
            <a:spAutoFit/>
          </a:bodyPr>
          <a:lstStyle/>
          <a:p>
            <a:r>
              <a:rPr lang="ru-RU" dirty="0"/>
              <a:t>Гостиница Космос</a:t>
            </a:r>
            <a:endParaRPr lang="cs-CZ" dirty="0"/>
          </a:p>
        </p:txBody>
      </p:sp>
      <p:pic>
        <p:nvPicPr>
          <p:cNvPr id="9" name="Obrázek 8">
            <a:extLst>
              <a:ext uri="{FF2B5EF4-FFF2-40B4-BE49-F238E27FC236}">
                <a16:creationId xmlns:a16="http://schemas.microsoft.com/office/drawing/2014/main" id="{CD2927EE-22F1-4D0E-AA3A-120AE7E3A6E0}"/>
              </a:ext>
            </a:extLst>
          </p:cNvPr>
          <p:cNvPicPr>
            <a:picLocks noChangeAspect="1"/>
          </p:cNvPicPr>
          <p:nvPr/>
        </p:nvPicPr>
        <p:blipFill>
          <a:blip r:embed="rId5"/>
          <a:stretch>
            <a:fillRect/>
          </a:stretch>
        </p:blipFill>
        <p:spPr>
          <a:xfrm>
            <a:off x="9037164" y="4267199"/>
            <a:ext cx="3165034" cy="1937569"/>
          </a:xfrm>
          <a:prstGeom prst="rect">
            <a:avLst/>
          </a:prstGeom>
        </p:spPr>
      </p:pic>
    </p:spTree>
    <p:extLst>
      <p:ext uri="{BB962C8B-B14F-4D97-AF65-F5344CB8AC3E}">
        <p14:creationId xmlns:p14="http://schemas.microsoft.com/office/powerpoint/2010/main" val="24076326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E018E7E1-C1D1-4758-9ABF-22F533694697}"/>
              </a:ext>
            </a:extLst>
          </p:cNvPr>
          <p:cNvPicPr>
            <a:picLocks noChangeAspect="1"/>
          </p:cNvPicPr>
          <p:nvPr/>
        </p:nvPicPr>
        <p:blipFill>
          <a:blip r:embed="rId2"/>
          <a:stretch>
            <a:fillRect/>
          </a:stretch>
        </p:blipFill>
        <p:spPr>
          <a:xfrm>
            <a:off x="0" y="816078"/>
            <a:ext cx="6390967" cy="4281948"/>
          </a:xfrm>
          <a:prstGeom prst="rect">
            <a:avLst/>
          </a:prstGeom>
        </p:spPr>
      </p:pic>
      <p:sp>
        <p:nvSpPr>
          <p:cNvPr id="3" name="TextovéPole 2">
            <a:extLst>
              <a:ext uri="{FF2B5EF4-FFF2-40B4-BE49-F238E27FC236}">
                <a16:creationId xmlns:a16="http://schemas.microsoft.com/office/drawing/2014/main" id="{7ED894B0-B8EC-4F2B-9764-2B3A384CE391}"/>
              </a:ext>
            </a:extLst>
          </p:cNvPr>
          <p:cNvSpPr txBox="1"/>
          <p:nvPr/>
        </p:nvSpPr>
        <p:spPr>
          <a:xfrm>
            <a:off x="1140542" y="5338916"/>
            <a:ext cx="2831690" cy="369332"/>
          </a:xfrm>
          <a:prstGeom prst="rect">
            <a:avLst/>
          </a:prstGeom>
          <a:noFill/>
        </p:spPr>
        <p:txBody>
          <a:bodyPr wrap="square" rtlCol="0">
            <a:spAutoFit/>
          </a:bodyPr>
          <a:lstStyle/>
          <a:p>
            <a:r>
              <a:rPr lang="ru-RU" b="1" dirty="0"/>
              <a:t>Современная архитектура</a:t>
            </a:r>
            <a:endParaRPr lang="cs-CZ" b="1" dirty="0"/>
          </a:p>
        </p:txBody>
      </p:sp>
      <p:sp>
        <p:nvSpPr>
          <p:cNvPr id="4" name="Obdélník 3">
            <a:extLst>
              <a:ext uri="{FF2B5EF4-FFF2-40B4-BE49-F238E27FC236}">
                <a16:creationId xmlns:a16="http://schemas.microsoft.com/office/drawing/2014/main" id="{B3D27FF4-D504-437A-A4DF-6A9CE56BC3D2}"/>
              </a:ext>
            </a:extLst>
          </p:cNvPr>
          <p:cNvSpPr/>
          <p:nvPr/>
        </p:nvSpPr>
        <p:spPr>
          <a:xfrm>
            <a:off x="4601497" y="816078"/>
            <a:ext cx="1494503" cy="369332"/>
          </a:xfrm>
          <a:prstGeom prst="rect">
            <a:avLst/>
          </a:prstGeom>
        </p:spPr>
        <p:txBody>
          <a:bodyPr wrap="square">
            <a:spAutoFit/>
          </a:bodyPr>
          <a:lstStyle/>
          <a:p>
            <a:r>
              <a:rPr lang="ru-RU" dirty="0"/>
              <a:t>Москва-Сити</a:t>
            </a:r>
            <a:endParaRPr lang="cs-CZ" dirty="0"/>
          </a:p>
        </p:txBody>
      </p:sp>
      <p:pic>
        <p:nvPicPr>
          <p:cNvPr id="5" name="Obrázek 4">
            <a:extLst>
              <a:ext uri="{FF2B5EF4-FFF2-40B4-BE49-F238E27FC236}">
                <a16:creationId xmlns:a16="http://schemas.microsoft.com/office/drawing/2014/main" id="{375913D9-3B0E-4288-BEFE-A5DD9ED9A15A}"/>
              </a:ext>
            </a:extLst>
          </p:cNvPr>
          <p:cNvPicPr>
            <a:picLocks noChangeAspect="1"/>
          </p:cNvPicPr>
          <p:nvPr/>
        </p:nvPicPr>
        <p:blipFill>
          <a:blip r:embed="rId3"/>
          <a:stretch>
            <a:fillRect/>
          </a:stretch>
        </p:blipFill>
        <p:spPr>
          <a:xfrm>
            <a:off x="6538452" y="0"/>
            <a:ext cx="5653548" cy="3591533"/>
          </a:xfrm>
          <a:prstGeom prst="rect">
            <a:avLst/>
          </a:prstGeom>
        </p:spPr>
      </p:pic>
      <p:pic>
        <p:nvPicPr>
          <p:cNvPr id="6" name="Obrázek 5">
            <a:extLst>
              <a:ext uri="{FF2B5EF4-FFF2-40B4-BE49-F238E27FC236}">
                <a16:creationId xmlns:a16="http://schemas.microsoft.com/office/drawing/2014/main" id="{603E763D-6CFA-4B07-B85C-4FE85717B4F3}"/>
              </a:ext>
            </a:extLst>
          </p:cNvPr>
          <p:cNvPicPr>
            <a:picLocks noChangeAspect="1"/>
          </p:cNvPicPr>
          <p:nvPr/>
        </p:nvPicPr>
        <p:blipFill>
          <a:blip r:embed="rId4"/>
          <a:stretch>
            <a:fillRect/>
          </a:stretch>
        </p:blipFill>
        <p:spPr>
          <a:xfrm>
            <a:off x="9881419" y="3733877"/>
            <a:ext cx="2340077" cy="3124123"/>
          </a:xfrm>
          <a:prstGeom prst="rect">
            <a:avLst/>
          </a:prstGeom>
        </p:spPr>
      </p:pic>
      <p:pic>
        <p:nvPicPr>
          <p:cNvPr id="7" name="Obrázek 6">
            <a:extLst>
              <a:ext uri="{FF2B5EF4-FFF2-40B4-BE49-F238E27FC236}">
                <a16:creationId xmlns:a16="http://schemas.microsoft.com/office/drawing/2014/main" id="{57FDF662-02CA-42F5-816D-9AD1C1EE59A4}"/>
              </a:ext>
            </a:extLst>
          </p:cNvPr>
          <p:cNvPicPr>
            <a:picLocks noChangeAspect="1"/>
          </p:cNvPicPr>
          <p:nvPr/>
        </p:nvPicPr>
        <p:blipFill>
          <a:blip r:embed="rId5"/>
          <a:stretch>
            <a:fillRect/>
          </a:stretch>
        </p:blipFill>
        <p:spPr>
          <a:xfrm>
            <a:off x="5792839" y="4404852"/>
            <a:ext cx="4088580" cy="2453148"/>
          </a:xfrm>
          <a:prstGeom prst="rect">
            <a:avLst/>
          </a:prstGeom>
        </p:spPr>
      </p:pic>
    </p:spTree>
    <p:extLst>
      <p:ext uri="{BB962C8B-B14F-4D97-AF65-F5344CB8AC3E}">
        <p14:creationId xmlns:p14="http://schemas.microsoft.com/office/powerpoint/2010/main" val="2355978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F5DAD59A-4441-4B45-B90C-BBBCFBDA05F6}"/>
              </a:ext>
            </a:extLst>
          </p:cNvPr>
          <p:cNvPicPr>
            <a:picLocks noChangeAspect="1"/>
          </p:cNvPicPr>
          <p:nvPr/>
        </p:nvPicPr>
        <p:blipFill>
          <a:blip r:embed="rId4"/>
          <a:stretch>
            <a:fillRect/>
          </a:stretch>
        </p:blipFill>
        <p:spPr>
          <a:xfrm>
            <a:off x="3873623" y="5914"/>
            <a:ext cx="8318377" cy="6852086"/>
          </a:xfrm>
          <a:prstGeom prst="rect">
            <a:avLst/>
          </a:prstGeom>
        </p:spPr>
      </p:pic>
      <p:pic>
        <p:nvPicPr>
          <p:cNvPr id="3" name="10a-B">
            <a:hlinkClick r:id="" action="ppaction://media"/>
            <a:extLst>
              <a:ext uri="{FF2B5EF4-FFF2-40B4-BE49-F238E27FC236}">
                <a16:creationId xmlns:a16="http://schemas.microsoft.com/office/drawing/2014/main" id="{FDCE963C-8F43-497E-BE9D-041655CD57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08643" y="633613"/>
            <a:ext cx="487363" cy="487363"/>
          </a:xfrm>
          <a:prstGeom prst="rect">
            <a:avLst/>
          </a:prstGeom>
        </p:spPr>
      </p:pic>
    </p:spTree>
    <p:extLst>
      <p:ext uri="{BB962C8B-B14F-4D97-AF65-F5344CB8AC3E}">
        <p14:creationId xmlns:p14="http://schemas.microsoft.com/office/powerpoint/2010/main" val="224287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0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A9BAA5DA-E8F9-433A-8FF9-9A57754BF682}"/>
              </a:ext>
            </a:extLst>
          </p:cNvPr>
          <p:cNvSpPr/>
          <p:nvPr/>
        </p:nvSpPr>
        <p:spPr>
          <a:xfrm>
            <a:off x="1848464" y="1630996"/>
            <a:ext cx="8495072" cy="707886"/>
          </a:xfrm>
          <a:prstGeom prst="rect">
            <a:avLst/>
          </a:prstGeom>
        </p:spPr>
        <p:txBody>
          <a:bodyPr wrap="square">
            <a:spAutoFit/>
          </a:bodyPr>
          <a:lstStyle/>
          <a:p>
            <a:r>
              <a:rPr lang="ru-RU" sz="2000" b="1" dirty="0"/>
              <a:t>Как отличить современную архитектуру от просто кучи стекла и бетона?</a:t>
            </a:r>
          </a:p>
          <a:p>
            <a:r>
              <a:rPr lang="ru-RU" sz="2000" b="1" dirty="0"/>
              <a:t>Так как же их отличить?</a:t>
            </a:r>
            <a:endParaRPr lang="cs-CZ" sz="2000" b="1" dirty="0"/>
          </a:p>
        </p:txBody>
      </p:sp>
      <p:sp>
        <p:nvSpPr>
          <p:cNvPr id="3" name="Obdélník 2">
            <a:extLst>
              <a:ext uri="{FF2B5EF4-FFF2-40B4-BE49-F238E27FC236}">
                <a16:creationId xmlns:a16="http://schemas.microsoft.com/office/drawing/2014/main" id="{34FE71C7-868E-439F-BF06-CF65ECDF3E5F}"/>
              </a:ext>
            </a:extLst>
          </p:cNvPr>
          <p:cNvSpPr/>
          <p:nvPr/>
        </p:nvSpPr>
        <p:spPr>
          <a:xfrm>
            <a:off x="3393902" y="3175508"/>
            <a:ext cx="4932248" cy="646331"/>
          </a:xfrm>
          <a:prstGeom prst="rect">
            <a:avLst/>
          </a:prstGeom>
        </p:spPr>
        <p:txBody>
          <a:bodyPr wrap="none">
            <a:spAutoFit/>
          </a:bodyPr>
          <a:lstStyle/>
          <a:p>
            <a:r>
              <a:rPr lang="cs-CZ" dirty="0">
                <a:hlinkClick r:id="rId2"/>
              </a:rPr>
              <a:t>https://www.youtube.com/watch?v=Uqg9uE5mq0w</a:t>
            </a:r>
            <a:endParaRPr lang="ru-RU" dirty="0"/>
          </a:p>
          <a:p>
            <a:endParaRPr lang="cs-CZ" dirty="0"/>
          </a:p>
        </p:txBody>
      </p:sp>
    </p:spTree>
    <p:extLst>
      <p:ext uri="{BB962C8B-B14F-4D97-AF65-F5344CB8AC3E}">
        <p14:creationId xmlns:p14="http://schemas.microsoft.com/office/powerpoint/2010/main" val="33437949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042A53E-0354-4FC8-A4E6-AECAA4457CA2}"/>
              </a:ext>
            </a:extLst>
          </p:cNvPr>
          <p:cNvSpPr txBox="1"/>
          <p:nvPr/>
        </p:nvSpPr>
        <p:spPr>
          <a:xfrm>
            <a:off x="4945626" y="3136612"/>
            <a:ext cx="2300748" cy="584775"/>
          </a:xfrm>
          <a:prstGeom prst="rect">
            <a:avLst/>
          </a:prstGeom>
          <a:noFill/>
        </p:spPr>
        <p:txBody>
          <a:bodyPr wrap="square" rtlCol="0">
            <a:spAutoFit/>
          </a:bodyPr>
          <a:lstStyle/>
          <a:p>
            <a:r>
              <a:rPr lang="ru-RU" sz="3200" b="1" dirty="0">
                <a:solidFill>
                  <a:srgbClr val="FF0000"/>
                </a:solidFill>
              </a:rPr>
              <a:t>ЖИВОПИСЬ</a:t>
            </a:r>
            <a:endParaRPr lang="cs-CZ" sz="3200" b="1" dirty="0">
              <a:solidFill>
                <a:srgbClr val="FF0000"/>
              </a:solidFill>
            </a:endParaRPr>
          </a:p>
        </p:txBody>
      </p:sp>
    </p:spTree>
    <p:extLst>
      <p:ext uri="{BB962C8B-B14F-4D97-AF65-F5344CB8AC3E}">
        <p14:creationId xmlns:p14="http://schemas.microsoft.com/office/powerpoint/2010/main" val="10705160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Obdélník 1">
            <a:extLst>
              <a:ext uri="{FF2B5EF4-FFF2-40B4-BE49-F238E27FC236}">
                <a16:creationId xmlns:a16="http://schemas.microsoft.com/office/drawing/2014/main" id="{7A28824D-7216-4529-A571-9142A336231B}"/>
              </a:ext>
            </a:extLst>
          </p:cNvPr>
          <p:cNvSpPr/>
          <p:nvPr/>
        </p:nvSpPr>
        <p:spPr>
          <a:xfrm>
            <a:off x="0" y="3984196"/>
            <a:ext cx="12192000" cy="2862322"/>
          </a:xfrm>
          <a:prstGeom prst="rect">
            <a:avLst/>
          </a:prstGeom>
        </p:spPr>
        <p:txBody>
          <a:bodyPr wrap="square">
            <a:spAutoFit/>
          </a:bodyPr>
          <a:lstStyle/>
          <a:p>
            <a:pPr algn="just"/>
            <a:r>
              <a:rPr lang="ru-RU" b="1" dirty="0">
                <a:latin typeface="Arial" panose="020B0604020202020204" pitchFamily="34" charset="0"/>
                <a:cs typeface="Arial" panose="020B0604020202020204" pitchFamily="34" charset="0"/>
              </a:rPr>
              <a:t>Илья Репин. Бурлаки на Волге. 1870—1873 гг. Государственный Русский музей.</a:t>
            </a:r>
          </a:p>
          <a:p>
            <a:pPr algn="just"/>
            <a:r>
              <a:rPr lang="ru-RU" dirty="0">
                <a:latin typeface="Arial" panose="020B0604020202020204" pitchFamily="34" charset="0"/>
                <a:cs typeface="Arial" panose="020B0604020202020204" pitchFamily="34" charset="0"/>
              </a:rPr>
              <a:t>«Бурлаки на Волге» — главный шедевр Ильи Репина (1844—1930). Хотя создал художник его, когда ему не было и 30 лет. Картина стала особенно популярной в советское время. Очень уж такой сюжет подходил под идеологию об угнетённых. Репин довёл реализм до абсолюта. Позировали художнику реальные бурлаки. Мы знаем их имена и судьбы (то есть этим людям повезло: они вошли в историю). Их внешний вид невероятно правдоподобен. Именно такой одежда и становится от многолетнего ношения и ходьбы по прибрежному бурелому. В этом плане Иванов ещё был классицистом: хитоны его героев слишком чистые, как в витрине магазина. Но не только оборванный вид бедняков заставляет нас им посочувствовать. Художник ещё и пароход вдали нарисовал. Мол, уже двигатели изобрели, а все над людьми издеваются. Да, русские художники любили добавить вот это «Ах, как нехорошо».</a:t>
            </a:r>
            <a:endParaRPr lang="cs-CZ" dirty="0">
              <a:latin typeface="Arial" panose="020B0604020202020204" pitchFamily="34" charset="0"/>
              <a:cs typeface="Arial" panose="020B0604020202020204" pitchFamily="34" charset="0"/>
            </a:endParaRPr>
          </a:p>
        </p:txBody>
      </p:sp>
      <p:pic>
        <p:nvPicPr>
          <p:cNvPr id="3" name="Obrázek 2">
            <a:extLst>
              <a:ext uri="{FF2B5EF4-FFF2-40B4-BE49-F238E27FC236}">
                <a16:creationId xmlns:a16="http://schemas.microsoft.com/office/drawing/2014/main" id="{9B63EB55-8C1A-4504-A472-1689D9A741D7}"/>
              </a:ext>
            </a:extLst>
          </p:cNvPr>
          <p:cNvPicPr>
            <a:picLocks noChangeAspect="1"/>
          </p:cNvPicPr>
          <p:nvPr/>
        </p:nvPicPr>
        <p:blipFill>
          <a:blip r:embed="rId2"/>
          <a:stretch>
            <a:fillRect/>
          </a:stretch>
        </p:blipFill>
        <p:spPr>
          <a:xfrm>
            <a:off x="3598607" y="3331"/>
            <a:ext cx="8593393" cy="3992347"/>
          </a:xfrm>
          <a:prstGeom prst="rect">
            <a:avLst/>
          </a:prstGeom>
        </p:spPr>
      </p:pic>
      <p:sp useBgFill="1">
        <p:nvSpPr>
          <p:cNvPr id="4" name="TextovéPole 3">
            <a:extLst>
              <a:ext uri="{FF2B5EF4-FFF2-40B4-BE49-F238E27FC236}">
                <a16:creationId xmlns:a16="http://schemas.microsoft.com/office/drawing/2014/main" id="{C95DAB61-2A6C-43A5-B1ED-D7B3A965C7A1}"/>
              </a:ext>
            </a:extLst>
          </p:cNvPr>
          <p:cNvSpPr txBox="1"/>
          <p:nvPr/>
        </p:nvSpPr>
        <p:spPr>
          <a:xfrm>
            <a:off x="314632" y="776748"/>
            <a:ext cx="2949678" cy="1631216"/>
          </a:xfrm>
          <a:prstGeom prst="rect">
            <a:avLst/>
          </a:prstGeom>
          <a:ln>
            <a:solidFill>
              <a:srgbClr val="002060"/>
            </a:solidFill>
          </a:ln>
        </p:spPr>
        <p:txBody>
          <a:bodyPr wrap="square" rtlCol="0">
            <a:spAutoFit/>
          </a:bodyPr>
          <a:lstStyle/>
          <a:p>
            <a:r>
              <a:rPr lang="ru-RU" sz="2000" b="1" dirty="0">
                <a:solidFill>
                  <a:srgbClr val="002060"/>
                </a:solidFill>
                <a:latin typeface="Arial" panose="020B0604020202020204" pitchFamily="34" charset="0"/>
                <a:cs typeface="Arial" panose="020B0604020202020204" pitchFamily="34" charset="0"/>
              </a:rPr>
              <a:t>Подготовьте рассказ об одной из самых известных картин российских художников.</a:t>
            </a:r>
            <a:endParaRPr lang="cs-CZ" sz="2000" b="1" dirty="0">
              <a:solidFill>
                <a:srgbClr val="002060"/>
              </a:solidFill>
              <a:latin typeface="Arial" panose="020B0604020202020204" pitchFamily="34" charset="0"/>
              <a:cs typeface="Arial" panose="020B0604020202020204" pitchFamily="34" charset="0"/>
            </a:endParaRPr>
          </a:p>
        </p:txBody>
      </p:sp>
      <p:sp>
        <p:nvSpPr>
          <p:cNvPr id="5" name="Obdélník 4">
            <a:extLst>
              <a:ext uri="{FF2B5EF4-FFF2-40B4-BE49-F238E27FC236}">
                <a16:creationId xmlns:a16="http://schemas.microsoft.com/office/drawing/2014/main" id="{EC7D1A48-7B5B-445F-ADD3-8F189C6933C6}"/>
              </a:ext>
            </a:extLst>
          </p:cNvPr>
          <p:cNvSpPr/>
          <p:nvPr/>
        </p:nvSpPr>
        <p:spPr>
          <a:xfrm>
            <a:off x="0" y="3337865"/>
            <a:ext cx="4972580" cy="646331"/>
          </a:xfrm>
          <a:prstGeom prst="rect">
            <a:avLst/>
          </a:prstGeom>
        </p:spPr>
        <p:txBody>
          <a:bodyPr wrap="none">
            <a:spAutoFit/>
          </a:bodyPr>
          <a:lstStyle/>
          <a:p>
            <a:r>
              <a:rPr lang="cs-CZ" dirty="0">
                <a:hlinkClick r:id="rId3"/>
              </a:rPr>
              <a:t>https://arts-dnevnik.ru/kartiny-russkih-hudozhnikov/</a:t>
            </a:r>
            <a:endParaRPr lang="ru-RU" dirty="0"/>
          </a:p>
          <a:p>
            <a:endParaRPr lang="cs-CZ" dirty="0"/>
          </a:p>
        </p:txBody>
      </p:sp>
      <p:sp>
        <p:nvSpPr>
          <p:cNvPr id="6" name="Obdélník 5">
            <a:extLst>
              <a:ext uri="{FF2B5EF4-FFF2-40B4-BE49-F238E27FC236}">
                <a16:creationId xmlns:a16="http://schemas.microsoft.com/office/drawing/2014/main" id="{CCB0C73A-7EE8-4A47-84B7-C50D0AEC2B64}"/>
              </a:ext>
            </a:extLst>
          </p:cNvPr>
          <p:cNvSpPr/>
          <p:nvPr/>
        </p:nvSpPr>
        <p:spPr>
          <a:xfrm>
            <a:off x="29784" y="2636040"/>
            <a:ext cx="6096000" cy="923330"/>
          </a:xfrm>
          <a:prstGeom prst="rect">
            <a:avLst/>
          </a:prstGeom>
        </p:spPr>
        <p:txBody>
          <a:bodyPr>
            <a:spAutoFit/>
          </a:bodyPr>
          <a:lstStyle/>
          <a:p>
            <a:r>
              <a:rPr lang="cs-CZ" dirty="0">
                <a:hlinkClick r:id="rId4"/>
              </a:rPr>
              <a:t>https://scientificrussia.ru/articles/10-samyh-izvestnyh-russkih-kartin</a:t>
            </a:r>
            <a:endParaRPr lang="ru-RU" dirty="0"/>
          </a:p>
          <a:p>
            <a:endParaRPr lang="cs-CZ" dirty="0"/>
          </a:p>
        </p:txBody>
      </p:sp>
    </p:spTree>
    <p:extLst>
      <p:ext uri="{BB962C8B-B14F-4D97-AF65-F5344CB8AC3E}">
        <p14:creationId xmlns:p14="http://schemas.microsoft.com/office/powerpoint/2010/main" val="22670448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FA851223-E1E3-4D35-A560-F16C9EAF5603}"/>
              </a:ext>
            </a:extLst>
          </p:cNvPr>
          <p:cNvSpPr/>
          <p:nvPr/>
        </p:nvSpPr>
        <p:spPr>
          <a:xfrm>
            <a:off x="3464959" y="3244334"/>
            <a:ext cx="5262082" cy="923330"/>
          </a:xfrm>
          <a:prstGeom prst="rect">
            <a:avLst/>
          </a:prstGeom>
        </p:spPr>
        <p:txBody>
          <a:bodyPr wrap="none">
            <a:spAutoFit/>
          </a:bodyPr>
          <a:lstStyle/>
          <a:p>
            <a:endParaRPr lang="ru-RU" dirty="0">
              <a:hlinkClick r:id="rId2"/>
            </a:endParaRPr>
          </a:p>
          <a:p>
            <a:r>
              <a:rPr lang="cs-CZ" dirty="0">
                <a:hlinkClick r:id="rId2"/>
              </a:rPr>
              <a:t>http://vertex-art.ru/statyi/stili-i-napravleniya-zhivopisi</a:t>
            </a:r>
            <a:endParaRPr lang="ru-RU" dirty="0"/>
          </a:p>
          <a:p>
            <a:endParaRPr lang="cs-CZ" dirty="0"/>
          </a:p>
        </p:txBody>
      </p:sp>
      <p:sp>
        <p:nvSpPr>
          <p:cNvPr id="4" name="Obdélník 3">
            <a:extLst>
              <a:ext uri="{FF2B5EF4-FFF2-40B4-BE49-F238E27FC236}">
                <a16:creationId xmlns:a16="http://schemas.microsoft.com/office/drawing/2014/main" id="{51768406-2E1B-483B-9585-E1F1B73C55D4}"/>
              </a:ext>
            </a:extLst>
          </p:cNvPr>
          <p:cNvSpPr/>
          <p:nvPr/>
        </p:nvSpPr>
        <p:spPr>
          <a:xfrm>
            <a:off x="3464959" y="2782669"/>
            <a:ext cx="6096000" cy="646331"/>
          </a:xfrm>
          <a:prstGeom prst="rect">
            <a:avLst/>
          </a:prstGeom>
        </p:spPr>
        <p:txBody>
          <a:bodyPr>
            <a:spAutoFit/>
          </a:bodyPr>
          <a:lstStyle/>
          <a:p>
            <a:r>
              <a:rPr lang="ru-RU" dirty="0"/>
              <a:t>Перейдите по ссылке, выберете одно из направлений и опишите его подробнее.</a:t>
            </a:r>
          </a:p>
        </p:txBody>
      </p:sp>
    </p:spTree>
    <p:extLst>
      <p:ext uri="{BB962C8B-B14F-4D97-AF65-F5344CB8AC3E}">
        <p14:creationId xmlns:p14="http://schemas.microsoft.com/office/powerpoint/2010/main" val="22984916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0910C38-0487-4ED7-9880-C3FA93616334}"/>
              </a:ext>
            </a:extLst>
          </p:cNvPr>
          <p:cNvPicPr>
            <a:picLocks noChangeAspect="1"/>
          </p:cNvPicPr>
          <p:nvPr/>
        </p:nvPicPr>
        <p:blipFill>
          <a:blip r:embed="rId2"/>
          <a:stretch>
            <a:fillRect/>
          </a:stretch>
        </p:blipFill>
        <p:spPr>
          <a:xfrm>
            <a:off x="0" y="0"/>
            <a:ext cx="5890615" cy="3313471"/>
          </a:xfrm>
          <a:prstGeom prst="rect">
            <a:avLst/>
          </a:prstGeom>
        </p:spPr>
      </p:pic>
      <p:pic>
        <p:nvPicPr>
          <p:cNvPr id="4" name="Obrázek 3">
            <a:extLst>
              <a:ext uri="{FF2B5EF4-FFF2-40B4-BE49-F238E27FC236}">
                <a16:creationId xmlns:a16="http://schemas.microsoft.com/office/drawing/2014/main" id="{264EE3F0-C825-4AF8-99E6-6BCDE9D1A550}"/>
              </a:ext>
            </a:extLst>
          </p:cNvPr>
          <p:cNvPicPr>
            <a:picLocks noChangeAspect="1"/>
          </p:cNvPicPr>
          <p:nvPr/>
        </p:nvPicPr>
        <p:blipFill>
          <a:blip r:embed="rId3"/>
          <a:stretch>
            <a:fillRect/>
          </a:stretch>
        </p:blipFill>
        <p:spPr>
          <a:xfrm>
            <a:off x="7325031" y="0"/>
            <a:ext cx="4919955" cy="3279970"/>
          </a:xfrm>
          <a:prstGeom prst="rect">
            <a:avLst/>
          </a:prstGeom>
        </p:spPr>
      </p:pic>
      <p:pic>
        <p:nvPicPr>
          <p:cNvPr id="5" name="Obrázek 4">
            <a:extLst>
              <a:ext uri="{FF2B5EF4-FFF2-40B4-BE49-F238E27FC236}">
                <a16:creationId xmlns:a16="http://schemas.microsoft.com/office/drawing/2014/main" id="{AE06A3A8-9C3B-4F59-9F8D-43DE57B233CD}"/>
              </a:ext>
            </a:extLst>
          </p:cNvPr>
          <p:cNvPicPr>
            <a:picLocks noChangeAspect="1"/>
          </p:cNvPicPr>
          <p:nvPr/>
        </p:nvPicPr>
        <p:blipFill>
          <a:blip r:embed="rId4"/>
          <a:stretch>
            <a:fillRect/>
          </a:stretch>
        </p:blipFill>
        <p:spPr>
          <a:xfrm>
            <a:off x="7325031" y="3547745"/>
            <a:ext cx="4866969" cy="3310255"/>
          </a:xfrm>
          <a:prstGeom prst="rect">
            <a:avLst/>
          </a:prstGeom>
        </p:spPr>
      </p:pic>
      <p:pic>
        <p:nvPicPr>
          <p:cNvPr id="6" name="Obrázek 5">
            <a:extLst>
              <a:ext uri="{FF2B5EF4-FFF2-40B4-BE49-F238E27FC236}">
                <a16:creationId xmlns:a16="http://schemas.microsoft.com/office/drawing/2014/main" id="{B6715338-7230-4D25-9C28-34345AE061DF}"/>
              </a:ext>
            </a:extLst>
          </p:cNvPr>
          <p:cNvPicPr>
            <a:picLocks noChangeAspect="1"/>
          </p:cNvPicPr>
          <p:nvPr/>
        </p:nvPicPr>
        <p:blipFill>
          <a:blip r:embed="rId5"/>
          <a:stretch>
            <a:fillRect/>
          </a:stretch>
        </p:blipFill>
        <p:spPr>
          <a:xfrm>
            <a:off x="0" y="3578030"/>
            <a:ext cx="4932286" cy="3279970"/>
          </a:xfrm>
          <a:prstGeom prst="rect">
            <a:avLst/>
          </a:prstGeom>
        </p:spPr>
      </p:pic>
      <p:sp>
        <p:nvSpPr>
          <p:cNvPr id="7" name="TextovéPole 6">
            <a:extLst>
              <a:ext uri="{FF2B5EF4-FFF2-40B4-BE49-F238E27FC236}">
                <a16:creationId xmlns:a16="http://schemas.microsoft.com/office/drawing/2014/main" id="{EB0AC35E-78DD-4230-8DB7-5D8CE3A752DE}"/>
              </a:ext>
            </a:extLst>
          </p:cNvPr>
          <p:cNvSpPr txBox="1"/>
          <p:nvPr/>
        </p:nvSpPr>
        <p:spPr>
          <a:xfrm>
            <a:off x="5053781" y="3746090"/>
            <a:ext cx="2123767" cy="2246769"/>
          </a:xfrm>
          <a:prstGeom prst="rect">
            <a:avLst/>
          </a:prstGeom>
          <a:noFill/>
        </p:spPr>
        <p:txBody>
          <a:bodyPr wrap="square" rtlCol="0">
            <a:spAutoFit/>
          </a:bodyPr>
          <a:lstStyle/>
          <a:p>
            <a:r>
              <a:rPr lang="ru-RU" sz="2000" b="1" dirty="0">
                <a:solidFill>
                  <a:srgbClr val="002060"/>
                </a:solidFill>
                <a:latin typeface="Arial" panose="020B0604020202020204" pitchFamily="34" charset="0"/>
                <a:cs typeface="Arial" panose="020B0604020202020204" pitchFamily="34" charset="0"/>
              </a:rPr>
              <a:t>В каких известных музеях мира Вы бывали? Что Вам особенно запомнилось?</a:t>
            </a:r>
            <a:endParaRPr lang="cs-CZ" sz="20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18873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Obdélník 1">
            <a:extLst>
              <a:ext uri="{FF2B5EF4-FFF2-40B4-BE49-F238E27FC236}">
                <a16:creationId xmlns:a16="http://schemas.microsoft.com/office/drawing/2014/main" id="{0E9C36A3-1FAB-4045-87C3-6A4D6664C07F}"/>
              </a:ext>
            </a:extLst>
          </p:cNvPr>
          <p:cNvSpPr/>
          <p:nvPr/>
        </p:nvSpPr>
        <p:spPr>
          <a:xfrm>
            <a:off x="668593" y="933069"/>
            <a:ext cx="10854813" cy="5324535"/>
          </a:xfrm>
          <a:prstGeom prst="rect">
            <a:avLst/>
          </a:prstGeom>
        </p:spPr>
        <p:txBody>
          <a:bodyPr wrap="square">
            <a:spAutoFit/>
          </a:bodyPr>
          <a:lstStyle/>
          <a:p>
            <a:pPr algn="just"/>
            <a:r>
              <a:rPr lang="ru-RU" sz="2000" b="1" dirty="0">
                <a:latin typeface="Arial" panose="020B0604020202020204" pitchFamily="34" charset="0"/>
                <a:cs typeface="Arial" panose="020B0604020202020204" pitchFamily="34" charset="0"/>
              </a:rPr>
              <a:t>Государственная Третьяковская галерея</a:t>
            </a:r>
            <a:r>
              <a:rPr lang="ru-RU" sz="2000" dirty="0">
                <a:latin typeface="Arial" panose="020B0604020202020204" pitchFamily="34" charset="0"/>
                <a:cs typeface="Arial" panose="020B0604020202020204" pitchFamily="34" charset="0"/>
              </a:rPr>
              <a:t> — московский художественный музей, основанный в 1856 году купцом Павлом Третьяковым. В 1867-м галерея была открыта для посещения, а в 1892 году передана в собственность Москве. На момент передачи коллекция музея насчитывала 1276 картин, 471 рисунок, десять скульптур русских художников, а также 84 картины иностранных мастеров. </a:t>
            </a:r>
          </a:p>
          <a:p>
            <a:pPr algn="just"/>
            <a:r>
              <a:rPr lang="ru-RU" sz="2000" dirty="0">
                <a:latin typeface="Arial" panose="020B0604020202020204" pitchFamily="34" charset="0"/>
                <a:cs typeface="Arial" panose="020B0604020202020204" pitchFamily="34" charset="0"/>
              </a:rPr>
              <a:t>После революции 1917 года галерею национализировали, а коллекция стала пополняться из конфискованных частных собраний и музеев. В 1985-м Государственная картинная галерея на Крымском Валу была объединена с Третьяковской галереей и образовала единый музейный комплекс Новая Третьяковка вместе с Центральным домом художника. В здании в Лаврушинском переулке была размещена коллекция живописи с древнейших времён до 1910-х годов, а в отделе на Крымском Валу — искусство XX века </a:t>
            </a:r>
          </a:p>
          <a:p>
            <a:pPr algn="just"/>
            <a:r>
              <a:rPr lang="ru-RU" sz="2000" dirty="0">
                <a:latin typeface="Arial" panose="020B0604020202020204" pitchFamily="34" charset="0"/>
                <a:cs typeface="Arial" panose="020B0604020202020204" pitchFamily="34" charset="0"/>
              </a:rPr>
              <a:t>По состоянию на 2018 год экспозиция насчитывает более 180 000 предметов и включает в себя предметы живописи, скульптуры и изделия из драгоценных металлов, созданные с XI по XX век. Музей расположен в здании, построенном в 1906 году, — объекте культурного наследия народов России федерального значения и охраняется государством.</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93241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EFCFE4E7-E5FA-415D-B82B-F3E356AEE220}"/>
              </a:ext>
            </a:extLst>
          </p:cNvPr>
          <p:cNvPicPr>
            <a:picLocks noChangeAspect="1"/>
          </p:cNvPicPr>
          <p:nvPr/>
        </p:nvPicPr>
        <p:blipFill>
          <a:blip r:embed="rId2"/>
          <a:stretch>
            <a:fillRect/>
          </a:stretch>
        </p:blipFill>
        <p:spPr>
          <a:xfrm>
            <a:off x="2762864" y="949581"/>
            <a:ext cx="6449962" cy="4293256"/>
          </a:xfrm>
          <a:prstGeom prst="rect">
            <a:avLst/>
          </a:prstGeom>
        </p:spPr>
      </p:pic>
      <p:sp>
        <p:nvSpPr>
          <p:cNvPr id="3" name="Obdélník 2">
            <a:extLst>
              <a:ext uri="{FF2B5EF4-FFF2-40B4-BE49-F238E27FC236}">
                <a16:creationId xmlns:a16="http://schemas.microsoft.com/office/drawing/2014/main" id="{EA44939C-695C-4BE9-9303-3D8252D05160}"/>
              </a:ext>
            </a:extLst>
          </p:cNvPr>
          <p:cNvSpPr/>
          <p:nvPr/>
        </p:nvSpPr>
        <p:spPr>
          <a:xfrm>
            <a:off x="4259726" y="225405"/>
            <a:ext cx="3180935" cy="400110"/>
          </a:xfrm>
          <a:prstGeom prst="rect">
            <a:avLst/>
          </a:prstGeom>
        </p:spPr>
        <p:txBody>
          <a:bodyPr wrap="none">
            <a:spAutoFit/>
          </a:bodyPr>
          <a:lstStyle/>
          <a:p>
            <a:r>
              <a:rPr lang="ru-RU" sz="2000" b="1" dirty="0">
                <a:solidFill>
                  <a:srgbClr val="FF0000"/>
                </a:solidFill>
              </a:rPr>
              <a:t>РУССКАЯ ПОЭЗИЯ </a:t>
            </a:r>
            <a:r>
              <a:rPr lang="cs-CZ" sz="2000" b="1" dirty="0">
                <a:solidFill>
                  <a:srgbClr val="FF0000"/>
                </a:solidFill>
              </a:rPr>
              <a:t>XX </a:t>
            </a:r>
            <a:r>
              <a:rPr lang="ru-RU" sz="2000" b="1" dirty="0">
                <a:solidFill>
                  <a:srgbClr val="FF0000"/>
                </a:solidFill>
              </a:rPr>
              <a:t>ВЕКА</a:t>
            </a:r>
            <a:endParaRPr lang="cs-CZ" sz="2000" b="1" dirty="0">
              <a:solidFill>
                <a:srgbClr val="FF0000"/>
              </a:solidFill>
            </a:endParaRPr>
          </a:p>
        </p:txBody>
      </p:sp>
      <p:sp>
        <p:nvSpPr>
          <p:cNvPr id="4" name="TextovéPole 3">
            <a:extLst>
              <a:ext uri="{FF2B5EF4-FFF2-40B4-BE49-F238E27FC236}">
                <a16:creationId xmlns:a16="http://schemas.microsoft.com/office/drawing/2014/main" id="{8242978E-1D89-40E6-A583-0E9241A69116}"/>
              </a:ext>
            </a:extLst>
          </p:cNvPr>
          <p:cNvSpPr txBox="1"/>
          <p:nvPr/>
        </p:nvSpPr>
        <p:spPr>
          <a:xfrm>
            <a:off x="2172929" y="5566903"/>
            <a:ext cx="8593394" cy="707886"/>
          </a:xfrm>
          <a:prstGeom prst="rect">
            <a:avLst/>
          </a:prstGeom>
          <a:noFill/>
        </p:spPr>
        <p:txBody>
          <a:bodyPr wrap="square" rtlCol="0">
            <a:spAutoFit/>
          </a:bodyPr>
          <a:lstStyle/>
          <a:p>
            <a:pPr algn="ctr"/>
            <a:r>
              <a:rPr lang="ru-RU" sz="2000" b="1" dirty="0"/>
              <a:t>Ознакомьтесь с материалом «50 поэтов </a:t>
            </a:r>
            <a:r>
              <a:rPr lang="cs-CZ" sz="2000" b="1" dirty="0"/>
              <a:t>XX </a:t>
            </a:r>
            <a:r>
              <a:rPr lang="ru-RU" sz="2000" b="1" dirty="0"/>
              <a:t>века» и расскажите о творчестве одного из известных русских поэтов ХХ века.</a:t>
            </a:r>
            <a:endParaRPr lang="cs-CZ" sz="2000" b="1" dirty="0"/>
          </a:p>
        </p:txBody>
      </p:sp>
    </p:spTree>
    <p:extLst>
      <p:ext uri="{BB962C8B-B14F-4D97-AF65-F5344CB8AC3E}">
        <p14:creationId xmlns:p14="http://schemas.microsoft.com/office/powerpoint/2010/main" val="21583203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FA74E595-08D0-459E-A531-D5A8973C65DA}"/>
              </a:ext>
            </a:extLst>
          </p:cNvPr>
          <p:cNvSpPr/>
          <p:nvPr/>
        </p:nvSpPr>
        <p:spPr>
          <a:xfrm>
            <a:off x="4129549" y="4119996"/>
            <a:ext cx="6096000" cy="2585323"/>
          </a:xfrm>
          <a:prstGeom prst="rect">
            <a:avLst/>
          </a:prstGeom>
          <a:ln>
            <a:solidFill>
              <a:srgbClr val="002060"/>
            </a:solidFill>
          </a:ln>
        </p:spPr>
        <p:txBody>
          <a:bodyPr>
            <a:spAutoFit/>
          </a:bodyPr>
          <a:lstStyle/>
          <a:p>
            <a:pPr algn="just"/>
            <a:r>
              <a:rPr lang="ru-RU" b="1" dirty="0" err="1">
                <a:solidFill>
                  <a:srgbClr val="002060"/>
                </a:solidFill>
                <a:latin typeface="Arial" panose="020B0604020202020204" pitchFamily="34" charset="0"/>
                <a:cs typeface="Arial" panose="020B0604020202020204" pitchFamily="34" charset="0"/>
              </a:rPr>
              <a:t>Ио́сиф</a:t>
            </a:r>
            <a:r>
              <a:rPr lang="ru-RU" b="1" dirty="0">
                <a:solidFill>
                  <a:srgbClr val="002060"/>
                </a:solidFill>
                <a:latin typeface="Arial" panose="020B0604020202020204" pitchFamily="34" charset="0"/>
                <a:cs typeface="Arial" panose="020B0604020202020204" pitchFamily="34" charset="0"/>
              </a:rPr>
              <a:t> </a:t>
            </a:r>
            <a:r>
              <a:rPr lang="ru-RU" b="1" dirty="0" err="1">
                <a:solidFill>
                  <a:srgbClr val="002060"/>
                </a:solidFill>
                <a:latin typeface="Arial" panose="020B0604020202020204" pitchFamily="34" charset="0"/>
                <a:cs typeface="Arial" panose="020B0604020202020204" pitchFamily="34" charset="0"/>
              </a:rPr>
              <a:t>Алекса́ндрович</a:t>
            </a:r>
            <a:r>
              <a:rPr lang="ru-RU" b="1" dirty="0">
                <a:solidFill>
                  <a:srgbClr val="002060"/>
                </a:solidFill>
                <a:latin typeface="Arial" panose="020B0604020202020204" pitchFamily="34" charset="0"/>
                <a:cs typeface="Arial" panose="020B0604020202020204" pitchFamily="34" charset="0"/>
              </a:rPr>
              <a:t> </a:t>
            </a:r>
            <a:r>
              <a:rPr lang="ru-RU" b="1" dirty="0" err="1">
                <a:solidFill>
                  <a:srgbClr val="002060"/>
                </a:solidFill>
                <a:latin typeface="Arial" panose="020B0604020202020204" pitchFamily="34" charset="0"/>
                <a:cs typeface="Arial" panose="020B0604020202020204" pitchFamily="34" charset="0"/>
              </a:rPr>
              <a:t>Бро́дский</a:t>
            </a:r>
            <a:r>
              <a:rPr lang="ru-RU" dirty="0">
                <a:latin typeface="Arial" panose="020B0604020202020204" pitchFamily="34" charset="0"/>
                <a:cs typeface="Arial" panose="020B0604020202020204" pitchFamily="34" charset="0"/>
              </a:rPr>
              <a:t> (24 мая 1940 года, Ленинград, СССР — 28 января 1996 года, Бруклин, Нью-Йорк, США) — русский и американский поэт, эссеист, драматург, переводчик, лауреат Нобелевской премии по литературе 1987 года, поэт-лауреат США в 1991—1992 годах. Стихи писал преимущественно на русском языке, эссеистику — на английском. Почётный гражданин Санкт-Петербурга (1995). </a:t>
            </a:r>
          </a:p>
          <a:p>
            <a:pPr algn="just"/>
            <a:endParaRPr lang="cs-CZ" dirty="0">
              <a:latin typeface="Arial" panose="020B0604020202020204" pitchFamily="34" charset="0"/>
              <a:cs typeface="Arial" panose="020B0604020202020204" pitchFamily="34" charset="0"/>
            </a:endParaRPr>
          </a:p>
        </p:txBody>
      </p:sp>
      <p:pic>
        <p:nvPicPr>
          <p:cNvPr id="4" name="Obrázek 3">
            <a:extLst>
              <a:ext uri="{FF2B5EF4-FFF2-40B4-BE49-F238E27FC236}">
                <a16:creationId xmlns:a16="http://schemas.microsoft.com/office/drawing/2014/main" id="{E27AA1AD-7FAF-4572-837D-F0895D8AEB7D}"/>
              </a:ext>
            </a:extLst>
          </p:cNvPr>
          <p:cNvPicPr>
            <a:picLocks noChangeAspect="1"/>
          </p:cNvPicPr>
          <p:nvPr/>
        </p:nvPicPr>
        <p:blipFill>
          <a:blip r:embed="rId2"/>
          <a:stretch>
            <a:fillRect/>
          </a:stretch>
        </p:blipFill>
        <p:spPr>
          <a:xfrm>
            <a:off x="6277743" y="0"/>
            <a:ext cx="5914257" cy="3950724"/>
          </a:xfrm>
          <a:prstGeom prst="rect">
            <a:avLst/>
          </a:prstGeom>
        </p:spPr>
      </p:pic>
      <p:pic>
        <p:nvPicPr>
          <p:cNvPr id="5" name="Obrázek 4">
            <a:extLst>
              <a:ext uri="{FF2B5EF4-FFF2-40B4-BE49-F238E27FC236}">
                <a16:creationId xmlns:a16="http://schemas.microsoft.com/office/drawing/2014/main" id="{4D13D35C-CAD0-4DB7-830E-08FEBBFC5B4F}"/>
              </a:ext>
            </a:extLst>
          </p:cNvPr>
          <p:cNvPicPr>
            <a:picLocks noChangeAspect="1"/>
          </p:cNvPicPr>
          <p:nvPr/>
        </p:nvPicPr>
        <p:blipFill>
          <a:blip r:embed="rId3"/>
          <a:stretch>
            <a:fillRect/>
          </a:stretch>
        </p:blipFill>
        <p:spPr>
          <a:xfrm>
            <a:off x="-1" y="-1"/>
            <a:ext cx="3608439" cy="5412659"/>
          </a:xfrm>
          <a:prstGeom prst="rect">
            <a:avLst/>
          </a:prstGeom>
        </p:spPr>
      </p:pic>
    </p:spTree>
    <p:extLst>
      <p:ext uri="{BB962C8B-B14F-4D97-AF65-F5344CB8AC3E}">
        <p14:creationId xmlns:p14="http://schemas.microsoft.com/office/powerpoint/2010/main" val="17499494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Obdélník 1">
            <a:extLst>
              <a:ext uri="{FF2B5EF4-FFF2-40B4-BE49-F238E27FC236}">
                <a16:creationId xmlns:a16="http://schemas.microsoft.com/office/drawing/2014/main" id="{05B2EFD5-CA5A-476D-B3B6-9E7B14145614}"/>
              </a:ext>
            </a:extLst>
          </p:cNvPr>
          <p:cNvSpPr/>
          <p:nvPr/>
        </p:nvSpPr>
        <p:spPr>
          <a:xfrm>
            <a:off x="0" y="281256"/>
            <a:ext cx="12192000" cy="6186309"/>
          </a:xfrm>
          <a:prstGeom prst="rect">
            <a:avLst/>
          </a:prstGeom>
        </p:spPr>
        <p:txBody>
          <a:bodyPr wrap="square">
            <a:spAutoFit/>
          </a:bodyPr>
          <a:lstStyle/>
          <a:p>
            <a:pPr algn="just"/>
            <a:r>
              <a:rPr lang="ru-RU" dirty="0">
                <a:latin typeface="Arial" panose="020B0604020202020204" pitchFamily="34" charset="0"/>
                <a:cs typeface="Arial" panose="020B0604020202020204" pitchFamily="34" charset="0"/>
              </a:rPr>
              <a:t>Биография Бродского тесно связана с </a:t>
            </a:r>
            <a:r>
              <a:rPr lang="ru-RU" dirty="0" err="1">
                <a:latin typeface="Arial" panose="020B0604020202020204" pitchFamily="34" charset="0"/>
                <a:cs typeface="Arial" panose="020B0604020202020204" pitchFamily="34" charset="0"/>
              </a:rPr>
              <a:t>Лениградом</a:t>
            </a:r>
            <a:r>
              <a:rPr lang="ru-RU" dirty="0">
                <a:latin typeface="Arial" panose="020B0604020202020204" pitchFamily="34" charset="0"/>
                <a:cs typeface="Arial" panose="020B0604020202020204" pitchFamily="34" charset="0"/>
              </a:rPr>
              <a:t>, где 24 мая 1940 года родился будущий поэт. Образ послевоенного Ленинграда сохранился в памяти поэта и оказал влияние на его творчество. Взрослая жизнь для писателя началась сразу после окончания 7 классов. Он перепробовал массу различных профессий: врач, матрос, рабочий, геолог, но интересовало его по-настоящему только одно – литературное творчество.</a:t>
            </a:r>
          </a:p>
          <a:p>
            <a:pPr algn="just"/>
            <a:r>
              <a:rPr lang="ru-RU" dirty="0">
                <a:latin typeface="Arial" panose="020B0604020202020204" pitchFamily="34" charset="0"/>
                <a:cs typeface="Arial" panose="020B0604020202020204" pitchFamily="34" charset="0"/>
              </a:rPr>
              <a:t>По его собственному утверждению, он написал свое первое произведение в 18 лет (хотя биографы-исследователи обнаружили и более ранние стихи, написанные поэтом в возрасте 14-15 лет).  Первая публикация увидела свет в 1962 году. Бродский очень много читал и учился. Своими кумирами и настоящими литературными гениями он считал М. Цветаеву, А. Ахматову (интересный факт: личная встреча молодого Бродского и Ахматовой произошла в 1961 году, юный поэт очень понравился Анне Ахматовой, и она взяла его «под свое крыло»), Фроста, Б. Пастернака, О. Мандельштама, </a:t>
            </a:r>
            <a:r>
              <a:rPr lang="ru-RU" dirty="0" err="1">
                <a:latin typeface="Arial" panose="020B0604020202020204" pitchFamily="34" charset="0"/>
                <a:cs typeface="Arial" panose="020B0604020202020204" pitchFamily="34" charset="0"/>
              </a:rPr>
              <a:t>Кавафиса</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У.Одена</a:t>
            </a:r>
            <a:r>
              <a:rPr lang="ru-RU" dirty="0">
                <a:latin typeface="Arial" panose="020B0604020202020204" pitchFamily="34" charset="0"/>
                <a:cs typeface="Arial" panose="020B0604020202020204" pitchFamily="34" charset="0"/>
              </a:rPr>
              <a:t>. На него оказывали влияние и его современники (с которыми он лично был знаком), такие, как Б. Слуцкий, Ев. Рейн, С. Давлатов, Б. Окуджава и другие.</a:t>
            </a:r>
          </a:p>
          <a:p>
            <a:pPr algn="just"/>
            <a:r>
              <a:rPr lang="ru-RU" dirty="0">
                <a:latin typeface="Arial" panose="020B0604020202020204" pitchFamily="34" charset="0"/>
                <a:cs typeface="Arial" panose="020B0604020202020204" pitchFamily="34" charset="0"/>
              </a:rPr>
              <a:t>Первый раз поэта арестовали в 1960 году, но очень быстро выпустили, а в 1963 году его начали по-настоящему преследовать за диссидентские высказывания. В 1964 году он был арестован за тунеядство и в этом же году, пережив сердечный приступ, направлен на принудительное  лечение в психиатрическую больницу. После нескольких судебных заседаний Бродский был признан виновным и отправлен на принудительное поселение в Архангельскую область.</a:t>
            </a:r>
          </a:p>
          <a:p>
            <a:pPr algn="just"/>
            <a:r>
              <a:rPr lang="ru-RU" dirty="0">
                <a:latin typeface="Arial" panose="020B0604020202020204" pitchFamily="34" charset="0"/>
                <a:cs typeface="Arial" panose="020B0604020202020204" pitchFamily="34" charset="0"/>
              </a:rPr>
              <a:t>Освобождение и высылка за границу. На защиту Бродского встали многие деятели искусства того времени (причем не только СССР): </a:t>
            </a:r>
            <a:r>
              <a:rPr lang="ru-RU" dirty="0" err="1">
                <a:latin typeface="Arial" panose="020B0604020202020204" pitchFamily="34" charset="0"/>
                <a:cs typeface="Arial" panose="020B0604020202020204" pitchFamily="34" charset="0"/>
              </a:rPr>
              <a:t>А.Ахматова</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Д.Шостакович</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С.Маршак</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К.Чуковский</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К.Паустовский</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А.Твардовский</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Ю.Герман</a:t>
            </a:r>
            <a:r>
              <a:rPr lang="ru-RU" dirty="0">
                <a:latin typeface="Arial" panose="020B0604020202020204" pitchFamily="34" charset="0"/>
                <a:cs typeface="Arial" panose="020B0604020202020204" pitchFamily="34" charset="0"/>
              </a:rPr>
              <a:t>, Жан-Поль Сартр. В результате массированной «атаки» на власть Бродский был возращен в Ленинград, но публиковаться ему не давали. За несколько лет было напечатано всего 4 стихотворения (хотя Бродского много печатали за границей).</a:t>
            </a:r>
          </a:p>
        </p:txBody>
      </p:sp>
    </p:spTree>
    <p:extLst>
      <p:ext uri="{BB962C8B-B14F-4D97-AF65-F5344CB8AC3E}">
        <p14:creationId xmlns:p14="http://schemas.microsoft.com/office/powerpoint/2010/main" val="33117029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BB4725BF-179D-4F26-BF5D-92CAC1C42354}"/>
              </a:ext>
            </a:extLst>
          </p:cNvPr>
          <p:cNvSpPr/>
          <p:nvPr/>
        </p:nvSpPr>
        <p:spPr>
          <a:xfrm>
            <a:off x="191729" y="1503341"/>
            <a:ext cx="11808542" cy="4247317"/>
          </a:xfrm>
          <a:prstGeom prst="rect">
            <a:avLst/>
          </a:prstGeom>
        </p:spPr>
        <p:txBody>
          <a:bodyPr wrap="square">
            <a:spAutoFit/>
          </a:bodyPr>
          <a:lstStyle/>
          <a:p>
            <a:pPr algn="just"/>
            <a:r>
              <a:rPr lang="ru-RU" dirty="0">
                <a:latin typeface="Arial" panose="020B0604020202020204" pitchFamily="34" charset="0"/>
                <a:cs typeface="Arial" panose="020B0604020202020204" pitchFamily="34" charset="0"/>
              </a:rPr>
              <a:t>В 1972 году Бродскому «предложили» уехать, и он вынужден был согласиться. 4 июня 1972 года его лишили советского гражданства и он уехал в Вену. С 1972 года Бродский работал в Мичиганском университете, активно писал и публиковался, свел близкое знакомство с такими деятелями культуры, как Стивен </a:t>
            </a:r>
            <a:r>
              <a:rPr lang="ru-RU" dirty="0" err="1">
                <a:latin typeface="Arial" panose="020B0604020202020204" pitchFamily="34" charset="0"/>
                <a:cs typeface="Arial" panose="020B0604020202020204" pitchFamily="34" charset="0"/>
              </a:rPr>
              <a:t>Спендер</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Шеймас</a:t>
            </a:r>
            <a:r>
              <a:rPr lang="ru-RU" dirty="0">
                <a:latin typeface="Arial" panose="020B0604020202020204" pitchFamily="34" charset="0"/>
                <a:cs typeface="Arial" panose="020B0604020202020204" pitchFamily="34" charset="0"/>
              </a:rPr>
              <a:t> Хини, Роберт Лоуэлл. В 1979 году он принял американское гражданство и начал преподавать в других учебных заведениях. В общей сложности его педагогический стаж составил более 24 лет.</a:t>
            </a:r>
          </a:p>
          <a:p>
            <a:pPr algn="just"/>
            <a:r>
              <a:rPr lang="ru-RU" dirty="0">
                <a:latin typeface="Arial" panose="020B0604020202020204" pitchFamily="34" charset="0"/>
                <a:cs typeface="Arial" panose="020B0604020202020204" pitchFamily="34" charset="0"/>
              </a:rPr>
              <a:t>В 1991 году Бродскому была вручена Нобелевская премия.</a:t>
            </a:r>
          </a:p>
          <a:p>
            <a:pPr algn="just"/>
            <a:r>
              <a:rPr lang="ru-RU" dirty="0">
                <a:latin typeface="Arial" panose="020B0604020202020204" pitchFamily="34" charset="0"/>
                <a:cs typeface="Arial" panose="020B0604020202020204" pitchFamily="34" charset="0"/>
              </a:rPr>
              <a:t>Краткая биография Иосифа Бродского будет неполной без «любовных линий». В 22 года Бродский встретил свою первую любовь – Марию (Марианну) Басманову. В 1967 году у пары родился сын. Женаты они не были, но состояли в дружеских отношениях и переписывались всю жизнь. В 1990 году он женился первый раз на Марии </a:t>
            </a:r>
            <a:r>
              <a:rPr lang="ru-RU" dirty="0" err="1">
                <a:latin typeface="Arial" panose="020B0604020202020204" pitchFamily="34" charset="0"/>
                <a:cs typeface="Arial" panose="020B0604020202020204" pitchFamily="34" charset="0"/>
              </a:rPr>
              <a:t>Соццани</a:t>
            </a:r>
            <a:r>
              <a:rPr lang="ru-RU" dirty="0">
                <a:latin typeface="Arial" panose="020B0604020202020204" pitchFamily="34" charset="0"/>
                <a:cs typeface="Arial" panose="020B0604020202020204" pitchFamily="34" charset="0"/>
              </a:rPr>
              <a:t>, итальянке из древнего рода, но наполовину русской. В 1993 году у них родилась дочь Анна.</a:t>
            </a:r>
          </a:p>
          <a:p>
            <a:pPr algn="just"/>
            <a:r>
              <a:rPr lang="ru-RU" dirty="0">
                <a:latin typeface="Arial" panose="020B0604020202020204" pitchFamily="34" charset="0"/>
                <a:cs typeface="Arial" panose="020B0604020202020204" pitchFamily="34" charset="0"/>
              </a:rPr>
              <a:t>Интересные факты. Интересно, что Бродский в школе получал двойки по иностранному языку, хотя его мать была профессиональной переводчицей. Едва закончив 7 классов, он самостоятельно и очень быстро выучил сразу несколько иностранных языков, свободно говорил и писал на них.</a:t>
            </a:r>
          </a:p>
        </p:txBody>
      </p:sp>
    </p:spTree>
    <p:extLst>
      <p:ext uri="{BB962C8B-B14F-4D97-AF65-F5344CB8AC3E}">
        <p14:creationId xmlns:p14="http://schemas.microsoft.com/office/powerpoint/2010/main" val="2936339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FC4DC281-AD8E-4627-AA83-0AA1EB475B8B}"/>
              </a:ext>
            </a:extLst>
          </p:cNvPr>
          <p:cNvPicPr>
            <a:picLocks noChangeAspect="1"/>
          </p:cNvPicPr>
          <p:nvPr/>
        </p:nvPicPr>
        <p:blipFill>
          <a:blip r:embed="rId2"/>
          <a:stretch>
            <a:fillRect/>
          </a:stretch>
        </p:blipFill>
        <p:spPr>
          <a:xfrm>
            <a:off x="1405847" y="390618"/>
            <a:ext cx="9607739" cy="6258756"/>
          </a:xfrm>
          <a:prstGeom prst="rect">
            <a:avLst/>
          </a:prstGeom>
        </p:spPr>
      </p:pic>
    </p:spTree>
    <p:extLst>
      <p:ext uri="{BB962C8B-B14F-4D97-AF65-F5344CB8AC3E}">
        <p14:creationId xmlns:p14="http://schemas.microsoft.com/office/powerpoint/2010/main" val="35367675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Obdélník 2">
            <a:extLst>
              <a:ext uri="{FF2B5EF4-FFF2-40B4-BE49-F238E27FC236}">
                <a16:creationId xmlns:a16="http://schemas.microsoft.com/office/drawing/2014/main" id="{BE6D9EE0-19CF-4C4F-806E-FBB961C1C40F}"/>
              </a:ext>
            </a:extLst>
          </p:cNvPr>
          <p:cNvSpPr/>
          <p:nvPr/>
        </p:nvSpPr>
        <p:spPr>
          <a:xfrm>
            <a:off x="511011" y="921706"/>
            <a:ext cx="4925962" cy="4524315"/>
          </a:xfrm>
          <a:prstGeom prst="rect">
            <a:avLst/>
          </a:prstGeom>
        </p:spPr>
        <p:txBody>
          <a:bodyPr wrap="square">
            <a:spAutoFit/>
          </a:bodyPr>
          <a:lstStyle/>
          <a:p>
            <a:r>
              <a:rPr lang="ru-RU" dirty="0">
                <a:latin typeface="Arial" panose="020B0604020202020204" pitchFamily="34" charset="0"/>
                <a:cs typeface="Arial" panose="020B0604020202020204" pitchFamily="34" charset="0"/>
              </a:rPr>
              <a:t>Я вас любил. Любовь еще (возможно,</a:t>
            </a:r>
          </a:p>
          <a:p>
            <a:r>
              <a:rPr lang="ru-RU" dirty="0">
                <a:latin typeface="Arial" panose="020B0604020202020204" pitchFamily="34" charset="0"/>
                <a:cs typeface="Arial" panose="020B0604020202020204" pitchFamily="34" charset="0"/>
              </a:rPr>
              <a:t>что просто боль) сверлит мои мозги.</a:t>
            </a:r>
          </a:p>
          <a:p>
            <a:r>
              <a:rPr lang="ru-RU" dirty="0">
                <a:latin typeface="Arial" panose="020B0604020202020204" pitchFamily="34" charset="0"/>
                <a:cs typeface="Arial" panose="020B0604020202020204" pitchFamily="34" charset="0"/>
              </a:rPr>
              <a:t>Все разлетелось к черту на куски.</a:t>
            </a:r>
          </a:p>
          <a:p>
            <a:r>
              <a:rPr lang="ru-RU" dirty="0">
                <a:latin typeface="Arial" panose="020B0604020202020204" pitchFamily="34" charset="0"/>
                <a:cs typeface="Arial" panose="020B0604020202020204" pitchFamily="34" charset="0"/>
              </a:rPr>
              <a:t>Я застрелиться пробовал, но сложно</a:t>
            </a:r>
          </a:p>
          <a:p>
            <a:r>
              <a:rPr lang="ru-RU" dirty="0">
                <a:latin typeface="Arial" panose="020B0604020202020204" pitchFamily="34" charset="0"/>
                <a:cs typeface="Arial" panose="020B0604020202020204" pitchFamily="34" charset="0"/>
              </a:rPr>
              <a:t>с оружием. И далее, виски:</a:t>
            </a:r>
          </a:p>
          <a:p>
            <a:r>
              <a:rPr lang="ru-RU" dirty="0">
                <a:latin typeface="Arial" panose="020B0604020202020204" pitchFamily="34" charset="0"/>
                <a:cs typeface="Arial" panose="020B0604020202020204" pitchFamily="34" charset="0"/>
              </a:rPr>
              <a:t>в который вдарить? Портила не дрожь, но</a:t>
            </a:r>
          </a:p>
          <a:p>
            <a:r>
              <a:rPr lang="ru-RU" dirty="0">
                <a:latin typeface="Arial" panose="020B0604020202020204" pitchFamily="34" charset="0"/>
                <a:cs typeface="Arial" panose="020B0604020202020204" pitchFamily="34" charset="0"/>
              </a:rPr>
              <a:t>задумчивость. Черт! все не по-людски!</a:t>
            </a:r>
          </a:p>
          <a:p>
            <a:r>
              <a:rPr lang="ru-RU" dirty="0">
                <a:latin typeface="Arial" panose="020B0604020202020204" pitchFamily="34" charset="0"/>
                <a:cs typeface="Arial" panose="020B0604020202020204" pitchFamily="34" charset="0"/>
              </a:rPr>
              <a:t>Я вас любил так сильно, безнадежно,</a:t>
            </a:r>
          </a:p>
          <a:p>
            <a:r>
              <a:rPr lang="ru-RU" dirty="0">
                <a:latin typeface="Arial" panose="020B0604020202020204" pitchFamily="34" charset="0"/>
                <a:cs typeface="Arial" panose="020B0604020202020204" pitchFamily="34" charset="0"/>
              </a:rPr>
              <a:t>как дай вам Бог другими — но не даст!</a:t>
            </a:r>
          </a:p>
          <a:p>
            <a:r>
              <a:rPr lang="ru-RU" dirty="0">
                <a:latin typeface="Arial" panose="020B0604020202020204" pitchFamily="34" charset="0"/>
                <a:cs typeface="Arial" panose="020B0604020202020204" pitchFamily="34" charset="0"/>
              </a:rPr>
              <a:t>Он, будучи на многое горазд,</a:t>
            </a:r>
          </a:p>
          <a:p>
            <a:r>
              <a:rPr lang="ru-RU" dirty="0">
                <a:latin typeface="Arial" panose="020B0604020202020204" pitchFamily="34" charset="0"/>
                <a:cs typeface="Arial" panose="020B0604020202020204" pitchFamily="34" charset="0"/>
              </a:rPr>
              <a:t>не сотворит - по Пармениду - дважды</a:t>
            </a:r>
          </a:p>
          <a:p>
            <a:r>
              <a:rPr lang="ru-RU" dirty="0">
                <a:latin typeface="Arial" panose="020B0604020202020204" pitchFamily="34" charset="0"/>
                <a:cs typeface="Arial" panose="020B0604020202020204" pitchFamily="34" charset="0"/>
              </a:rPr>
              <a:t>сей жар в крови, ширококостный хруст,</a:t>
            </a:r>
          </a:p>
          <a:p>
            <a:r>
              <a:rPr lang="ru-RU" dirty="0">
                <a:latin typeface="Arial" panose="020B0604020202020204" pitchFamily="34" charset="0"/>
                <a:cs typeface="Arial" panose="020B0604020202020204" pitchFamily="34" charset="0"/>
              </a:rPr>
              <a:t>чтоб пломбы в пасти плавились от жажды</a:t>
            </a:r>
          </a:p>
          <a:p>
            <a:r>
              <a:rPr lang="ru-RU" dirty="0">
                <a:latin typeface="Arial" panose="020B0604020202020204" pitchFamily="34" charset="0"/>
                <a:cs typeface="Arial" panose="020B0604020202020204" pitchFamily="34" charset="0"/>
              </a:rPr>
              <a:t>коснуться - "бюст" зачеркиваю - уст.</a:t>
            </a:r>
          </a:p>
          <a:p>
            <a:endParaRPr lang="ru-RU" dirty="0">
              <a:latin typeface="Arial" panose="020B0604020202020204" pitchFamily="34" charset="0"/>
              <a:cs typeface="Arial" panose="020B0604020202020204" pitchFamily="34" charset="0"/>
            </a:endParaRPr>
          </a:p>
          <a:p>
            <a:r>
              <a:rPr lang="ru-RU" dirty="0">
                <a:latin typeface="Arial" panose="020B0604020202020204" pitchFamily="34" charset="0"/>
                <a:cs typeface="Arial" panose="020B0604020202020204" pitchFamily="34" charset="0"/>
              </a:rPr>
              <a:t>И. Бродский, 1974 г.</a:t>
            </a:r>
            <a:endParaRPr lang="cs-CZ" dirty="0">
              <a:latin typeface="Arial" panose="020B0604020202020204" pitchFamily="34" charset="0"/>
              <a:cs typeface="Arial" panose="020B0604020202020204" pitchFamily="34" charset="0"/>
            </a:endParaRPr>
          </a:p>
        </p:txBody>
      </p:sp>
      <p:sp>
        <p:nvSpPr>
          <p:cNvPr id="4" name="Obdélník 3">
            <a:extLst>
              <a:ext uri="{FF2B5EF4-FFF2-40B4-BE49-F238E27FC236}">
                <a16:creationId xmlns:a16="http://schemas.microsoft.com/office/drawing/2014/main" id="{E2894240-179D-4C79-86CA-80A35A126302}"/>
              </a:ext>
            </a:extLst>
          </p:cNvPr>
          <p:cNvSpPr/>
          <p:nvPr/>
        </p:nvSpPr>
        <p:spPr>
          <a:xfrm>
            <a:off x="511011" y="5672901"/>
            <a:ext cx="4602029" cy="646331"/>
          </a:xfrm>
          <a:prstGeom prst="rect">
            <a:avLst/>
          </a:prstGeom>
        </p:spPr>
        <p:txBody>
          <a:bodyPr wrap="none">
            <a:spAutoFit/>
          </a:bodyPr>
          <a:lstStyle/>
          <a:p>
            <a:r>
              <a:rPr lang="cs-CZ" dirty="0">
                <a:hlinkClick r:id="rId2"/>
              </a:rPr>
              <a:t>https://www.youtube.com/watch?v=TblEjXhodEs</a:t>
            </a:r>
            <a:endParaRPr lang="ru-RU" dirty="0"/>
          </a:p>
          <a:p>
            <a:endParaRPr lang="cs-CZ" dirty="0"/>
          </a:p>
        </p:txBody>
      </p:sp>
    </p:spTree>
    <p:extLst>
      <p:ext uri="{BB962C8B-B14F-4D97-AF65-F5344CB8AC3E}">
        <p14:creationId xmlns:p14="http://schemas.microsoft.com/office/powerpoint/2010/main" val="14079615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D34F3511-127B-4C11-B7E4-C48D21A6C619}"/>
              </a:ext>
            </a:extLst>
          </p:cNvPr>
          <p:cNvSpPr/>
          <p:nvPr/>
        </p:nvSpPr>
        <p:spPr>
          <a:xfrm>
            <a:off x="167149" y="1617088"/>
            <a:ext cx="6096000" cy="4247317"/>
          </a:xfrm>
          <a:prstGeom prst="rect">
            <a:avLst/>
          </a:prstGeom>
        </p:spPr>
        <p:txBody>
          <a:bodyPr>
            <a:spAutoFit/>
          </a:bodyPr>
          <a:lstStyle/>
          <a:p>
            <a:r>
              <a:rPr lang="ru-RU" dirty="0"/>
              <a:t>Неужели не я, освещенный тремя фонарями,</a:t>
            </a:r>
          </a:p>
          <a:p>
            <a:r>
              <a:rPr lang="ru-RU" dirty="0"/>
              <a:t>Столько лет в темноте по осколкам бежал пустырями, </a:t>
            </a:r>
          </a:p>
          <a:p>
            <a:r>
              <a:rPr lang="ru-RU" dirty="0"/>
              <a:t>И сиянье небес о подъемного крана клубилось?</a:t>
            </a:r>
          </a:p>
          <a:p>
            <a:r>
              <a:rPr lang="ru-RU" dirty="0"/>
              <a:t>Неужели не я? Что-то здесь навсегда изменилось.</a:t>
            </a:r>
          </a:p>
          <a:p>
            <a:endParaRPr lang="ru-RU" dirty="0"/>
          </a:p>
          <a:p>
            <a:r>
              <a:rPr lang="ru-RU" dirty="0"/>
              <a:t>Кто-то новый царит, безымянный, прекрасный, всесильный.</a:t>
            </a:r>
          </a:p>
          <a:p>
            <a:r>
              <a:rPr lang="ru-RU" dirty="0"/>
              <a:t>Над отчизной горит, разливается свет темно-синий,</a:t>
            </a:r>
          </a:p>
          <a:p>
            <a:r>
              <a:rPr lang="ru-RU" dirty="0"/>
              <a:t>А в глазах у борзых мельтешат фонари - по цветочку,</a:t>
            </a:r>
          </a:p>
          <a:p>
            <a:r>
              <a:rPr lang="ru-RU" dirty="0"/>
              <a:t>Кто-то вечно идет возле новых домов в одиночку.</a:t>
            </a:r>
          </a:p>
          <a:p>
            <a:endParaRPr lang="ru-RU" dirty="0"/>
          </a:p>
          <a:p>
            <a:r>
              <a:rPr lang="ru-RU" dirty="0"/>
              <a:t>Значит, нету разлук, значит, зря мы просили прощенья</a:t>
            </a:r>
          </a:p>
          <a:p>
            <a:r>
              <a:rPr lang="ru-RU" dirty="0"/>
              <a:t>У своих мертвецов. Значит, нет для зимы возвращенья.</a:t>
            </a:r>
          </a:p>
          <a:p>
            <a:r>
              <a:rPr lang="ru-RU" dirty="0"/>
              <a:t>Остается одно: по земле проходить бестревожно.</a:t>
            </a:r>
          </a:p>
          <a:p>
            <a:r>
              <a:rPr lang="ru-RU" dirty="0"/>
              <a:t>Невозможно отстать. Обгонять - только это возможно</a:t>
            </a:r>
          </a:p>
        </p:txBody>
      </p:sp>
      <p:sp>
        <p:nvSpPr>
          <p:cNvPr id="3" name="Obdélník 2">
            <a:extLst>
              <a:ext uri="{FF2B5EF4-FFF2-40B4-BE49-F238E27FC236}">
                <a16:creationId xmlns:a16="http://schemas.microsoft.com/office/drawing/2014/main" id="{2F5CB2CB-CCE4-4299-BB79-647B6882DF30}"/>
              </a:ext>
            </a:extLst>
          </p:cNvPr>
          <p:cNvSpPr/>
          <p:nvPr/>
        </p:nvSpPr>
        <p:spPr>
          <a:xfrm>
            <a:off x="6125497" y="1894087"/>
            <a:ext cx="6096000" cy="3970318"/>
          </a:xfrm>
          <a:prstGeom prst="rect">
            <a:avLst/>
          </a:prstGeom>
        </p:spPr>
        <p:txBody>
          <a:bodyPr>
            <a:spAutoFit/>
          </a:bodyPr>
          <a:lstStyle/>
          <a:p>
            <a:r>
              <a:rPr lang="ru-RU" dirty="0"/>
              <a:t>Поздравляю себя с этой ранней находкой, с тобою,</a:t>
            </a:r>
          </a:p>
          <a:p>
            <a:r>
              <a:rPr lang="ru-RU" dirty="0"/>
              <a:t>Поздравляю себя с удивительно горькой судьбою,</a:t>
            </a:r>
          </a:p>
          <a:p>
            <a:r>
              <a:rPr lang="ru-RU" dirty="0"/>
              <a:t>С этой вечной рекой, с этим небом в прекрасных осинах,</a:t>
            </a:r>
          </a:p>
          <a:p>
            <a:r>
              <a:rPr lang="ru-RU" dirty="0"/>
              <a:t>С описаньем утрат за безмолвной толпой магазинов.</a:t>
            </a:r>
          </a:p>
          <a:p>
            <a:endParaRPr lang="ru-RU" dirty="0"/>
          </a:p>
          <a:p>
            <a:r>
              <a:rPr lang="ru-RU" dirty="0"/>
              <a:t>Слава Богу, чужой. Никого я здесь не обвиняю.</a:t>
            </a:r>
          </a:p>
          <a:p>
            <a:r>
              <a:rPr lang="ru-RU" dirty="0"/>
              <a:t>Никого не узнать. Я иду, тороплюсь, обгоняю.</a:t>
            </a:r>
          </a:p>
          <a:p>
            <a:r>
              <a:rPr lang="ru-RU" dirty="0"/>
              <a:t>Как легко мне теперь, оттого, что ни с кем не расстался.</a:t>
            </a:r>
          </a:p>
          <a:p>
            <a:r>
              <a:rPr lang="ru-RU" dirty="0"/>
              <a:t>Слава Богу, что я на земле без отчизны остался.</a:t>
            </a:r>
          </a:p>
          <a:p>
            <a:endParaRPr lang="ru-RU" dirty="0"/>
          </a:p>
          <a:p>
            <a:r>
              <a:rPr lang="ru-RU" dirty="0"/>
              <a:t>Не жилец этих мест, не мертвец, а какой-то посредник,</a:t>
            </a:r>
          </a:p>
          <a:p>
            <a:r>
              <a:rPr lang="ru-RU" dirty="0"/>
              <a:t>Совершенно один, ты кричишь о себе напоследок:</a:t>
            </a:r>
          </a:p>
          <a:p>
            <a:r>
              <a:rPr lang="ru-RU" dirty="0"/>
              <a:t>Никого не узнал, обознался, забыл, обманулся,</a:t>
            </a:r>
          </a:p>
          <a:p>
            <a:r>
              <a:rPr lang="ru-RU" dirty="0"/>
              <a:t>Слава Богу, зима. Значит, я никуда не вернулся.</a:t>
            </a:r>
          </a:p>
        </p:txBody>
      </p:sp>
      <p:pic>
        <p:nvPicPr>
          <p:cNvPr id="4" name="Obrázek 3">
            <a:extLst>
              <a:ext uri="{FF2B5EF4-FFF2-40B4-BE49-F238E27FC236}">
                <a16:creationId xmlns:a16="http://schemas.microsoft.com/office/drawing/2014/main" id="{5C9BE417-7652-4F8B-86D2-3EDBD127D65C}"/>
              </a:ext>
            </a:extLst>
          </p:cNvPr>
          <p:cNvPicPr>
            <a:picLocks noChangeAspect="1"/>
          </p:cNvPicPr>
          <p:nvPr/>
        </p:nvPicPr>
        <p:blipFill>
          <a:blip r:embed="rId4"/>
          <a:stretch>
            <a:fillRect/>
          </a:stretch>
        </p:blipFill>
        <p:spPr>
          <a:xfrm>
            <a:off x="3837236" y="91058"/>
            <a:ext cx="4517528" cy="774259"/>
          </a:xfrm>
          <a:prstGeom prst="rect">
            <a:avLst/>
          </a:prstGeom>
        </p:spPr>
      </p:pic>
      <p:pic>
        <p:nvPicPr>
          <p:cNvPr id="6" name="surganova-i-orkestr-neuzheli-ne-ya-na-stihi-i-a-brodskogo">
            <a:hlinkClick r:id="" action="ppaction://media"/>
            <a:extLst>
              <a:ext uri="{FF2B5EF4-FFF2-40B4-BE49-F238E27FC236}">
                <a16:creationId xmlns:a16="http://schemas.microsoft.com/office/drawing/2014/main" id="{B4252437-CB37-4B4F-8D40-A718FC8AE7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04121" y="506232"/>
            <a:ext cx="487363" cy="487363"/>
          </a:xfrm>
          <a:prstGeom prst="rect">
            <a:avLst/>
          </a:prstGeom>
        </p:spPr>
      </p:pic>
    </p:spTree>
    <p:extLst>
      <p:ext uri="{BB962C8B-B14F-4D97-AF65-F5344CB8AC3E}">
        <p14:creationId xmlns:p14="http://schemas.microsoft.com/office/powerpoint/2010/main" val="107383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0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F7FB3C91-C1FB-4366-A1AC-B6F7A93E1ED8}"/>
              </a:ext>
            </a:extLst>
          </p:cNvPr>
          <p:cNvPicPr>
            <a:picLocks noChangeAspect="1"/>
          </p:cNvPicPr>
          <p:nvPr/>
        </p:nvPicPr>
        <p:blipFill rotWithShape="1">
          <a:blip r:embed="rId2"/>
          <a:srcRect l="12716" t="5825" r="5638" b="47055"/>
          <a:stretch/>
        </p:blipFill>
        <p:spPr>
          <a:xfrm>
            <a:off x="2221238" y="533275"/>
            <a:ext cx="7749523" cy="6324725"/>
          </a:xfrm>
          <a:prstGeom prst="rect">
            <a:avLst/>
          </a:prstGeom>
        </p:spPr>
      </p:pic>
      <p:sp>
        <p:nvSpPr>
          <p:cNvPr id="3" name="TextovéPole 2">
            <a:extLst>
              <a:ext uri="{FF2B5EF4-FFF2-40B4-BE49-F238E27FC236}">
                <a16:creationId xmlns:a16="http://schemas.microsoft.com/office/drawing/2014/main" id="{A12A6FA3-344E-4275-9FEA-6B2D9A4CE430}"/>
              </a:ext>
            </a:extLst>
          </p:cNvPr>
          <p:cNvSpPr txBox="1"/>
          <p:nvPr/>
        </p:nvSpPr>
        <p:spPr>
          <a:xfrm>
            <a:off x="3666478" y="133165"/>
            <a:ext cx="4039339" cy="400110"/>
          </a:xfrm>
          <a:prstGeom prst="rect">
            <a:avLst/>
          </a:prstGeom>
          <a:noFill/>
        </p:spPr>
        <p:txBody>
          <a:bodyPr wrap="square" rtlCol="0">
            <a:spAutoFit/>
          </a:bodyPr>
          <a:lstStyle/>
          <a:p>
            <a:r>
              <a:rPr lang="ru-RU" sz="2000" b="1" dirty="0">
                <a:solidFill>
                  <a:srgbClr val="FF0000"/>
                </a:solidFill>
              </a:rPr>
              <a:t>СОВРЕМЕННЫЕ ВИДЫ ИСКУССТВА</a:t>
            </a:r>
            <a:endParaRPr lang="cs-CZ" sz="2000" b="1" dirty="0">
              <a:solidFill>
                <a:srgbClr val="FF0000"/>
              </a:solidFill>
            </a:endParaRPr>
          </a:p>
        </p:txBody>
      </p:sp>
    </p:spTree>
    <p:extLst>
      <p:ext uri="{BB962C8B-B14F-4D97-AF65-F5344CB8AC3E}">
        <p14:creationId xmlns:p14="http://schemas.microsoft.com/office/powerpoint/2010/main" val="17675523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9BE660C3-7BBC-4C24-A51C-193C8B4233E8}"/>
              </a:ext>
            </a:extLst>
          </p:cNvPr>
          <p:cNvPicPr>
            <a:picLocks noChangeAspect="1"/>
          </p:cNvPicPr>
          <p:nvPr/>
        </p:nvPicPr>
        <p:blipFill rotWithShape="1">
          <a:blip r:embed="rId2"/>
          <a:srcRect l="12350" t="56181" r="5455" b="7832"/>
          <a:stretch/>
        </p:blipFill>
        <p:spPr>
          <a:xfrm>
            <a:off x="2237173" y="1020932"/>
            <a:ext cx="7355597" cy="4554245"/>
          </a:xfrm>
          <a:prstGeom prst="rect">
            <a:avLst/>
          </a:prstGeom>
        </p:spPr>
      </p:pic>
    </p:spTree>
    <p:extLst>
      <p:ext uri="{BB962C8B-B14F-4D97-AF65-F5344CB8AC3E}">
        <p14:creationId xmlns:p14="http://schemas.microsoft.com/office/powerpoint/2010/main" val="10081236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8756D016-4CCC-4A7D-9D76-E714DF7A7CAF}"/>
              </a:ext>
            </a:extLst>
          </p:cNvPr>
          <p:cNvSpPr/>
          <p:nvPr/>
        </p:nvSpPr>
        <p:spPr>
          <a:xfrm>
            <a:off x="0" y="1150570"/>
            <a:ext cx="12192000" cy="5016758"/>
          </a:xfrm>
          <a:prstGeom prst="rect">
            <a:avLst/>
          </a:prstGeom>
        </p:spPr>
        <p:txBody>
          <a:bodyPr wrap="square">
            <a:spAutoFit/>
          </a:bodyPr>
          <a:lstStyle/>
          <a:p>
            <a:pPr algn="just"/>
            <a:r>
              <a:rPr lang="ru-RU" sz="2000" dirty="0">
                <a:latin typeface="Arial" panose="020B0604020202020204" pitchFamily="34" charset="0"/>
                <a:cs typeface="Arial" panose="020B0604020202020204" pitchFamily="34" charset="0"/>
              </a:rPr>
              <a:t>В массовом сознании слово «перформанс» ассоциируется с неким бессмысленным или провокационным действом, устроенным людьми, которые больше ничего в жизни не умеют. Подобные представления и правда всегда очень спорны, но отрицать их влияние на современную культуру сейчас уже невозможно. Как же у личные балаганы «сумасшедших» превратились в важнейшие художественные высказывания современности? Перформанс как представитель современного искусства существует в одном ряду с акционизмом, хеппенингом и еще кучей авангардных форм, которым даже определение дать сложновато. Провести четкую границу между тремя вышеперечисленными видами искусства ожидаемо невозможно — некоторые специалисты и вовсе не проводят этих границ. Но все-таки считается, что перформанс, как и следует из его названия (слово </a:t>
            </a:r>
            <a:r>
              <a:rPr lang="ru-RU" sz="2000" dirty="0" err="1">
                <a:latin typeface="Arial" panose="020B0604020202020204" pitchFamily="34" charset="0"/>
                <a:cs typeface="Arial" panose="020B0604020202020204" pitchFamily="34" charset="0"/>
              </a:rPr>
              <a:t>performance</a:t>
            </a:r>
            <a:r>
              <a:rPr lang="ru-RU" sz="2000" dirty="0">
                <a:latin typeface="Arial" panose="020B0604020202020204" pitchFamily="34" charset="0"/>
                <a:cs typeface="Arial" panose="020B0604020202020204" pitchFamily="34" charset="0"/>
              </a:rPr>
              <a:t> с английского переводится как «представление»), — это более театральное действие. Художник, устраивающий перформанс, использует как материал собственное тело. Он стремится ко взаимодействию с публикой, но при этом полностью контролирует ситуацию: перформанс — это не столько эксперимент, сколько спектакль, насыщенный деталями и символами. Художник, как правило, знает, чем закончится его перформанс, — и предлагает зрителям сделать выводы, которые нередко характеризуют все современное европейское общество. </a:t>
            </a:r>
            <a:endParaRPr lang="cs-CZ" sz="2000" dirty="0">
              <a:latin typeface="Arial" panose="020B0604020202020204" pitchFamily="34" charset="0"/>
              <a:cs typeface="Arial" panose="020B0604020202020204" pitchFamily="34" charset="0"/>
            </a:endParaRPr>
          </a:p>
        </p:txBody>
      </p:sp>
      <p:sp>
        <p:nvSpPr>
          <p:cNvPr id="3" name="Obdélník 2">
            <a:extLst>
              <a:ext uri="{FF2B5EF4-FFF2-40B4-BE49-F238E27FC236}">
                <a16:creationId xmlns:a16="http://schemas.microsoft.com/office/drawing/2014/main" id="{22E677BD-2021-4A2F-B1E6-E73197770F47}"/>
              </a:ext>
            </a:extLst>
          </p:cNvPr>
          <p:cNvSpPr/>
          <p:nvPr/>
        </p:nvSpPr>
        <p:spPr>
          <a:xfrm>
            <a:off x="5285521" y="127508"/>
            <a:ext cx="1620957" cy="369332"/>
          </a:xfrm>
          <a:prstGeom prst="rect">
            <a:avLst/>
          </a:prstGeom>
        </p:spPr>
        <p:txBody>
          <a:bodyPr wrap="none">
            <a:spAutoFit/>
          </a:bodyPr>
          <a:lstStyle/>
          <a:p>
            <a:r>
              <a:rPr lang="ru-RU" b="1" dirty="0">
                <a:solidFill>
                  <a:srgbClr val="002060"/>
                </a:solidFill>
              </a:rPr>
              <a:t>ПЕРФОРМАНС</a:t>
            </a:r>
            <a:endParaRPr lang="cs-CZ" b="1" dirty="0">
              <a:solidFill>
                <a:srgbClr val="002060"/>
              </a:solidFill>
            </a:endParaRPr>
          </a:p>
        </p:txBody>
      </p:sp>
    </p:spTree>
    <p:extLst>
      <p:ext uri="{BB962C8B-B14F-4D97-AF65-F5344CB8AC3E}">
        <p14:creationId xmlns:p14="http://schemas.microsoft.com/office/powerpoint/2010/main" val="4594342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Obdélník 1">
            <a:extLst>
              <a:ext uri="{FF2B5EF4-FFF2-40B4-BE49-F238E27FC236}">
                <a16:creationId xmlns:a16="http://schemas.microsoft.com/office/drawing/2014/main" id="{F377CB8C-5701-4F98-B189-992E2E518C66}"/>
              </a:ext>
            </a:extLst>
          </p:cNvPr>
          <p:cNvSpPr/>
          <p:nvPr/>
        </p:nvSpPr>
        <p:spPr>
          <a:xfrm>
            <a:off x="22542" y="3416320"/>
            <a:ext cx="12192000" cy="3416320"/>
          </a:xfrm>
          <a:prstGeom prst="rect">
            <a:avLst/>
          </a:prstGeom>
        </p:spPr>
        <p:txBody>
          <a:bodyPr wrap="square">
            <a:spAutoFit/>
          </a:bodyPr>
          <a:lstStyle/>
          <a:p>
            <a:pPr algn="just"/>
            <a:r>
              <a:rPr lang="ru-RU" dirty="0">
                <a:latin typeface="Arial" panose="020B0604020202020204" pitchFamily="34" charset="0"/>
                <a:cs typeface="Arial" panose="020B0604020202020204" pitchFamily="34" charset="0"/>
              </a:rPr>
              <a:t>Российский перформанс сейчас четко ассоциируется с политическими или антиобщественными акциями групп «Война», «</a:t>
            </a:r>
            <a:r>
              <a:rPr lang="ru-RU" dirty="0" err="1">
                <a:latin typeface="Arial" panose="020B0604020202020204" pitchFamily="34" charset="0"/>
                <a:cs typeface="Arial" panose="020B0604020202020204" pitchFamily="34" charset="0"/>
              </a:rPr>
              <a:t>Pussy</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Riot</a:t>
            </a:r>
            <a:r>
              <a:rPr lang="ru-RU" dirty="0">
                <a:latin typeface="Arial" panose="020B0604020202020204" pitchFamily="34" charset="0"/>
                <a:cs typeface="Arial" panose="020B0604020202020204" pitchFamily="34" charset="0"/>
              </a:rPr>
              <a:t>», Петра </a:t>
            </a:r>
            <a:r>
              <a:rPr lang="ru-RU" dirty="0" err="1">
                <a:latin typeface="Arial" panose="020B0604020202020204" pitchFamily="34" charset="0"/>
                <a:cs typeface="Arial" panose="020B0604020202020204" pitchFamily="34" charset="0"/>
              </a:rPr>
              <a:t>Павленского</a:t>
            </a:r>
            <a:r>
              <a:rPr lang="ru-RU" dirty="0">
                <a:latin typeface="Arial" panose="020B0604020202020204" pitchFamily="34" charset="0"/>
                <a:cs typeface="Arial" panose="020B0604020202020204" pitchFamily="34" charset="0"/>
              </a:rPr>
              <a:t>, но перформансами в чистом виде они не являются. Ими в 70—80-х годах занималась арт-группа «Коллективные действия». Каждое представление этой команды было целым ритуалом. Перформансы назывались «поездками за город» и проходили в каких-нибудь глухих лесах. Зрителям присылались приглашения с рукописными картами, и поиск места действия превращался в отдельный квест. Само представление получалось почти эфемерным — главным для акционеров был сам обряд сбора в лесу и обсуждение прошедшего шоу, во время которого зрители придумывали свои интерпретации. Каждая поездка тщательно документировалась: участники дотошно описывали дорогу, состав приглашенных, само представление, последующее обсуждение. В итоге получался почти бюрократический доклад о событии, максимально далеком от бюрократии. Участники группы объединили все доклады в книги, которые не так давно вышли отдельным изданием с пояснениями. Именно с арт-группы «Коллективные действия» начала формироваться московская школа перформанса, известная сейчас во всем мире. </a:t>
            </a:r>
            <a:endParaRPr lang="cs-CZ" dirty="0">
              <a:latin typeface="Arial" panose="020B0604020202020204" pitchFamily="34" charset="0"/>
              <a:cs typeface="Arial" panose="020B0604020202020204" pitchFamily="34" charset="0"/>
            </a:endParaRPr>
          </a:p>
        </p:txBody>
      </p:sp>
      <p:pic>
        <p:nvPicPr>
          <p:cNvPr id="3" name="Obrázek 2">
            <a:extLst>
              <a:ext uri="{FF2B5EF4-FFF2-40B4-BE49-F238E27FC236}">
                <a16:creationId xmlns:a16="http://schemas.microsoft.com/office/drawing/2014/main" id="{292C92C8-7F92-4562-9D58-B6E06955916E}"/>
              </a:ext>
            </a:extLst>
          </p:cNvPr>
          <p:cNvPicPr>
            <a:picLocks noChangeAspect="1"/>
          </p:cNvPicPr>
          <p:nvPr/>
        </p:nvPicPr>
        <p:blipFill>
          <a:blip r:embed="rId2"/>
          <a:stretch>
            <a:fillRect/>
          </a:stretch>
        </p:blipFill>
        <p:spPr>
          <a:xfrm>
            <a:off x="6118542" y="0"/>
            <a:ext cx="6073458" cy="3416320"/>
          </a:xfrm>
          <a:prstGeom prst="rect">
            <a:avLst/>
          </a:prstGeom>
        </p:spPr>
      </p:pic>
      <p:pic>
        <p:nvPicPr>
          <p:cNvPr id="4" name="Obrázek 3">
            <a:extLst>
              <a:ext uri="{FF2B5EF4-FFF2-40B4-BE49-F238E27FC236}">
                <a16:creationId xmlns:a16="http://schemas.microsoft.com/office/drawing/2014/main" id="{9BF1CC71-4F44-4DB0-BBC6-EC83FC4FF6DC}"/>
              </a:ext>
            </a:extLst>
          </p:cNvPr>
          <p:cNvPicPr>
            <a:picLocks noChangeAspect="1"/>
          </p:cNvPicPr>
          <p:nvPr/>
        </p:nvPicPr>
        <p:blipFill rotWithShape="1">
          <a:blip r:embed="rId3"/>
          <a:srcRect b="8438"/>
          <a:stretch/>
        </p:blipFill>
        <p:spPr>
          <a:xfrm>
            <a:off x="-1" y="0"/>
            <a:ext cx="5830530" cy="3428999"/>
          </a:xfrm>
          <a:prstGeom prst="rect">
            <a:avLst/>
          </a:prstGeom>
        </p:spPr>
      </p:pic>
    </p:spTree>
    <p:extLst>
      <p:ext uri="{BB962C8B-B14F-4D97-AF65-F5344CB8AC3E}">
        <p14:creationId xmlns:p14="http://schemas.microsoft.com/office/powerpoint/2010/main" val="31666272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Obdélník 1">
            <a:extLst>
              <a:ext uri="{FF2B5EF4-FFF2-40B4-BE49-F238E27FC236}">
                <a16:creationId xmlns:a16="http://schemas.microsoft.com/office/drawing/2014/main" id="{68BF257C-42AE-4739-95A5-AEF22AAEE2C8}"/>
              </a:ext>
            </a:extLst>
          </p:cNvPr>
          <p:cNvSpPr/>
          <p:nvPr/>
        </p:nvSpPr>
        <p:spPr>
          <a:xfrm>
            <a:off x="5869858" y="811186"/>
            <a:ext cx="6096000" cy="5355312"/>
          </a:xfrm>
          <a:prstGeom prst="rect">
            <a:avLst/>
          </a:prstGeom>
        </p:spPr>
        <p:txBody>
          <a:bodyPr>
            <a:spAutoFit/>
          </a:bodyPr>
          <a:lstStyle/>
          <a:p>
            <a:pPr algn="just"/>
            <a:r>
              <a:rPr lang="ru-RU" dirty="0">
                <a:latin typeface="Arial" panose="020B0604020202020204" pitchFamily="34" charset="0"/>
                <a:cs typeface="Arial" panose="020B0604020202020204" pitchFamily="34" charset="0"/>
              </a:rPr>
              <a:t>В четверг 9 декабря 1999 года днем пятеро молодых людей в возрасте от 22 до 25 лет проникли на трибуну мавзолея Ленина на Красной площади в Москве. Там они развернули пятиметровый плакат с надписью "Против всех!". Как сообщили Федеральному агентству новостей в ГУВД столицы, инцидент произошел примерно в 14.00 по московскому времени.</a:t>
            </a:r>
          </a:p>
          <a:p>
            <a:pPr algn="just"/>
            <a:r>
              <a:rPr lang="ru-RU" dirty="0">
                <a:latin typeface="Arial" panose="020B0604020202020204" pitchFamily="34" charset="0"/>
                <a:cs typeface="Arial" panose="020B0604020202020204" pitchFamily="34" charset="0"/>
              </a:rPr>
              <a:t>Буквально через минуту правоохранительные органы задержали протестующих и доставили их в ОВД "Китай-город". Телекомпания НТВ сообщила, что участники акции принадлежат к партии анархистов-радикалов.</a:t>
            </a:r>
          </a:p>
          <a:p>
            <a:pPr algn="just"/>
            <a:r>
              <a:rPr lang="ru-RU" dirty="0">
                <a:latin typeface="Arial" panose="020B0604020202020204" pitchFamily="34" charset="0"/>
                <a:cs typeface="Arial" panose="020B0604020202020204" pitchFamily="34" charset="0"/>
              </a:rPr>
              <a:t>Между тем, как сообщает газета "Сегодня" от 10 декабря, ответственность за штурм Мавзолея взяли на себя художники-радикалы под руководством Анатолия </a:t>
            </a:r>
            <a:r>
              <a:rPr lang="ru-RU" dirty="0" err="1">
                <a:latin typeface="Arial" panose="020B0604020202020204" pitchFamily="34" charset="0"/>
                <a:cs typeface="Arial" panose="020B0604020202020204" pitchFamily="34" charset="0"/>
              </a:rPr>
              <a:t>Осмоловского</a:t>
            </a:r>
            <a:r>
              <a:rPr lang="ru-RU" dirty="0">
                <a:latin typeface="Arial" panose="020B0604020202020204" pitchFamily="34" charset="0"/>
                <a:cs typeface="Arial" panose="020B0604020202020204" pitchFamily="34" charset="0"/>
              </a:rPr>
              <a:t>. Художники более известны тем, что в 1991 году там же, на Красной площади, выложили на брусчатке своими телами неприличное слово из трех букв, обозначающее мужской половой орган.</a:t>
            </a:r>
            <a:endParaRPr lang="cs-CZ" dirty="0">
              <a:latin typeface="Arial" panose="020B0604020202020204" pitchFamily="34" charset="0"/>
              <a:cs typeface="Arial" panose="020B0604020202020204" pitchFamily="34" charset="0"/>
            </a:endParaRPr>
          </a:p>
        </p:txBody>
      </p:sp>
      <p:pic>
        <p:nvPicPr>
          <p:cNvPr id="3" name="Obrázek 2">
            <a:extLst>
              <a:ext uri="{FF2B5EF4-FFF2-40B4-BE49-F238E27FC236}">
                <a16:creationId xmlns:a16="http://schemas.microsoft.com/office/drawing/2014/main" id="{3D61F67B-9057-4A22-A4F2-812FAFB67446}"/>
              </a:ext>
            </a:extLst>
          </p:cNvPr>
          <p:cNvPicPr>
            <a:picLocks noChangeAspect="1"/>
          </p:cNvPicPr>
          <p:nvPr/>
        </p:nvPicPr>
        <p:blipFill>
          <a:blip r:embed="rId2"/>
          <a:stretch>
            <a:fillRect/>
          </a:stretch>
        </p:blipFill>
        <p:spPr>
          <a:xfrm>
            <a:off x="226142" y="811186"/>
            <a:ext cx="5355312" cy="5355312"/>
          </a:xfrm>
          <a:prstGeom prst="rect">
            <a:avLst/>
          </a:prstGeom>
        </p:spPr>
      </p:pic>
      <p:sp>
        <p:nvSpPr>
          <p:cNvPr id="4" name="TextovéPole 3">
            <a:extLst>
              <a:ext uri="{FF2B5EF4-FFF2-40B4-BE49-F238E27FC236}">
                <a16:creationId xmlns:a16="http://schemas.microsoft.com/office/drawing/2014/main" id="{FE50AC5C-1B07-42EB-8014-D02338BCB22D}"/>
              </a:ext>
            </a:extLst>
          </p:cNvPr>
          <p:cNvSpPr txBox="1"/>
          <p:nvPr/>
        </p:nvSpPr>
        <p:spPr>
          <a:xfrm>
            <a:off x="4788310" y="196645"/>
            <a:ext cx="5270090" cy="400110"/>
          </a:xfrm>
          <a:prstGeom prst="rect">
            <a:avLst/>
          </a:prstGeom>
          <a:noFill/>
        </p:spPr>
        <p:txBody>
          <a:bodyPr wrap="square" rtlCol="0">
            <a:spAutoFit/>
          </a:bodyPr>
          <a:lstStyle/>
          <a:p>
            <a:r>
              <a:rPr lang="ru-RU" sz="2000" b="1" dirty="0"/>
              <a:t>Политический перформанс</a:t>
            </a:r>
            <a:endParaRPr lang="cs-CZ" sz="2000" b="1" dirty="0"/>
          </a:p>
        </p:txBody>
      </p:sp>
    </p:spTree>
    <p:extLst>
      <p:ext uri="{BB962C8B-B14F-4D97-AF65-F5344CB8AC3E}">
        <p14:creationId xmlns:p14="http://schemas.microsoft.com/office/powerpoint/2010/main" val="415939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5203BAD9-60D3-455B-B228-DB27465D991A}"/>
              </a:ext>
            </a:extLst>
          </p:cNvPr>
          <p:cNvPicPr>
            <a:picLocks noChangeAspect="1"/>
          </p:cNvPicPr>
          <p:nvPr/>
        </p:nvPicPr>
        <p:blipFill>
          <a:blip r:embed="rId2"/>
          <a:stretch>
            <a:fillRect/>
          </a:stretch>
        </p:blipFill>
        <p:spPr>
          <a:xfrm>
            <a:off x="1686758" y="230503"/>
            <a:ext cx="8611339" cy="6396994"/>
          </a:xfrm>
          <a:prstGeom prst="rect">
            <a:avLst/>
          </a:prstGeom>
        </p:spPr>
      </p:pic>
    </p:spTree>
    <p:extLst>
      <p:ext uri="{BB962C8B-B14F-4D97-AF65-F5344CB8AC3E}">
        <p14:creationId xmlns:p14="http://schemas.microsoft.com/office/powerpoint/2010/main" val="3011606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5C4D3B9-1449-499B-8C6D-258F9C3FDAC1}"/>
              </a:ext>
            </a:extLst>
          </p:cNvPr>
          <p:cNvPicPr>
            <a:picLocks noChangeAspect="1"/>
          </p:cNvPicPr>
          <p:nvPr/>
        </p:nvPicPr>
        <p:blipFill rotWithShape="1">
          <a:blip r:embed="rId2"/>
          <a:srcRect b="28210"/>
          <a:stretch/>
        </p:blipFill>
        <p:spPr>
          <a:xfrm>
            <a:off x="613167" y="839463"/>
            <a:ext cx="10965665" cy="5179073"/>
          </a:xfrm>
          <a:prstGeom prst="rect">
            <a:avLst/>
          </a:prstGeom>
        </p:spPr>
      </p:pic>
    </p:spTree>
    <p:extLst>
      <p:ext uri="{BB962C8B-B14F-4D97-AF65-F5344CB8AC3E}">
        <p14:creationId xmlns:p14="http://schemas.microsoft.com/office/powerpoint/2010/main" val="3493905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B3A76D8-92F4-4DF7-92CE-7EF58AB4F407}"/>
              </a:ext>
            </a:extLst>
          </p:cNvPr>
          <p:cNvPicPr>
            <a:picLocks noChangeAspect="1"/>
          </p:cNvPicPr>
          <p:nvPr/>
        </p:nvPicPr>
        <p:blipFill rotWithShape="1">
          <a:blip r:embed="rId2"/>
          <a:srcRect t="55335"/>
          <a:stretch/>
        </p:blipFill>
        <p:spPr>
          <a:xfrm>
            <a:off x="907473" y="349591"/>
            <a:ext cx="11006319" cy="3234394"/>
          </a:xfrm>
          <a:prstGeom prst="rect">
            <a:avLst/>
          </a:prstGeom>
        </p:spPr>
      </p:pic>
      <p:pic>
        <p:nvPicPr>
          <p:cNvPr id="3" name="Obrázek 2">
            <a:extLst>
              <a:ext uri="{FF2B5EF4-FFF2-40B4-BE49-F238E27FC236}">
                <a16:creationId xmlns:a16="http://schemas.microsoft.com/office/drawing/2014/main" id="{55F971D3-83B0-42D1-9C2F-CAA226CE923D}"/>
              </a:ext>
            </a:extLst>
          </p:cNvPr>
          <p:cNvPicPr>
            <a:picLocks noChangeAspect="1"/>
          </p:cNvPicPr>
          <p:nvPr/>
        </p:nvPicPr>
        <p:blipFill>
          <a:blip r:embed="rId3"/>
          <a:stretch>
            <a:fillRect/>
          </a:stretch>
        </p:blipFill>
        <p:spPr>
          <a:xfrm>
            <a:off x="907473" y="3583984"/>
            <a:ext cx="11006318" cy="2382723"/>
          </a:xfrm>
          <a:prstGeom prst="rect">
            <a:avLst/>
          </a:prstGeom>
        </p:spPr>
      </p:pic>
    </p:spTree>
    <p:extLst>
      <p:ext uri="{BB962C8B-B14F-4D97-AF65-F5344CB8AC3E}">
        <p14:creationId xmlns:p14="http://schemas.microsoft.com/office/powerpoint/2010/main" val="1875569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9D0BB924-FAB4-43CB-98B8-A60D31054C78}"/>
              </a:ext>
            </a:extLst>
          </p:cNvPr>
          <p:cNvSpPr/>
          <p:nvPr/>
        </p:nvSpPr>
        <p:spPr>
          <a:xfrm>
            <a:off x="2168061" y="987511"/>
            <a:ext cx="8636350" cy="4616648"/>
          </a:xfrm>
          <a:prstGeom prst="rect">
            <a:avLst/>
          </a:prstGeom>
        </p:spPr>
        <p:txBody>
          <a:bodyPr wrap="square">
            <a:spAutoFit/>
          </a:bodyPr>
          <a:lstStyle/>
          <a:p>
            <a:r>
              <a:rPr lang="ru-RU" sz="2100" b="1" dirty="0">
                <a:latin typeface="Arial" panose="020B0604020202020204" pitchFamily="34" charset="0"/>
                <a:cs typeface="Arial" panose="020B0604020202020204" pitchFamily="34" charset="0"/>
              </a:rPr>
              <a:t>Как Вы думаете, подобные виды терапии действенны? Почему? Какие еще виды арт-терапии Вы знаете?</a:t>
            </a:r>
          </a:p>
          <a:p>
            <a:endParaRPr lang="ru-RU" sz="2100" b="1" dirty="0">
              <a:latin typeface="Arial" panose="020B0604020202020204" pitchFamily="34" charset="0"/>
              <a:cs typeface="Arial" panose="020B0604020202020204" pitchFamily="34" charset="0"/>
            </a:endParaRPr>
          </a:p>
          <a:p>
            <a:r>
              <a:rPr lang="ru-RU" sz="2100" b="1" dirty="0">
                <a:latin typeface="Arial" panose="020B0604020202020204" pitchFamily="34" charset="0"/>
                <a:cs typeface="Arial" panose="020B0604020202020204" pitchFamily="34" charset="0"/>
              </a:rPr>
              <a:t>Арт-терапия: несколько способов справиться со стрессом при помощи искусства </a:t>
            </a:r>
          </a:p>
          <a:p>
            <a:endParaRPr lang="ru-RU" sz="2100" dirty="0">
              <a:latin typeface="Arial" panose="020B0604020202020204" pitchFamily="34" charset="0"/>
              <a:cs typeface="Arial" panose="020B0604020202020204" pitchFamily="34" charset="0"/>
            </a:endParaRPr>
          </a:p>
          <a:p>
            <a:r>
              <a:rPr lang="ru-RU" sz="2100" dirty="0">
                <a:latin typeface="Arial" panose="020B0604020202020204" pitchFamily="34" charset="0"/>
                <a:cs typeface="Arial" panose="020B0604020202020204" pitchFamily="34" charset="0"/>
              </a:rPr>
              <a:t>1. Создайте открытку, которую вы никому не пошлёте</a:t>
            </a:r>
          </a:p>
          <a:p>
            <a:r>
              <a:rPr lang="ru-RU" sz="2100" dirty="0">
                <a:latin typeface="Arial" panose="020B0604020202020204" pitchFamily="34" charset="0"/>
                <a:cs typeface="Arial" panose="020B0604020202020204" pitchFamily="34" charset="0"/>
              </a:rPr>
              <a:t>2. Вырежьте картинки, и составьте из них коллаж</a:t>
            </a:r>
          </a:p>
          <a:p>
            <a:r>
              <a:rPr lang="ru-RU" sz="2100" dirty="0">
                <a:latin typeface="Arial" panose="020B0604020202020204" pitchFamily="34" charset="0"/>
                <a:cs typeface="Arial" panose="020B0604020202020204" pitchFamily="34" charset="0"/>
              </a:rPr>
              <a:t>3. Создайте алтарь любимого человека</a:t>
            </a:r>
          </a:p>
          <a:p>
            <a:r>
              <a:rPr lang="ru-RU" sz="2100" dirty="0">
                <a:latin typeface="Arial" panose="020B0604020202020204" pitchFamily="34" charset="0"/>
                <a:cs typeface="Arial" panose="020B0604020202020204" pitchFamily="34" charset="0"/>
              </a:rPr>
              <a:t>4. Рисуйте в полной темноте</a:t>
            </a:r>
          </a:p>
          <a:p>
            <a:r>
              <a:rPr lang="ru-RU" sz="2100" dirty="0">
                <a:latin typeface="Arial" panose="020B0604020202020204" pitchFamily="34" charset="0"/>
                <a:cs typeface="Arial" panose="020B0604020202020204" pitchFamily="34" charset="0"/>
              </a:rPr>
              <a:t>5. Акварель вашего физического состояния</a:t>
            </a:r>
          </a:p>
          <a:p>
            <a:r>
              <a:rPr lang="ru-RU" sz="2100" dirty="0">
                <a:latin typeface="Arial" panose="020B0604020202020204" pitchFamily="34" charset="0"/>
                <a:cs typeface="Arial" panose="020B0604020202020204" pitchFamily="34" charset="0"/>
              </a:rPr>
              <a:t>6. Рисование с помощью </a:t>
            </a:r>
            <a:r>
              <a:rPr lang="ru-RU" sz="2100" dirty="0" err="1">
                <a:latin typeface="Arial" panose="020B0604020202020204" pitchFamily="34" charset="0"/>
                <a:cs typeface="Arial" panose="020B0604020202020204" pitchFamily="34" charset="0"/>
              </a:rPr>
              <a:t>зентангла</a:t>
            </a:r>
            <a:r>
              <a:rPr lang="ru-RU" sz="2100" dirty="0">
                <a:latin typeface="Arial" panose="020B0604020202020204" pitchFamily="34" charset="0"/>
                <a:cs typeface="Arial" panose="020B0604020202020204" pitchFamily="34" charset="0"/>
              </a:rPr>
              <a:t> (медитативное рисование, включающее все ошибки в рисунок)</a:t>
            </a:r>
          </a:p>
          <a:p>
            <a:r>
              <a:rPr lang="ru-RU" sz="2100" dirty="0">
                <a:latin typeface="Arial" panose="020B0604020202020204" pitchFamily="34" charset="0"/>
                <a:cs typeface="Arial" panose="020B0604020202020204" pitchFamily="34" charset="0"/>
              </a:rPr>
              <a:t>7. Сделайте «коробку прощения»</a:t>
            </a:r>
          </a:p>
        </p:txBody>
      </p:sp>
    </p:spTree>
    <p:extLst>
      <p:ext uri="{BB962C8B-B14F-4D97-AF65-F5344CB8AC3E}">
        <p14:creationId xmlns:p14="http://schemas.microsoft.com/office/powerpoint/2010/main" val="3427311258"/>
      </p:ext>
    </p:extLst>
  </p:cSld>
  <p:clrMapOvr>
    <a:masterClrMapping/>
  </p:clrMapOvr>
</p:sld>
</file>

<file path=ppt/theme/theme1.xml><?xml version="1.0" encoding="utf-8"?>
<a:theme xmlns:a="http://schemas.openxmlformats.org/drawingml/2006/main" name="Kapka">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Kapka</Template>
  <TotalTime>5710</TotalTime>
  <Words>4388</Words>
  <Application>Microsoft Office PowerPoint</Application>
  <PresentationFormat>Širokoúhlá obrazovka</PresentationFormat>
  <Paragraphs>240</Paragraphs>
  <Slides>56</Slides>
  <Notes>0</Notes>
  <HiddenSlides>0</HiddenSlides>
  <MMClips>5</MMClips>
  <ScaleCrop>false</ScaleCrop>
  <HeadingPairs>
    <vt:vector size="6" baseType="variant">
      <vt:variant>
        <vt:lpstr>Použitá písma</vt:lpstr>
      </vt:variant>
      <vt:variant>
        <vt:i4>2</vt:i4>
      </vt:variant>
      <vt:variant>
        <vt:lpstr>Motiv</vt:lpstr>
      </vt:variant>
      <vt:variant>
        <vt:i4>1</vt:i4>
      </vt:variant>
      <vt:variant>
        <vt:lpstr>Nadpisy snímků</vt:lpstr>
      </vt:variant>
      <vt:variant>
        <vt:i4>56</vt:i4>
      </vt:variant>
    </vt:vector>
  </HeadingPairs>
  <TitlesOfParts>
    <vt:vector size="59" baseType="lpstr">
      <vt:lpstr>Arial</vt:lpstr>
      <vt:lpstr>Tw Cen MT</vt:lpstr>
      <vt:lpstr>Kapka</vt:lpstr>
      <vt:lpstr>Jazyková cvičení VI</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Jazyková cvičení VI</dc:title>
  <dc:creator>Veronika</dc:creator>
  <cp:lastModifiedBy>Veronika</cp:lastModifiedBy>
  <cp:revision>49</cp:revision>
  <dcterms:created xsi:type="dcterms:W3CDTF">2020-02-03T13:41:51Z</dcterms:created>
  <dcterms:modified xsi:type="dcterms:W3CDTF">2020-04-20T14:10:02Z</dcterms:modified>
</cp:coreProperties>
</file>