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5" r:id="rId9"/>
    <p:sldId id="261" r:id="rId10"/>
    <p:sldId id="266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5F905-E17D-B0D2-4C84-CC16680DD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A6DC00-61CA-4F6A-AB01-857904650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CFAB58-96CD-0E84-0DAC-A4714F31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5B7AB3-1AFC-B15B-E6AA-44BFFEB0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BE80B3-CE20-ED53-3A82-2504E1B57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4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46E99-E799-DC8F-BE17-3BA88ED41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1D0A23-E6C5-6D7F-1AA3-84E9AB4C0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CA3F80-DCC0-C9BD-6F4D-6A90665B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BE869D-7029-2DF9-BE94-DBD2E573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8A1587-7D30-5322-F31D-416BEB04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EF87AE-F21E-9C69-D8E0-9EA1B5E5A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D11385-FD90-59C6-0FA1-E001E0E93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C0D2F6-CC01-06E2-991C-6C3E4541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054DDC-ACC9-6BF9-8603-19675270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C0B417-3D18-F73A-00BE-3EBB94F1B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318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50920-7B45-54CD-2310-4C103C6CF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88659-83F0-7535-70CB-42AD8E146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49710E-C4D8-9197-1EB7-77CE56C7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30AA97-BF33-0CF4-6859-191F2646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D28684-DAA0-4FD2-7B16-10EE51E7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0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028A0-960B-CF0D-AB9E-BC0F50A22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EFF837-A846-D1FE-B5BA-C0A310CC1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18155-2607-6E69-A7DF-17E1F47A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C6E30-B221-ED4F-6625-1B973D1FF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E4FCA3-47B4-5744-CEB4-D4CB2DBC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88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480B3A-0328-2D1D-5BE4-F921F3B8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A866AA-E1C2-90CE-819F-69675CE96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EDD213-B8F9-3688-CDE2-7BF56B04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B23915-39C0-4483-CC51-C2688BFF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789982-9081-645B-370F-68946C1F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E9269E-826E-B92C-7FE4-85D18843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78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33AF9-374A-7CA3-B9EB-52B4ED59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5F7BEF7-1CD5-B32E-BCB9-C32DED4F7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227D99-25F0-4093-2F6B-256D91311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4B28D5-3DEA-FFEE-ABC9-4372CAC3D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78CBD2-4879-9E63-5495-368C131F17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E50DAB-C535-6A41-E3D8-654D6E79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76890E-88FF-C59F-C622-63A3091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57E4F54-8C7B-9F08-C225-B9AA27B2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57C5F-84DB-987F-F3A6-C65784FF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73528A-705D-7B6C-A172-A9075BEF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EB0DA9-6449-EDA6-D336-904A422E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A5335C-1E88-E655-008E-975542DC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DB33042-64EA-DA23-2AFF-1B98525A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DD6EBA-420A-6C5D-865E-92B79A80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8432FF-10B2-8285-6F2F-DC7D40FF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96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336D9-4B13-0A52-1C78-2F19C120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8A8F14-7E8F-8427-E965-F4535C43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7EC481-3B70-1431-F532-CBDE8B10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07565F-38A1-3D05-DB59-ACB9732B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7598C9-892C-1E9F-B1A7-4C9613F7B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96D69E-017A-F97C-9B92-17D92FB2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38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7C01B-67A4-4F59-61C3-447311DD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A1D432-39ED-E7F8-0508-D8D24B36D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4D630E-9E3F-1CC2-AA17-092A58EAC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589CDE-8B6A-DF5B-6C72-EE51EFC6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B5F2BD-00DC-A994-D4B0-57AFD4CD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53CC263-7928-FB17-EECE-A9D462DD1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76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23A1C1-866D-DF3B-C2AE-B335C8E3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F89ACA-13C8-5168-F594-10514115B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C99E18-E92C-86BD-3855-AC3CD9171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BFD1-266B-40FF-9AF3-D7F3D320FCA3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D9899-DB2A-F133-D45C-239FD3FE2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ADD0E9-649C-9093-D429-2A4FABEAE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D754C-FA7E-4774-A6A9-759B9DEE58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67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F538C-6982-EFAD-03FE-DC17E3504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197"/>
            <a:ext cx="9144000" cy="1818815"/>
          </a:xfr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dirty="0"/>
              <a:t>Válka, armáda a stát ve středověku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09369F-4992-D0B6-01D5-3FDA9733E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4012"/>
            <a:ext cx="9144000" cy="803787"/>
          </a:xfrm>
          <a:blipFill dpi="0" rotWithShape="1">
            <a:blip r:embed="rId3">
              <a:alphaModFix amt="70000"/>
            </a:blip>
            <a:srcRect/>
            <a:tile tx="0" ty="0" sx="100000" sy="100000" flip="none" algn="tl"/>
          </a:blipFill>
        </p:spPr>
        <p:txBody>
          <a:bodyPr/>
          <a:lstStyle/>
          <a:p>
            <a:r>
              <a:rPr lang="cs-CZ" dirty="0"/>
              <a:t>Obsahy a formy české státnosti</a:t>
            </a:r>
            <a:br>
              <a:rPr lang="cs-CZ" dirty="0"/>
            </a:br>
            <a:r>
              <a:rPr lang="cs-CZ" dirty="0"/>
              <a:t>(20. </a:t>
            </a:r>
            <a:r>
              <a:rPr lang="cs-CZ"/>
              <a:t>12. </a:t>
            </a:r>
            <a:r>
              <a:rPr lang="cs-CZ" dirty="0"/>
              <a:t>2023)</a:t>
            </a:r>
          </a:p>
        </p:txBody>
      </p:sp>
    </p:spTree>
    <p:extLst>
      <p:ext uri="{BB962C8B-B14F-4D97-AF65-F5344CB8AC3E}">
        <p14:creationId xmlns:p14="http://schemas.microsoft.com/office/powerpoint/2010/main" val="382084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CF579-616C-6562-5376-554D49EB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„Železný“ král Přemysl Otakar?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F4B30-3DBF-E513-1BC2-508FEB4E6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8000" cy="4351338"/>
          </a:xfrm>
        </p:spPr>
        <p:txBody>
          <a:bodyPr/>
          <a:lstStyle/>
          <a:p>
            <a:r>
              <a:rPr lang="cs-CZ" dirty="0"/>
              <a:t>Neúspěšná obrana proti Uhrům na počátku 50. let 13. století (prohraný boj u Olomouce)</a:t>
            </a:r>
          </a:p>
          <a:p>
            <a:r>
              <a:rPr lang="cs-CZ" dirty="0"/>
              <a:t>Neúspěšný útok do Bavor roku 1257 a dost ponižující kapitulace</a:t>
            </a:r>
          </a:p>
          <a:p>
            <a:r>
              <a:rPr lang="cs-CZ" dirty="0"/>
              <a:t>Vítězná bitva u </a:t>
            </a:r>
            <a:r>
              <a:rPr lang="cs-CZ" dirty="0" err="1"/>
              <a:t>Kressenbrunu</a:t>
            </a:r>
            <a:r>
              <a:rPr lang="cs-CZ" dirty="0"/>
              <a:t> (obě strany se obviňují z porušení příměří)</a:t>
            </a:r>
          </a:p>
          <a:p>
            <a:r>
              <a:rPr lang="cs-CZ" dirty="0"/>
              <a:t>Porážka na Moravském poli</a:t>
            </a:r>
          </a:p>
          <a:p>
            <a:pPr lvl="1"/>
            <a:r>
              <a:rPr lang="cs-CZ" dirty="0"/>
              <a:t>Zřejmě kvůli použití taktického manévru ze strany Rudolfa…</a:t>
            </a:r>
          </a:p>
        </p:txBody>
      </p:sp>
      <p:pic>
        <p:nvPicPr>
          <p:cNvPr id="5" name="Obrázek 4" descr="Obsah obrázku obraz, umění, plakát, kreslené&#10;&#10;Popis byl vytvořen automaticky">
            <a:extLst>
              <a:ext uri="{FF2B5EF4-FFF2-40B4-BE49-F238E27FC236}">
                <a16:creationId xmlns:a16="http://schemas.microsoft.com/office/drawing/2014/main" id="{A84AECD3-817C-5DF5-A505-9651ACD6D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15294"/>
            <a:ext cx="3657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C5B26-E4B6-C3C1-EF2B-878DE38B3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Rodí se nová epocha válečnictví…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8D09B5-0D30-DF45-CA38-B337B48B6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Dosavadní válečnictví ovládá těžká jízda, proti níž se těžko hledají recepty – velké bitvy jsou „srážky dvou kladiv“, bez velké taktiky</a:t>
            </a:r>
          </a:p>
          <a:p>
            <a:pPr lvl="1"/>
            <a:r>
              <a:rPr lang="cs-CZ" dirty="0"/>
              <a:t>Lukostřelci jsou stále užiteční, ale s lepším kyrysem nedostatečně…</a:t>
            </a:r>
          </a:p>
          <a:p>
            <a:r>
              <a:rPr lang="cs-CZ" dirty="0"/>
              <a:t>Od 14. století stále častější úspěchy pěchoty (</a:t>
            </a:r>
            <a:r>
              <a:rPr lang="cs-CZ" dirty="0" err="1"/>
              <a:t>Bannockburn</a:t>
            </a:r>
            <a:r>
              <a:rPr lang="cs-CZ" dirty="0"/>
              <a:t>, </a:t>
            </a:r>
            <a:r>
              <a:rPr lang="cs-CZ" dirty="0" err="1"/>
              <a:t>Courtrai</a:t>
            </a:r>
            <a:r>
              <a:rPr lang="cs-CZ" dirty="0"/>
              <a:t>), hlavně díky zdařilé taktice: pěchota je vždy levnější a dostupnější</a:t>
            </a:r>
          </a:p>
          <a:p>
            <a:r>
              <a:rPr lang="cs-CZ" dirty="0"/>
              <a:t>Velký zvrat představuje použití střelného prachu</a:t>
            </a:r>
          </a:p>
          <a:p>
            <a:r>
              <a:rPr lang="cs-CZ" dirty="0"/>
              <a:t>Původní městské domobrany se mění v regulérní armády</a:t>
            </a:r>
          </a:p>
          <a:p>
            <a:r>
              <a:rPr lang="cs-CZ" dirty="0"/>
              <a:t>Těžká jízda ale zůstává v určitých momentech zásadní zbraní útoku jako dnešní tanky (konec až kombinací kulometu a ostnatého drátu)</a:t>
            </a:r>
          </a:p>
        </p:txBody>
      </p:sp>
    </p:spTree>
    <p:extLst>
      <p:ext uri="{BB962C8B-B14F-4D97-AF65-F5344CB8AC3E}">
        <p14:creationId xmlns:p14="http://schemas.microsoft.com/office/powerpoint/2010/main" val="97692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0BB6A9-8D94-C856-E1E8-964BB041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983304"/>
          </a:xfrm>
        </p:spPr>
        <p:txBody>
          <a:bodyPr anchor="ctr">
            <a:normAutofit/>
          </a:bodyPr>
          <a:lstStyle/>
          <a:p>
            <a:r>
              <a:rPr lang="cs-CZ" sz="4000" dirty="0"/>
              <a:t>Husitské válečnictví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B5DDB0-1CB0-297E-BEFE-8B324744E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699590"/>
            <a:ext cx="5486400" cy="4979505"/>
          </a:xfrm>
        </p:spPr>
        <p:txBody>
          <a:bodyPr anchor="ctr">
            <a:normAutofit/>
          </a:bodyPr>
          <a:lstStyle/>
          <a:p>
            <a:r>
              <a:rPr lang="cs-CZ" sz="2400" dirty="0"/>
              <a:t>Hlavní bojovou silou „polní vojska“ vedená hejtmany (vzestup nižších šlechticů, s rozsáhlou válečnou zkušeností – guerilla a </a:t>
            </a:r>
            <a:r>
              <a:rPr lang="cs-CZ" sz="2400" dirty="0" err="1"/>
              <a:t>condotiérství</a:t>
            </a:r>
            <a:r>
              <a:rPr lang="cs-CZ" sz="2400" dirty="0"/>
              <a:t>)</a:t>
            </a:r>
          </a:p>
          <a:p>
            <a:r>
              <a:rPr lang="cs-CZ" sz="2400" dirty="0"/>
              <a:t>Vozová hradba oblíbené schéma, reálně jde o to připravit taktiku proti těžké jízdě (spolu s dlouhými zbraněmi a terénem!)</a:t>
            </a:r>
          </a:p>
          <a:p>
            <a:r>
              <a:rPr lang="cs-CZ" sz="2400" dirty="0"/>
              <a:t>Zásadnější možná bylo rozsáhlé využití střelného prachu i na úrovni menších palných zbraní (píšťala – pistole)</a:t>
            </a:r>
          </a:p>
          <a:p>
            <a:r>
              <a:rPr lang="cs-CZ" sz="2400" dirty="0"/>
              <a:t>Armády si postupně vytvoří samostatnou politickou pozici (proto je třeba je fyzicky zlikvidovat po bitvě u Lipan)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0B229E-B485-B939-CCFE-23FD86409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2" r="1138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77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D24972-DC24-4FA1-B176-9237BB42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Česko-uherská unie = nový nepřítel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08E1C-496F-92A5-0A6C-A69F1DD6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Už Zikmund musí řešit tlak Turků na Uhry (tehdy ještě jeho problém)</a:t>
            </a:r>
          </a:p>
          <a:p>
            <a:r>
              <a:rPr lang="cs-CZ" dirty="0"/>
              <a:t>Propojením Čech a Uher za Jagellonců otevře spojitost, ale stále se udržuje rozdíl mezi otázkou uherské koruny (povinná domobrana) a českými zeměmi (jen snaha o finanční podporu a nájem mužstva)</a:t>
            </a:r>
          </a:p>
          <a:p>
            <a:r>
              <a:rPr lang="cs-CZ" dirty="0"/>
              <a:t>Uherský rozpočet je až z poloviny vyčerpáván udržováním pevností na linii proti Turkům (budovány od Zikmunda po Matyáše Korvína)</a:t>
            </a:r>
          </a:p>
          <a:p>
            <a:r>
              <a:rPr lang="cs-CZ" dirty="0"/>
              <a:t>Vladislav sanuje finance a rozhodne se na základě úspěšných mírových smluv pevnosti přestat financovat…</a:t>
            </a:r>
          </a:p>
          <a:p>
            <a:r>
              <a:rPr lang="cs-CZ" dirty="0"/>
              <a:t>V době bitvy u Moháče celý systém zhroucený a obrana neefektivní</a:t>
            </a:r>
          </a:p>
        </p:txBody>
      </p:sp>
    </p:spTree>
    <p:extLst>
      <p:ext uri="{BB962C8B-B14F-4D97-AF65-F5344CB8AC3E}">
        <p14:creationId xmlns:p14="http://schemas.microsoft.com/office/powerpoint/2010/main" val="394599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F6CE6-5842-7574-4DB1-9C1292A0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952501"/>
            <a:ext cx="4975123" cy="723899"/>
          </a:xfrm>
        </p:spPr>
        <p:txBody>
          <a:bodyPr anchor="t">
            <a:normAutofit fontScale="90000"/>
          </a:bodyPr>
          <a:lstStyle/>
          <a:p>
            <a:r>
              <a:rPr lang="cs-CZ" sz="4900" b="1" dirty="0" err="1"/>
              <a:t>Vogastisburg</a:t>
            </a:r>
            <a:r>
              <a:rPr lang="cs-CZ" sz="4900" b="1" dirty="0"/>
              <a:t> (631/2)</a:t>
            </a:r>
            <a:endParaRPr lang="cs-CZ" sz="3200" b="1" dirty="0"/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FFDF1B-BE14-8893-39CE-BCCD7EF6D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885950"/>
            <a:ext cx="4867275" cy="4752975"/>
          </a:xfrm>
        </p:spPr>
        <p:txBody>
          <a:bodyPr>
            <a:normAutofit fontScale="92500"/>
          </a:bodyPr>
          <a:lstStyle/>
          <a:p>
            <a:r>
              <a:rPr lang="cs-CZ" sz="2000" dirty="0"/>
              <a:t>Druhá známá bitva / válka v českých dějinách</a:t>
            </a:r>
          </a:p>
          <a:p>
            <a:pPr lvl="1"/>
            <a:r>
              <a:rPr lang="cs-CZ" sz="2000" dirty="0"/>
              <a:t>Na první se zapomíná, Sámo porazil Avary a Slovany tak v praxi osamostatnil</a:t>
            </a:r>
          </a:p>
          <a:p>
            <a:r>
              <a:rPr lang="cs-CZ" sz="2000" dirty="0"/>
              <a:t>Vzdor názvu slovanská pevnost, Slované se tu podle kroniky brání, po tři dny drtí a zabíjejí útočníky a nakonec je zaženou</a:t>
            </a:r>
          </a:p>
          <a:p>
            <a:r>
              <a:rPr lang="cs-CZ" sz="2000" dirty="0"/>
              <a:t>V kronice jde spíš o kazuistiku, která slouží ke kritice vlády Dagoberta, který demoralizoval </a:t>
            </a:r>
            <a:r>
              <a:rPr lang="cs-CZ" sz="2000" dirty="0" err="1"/>
              <a:t>Austrasijce</a:t>
            </a:r>
            <a:r>
              <a:rPr lang="cs-CZ" sz="2000" dirty="0"/>
              <a:t> tak, že prohráli v boji</a:t>
            </a:r>
          </a:p>
          <a:p>
            <a:r>
              <a:rPr lang="cs-CZ" sz="2000" dirty="0"/>
              <a:t>Archeologicky jde o neřešitelnou otázku:</a:t>
            </a:r>
          </a:p>
          <a:p>
            <a:pPr lvl="1"/>
            <a:r>
              <a:rPr lang="cs-CZ" sz="2000" dirty="0"/>
              <a:t>Pevnosti v dané době neexistují (</a:t>
            </a:r>
            <a:r>
              <a:rPr lang="cs-CZ" sz="2000" dirty="0" err="1"/>
              <a:t>dřevohlinitá</a:t>
            </a:r>
            <a:r>
              <a:rPr lang="cs-CZ" sz="2000" dirty="0"/>
              <a:t> hradiště se nestavějí)</a:t>
            </a:r>
          </a:p>
          <a:p>
            <a:pPr lvl="1"/>
            <a:r>
              <a:rPr lang="cs-CZ" sz="2000" dirty="0"/>
              <a:t>Dočasné opevnění by už prakticky nejspíš zaniklo nebo bylo převrstveno pozdější stavbou…</a:t>
            </a:r>
          </a:p>
        </p:txBody>
      </p:sp>
      <p:pic>
        <p:nvPicPr>
          <p:cNvPr id="5" name="Obrázek 4" descr="Obsah obrázku text, mapa, atlas&#10;&#10;Popis byl vytvořen automaticky">
            <a:extLst>
              <a:ext uri="{FF2B5EF4-FFF2-40B4-BE49-F238E27FC236}">
                <a16:creationId xmlns:a16="http://schemas.microsoft.com/office/drawing/2014/main" id="{9860C581-6AD7-74AC-A02A-F429499D7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22" b="1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9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A5D4F6-77AD-9D73-9103-10EC8028D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Předstátní epocha…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D1757-559F-E6C6-3402-8568F97D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Boje se Slovany na území Čech často jediná zpráva, kterou máme</a:t>
            </a:r>
          </a:p>
          <a:p>
            <a:pPr lvl="1"/>
            <a:r>
              <a:rPr lang="cs-CZ" dirty="0"/>
              <a:t>„České“ dějiny „začínají“ </a:t>
            </a:r>
            <a:r>
              <a:rPr lang="cs-CZ" dirty="0" err="1"/>
              <a:t>Vogastisburgem</a:t>
            </a:r>
            <a:endParaRPr lang="cs-CZ" dirty="0"/>
          </a:p>
          <a:p>
            <a:r>
              <a:rPr lang="cs-CZ" dirty="0"/>
              <a:t>Organizace bojeschopné skupiny jeden z prvních projevů politického života v „kmeni“ (</a:t>
            </a:r>
            <a:r>
              <a:rPr lang="cs-CZ" dirty="0" err="1"/>
              <a:t>gens</a:t>
            </a:r>
            <a:r>
              <a:rPr lang="cs-CZ" dirty="0"/>
              <a:t>)</a:t>
            </a:r>
          </a:p>
          <a:p>
            <a:r>
              <a:rPr lang="cs-CZ" dirty="0"/>
              <a:t>Teorie, že knížata byla původně vojenskými náčelníky (předpoklad existence i nějakého „mírového“ vůdce)</a:t>
            </a:r>
          </a:p>
          <a:p>
            <a:pPr lvl="1"/>
            <a:r>
              <a:rPr lang="cs-CZ" dirty="0"/>
              <a:t>Dnes už spíš opuštěna nebo upozaděna</a:t>
            </a:r>
          </a:p>
          <a:p>
            <a:pPr lvl="1"/>
            <a:r>
              <a:rPr lang="cs-CZ" dirty="0"/>
              <a:t>U Germánů údajně neměl žádný „mírový“ vládce být…</a:t>
            </a:r>
          </a:p>
          <a:p>
            <a:r>
              <a:rPr lang="cs-CZ" dirty="0"/>
              <a:t>Bez prokázané existence elit se předpokládá spíš ad hoc vedení bez přímých politických dopadů</a:t>
            </a:r>
          </a:p>
        </p:txBody>
      </p:sp>
    </p:spTree>
    <p:extLst>
      <p:ext uri="{BB962C8B-B14F-4D97-AF65-F5344CB8AC3E}">
        <p14:creationId xmlns:p14="http://schemas.microsoft.com/office/powerpoint/2010/main" val="218868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87A48-C58A-C211-D439-23FB055A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družina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45C10-5960-7996-86E8-D1C8BC09B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Družina jako faktická náhrada „státního aparátu“</a:t>
            </a:r>
          </a:p>
          <a:p>
            <a:r>
              <a:rPr lang="cs-CZ" dirty="0"/>
              <a:t>Předpokládá se její postupný růst (jde spíš o teorii)</a:t>
            </a:r>
          </a:p>
          <a:p>
            <a:r>
              <a:rPr lang="cs-CZ" dirty="0"/>
              <a:t>Rámcové zmínky v pramenech (s Bořivojem mělo být na Moravě pokřtěno cca 30 osob)</a:t>
            </a:r>
          </a:p>
          <a:p>
            <a:r>
              <a:rPr lang="cs-CZ" dirty="0"/>
              <a:t>O cca 100 let později už se předpokládají tisícihlavé „družiny“</a:t>
            </a:r>
          </a:p>
          <a:p>
            <a:r>
              <a:rPr lang="cs-CZ" dirty="0"/>
              <a:t>Státní život se odbývá na „hradištích“, které mohou být buď útočištné (velké, které mají pojmout obyvatelstvo okolí) nebo menší elitní</a:t>
            </a:r>
          </a:p>
        </p:txBody>
      </p:sp>
    </p:spTree>
    <p:extLst>
      <p:ext uri="{BB962C8B-B14F-4D97-AF65-F5344CB8AC3E}">
        <p14:creationId xmlns:p14="http://schemas.microsoft.com/office/powerpoint/2010/main" val="352791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DD2426-AA20-292A-BA87-68B5C5D3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b="1"/>
              <a:t>Bitva na Lechu (955)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91A291-057F-EB0E-04AF-DF93B2F7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000"/>
              <a:t>České vojsko jako přímá součást kontingentu říše</a:t>
            </a:r>
          </a:p>
          <a:p>
            <a:r>
              <a:rPr lang="cs-CZ" sz="2000"/>
              <a:t>Překvapivě jsou určeni jako „trén“ – málo významná role, ale zároveň taky někdo, komu opravdu věříte (nejsnazší pozice ke zradě)</a:t>
            </a:r>
          </a:p>
          <a:p>
            <a:r>
              <a:rPr lang="cs-CZ" sz="2000"/>
              <a:t>Následkem překvapivého útoku Maďarů v první linii a téměř pobiti</a:t>
            </a:r>
          </a:p>
          <a:p>
            <a:r>
              <a:rPr lang="cs-CZ" sz="2000"/>
              <a:t>Boleslava to ovšem na moci neoslabí, naopak má ještě síly na další boj s Maďary jinde (výslovně zmíněno v prameni)</a:t>
            </a:r>
          </a:p>
          <a:p>
            <a:pPr lvl="1"/>
            <a:r>
              <a:rPr lang="cs-CZ" sz="2000"/>
              <a:t>V české literatuře se udržuje představa „boje o Moravu“</a:t>
            </a:r>
          </a:p>
          <a:p>
            <a:pPr lvl="1"/>
            <a:r>
              <a:rPr lang="cs-CZ" sz="2000"/>
              <a:t>V německé hledána spojitost s bitvou na Lechu (opožděné vojsko z východu doráží vstříc prchajícím Maďarům a je součástí jejich zkázy)</a:t>
            </a:r>
          </a:p>
        </p:txBody>
      </p:sp>
      <p:pic>
        <p:nvPicPr>
          <p:cNvPr id="5" name="Obrázek 4" descr="Obsah obrázku mapa, text, diagram, atlas&#10;&#10;Popis byl vytvořen automaticky">
            <a:extLst>
              <a:ext uri="{FF2B5EF4-FFF2-40B4-BE49-F238E27FC236}">
                <a16:creationId xmlns:a16="http://schemas.microsoft.com/office/drawing/2014/main" id="{A2F3D74B-2E7D-7860-C28B-961F0C0BB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6" r="-3" b="4288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5F670-C29B-2504-27BE-616B5731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 po povaze státu a moci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392B03-3943-CF94-673C-AE1FE13A7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Prameny zmiňují tisícihlavé armády (Češi na Lechu 955), otázka je, odkud se vzaly</a:t>
            </a:r>
          </a:p>
          <a:p>
            <a:r>
              <a:rPr lang="cs-CZ" dirty="0"/>
              <a:t>Konkurující teorie:</a:t>
            </a:r>
          </a:p>
          <a:p>
            <a:pPr lvl="1"/>
            <a:r>
              <a:rPr lang="cs-CZ" dirty="0"/>
              <a:t>Přemyslovci jako organizátoři, armáda stále velmi podobná „předstátním“ dobám, lokální elity posílají svoje malé družiny</a:t>
            </a:r>
          </a:p>
          <a:p>
            <a:pPr lvl="1"/>
            <a:r>
              <a:rPr lang="cs-CZ" dirty="0"/>
              <a:t>Přemyslovci jako vlastníci, armáda nového typu, bez spoléhání se na jiné elity</a:t>
            </a:r>
          </a:p>
          <a:p>
            <a:r>
              <a:rPr lang="cs-CZ" dirty="0"/>
              <a:t>Otázka konkurenceschopnosti armády typu „domobrany“</a:t>
            </a:r>
          </a:p>
          <a:p>
            <a:pPr lvl="1"/>
            <a:r>
              <a:rPr lang="cs-CZ" dirty="0"/>
              <a:t>Není jasné jestli hlavní údernou silou byla početná pěchota nebo naopak elitní jízda (té v dané době nemohlo být ještě tolik)</a:t>
            </a:r>
          </a:p>
          <a:p>
            <a:r>
              <a:rPr lang="cs-CZ" dirty="0"/>
              <a:t>Jisté je tolik: české vojsko je schopné konkurovat menším říšským oddílům (na Lechu cca osmina vojska)</a:t>
            </a:r>
          </a:p>
          <a:p>
            <a:r>
              <a:rPr lang="cs-CZ" dirty="0"/>
              <a:t>V sousedním Polsku je </a:t>
            </a:r>
            <a:r>
              <a:rPr lang="cs-CZ" dirty="0" err="1"/>
              <a:t>Měšek</a:t>
            </a:r>
            <a:r>
              <a:rPr lang="cs-CZ" dirty="0"/>
              <a:t> I. popsán </a:t>
            </a:r>
            <a:r>
              <a:rPr lang="cs-CZ" dirty="0" err="1"/>
              <a:t>ibn</a:t>
            </a:r>
            <a:r>
              <a:rPr lang="cs-CZ" dirty="0"/>
              <a:t> Jakubem jako majitel tisícihlavé družiny, kterou zaopatřuje se vším všudy</a:t>
            </a:r>
          </a:p>
          <a:p>
            <a:pPr lvl="1"/>
            <a:r>
              <a:rPr lang="cs-CZ" dirty="0"/>
              <a:t>Bojovníci jsou elitou, která se „nemusí o nic starat“ (od kolébky ke hrobu zaopatřeni)</a:t>
            </a:r>
          </a:p>
          <a:p>
            <a:pPr lvl="1"/>
            <a:r>
              <a:rPr lang="cs-CZ" dirty="0"/>
              <a:t>Zdá se, že s nimi může ale volně disponovat, z hlediska osobní svobody jsou bezprávní</a:t>
            </a:r>
          </a:p>
        </p:txBody>
      </p:sp>
    </p:spTree>
    <p:extLst>
      <p:ext uri="{BB962C8B-B14F-4D97-AF65-F5344CB8AC3E}">
        <p14:creationId xmlns:p14="http://schemas.microsoft.com/office/powerpoint/2010/main" val="673565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19B0-6B1A-4C9B-00F0-BDEA1C34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Vrcholný středověk…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51F05-2792-1FD7-F972-232B0168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Od 11. století se organizuje důkladnější státní správa – hrady, kde se shromažďují dávky, první lokální elity (zatím asi jen z pověření knížete)</a:t>
            </a:r>
          </a:p>
          <a:p>
            <a:pPr marL="457200" lvl="1" indent="0">
              <a:buNone/>
            </a:pPr>
            <a:r>
              <a:rPr lang="cs-CZ" dirty="0"/>
              <a:t>&gt; dá se předpokládat, že každý obvod měl „dodat“ jistý počet bojovníků</a:t>
            </a:r>
          </a:p>
          <a:p>
            <a:r>
              <a:rPr lang="cs-CZ" dirty="0"/>
              <a:t>Svolávání vojska stále „obřad“ (Břetislav nechává poslat oprátku)</a:t>
            </a:r>
          </a:p>
          <a:p>
            <a:pPr lvl="1"/>
            <a:r>
              <a:rPr lang="cs-CZ" dirty="0"/>
              <a:t>Zatím je s to takto svolat i vojsko pro útok na souseda!</a:t>
            </a:r>
          </a:p>
          <a:p>
            <a:r>
              <a:rPr lang="cs-CZ" dirty="0"/>
              <a:t>Vojsko je v ideálním případě schopno úspěšně čelit i říšským silám (1040 Domažlice, 1126 Chlumec)</a:t>
            </a:r>
          </a:p>
          <a:p>
            <a:r>
              <a:rPr lang="cs-CZ" dirty="0"/>
              <a:t>Úspěšná vojenská kariéra jednotlivců chápána jako „výtah“ mezi elity</a:t>
            </a:r>
          </a:p>
          <a:p>
            <a:r>
              <a:rPr lang="cs-CZ" dirty="0"/>
              <a:t>Postupně se formuje představa „domobrany“ – budoucí zemské hotovosti (v roce 1158 odmítnou elity následovat knížete do Itálie)</a:t>
            </a:r>
          </a:p>
          <a:p>
            <a:pPr lvl="1"/>
            <a:r>
              <a:rPr lang="cs-CZ" dirty="0"/>
              <a:t>Kníže připustí, že jeho nároky omezeny (výpravu vyhlásí jako dobrovolnou)</a:t>
            </a:r>
          </a:p>
        </p:txBody>
      </p:sp>
    </p:spTree>
    <p:extLst>
      <p:ext uri="{BB962C8B-B14F-4D97-AF65-F5344CB8AC3E}">
        <p14:creationId xmlns:p14="http://schemas.microsoft.com/office/powerpoint/2010/main" val="249851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D72052-8AC8-AFFF-35D1-5077DABAC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Bitva u </a:t>
            </a:r>
            <a:r>
              <a:rPr lang="cs-CZ" b="1" dirty="0" err="1"/>
              <a:t>Brůdku</a:t>
            </a:r>
            <a:r>
              <a:rPr lang="cs-CZ" b="1" dirty="0"/>
              <a:t> / u Domažlic (1040)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C9B26-A0E1-3A9F-E6AB-561D604B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6729"/>
            <a:ext cx="10515600" cy="432614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Vojsko Jindřicha III.</a:t>
            </a:r>
            <a:br>
              <a:rPr lang="cs-CZ" dirty="0"/>
            </a:br>
            <a:r>
              <a:rPr lang="cs-CZ" dirty="0"/>
              <a:t>zastaveno a pobito</a:t>
            </a:r>
            <a:br>
              <a:rPr lang="cs-CZ" dirty="0"/>
            </a:br>
            <a:r>
              <a:rPr lang="cs-CZ" dirty="0"/>
              <a:t>v průsmyku hor</a:t>
            </a:r>
          </a:p>
          <a:p>
            <a:r>
              <a:rPr lang="cs-CZ" dirty="0"/>
              <a:t>Lokalizace dnes sporná</a:t>
            </a:r>
          </a:p>
          <a:p>
            <a:r>
              <a:rPr lang="cs-CZ" dirty="0"/>
              <a:t>Guerillová taktika spíš</a:t>
            </a:r>
            <a:br>
              <a:rPr lang="cs-CZ" dirty="0"/>
            </a:br>
            <a:r>
              <a:rPr lang="cs-CZ" dirty="0"/>
              <a:t>než otevřená bitva</a:t>
            </a:r>
          </a:p>
          <a:p>
            <a:r>
              <a:rPr lang="cs-CZ" dirty="0"/>
              <a:t>V odvetném tažení ale</a:t>
            </a:r>
            <a:br>
              <a:rPr lang="cs-CZ" dirty="0"/>
            </a:br>
            <a:r>
              <a:rPr lang="cs-CZ" dirty="0"/>
              <a:t>neúspěch (záseky se podařilo obejít) a nucené poddání</a:t>
            </a:r>
          </a:p>
          <a:p>
            <a:r>
              <a:rPr lang="cs-CZ" dirty="0"/>
              <a:t>I přes porážku následuje obratem dohoda a spolupráce v uherských taženích – reálná politika doby byla asi málo o skutečném nepřátelství</a:t>
            </a:r>
          </a:p>
        </p:txBody>
      </p:sp>
      <p:pic>
        <p:nvPicPr>
          <p:cNvPr id="5" name="Obrázek 4" descr="Obsah obrázku kůň, kresba, obraz, skica&#10;&#10;Popis byl vytvořen automaticky">
            <a:extLst>
              <a:ext uri="{FF2B5EF4-FFF2-40B4-BE49-F238E27FC236}">
                <a16:creationId xmlns:a16="http://schemas.microsoft.com/office/drawing/2014/main" id="{59CB6261-230B-316A-6F08-66F270E1E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08" y="1825625"/>
            <a:ext cx="6606183" cy="30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42E5E-D808-988B-172F-243A7981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13. a 14. století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39F77-4E73-7D17-5AF9-8EF9BEE79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Etablovala se pozemková šlechta – její povinností je zřejmě suplovat regionální centra a dodávat bojovníky do zemské hotovosti</a:t>
            </a:r>
          </a:p>
          <a:p>
            <a:r>
              <a:rPr lang="cs-CZ" dirty="0"/>
              <a:t>Hlavní silou už těžkooděná jízda (i tak se stále jen menší jádro armády)</a:t>
            </a:r>
          </a:p>
          <a:p>
            <a:r>
              <a:rPr lang="cs-CZ" dirty="0"/>
              <a:t>Budování hradů, opevňování měst &gt; středověké pevnosti</a:t>
            </a:r>
          </a:p>
          <a:p>
            <a:r>
              <a:rPr lang="cs-CZ" dirty="0"/>
              <a:t>Povinnost českého krále poslat/financovat 300 bojovníků na římských jízdách císařů</a:t>
            </a:r>
          </a:p>
          <a:p>
            <a:r>
              <a:rPr lang="cs-CZ" dirty="0"/>
              <a:t>Václav II. armádu může financovat ze svého (asi i musí – v Polsku a Uhrách)</a:t>
            </a:r>
          </a:p>
          <a:p>
            <a:r>
              <a:rPr lang="cs-CZ" dirty="0"/>
              <a:t>Nastupující Jan Lucemburský musí definovat povinnosti zemské hotovosti (max. 4 týdny, pak už musí přispět král; jen v domácích věcech)</a:t>
            </a:r>
          </a:p>
        </p:txBody>
      </p:sp>
    </p:spTree>
    <p:extLst>
      <p:ext uri="{BB962C8B-B14F-4D97-AF65-F5344CB8AC3E}">
        <p14:creationId xmlns:p14="http://schemas.microsoft.com/office/powerpoint/2010/main" val="12471461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1205</Words>
  <Application>Microsoft Office PowerPoint</Application>
  <PresentationFormat>Širokoúhlá obrazovka</PresentationFormat>
  <Paragraphs>88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Válka, armáda a stát ve středověku</vt:lpstr>
      <vt:lpstr>Vogastisburg (631/2)</vt:lpstr>
      <vt:lpstr>Předstátní epocha…</vt:lpstr>
      <vt:lpstr>Stát a družina</vt:lpstr>
      <vt:lpstr>Bitva na Lechu (955)</vt:lpstr>
      <vt:lpstr>Otázka po povaze státu a moci</vt:lpstr>
      <vt:lpstr>Vrcholný středověk…</vt:lpstr>
      <vt:lpstr>Bitva u Brůdku / u Domažlic (1040)</vt:lpstr>
      <vt:lpstr>13. a 14. století</vt:lpstr>
      <vt:lpstr>„Železný“ král Přemysl Otakar?</vt:lpstr>
      <vt:lpstr>Rodí se nová epocha válečnictví…</vt:lpstr>
      <vt:lpstr>Husitské válečnictví</vt:lpstr>
      <vt:lpstr>Česko-uherská unie = nový nepřítel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Válka, armáda a stát ve středověku</dc:title>
  <dc:creator>Izdný, Jakub</dc:creator>
  <cp:lastModifiedBy>Izdný, Jakub</cp:lastModifiedBy>
  <cp:revision>3</cp:revision>
  <dcterms:created xsi:type="dcterms:W3CDTF">2023-01-04T20:09:21Z</dcterms:created>
  <dcterms:modified xsi:type="dcterms:W3CDTF">2023-12-20T16:51:43Z</dcterms:modified>
</cp:coreProperties>
</file>