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7" r:id="rId3"/>
    <p:sldId id="298" r:id="rId4"/>
    <p:sldId id="301" r:id="rId5"/>
    <p:sldId id="258" r:id="rId6"/>
    <p:sldId id="282" r:id="rId7"/>
    <p:sldId id="283" r:id="rId8"/>
    <p:sldId id="299" r:id="rId9"/>
    <p:sldId id="259" r:id="rId10"/>
    <p:sldId id="262" r:id="rId11"/>
    <p:sldId id="260" r:id="rId12"/>
    <p:sldId id="263" r:id="rId13"/>
    <p:sldId id="261" r:id="rId14"/>
    <p:sldId id="265" r:id="rId15"/>
    <p:sldId id="266" r:id="rId16"/>
    <p:sldId id="285" r:id="rId17"/>
    <p:sldId id="286" r:id="rId18"/>
    <p:sldId id="289" r:id="rId19"/>
    <p:sldId id="287" r:id="rId20"/>
    <p:sldId id="290" r:id="rId21"/>
    <p:sldId id="288" r:id="rId22"/>
    <p:sldId id="267" r:id="rId23"/>
    <p:sldId id="300" r:id="rId24"/>
    <p:sldId id="291" r:id="rId25"/>
    <p:sldId id="292" r:id="rId26"/>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124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09EDAE75-83D0-40A4-81EA-0D48008FB9A0}" type="datetimeFigureOut">
              <a:rPr lang="cs-CZ" smtClean="0"/>
              <a:t>24.11.2019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7554E858-19E7-434D-9968-7E9FA6C27562}" type="slidenum">
              <a:rPr lang="cs-CZ" smtClean="0"/>
              <a:t>‹#›</a:t>
            </a:fld>
            <a:endParaRPr lang="cs-CZ"/>
          </a:p>
        </p:txBody>
      </p:sp>
    </p:spTree>
    <p:extLst>
      <p:ext uri="{BB962C8B-B14F-4D97-AF65-F5344CB8AC3E}">
        <p14:creationId xmlns:p14="http://schemas.microsoft.com/office/powerpoint/2010/main" val="350488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09EDAE75-83D0-40A4-81EA-0D48008FB9A0}" type="datetimeFigureOut">
              <a:rPr lang="cs-CZ" smtClean="0"/>
              <a:t>24.11.2019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7554E858-19E7-434D-9968-7E9FA6C27562}" type="slidenum">
              <a:rPr lang="cs-CZ" smtClean="0"/>
              <a:t>‹#›</a:t>
            </a:fld>
            <a:endParaRPr lang="cs-CZ"/>
          </a:p>
        </p:txBody>
      </p:sp>
    </p:spTree>
    <p:extLst>
      <p:ext uri="{BB962C8B-B14F-4D97-AF65-F5344CB8AC3E}">
        <p14:creationId xmlns:p14="http://schemas.microsoft.com/office/powerpoint/2010/main" val="820957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09EDAE75-83D0-40A4-81EA-0D48008FB9A0}" type="datetimeFigureOut">
              <a:rPr lang="cs-CZ" smtClean="0"/>
              <a:t>24.11.2019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7554E858-19E7-434D-9968-7E9FA6C27562}" type="slidenum">
              <a:rPr lang="cs-CZ" smtClean="0"/>
              <a:t>‹#›</a:t>
            </a:fld>
            <a:endParaRPr lang="cs-CZ"/>
          </a:p>
        </p:txBody>
      </p:sp>
    </p:spTree>
    <p:extLst>
      <p:ext uri="{BB962C8B-B14F-4D97-AF65-F5344CB8AC3E}">
        <p14:creationId xmlns:p14="http://schemas.microsoft.com/office/powerpoint/2010/main" val="3215384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09EDAE75-83D0-40A4-81EA-0D48008FB9A0}" type="datetimeFigureOut">
              <a:rPr lang="cs-CZ" smtClean="0"/>
              <a:t>24.11.2019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7554E858-19E7-434D-9968-7E9FA6C27562}" type="slidenum">
              <a:rPr lang="cs-CZ" smtClean="0"/>
              <a:t>‹#›</a:t>
            </a:fld>
            <a:endParaRPr lang="cs-CZ"/>
          </a:p>
        </p:txBody>
      </p:sp>
    </p:spTree>
    <p:extLst>
      <p:ext uri="{BB962C8B-B14F-4D97-AF65-F5344CB8AC3E}">
        <p14:creationId xmlns:p14="http://schemas.microsoft.com/office/powerpoint/2010/main" val="3670018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09EDAE75-83D0-40A4-81EA-0D48008FB9A0}" type="datetimeFigureOut">
              <a:rPr lang="cs-CZ" smtClean="0"/>
              <a:t>24.11.2019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7554E858-19E7-434D-9968-7E9FA6C27562}" type="slidenum">
              <a:rPr lang="cs-CZ" smtClean="0"/>
              <a:t>‹#›</a:t>
            </a:fld>
            <a:endParaRPr lang="cs-CZ"/>
          </a:p>
        </p:txBody>
      </p:sp>
    </p:spTree>
    <p:extLst>
      <p:ext uri="{BB962C8B-B14F-4D97-AF65-F5344CB8AC3E}">
        <p14:creationId xmlns:p14="http://schemas.microsoft.com/office/powerpoint/2010/main" val="750360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09EDAE75-83D0-40A4-81EA-0D48008FB9A0}" type="datetimeFigureOut">
              <a:rPr lang="cs-CZ" smtClean="0"/>
              <a:t>24.11.2019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7554E858-19E7-434D-9968-7E9FA6C27562}" type="slidenum">
              <a:rPr lang="cs-CZ" smtClean="0"/>
              <a:t>‹#›</a:t>
            </a:fld>
            <a:endParaRPr lang="cs-CZ"/>
          </a:p>
        </p:txBody>
      </p:sp>
    </p:spTree>
    <p:extLst>
      <p:ext uri="{BB962C8B-B14F-4D97-AF65-F5344CB8AC3E}">
        <p14:creationId xmlns:p14="http://schemas.microsoft.com/office/powerpoint/2010/main" val="531173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09EDAE75-83D0-40A4-81EA-0D48008FB9A0}" type="datetimeFigureOut">
              <a:rPr lang="cs-CZ" smtClean="0"/>
              <a:t>24.11.2019</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7554E858-19E7-434D-9968-7E9FA6C27562}" type="slidenum">
              <a:rPr lang="cs-CZ" smtClean="0"/>
              <a:t>‹#›</a:t>
            </a:fld>
            <a:endParaRPr lang="cs-CZ"/>
          </a:p>
        </p:txBody>
      </p:sp>
    </p:spTree>
    <p:extLst>
      <p:ext uri="{BB962C8B-B14F-4D97-AF65-F5344CB8AC3E}">
        <p14:creationId xmlns:p14="http://schemas.microsoft.com/office/powerpoint/2010/main" val="685928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09EDAE75-83D0-40A4-81EA-0D48008FB9A0}" type="datetimeFigureOut">
              <a:rPr lang="cs-CZ" smtClean="0"/>
              <a:t>24.11.2019</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7554E858-19E7-434D-9968-7E9FA6C27562}" type="slidenum">
              <a:rPr lang="cs-CZ" smtClean="0"/>
              <a:t>‹#›</a:t>
            </a:fld>
            <a:endParaRPr lang="cs-CZ"/>
          </a:p>
        </p:txBody>
      </p:sp>
    </p:spTree>
    <p:extLst>
      <p:ext uri="{BB962C8B-B14F-4D97-AF65-F5344CB8AC3E}">
        <p14:creationId xmlns:p14="http://schemas.microsoft.com/office/powerpoint/2010/main" val="4195214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09EDAE75-83D0-40A4-81EA-0D48008FB9A0}" type="datetimeFigureOut">
              <a:rPr lang="cs-CZ" smtClean="0"/>
              <a:t>24.11.2019</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7554E858-19E7-434D-9968-7E9FA6C27562}" type="slidenum">
              <a:rPr lang="cs-CZ" smtClean="0"/>
              <a:t>‹#›</a:t>
            </a:fld>
            <a:endParaRPr lang="cs-CZ"/>
          </a:p>
        </p:txBody>
      </p:sp>
    </p:spTree>
    <p:extLst>
      <p:ext uri="{BB962C8B-B14F-4D97-AF65-F5344CB8AC3E}">
        <p14:creationId xmlns:p14="http://schemas.microsoft.com/office/powerpoint/2010/main" val="992047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09EDAE75-83D0-40A4-81EA-0D48008FB9A0}" type="datetimeFigureOut">
              <a:rPr lang="cs-CZ" smtClean="0"/>
              <a:t>24.11.2019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7554E858-19E7-434D-9968-7E9FA6C27562}" type="slidenum">
              <a:rPr lang="cs-CZ" smtClean="0"/>
              <a:t>‹#›</a:t>
            </a:fld>
            <a:endParaRPr lang="cs-CZ"/>
          </a:p>
        </p:txBody>
      </p:sp>
    </p:spTree>
    <p:extLst>
      <p:ext uri="{BB962C8B-B14F-4D97-AF65-F5344CB8AC3E}">
        <p14:creationId xmlns:p14="http://schemas.microsoft.com/office/powerpoint/2010/main" val="760226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09EDAE75-83D0-40A4-81EA-0D48008FB9A0}" type="datetimeFigureOut">
              <a:rPr lang="cs-CZ" smtClean="0"/>
              <a:t>24.11.2019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7554E858-19E7-434D-9968-7E9FA6C27562}" type="slidenum">
              <a:rPr lang="cs-CZ" smtClean="0"/>
              <a:t>‹#›</a:t>
            </a:fld>
            <a:endParaRPr lang="cs-CZ"/>
          </a:p>
        </p:txBody>
      </p:sp>
    </p:spTree>
    <p:extLst>
      <p:ext uri="{BB962C8B-B14F-4D97-AF65-F5344CB8AC3E}">
        <p14:creationId xmlns:p14="http://schemas.microsoft.com/office/powerpoint/2010/main" val="4015789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EDAE75-83D0-40A4-81EA-0D48008FB9A0}" type="datetimeFigureOut">
              <a:rPr lang="cs-CZ" smtClean="0"/>
              <a:t>24.11.2019</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54E858-19E7-434D-9968-7E9FA6C27562}" type="slidenum">
              <a:rPr lang="cs-CZ" smtClean="0"/>
              <a:t>‹#›</a:t>
            </a:fld>
            <a:endParaRPr lang="cs-CZ"/>
          </a:p>
        </p:txBody>
      </p:sp>
    </p:spTree>
    <p:extLst>
      <p:ext uri="{BB962C8B-B14F-4D97-AF65-F5344CB8AC3E}">
        <p14:creationId xmlns:p14="http://schemas.microsoft.com/office/powerpoint/2010/main" val="11549926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inkluzivniskola.cz/" TargetMode="External"/><Relationship Id="rId2" Type="http://schemas.openxmlformats.org/officeDocument/2006/relationships/hyperlink" Target="http://www.metaos.cz/"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inkluzivniskola.cz/"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a:bodyPr>
          <a:lstStyle/>
          <a:p>
            <a:r>
              <a:rPr lang="cs-CZ" dirty="0" smtClean="0"/>
              <a:t>9</a:t>
            </a:r>
            <a:r>
              <a:rPr lang="cs-CZ" dirty="0" smtClean="0"/>
              <a:t> </a:t>
            </a:r>
            <a:r>
              <a:rPr lang="cs-CZ" dirty="0"/>
              <a:t>Kazuistiky vybraných žáků s </a:t>
            </a:r>
            <a:r>
              <a:rPr lang="cs-CZ" dirty="0" smtClean="0"/>
              <a:t>OMJ </a:t>
            </a:r>
            <a:r>
              <a:rPr lang="cs-CZ" dirty="0" smtClean="0"/>
              <a:t> </a:t>
            </a:r>
            <a:endParaRPr lang="cs-CZ" dirty="0"/>
          </a:p>
        </p:txBody>
      </p:sp>
      <p:sp>
        <p:nvSpPr>
          <p:cNvPr id="3" name="Podnadpis 2"/>
          <p:cNvSpPr>
            <a:spLocks noGrp="1"/>
          </p:cNvSpPr>
          <p:nvPr>
            <p:ph type="subTitle" idx="1"/>
          </p:nvPr>
        </p:nvSpPr>
        <p:spPr>
          <a:xfrm>
            <a:off x="1619672" y="3933056"/>
            <a:ext cx="6400800" cy="1752600"/>
          </a:xfrm>
        </p:spPr>
        <p:txBody>
          <a:bodyPr>
            <a:normAutofit fontScale="70000" lnSpcReduction="20000"/>
          </a:bodyPr>
          <a:lstStyle/>
          <a:p>
            <a:r>
              <a:rPr lang="cs-CZ" dirty="0" smtClean="0">
                <a:solidFill>
                  <a:schemeClr val="tx1"/>
                </a:solidFill>
              </a:rPr>
              <a:t>V České republice studovalo ve školním roce 2017/18 na všech typech škol </a:t>
            </a:r>
            <a:r>
              <a:rPr lang="cs-CZ" dirty="0" smtClean="0">
                <a:solidFill>
                  <a:srgbClr val="FF0000"/>
                </a:solidFill>
              </a:rPr>
              <a:t>86 342 cizinců</a:t>
            </a:r>
            <a:r>
              <a:rPr lang="cs-CZ" dirty="0" smtClean="0">
                <a:solidFill>
                  <a:schemeClr val="tx1"/>
                </a:solidFill>
              </a:rPr>
              <a:t>.</a:t>
            </a:r>
          </a:p>
          <a:p>
            <a:r>
              <a:rPr lang="cs-CZ" dirty="0" smtClean="0">
                <a:solidFill>
                  <a:schemeClr val="tx1"/>
                </a:solidFill>
              </a:rPr>
              <a:t> Celkový počet všech žáků a studentů činil</a:t>
            </a:r>
          </a:p>
          <a:p>
            <a:r>
              <a:rPr lang="cs-CZ" dirty="0" smtClean="0">
                <a:solidFill>
                  <a:schemeClr val="tx1"/>
                </a:solidFill>
              </a:rPr>
              <a:t> 1.955 740 (včetně občanů ČR),</a:t>
            </a:r>
          </a:p>
          <a:p>
            <a:r>
              <a:rPr lang="cs-CZ" dirty="0" smtClean="0">
                <a:solidFill>
                  <a:schemeClr val="tx1"/>
                </a:solidFill>
              </a:rPr>
              <a:t> </a:t>
            </a:r>
            <a:r>
              <a:rPr lang="cs-CZ" dirty="0" smtClean="0">
                <a:solidFill>
                  <a:srgbClr val="FF0000"/>
                </a:solidFill>
              </a:rPr>
              <a:t>cizinci tvořili 4,25 % .</a:t>
            </a:r>
            <a:endParaRPr lang="cs-CZ" dirty="0">
              <a:solidFill>
                <a:schemeClr val="tx1"/>
              </a:solidFill>
            </a:endParaRPr>
          </a:p>
        </p:txBody>
      </p:sp>
    </p:spTree>
    <p:extLst>
      <p:ext uri="{BB962C8B-B14F-4D97-AF65-F5344CB8AC3E}">
        <p14:creationId xmlns:p14="http://schemas.microsoft.com/office/powerpoint/2010/main" val="13814940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260648"/>
            <a:ext cx="8229600" cy="5865515"/>
          </a:xfrm>
        </p:spPr>
        <p:txBody>
          <a:bodyPr>
            <a:normAutofit fontScale="70000" lnSpcReduction="20000"/>
          </a:bodyPr>
          <a:lstStyle/>
          <a:p>
            <a:r>
              <a:rPr lang="cs-CZ" dirty="0"/>
              <a:t>Předměty, se kterými měli v prvních měsících (kromě češtiny) problémy představují předměty, ve kterých je nutná dobrá znalost češtiny.</a:t>
            </a:r>
          </a:p>
          <a:p>
            <a:endParaRPr lang="cs-CZ" dirty="0"/>
          </a:p>
          <a:p>
            <a:r>
              <a:rPr lang="cs-CZ" dirty="0"/>
              <a:t>Všichni respondenti uvedli, že nejjednodušší pro ně byla matematika, jejíž výuka byla ve škole v zemi původu na vyšší úrovni.</a:t>
            </a:r>
          </a:p>
          <a:p>
            <a:endParaRPr lang="cs-CZ" dirty="0"/>
          </a:p>
          <a:p>
            <a:r>
              <a:rPr lang="cs-CZ" dirty="0"/>
              <a:t>Rozdíly ve výuce jsou podle respondentů hlavně v počtu žáků ve třídě, protože ve Vietnamu jsou třídy poměrně početnější.</a:t>
            </a:r>
          </a:p>
          <a:p>
            <a:pPr marL="0" indent="0">
              <a:buNone/>
            </a:pPr>
            <a:r>
              <a:rPr lang="cs-CZ" dirty="0"/>
              <a:t> </a:t>
            </a:r>
          </a:p>
          <a:p>
            <a:r>
              <a:rPr lang="cs-CZ" dirty="0"/>
              <a:t>Výuka je ve Vietnamu zaměřená spíše na memorování, děti dostávají více úkolů a chodí na doučování. </a:t>
            </a:r>
          </a:p>
          <a:p>
            <a:pPr marL="0" indent="0">
              <a:buNone/>
            </a:pPr>
            <a:endParaRPr lang="cs-CZ" dirty="0"/>
          </a:p>
          <a:p>
            <a:r>
              <a:rPr lang="cs-CZ" dirty="0"/>
              <a:t>Způsob výuky a větší prostorové možnosti vnímají v českých školách jako pozitivní skutečnost.</a:t>
            </a:r>
          </a:p>
          <a:p>
            <a:endParaRPr lang="cs-CZ" dirty="0"/>
          </a:p>
          <a:p>
            <a:r>
              <a:rPr lang="cs-CZ" dirty="0"/>
              <a:t>Potíže jim dělaly především posměšky spolužáků narážející na jejich původ.</a:t>
            </a:r>
          </a:p>
        </p:txBody>
      </p:sp>
    </p:spTree>
    <p:extLst>
      <p:ext uri="{BB962C8B-B14F-4D97-AF65-F5344CB8AC3E}">
        <p14:creationId xmlns:p14="http://schemas.microsoft.com/office/powerpoint/2010/main" val="39995576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Ukrajinský žák v české škole </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a:t>Většina </a:t>
            </a:r>
            <a:r>
              <a:rPr lang="cs-CZ" dirty="0" smtClean="0"/>
              <a:t> </a:t>
            </a:r>
            <a:r>
              <a:rPr lang="cs-CZ" dirty="0"/>
              <a:t>ukrajinských žáků neměla příliš velké problémy při zvládání českého </a:t>
            </a:r>
            <a:r>
              <a:rPr lang="cs-CZ" dirty="0" smtClean="0"/>
              <a:t>jazyka.</a:t>
            </a:r>
          </a:p>
          <a:p>
            <a:r>
              <a:rPr lang="cs-CZ" dirty="0" smtClean="0"/>
              <a:t>slovanského </a:t>
            </a:r>
            <a:r>
              <a:rPr lang="cs-CZ" dirty="0"/>
              <a:t>jazykového </a:t>
            </a:r>
            <a:r>
              <a:rPr lang="cs-CZ" dirty="0" smtClean="0"/>
              <a:t>prostředí -většinou </a:t>
            </a:r>
            <a:r>
              <a:rPr lang="cs-CZ" dirty="0"/>
              <a:t>zařazování do ročníků </a:t>
            </a:r>
            <a:r>
              <a:rPr lang="cs-CZ" dirty="0" smtClean="0"/>
              <a:t>úměrně svému </a:t>
            </a:r>
            <a:r>
              <a:rPr lang="cs-CZ" dirty="0"/>
              <a:t>věku</a:t>
            </a:r>
            <a:r>
              <a:rPr lang="cs-CZ" dirty="0" smtClean="0"/>
              <a:t>.</a:t>
            </a:r>
          </a:p>
          <a:p>
            <a:r>
              <a:rPr lang="cs-CZ" dirty="0" smtClean="0"/>
              <a:t> </a:t>
            </a:r>
            <a:r>
              <a:rPr lang="cs-CZ" dirty="0"/>
              <a:t>Největší obtíže </a:t>
            </a:r>
            <a:r>
              <a:rPr lang="cs-CZ" dirty="0" smtClean="0"/>
              <a:t>kromě </a:t>
            </a:r>
            <a:r>
              <a:rPr lang="cs-CZ" dirty="0"/>
              <a:t>češtiny </a:t>
            </a:r>
            <a:r>
              <a:rPr lang="cs-CZ" dirty="0" smtClean="0"/>
              <a:t>dělají předměty</a:t>
            </a:r>
            <a:r>
              <a:rPr lang="cs-CZ" dirty="0"/>
              <a:t>, které vyžadují zvládnutí </a:t>
            </a:r>
            <a:r>
              <a:rPr lang="cs-CZ" dirty="0" smtClean="0"/>
              <a:t>odborné </a:t>
            </a:r>
            <a:r>
              <a:rPr lang="pl-PL" dirty="0" smtClean="0"/>
              <a:t>terminologie </a:t>
            </a:r>
            <a:r>
              <a:rPr lang="pl-PL" dirty="0"/>
              <a:t>v českém jazyce, jako např. chemie a biologie.</a:t>
            </a:r>
          </a:p>
          <a:p>
            <a:r>
              <a:rPr lang="cs-CZ" dirty="0" smtClean="0"/>
              <a:t>Potřebuje </a:t>
            </a:r>
            <a:r>
              <a:rPr lang="cs-CZ" dirty="0"/>
              <a:t>poměrně krátkou dobu na to, aby se dokázaly zorientovat v českém </a:t>
            </a:r>
            <a:r>
              <a:rPr lang="cs-CZ" dirty="0" smtClean="0"/>
              <a:t>školním prostředí</a:t>
            </a:r>
            <a:r>
              <a:rPr lang="cs-CZ" dirty="0"/>
              <a:t>, především tedy díky snazší možnosti komunikovat</a:t>
            </a:r>
            <a:r>
              <a:rPr lang="cs-CZ" dirty="0" smtClean="0"/>
              <a:t>.</a:t>
            </a:r>
          </a:p>
          <a:p>
            <a:r>
              <a:rPr lang="cs-CZ" dirty="0" smtClean="0"/>
              <a:t>Děti </a:t>
            </a:r>
            <a:r>
              <a:rPr lang="cs-CZ" dirty="0"/>
              <a:t>začínají do třech měsíců dobře rozumět a během půl až tři </a:t>
            </a:r>
            <a:r>
              <a:rPr lang="cs-CZ" dirty="0" smtClean="0"/>
              <a:t>čtvrtě roku </a:t>
            </a:r>
            <a:r>
              <a:rPr lang="cs-CZ" dirty="0"/>
              <a:t>komunikují již velmi dobře. </a:t>
            </a:r>
            <a:endParaRPr lang="cs-CZ" dirty="0" smtClean="0"/>
          </a:p>
        </p:txBody>
      </p:sp>
    </p:spTree>
    <p:extLst>
      <p:ext uri="{BB962C8B-B14F-4D97-AF65-F5344CB8AC3E}">
        <p14:creationId xmlns:p14="http://schemas.microsoft.com/office/powerpoint/2010/main" val="20420345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332656"/>
            <a:ext cx="8229600" cy="5793507"/>
          </a:xfrm>
        </p:spPr>
        <p:txBody>
          <a:bodyPr>
            <a:normAutofit fontScale="77500" lnSpcReduction="20000"/>
          </a:bodyPr>
          <a:lstStyle/>
          <a:p>
            <a:r>
              <a:rPr lang="cs-CZ" dirty="0"/>
              <a:t>Nevýhodou je však to, že díky podobnosti obou jazyků dochází k větší fixaci gramatických chyb (především v oblasti skloňování jmen a zájmen a časování sloves), </a:t>
            </a:r>
          </a:p>
          <a:p>
            <a:r>
              <a:rPr lang="cs-CZ" dirty="0"/>
              <a:t>Děti samy nekladou příliš velký důraz na to, aby se naučily správně gramatiku, mívají dojem, že „nemají problém s češtinou, vždyť přece mluví a rozumí“. </a:t>
            </a:r>
          </a:p>
          <a:p>
            <a:r>
              <a:rPr lang="cs-CZ" dirty="0"/>
              <a:t>Fixace chyb, které se později těžce odstraňují.</a:t>
            </a:r>
          </a:p>
          <a:p>
            <a:r>
              <a:rPr lang="cs-CZ" dirty="0"/>
              <a:t>Děti hodnotí matematiku v ukrajinském školství obtížnější.</a:t>
            </a:r>
          </a:p>
          <a:p>
            <a:r>
              <a:rPr lang="cs-CZ" dirty="0"/>
              <a:t>Obecně  žáci vnímají ukrajinský vzdělávací systém jako přísnější </a:t>
            </a:r>
            <a:r>
              <a:rPr lang="cs-CZ" dirty="0" smtClean="0"/>
              <a:t>.</a:t>
            </a:r>
            <a:endParaRPr lang="cs-CZ" dirty="0"/>
          </a:p>
          <a:p>
            <a:r>
              <a:rPr lang="cs-CZ" dirty="0"/>
              <a:t>Jsou rádi, že v českých školách nemusí nosit uniformy.</a:t>
            </a:r>
          </a:p>
          <a:p>
            <a:r>
              <a:rPr lang="cs-CZ" dirty="0"/>
              <a:t> České školy jsou dle jejich názoru daleko více propojené s rodiči </a:t>
            </a:r>
          </a:p>
          <a:p>
            <a:r>
              <a:rPr lang="cs-CZ" dirty="0">
                <a:solidFill>
                  <a:srgbClr val="FF0000"/>
                </a:solidFill>
              </a:rPr>
              <a:t>Všichni dotazovaní se setkali s negativními komentáři (na konto jejich původu)od spolužáků, ale i učitelů</a:t>
            </a:r>
            <a:r>
              <a:rPr lang="cs-CZ" dirty="0"/>
              <a:t>.</a:t>
            </a:r>
          </a:p>
          <a:p>
            <a:endParaRPr lang="cs-CZ" dirty="0"/>
          </a:p>
        </p:txBody>
      </p:sp>
    </p:spTree>
    <p:extLst>
      <p:ext uri="{BB962C8B-B14F-4D97-AF65-F5344CB8AC3E}">
        <p14:creationId xmlns:p14="http://schemas.microsoft.com/office/powerpoint/2010/main" val="36396416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Čínský žák v české škole</a:t>
            </a:r>
            <a:endParaRPr lang="cs-CZ" dirty="0"/>
          </a:p>
        </p:txBody>
      </p:sp>
      <p:sp>
        <p:nvSpPr>
          <p:cNvPr id="3" name="Zástupný symbol pro obsah 2"/>
          <p:cNvSpPr>
            <a:spLocks noGrp="1"/>
          </p:cNvSpPr>
          <p:nvPr>
            <p:ph idx="1"/>
          </p:nvPr>
        </p:nvSpPr>
        <p:spPr>
          <a:xfrm>
            <a:off x="457200" y="1268760"/>
            <a:ext cx="8229600" cy="5184576"/>
          </a:xfrm>
        </p:spPr>
        <p:txBody>
          <a:bodyPr>
            <a:noAutofit/>
          </a:bodyPr>
          <a:lstStyle/>
          <a:p>
            <a:r>
              <a:rPr lang="cs-CZ" sz="2400" dirty="0" smtClean="0"/>
              <a:t>Čínští žáci pozitivně hodnotí menší míru stresu při výuce (Vzdělání </a:t>
            </a:r>
            <a:r>
              <a:rPr lang="cs-CZ" sz="2400" dirty="0"/>
              <a:t>je v Číně tradičně velmi ceněno a je s ním spojen vyšší společenský status, proto </a:t>
            </a:r>
            <a:r>
              <a:rPr lang="cs-CZ" sz="2400" dirty="0" smtClean="0"/>
              <a:t>rodiče usilují </a:t>
            </a:r>
            <a:r>
              <a:rPr lang="cs-CZ" sz="2400" dirty="0"/>
              <a:t>o co nejlepší vzdělání svých dětí a jsou ochotni pro ně i dost obětovat. </a:t>
            </a:r>
            <a:r>
              <a:rPr lang="cs-CZ" sz="2400" dirty="0" smtClean="0"/>
              <a:t>Politikou </a:t>
            </a:r>
            <a:r>
              <a:rPr lang="cs-CZ" sz="2400" dirty="0"/>
              <a:t>jednoho dítěte, kdy se veškerá pozornost rodičů a prarodičů soustředí </a:t>
            </a:r>
            <a:r>
              <a:rPr lang="cs-CZ" sz="2400" dirty="0" smtClean="0"/>
              <a:t>na jedináčka</a:t>
            </a:r>
          </a:p>
          <a:p>
            <a:r>
              <a:rPr lang="cs-CZ" sz="2400" dirty="0" smtClean="0"/>
              <a:t>Oceňují rozložení školních předmětů (respekt biorytmů)</a:t>
            </a:r>
          </a:p>
          <a:p>
            <a:r>
              <a:rPr lang="cs-CZ" sz="2400" dirty="0" smtClean="0"/>
              <a:t>V Číně školní den </a:t>
            </a:r>
            <a:r>
              <a:rPr lang="cs-CZ" sz="2400" dirty="0"/>
              <a:t>trvá pravidelně okolo 9 hodin (tedy více než pracovní den jejich </a:t>
            </a:r>
            <a:r>
              <a:rPr lang="cs-CZ" sz="2400" dirty="0" smtClean="0"/>
              <a:t>rodičů)</a:t>
            </a:r>
          </a:p>
          <a:p>
            <a:r>
              <a:rPr lang="cs-CZ" sz="2400" dirty="0" smtClean="0"/>
              <a:t>Nesrovnatelně nižší zátěž domácí přípravy</a:t>
            </a:r>
          </a:p>
          <a:p>
            <a:r>
              <a:rPr lang="cs-CZ" sz="2400" dirty="0" smtClean="0"/>
              <a:t>Rozdílnost mimoškolních  aktivit ( v Číně doučování) </a:t>
            </a:r>
          </a:p>
          <a:p>
            <a:r>
              <a:rPr lang="cs-CZ" sz="2400" dirty="0" smtClean="0"/>
              <a:t>Hodnocení v Číně </a:t>
            </a:r>
            <a:r>
              <a:rPr lang="cs-CZ" sz="2400" dirty="0"/>
              <a:t>každý týden, na závěr školního roku </a:t>
            </a:r>
            <a:r>
              <a:rPr lang="cs-CZ" sz="2400" dirty="0" smtClean="0"/>
              <a:t>zkoušky </a:t>
            </a:r>
            <a:r>
              <a:rPr lang="cs-CZ" sz="2400" dirty="0"/>
              <a:t>a testy </a:t>
            </a:r>
            <a:endParaRPr lang="cs-CZ" sz="2400" dirty="0" smtClean="0"/>
          </a:p>
          <a:p>
            <a:endParaRPr lang="cs-CZ" sz="2400" dirty="0"/>
          </a:p>
        </p:txBody>
      </p:sp>
    </p:spTree>
    <p:extLst>
      <p:ext uri="{BB962C8B-B14F-4D97-AF65-F5344CB8AC3E}">
        <p14:creationId xmlns:p14="http://schemas.microsoft.com/office/powerpoint/2010/main" val="10508661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332656"/>
            <a:ext cx="8229600" cy="5793507"/>
          </a:xfrm>
        </p:spPr>
        <p:txBody>
          <a:bodyPr>
            <a:normAutofit fontScale="85000" lnSpcReduction="10000"/>
          </a:bodyPr>
          <a:lstStyle/>
          <a:p>
            <a:r>
              <a:rPr lang="cs-CZ" dirty="0"/>
              <a:t>Při přechodu </a:t>
            </a:r>
            <a:r>
              <a:rPr lang="cs-CZ" dirty="0" smtClean="0"/>
              <a:t>ze základního </a:t>
            </a:r>
            <a:r>
              <a:rPr lang="cs-CZ" dirty="0"/>
              <a:t>povinného vzdělávání na vyšší střední školu a na univerzitu přijímací </a:t>
            </a:r>
            <a:r>
              <a:rPr lang="cs-CZ" dirty="0" smtClean="0"/>
              <a:t>zkoušky.</a:t>
            </a:r>
          </a:p>
          <a:p>
            <a:r>
              <a:rPr lang="cs-CZ" dirty="0" smtClean="0"/>
              <a:t>Přijímací </a:t>
            </a:r>
            <a:r>
              <a:rPr lang="cs-CZ" dirty="0"/>
              <a:t>zkoušky na vysokou školu se konají v červnu, jsou třídenní a uspět může pouze 40 </a:t>
            </a:r>
            <a:r>
              <a:rPr lang="cs-CZ" dirty="0" smtClean="0"/>
              <a:t>%   zájemců</a:t>
            </a:r>
            <a:r>
              <a:rPr lang="cs-CZ" dirty="0"/>
              <a:t>. </a:t>
            </a:r>
            <a:r>
              <a:rPr lang="cs-CZ" dirty="0" smtClean="0"/>
              <a:t>(Jsou </a:t>
            </a:r>
            <a:r>
              <a:rPr lang="cs-CZ" dirty="0"/>
              <a:t>stresující pro všechny zúčastněné strany – nejen pro studenty a rodiče, ale i </a:t>
            </a:r>
            <a:r>
              <a:rPr lang="cs-CZ" dirty="0" smtClean="0"/>
              <a:t>pro učitele</a:t>
            </a:r>
            <a:r>
              <a:rPr lang="cs-CZ" dirty="0"/>
              <a:t>, kteří jsou hodnoceni podle toho, kolik jejich studentů postoupí</a:t>
            </a:r>
            <a:r>
              <a:rPr lang="cs-CZ" dirty="0" smtClean="0"/>
              <a:t>.)</a:t>
            </a:r>
            <a:r>
              <a:rPr lang="cs-CZ" dirty="0"/>
              <a:t> Výsledkem takové zátěže je:</a:t>
            </a:r>
          </a:p>
          <a:p>
            <a:pPr marL="0" indent="0">
              <a:buNone/>
            </a:pPr>
            <a:r>
              <a:rPr lang="cs-CZ" dirty="0"/>
              <a:t> nadměrný stres (provázený psychosomatickými projevy – např. bolestmi hlavy či </a:t>
            </a:r>
            <a:r>
              <a:rPr lang="cs-CZ" dirty="0" smtClean="0"/>
              <a:t>břicha od počátku školní docházky + sebevraždy </a:t>
            </a:r>
            <a:r>
              <a:rPr lang="cs-CZ" dirty="0"/>
              <a:t>středoškoláků</a:t>
            </a:r>
            <a:r>
              <a:rPr lang="cs-CZ" dirty="0" smtClean="0"/>
              <a:t>) </a:t>
            </a:r>
          </a:p>
          <a:p>
            <a:pPr marL="0" indent="0">
              <a:buNone/>
            </a:pPr>
            <a:r>
              <a:rPr lang="cs-CZ" dirty="0" smtClean="0"/>
              <a:t>Nedostatek </a:t>
            </a:r>
            <a:r>
              <a:rPr lang="cs-CZ" dirty="0"/>
              <a:t>volného času k odpočinku a hrám</a:t>
            </a:r>
          </a:p>
          <a:p>
            <a:pPr marL="0" indent="0">
              <a:buNone/>
            </a:pPr>
            <a:r>
              <a:rPr lang="cs-CZ" dirty="0" smtClean="0"/>
              <a:t>Nevyvinuté </a:t>
            </a:r>
            <a:r>
              <a:rPr lang="cs-CZ" dirty="0"/>
              <a:t>sociální schopnosti </a:t>
            </a:r>
          </a:p>
          <a:p>
            <a:pPr marL="0" indent="0">
              <a:buNone/>
            </a:pPr>
            <a:endParaRPr lang="cs-CZ" dirty="0"/>
          </a:p>
          <a:p>
            <a:endParaRPr lang="cs-CZ" dirty="0"/>
          </a:p>
        </p:txBody>
      </p:sp>
    </p:spTree>
    <p:extLst>
      <p:ext uri="{BB962C8B-B14F-4D97-AF65-F5344CB8AC3E}">
        <p14:creationId xmlns:p14="http://schemas.microsoft.com/office/powerpoint/2010/main" val="39800748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260648"/>
            <a:ext cx="8229600" cy="6408712"/>
          </a:xfrm>
        </p:spPr>
        <p:txBody>
          <a:bodyPr>
            <a:noAutofit/>
          </a:bodyPr>
          <a:lstStyle/>
          <a:p>
            <a:r>
              <a:rPr lang="cs-CZ" sz="2400" dirty="0" smtClean="0"/>
              <a:t>Čínští studenti oceňují aktivizující metody výuky v české škole </a:t>
            </a:r>
          </a:p>
          <a:p>
            <a:r>
              <a:rPr lang="cs-CZ" sz="2400" dirty="0" smtClean="0"/>
              <a:t>Tradiční </a:t>
            </a:r>
            <a:r>
              <a:rPr lang="cs-CZ" sz="2400" dirty="0"/>
              <a:t>styl čínského vyučování spočívá v memorování </a:t>
            </a:r>
            <a:r>
              <a:rPr lang="cs-CZ" sz="2400" dirty="0" smtClean="0"/>
              <a:t> textů. </a:t>
            </a:r>
          </a:p>
          <a:p>
            <a:r>
              <a:rPr lang="cs-CZ" sz="2400" dirty="0" smtClean="0"/>
              <a:t>Organizace českých třídních schůzek x v Číně učitelé dochází za </a:t>
            </a:r>
            <a:r>
              <a:rPr lang="cs-CZ" sz="2400" dirty="0"/>
              <a:t>rodiči </a:t>
            </a:r>
            <a:r>
              <a:rPr lang="cs-CZ" sz="2400" dirty="0" smtClean="0"/>
              <a:t>domů konzultovat </a:t>
            </a:r>
            <a:r>
              <a:rPr lang="cs-CZ" sz="2400" dirty="0"/>
              <a:t>výkon dítěte ve </a:t>
            </a:r>
            <a:r>
              <a:rPr lang="cs-CZ" sz="2400" dirty="0" smtClean="0"/>
              <a:t>škole.</a:t>
            </a:r>
          </a:p>
          <a:p>
            <a:r>
              <a:rPr lang="cs-CZ" sz="2400" dirty="0" smtClean="0"/>
              <a:t>Studenti vnímají  odlišné sociální postavení učitele v ČR.</a:t>
            </a:r>
          </a:p>
          <a:p>
            <a:r>
              <a:rPr lang="cs-CZ" sz="2400" dirty="0" smtClean="0"/>
              <a:t>Studenti srovnávají podobnost  rozdělení třídních služeb.</a:t>
            </a:r>
          </a:p>
          <a:p>
            <a:r>
              <a:rPr lang="cs-CZ" sz="2400" dirty="0" smtClean="0"/>
              <a:t>Před  každým zahájením vyučování se v Číně cvičí.</a:t>
            </a:r>
          </a:p>
          <a:p>
            <a:endParaRPr lang="cs-CZ" sz="2400" dirty="0"/>
          </a:p>
          <a:p>
            <a:endParaRPr lang="cs-CZ" sz="2400" dirty="0"/>
          </a:p>
        </p:txBody>
      </p:sp>
    </p:spTree>
    <p:extLst>
      <p:ext uri="{BB962C8B-B14F-4D97-AF65-F5344CB8AC3E}">
        <p14:creationId xmlns:p14="http://schemas.microsoft.com/office/powerpoint/2010/main" val="15769667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Kazuistika 1</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dirty="0"/>
              <a:t>Dvojitá školní docházka</a:t>
            </a:r>
          </a:p>
          <a:p>
            <a:r>
              <a:rPr lang="cs-CZ" dirty="0"/>
              <a:t>Na základní školu nastoupil do 3. třídy chlapec z Číny. Přestěhoval se za svými rodiči, kteří zde již téměř tři roky žili. Během té doby si zařídili obchod, který dobře prosperoval. Chlapec neuměl vůbec česky, když začal navštěvovat českou základní školu. Zpočátku působil velmi </a:t>
            </a:r>
            <a:r>
              <a:rPr lang="cs-CZ" dirty="0" err="1"/>
              <a:t>zakřikle</a:t>
            </a:r>
            <a:r>
              <a:rPr lang="cs-CZ" dirty="0"/>
              <a:t>, s dětmi se příliš nekontaktoval. Nebylo se čemu divit, jazyková bariéra byla obrovská.</a:t>
            </a:r>
          </a:p>
          <a:p>
            <a:r>
              <a:rPr lang="cs-CZ" dirty="0"/>
              <a:t>Rodiče byli požádáni o spolupráci ve výuce českého jazyka. Vhodné by bylo, aby chlapec docházel na odpolední kurz, trávil čas v družině, případně na nějakém zájmovém kroužku. Nic takového se však nekonalo. Chlapec odcházel každý den ihned po vyučování domů. Na plnění školních povinností však nikdy nedošlo, domácí úkoly ani jinou zadanou práci do školy nenosil. Jeho čeština se nelepšila. Tím pádem se nelepšilo ani jeho zapojení do výuky. Spíš naopak, chování chlapce začalo být stále podivnější. Během výuky byl velmi unavený, a někdy se choval nepřiměřeně agresivně.</a:t>
            </a:r>
          </a:p>
          <a:p>
            <a:endParaRPr lang="cs-CZ" dirty="0"/>
          </a:p>
        </p:txBody>
      </p:sp>
    </p:spTree>
    <p:extLst>
      <p:ext uri="{BB962C8B-B14F-4D97-AF65-F5344CB8AC3E}">
        <p14:creationId xmlns:p14="http://schemas.microsoft.com/office/powerpoint/2010/main" val="17715073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67544" y="404664"/>
            <a:ext cx="8229600" cy="5649491"/>
          </a:xfrm>
        </p:spPr>
        <p:txBody>
          <a:bodyPr>
            <a:normAutofit fontScale="92500"/>
          </a:bodyPr>
          <a:lstStyle/>
          <a:p>
            <a:r>
              <a:rPr lang="cs-CZ" dirty="0"/>
              <a:t>Tím pádem se nelepšilo ani jeho zapojení do výuky. Spíš naopak, chování chlapce začalo být stále podivnější. Během výuky byl velmi unavený, a někdy se choval nepřiměřeně agresivně.</a:t>
            </a:r>
          </a:p>
          <a:p>
            <a:pPr marL="0" indent="0">
              <a:buNone/>
            </a:pPr>
            <a:r>
              <a:rPr lang="cs-CZ" dirty="0" smtClean="0"/>
              <a:t>           S </a:t>
            </a:r>
            <a:r>
              <a:rPr lang="cs-CZ" dirty="0"/>
              <a:t>ohledem na situaci se snažila paní učitelka promluvit s chlapcem i jeho rodiči. Zjistila, že chlapec odchází každý den po škole do tzv. čínské školy, kde absolvuje další čtyři hodiny výuky. Učí se čínštinu, angličtinu a matematiku. Domů se dostává každý den po šesté hodině. Úkoly ho čekají do obou škol, energie však už příliš nezbývá</a:t>
            </a:r>
            <a:r>
              <a:rPr lang="cs-CZ" dirty="0" smtClean="0"/>
              <a:t>.</a:t>
            </a:r>
            <a:endParaRPr lang="cs-CZ" dirty="0"/>
          </a:p>
        </p:txBody>
      </p:sp>
    </p:spTree>
    <p:extLst>
      <p:ext uri="{BB962C8B-B14F-4D97-AF65-F5344CB8AC3E}">
        <p14:creationId xmlns:p14="http://schemas.microsoft.com/office/powerpoint/2010/main" val="41409611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Vysvětlení</a:t>
            </a:r>
            <a:endParaRPr lang="cs-CZ" dirty="0"/>
          </a:p>
        </p:txBody>
      </p:sp>
      <p:sp>
        <p:nvSpPr>
          <p:cNvPr id="3" name="Zástupný symbol pro obsah 2"/>
          <p:cNvSpPr>
            <a:spLocks noGrp="1"/>
          </p:cNvSpPr>
          <p:nvPr>
            <p:ph idx="1"/>
          </p:nvPr>
        </p:nvSpPr>
        <p:spPr/>
        <p:txBody>
          <a:bodyPr/>
          <a:lstStyle/>
          <a:p>
            <a:endParaRPr lang="cs-CZ" dirty="0"/>
          </a:p>
        </p:txBody>
      </p:sp>
      <p:sp>
        <p:nvSpPr>
          <p:cNvPr id="4" name="Obdélník 3"/>
          <p:cNvSpPr/>
          <p:nvPr/>
        </p:nvSpPr>
        <p:spPr>
          <a:xfrm>
            <a:off x="1259632" y="1556792"/>
            <a:ext cx="6318448" cy="4801314"/>
          </a:xfrm>
          <a:prstGeom prst="rect">
            <a:avLst/>
          </a:prstGeom>
        </p:spPr>
        <p:txBody>
          <a:bodyPr wrap="square">
            <a:spAutoFit/>
          </a:bodyPr>
          <a:lstStyle/>
          <a:p>
            <a:r>
              <a:rPr lang="cs-CZ" dirty="0"/>
              <a:t>Pro rodiče chlapce je velmi důležité, aby navštěvoval i čínskou školu. Platí za ni také dost peněz. I přesto, že vnímají přetíženost chlapce a to, že v české škole nebude pravděpodobně nikdy příliš úspěšný, nebude-li mít dostatek času na přípravu a odpočinek, je pro ně tato zvolená cesta tou správnou a neumí si představit jinou variantu.</a:t>
            </a:r>
          </a:p>
          <a:p>
            <a:r>
              <a:rPr lang="cs-CZ" dirty="0"/>
              <a:t>Přestože je určitě v pořádku a obecně velmi vítané, aby se chlapec věnoval i zdokonalování svého mateřského jazyka, taková frekvence výuky (tj. pět odpolední v týdnu) je zničující. Nicméně stále jsou to rodiče, a je to tak v pořádku, kdo má právo rozhodnout o vzdělávání a výchově svých dětí. Z pohledu </a:t>
            </a:r>
            <a:r>
              <a:rPr lang="cs-CZ" dirty="0" err="1"/>
              <a:t>středoevropana</a:t>
            </a:r>
            <a:r>
              <a:rPr lang="cs-CZ" dirty="0"/>
              <a:t> to může působit nerozumně, až „násilně“, ale jak nás upozornil náš spolupracující sinolog, je potřeba se na to podívat pohledem lidí vyrůstajících v přelidněné Číně. Konkurence je zde tak veliká, že rodiče se snaží dostat do svých dětí co nejvíce, aby ve svém dospělém životě obstály. A s takovou zkušeností sem přijíždí i rodiče tohoto chlapce</a:t>
            </a:r>
          </a:p>
        </p:txBody>
      </p:sp>
    </p:spTree>
    <p:extLst>
      <p:ext uri="{BB962C8B-B14F-4D97-AF65-F5344CB8AC3E}">
        <p14:creationId xmlns:p14="http://schemas.microsoft.com/office/powerpoint/2010/main" val="11878114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Kazuistika 2</a:t>
            </a:r>
            <a:endParaRPr lang="cs-CZ" dirty="0"/>
          </a:p>
        </p:txBody>
      </p:sp>
      <p:sp>
        <p:nvSpPr>
          <p:cNvPr id="3" name="Zástupný symbol pro obsah 2"/>
          <p:cNvSpPr>
            <a:spLocks noGrp="1"/>
          </p:cNvSpPr>
          <p:nvPr>
            <p:ph idx="1"/>
          </p:nvPr>
        </p:nvSpPr>
        <p:spPr/>
        <p:txBody>
          <a:bodyPr>
            <a:normAutofit fontScale="77500" lnSpcReduction="20000"/>
          </a:bodyPr>
          <a:lstStyle/>
          <a:p>
            <a:r>
              <a:rPr lang="cs-CZ" dirty="0"/>
              <a:t>Tuman žije s rodiči již 5 let v Česku. Pochází z Mongolska. Bydlí v malé vesnici a do školy dojíždí dvacet kilometrů autobusem. Je mu 15 let a chodí do osmé třídy. Spolužáci ho berou, ve třídě je oblíbený, má tam své místo i postavení. Komunikace se spolužáky mu nedělá problémy. O přestávce s nimi živě diskutuje o fotbale, což je jeho oblíbený sport. Sám hraje za školní tým.</a:t>
            </a:r>
          </a:p>
          <a:p>
            <a:r>
              <a:rPr lang="cs-CZ" dirty="0"/>
              <a:t>Při výuce ale Tuman s učiteli nemluví. Když se ho učitelka zeptá, odpoví jednoslovně a velmi potichu. Působí nesměle, což velmi kontrastuje s jeho projevem mezi spolužáky o přestávce i v hodině, kdy se často mimo téma klidně baví se sousedem. „S </a:t>
            </a:r>
            <a:r>
              <a:rPr lang="cs-CZ" dirty="0" err="1"/>
              <a:t>klukama</a:t>
            </a:r>
            <a:r>
              <a:rPr lang="cs-CZ" dirty="0"/>
              <a:t> se bavím úplně normálně, když se mě ale na něco zeptá učitelka, nevím, jak odpovědět,“ reaguje na otázku, co mu v jazyce dělá největší problém.</a:t>
            </a:r>
          </a:p>
          <a:p>
            <a:endParaRPr lang="cs-CZ" dirty="0"/>
          </a:p>
        </p:txBody>
      </p:sp>
    </p:spTree>
    <p:extLst>
      <p:ext uri="{BB962C8B-B14F-4D97-AF65-F5344CB8AC3E}">
        <p14:creationId xmlns:p14="http://schemas.microsoft.com/office/powerpoint/2010/main" val="29504225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Cíl kapitoly</a:t>
            </a:r>
            <a:endParaRPr lang="cs-CZ" dirty="0"/>
          </a:p>
        </p:txBody>
      </p:sp>
      <p:sp>
        <p:nvSpPr>
          <p:cNvPr id="3" name="Zástupný symbol pro obsah 2"/>
          <p:cNvSpPr>
            <a:spLocks noGrp="1"/>
          </p:cNvSpPr>
          <p:nvPr>
            <p:ph idx="1"/>
          </p:nvPr>
        </p:nvSpPr>
        <p:spPr/>
        <p:txBody>
          <a:bodyPr/>
          <a:lstStyle/>
          <a:p>
            <a:endParaRPr lang="cs-CZ" dirty="0" smtClean="0"/>
          </a:p>
          <a:p>
            <a:r>
              <a:rPr lang="cs-CZ" dirty="0"/>
              <a:t>Studenti na základě odborných poznatků věcně argumentují a diskutují problematiku</a:t>
            </a:r>
            <a:r>
              <a:rPr lang="cs-CZ" dirty="0" smtClean="0"/>
              <a:t> utváření identity </a:t>
            </a:r>
            <a:r>
              <a:rPr lang="cs-CZ" dirty="0" smtClean="0"/>
              <a:t>žáků s OMJ a podpůrná opatření pro tyto žáky.</a:t>
            </a:r>
            <a:endParaRPr lang="cs-CZ" dirty="0"/>
          </a:p>
        </p:txBody>
      </p:sp>
    </p:spTree>
    <p:extLst>
      <p:ext uri="{BB962C8B-B14F-4D97-AF65-F5344CB8AC3E}">
        <p14:creationId xmlns:p14="http://schemas.microsoft.com/office/powerpoint/2010/main" val="35874570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Vysvětlení</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smtClean="0"/>
              <a:t> </a:t>
            </a:r>
            <a:r>
              <a:rPr lang="cs-CZ" dirty="0"/>
              <a:t>Všechny děti, které v průběhu svého vzdělávání změnily vyučovací jazyk, prochází podobnými těžkostmi. Komunikovat se spolužáky se po nějaké době naučí všichni. Přirozeně to vyplývá z kontextu situací, do kterých se o přestávkách i mimo školu dostává. Horší je to s „odborným jazykem“, který vyžaduje jiná spojení a situačnímu kontextu je často velmi vzdálený. Tuman sice mnoha věcem, o kterých se při výuce mluví, rozumí, sám je však vyjádřit většinou nedokáže.</a:t>
            </a:r>
          </a:p>
          <a:p>
            <a:endParaRPr lang="cs-CZ" dirty="0"/>
          </a:p>
          <a:p>
            <a:endParaRPr lang="cs-CZ" dirty="0"/>
          </a:p>
        </p:txBody>
      </p:sp>
    </p:spTree>
    <p:extLst>
      <p:ext uri="{BB962C8B-B14F-4D97-AF65-F5344CB8AC3E}">
        <p14:creationId xmlns:p14="http://schemas.microsoft.com/office/powerpoint/2010/main" val="36998700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260648"/>
            <a:ext cx="8229600" cy="5865515"/>
          </a:xfrm>
        </p:spPr>
        <p:txBody>
          <a:bodyPr>
            <a:normAutofit fontScale="70000" lnSpcReduction="20000"/>
          </a:bodyPr>
          <a:lstStyle/>
          <a:p>
            <a:r>
              <a:rPr lang="cs-CZ" dirty="0"/>
              <a:t>Při skupinové práci, kdy se o tématu baví se spolužáky, tento problém nevnímá. Mluvit o něčem s dětmi je pro něj přirozené, obava ze špatného vyjádření mizí. Častější zapojení do skupinové práce, kdy má možnost si nejprve o problematice popovídat se spolužáky, ujasnit si a odposlouchat vhodná spojení, vyjádření a slovní zásobu, se nabízí jako ideální podpora rozvoje odborného jazyka. A to nejen pro </a:t>
            </a:r>
            <a:r>
              <a:rPr lang="cs-CZ" dirty="0" err="1"/>
              <a:t>Tumana</a:t>
            </a:r>
            <a:r>
              <a:rPr lang="cs-CZ" dirty="0"/>
              <a:t>. Pokud si může odpověď učitelce (použitelnou při zkoušení nebo v písemce) nejdřív vyzkoušet bez stresu mezi spolužáky, je to pro něj úleva. A jestliže je při práci v hodině nucen formulovat svoje myšlenky, aby mu ostatní ve skupině opravdu rozuměli, jazykově ho to nesmírně posouvá. V písemném projevu je to úplně stejné.</a:t>
            </a:r>
          </a:p>
          <a:p>
            <a:r>
              <a:rPr lang="cs-CZ" dirty="0"/>
              <a:t>Získat jazyk na odborné úrovni, který je pro vyjadřování na druhém stupni nutný, trvá žákům s OMJ déle. Pokud jsou ovšem při výuce podporováni v rozvoji odborného jazyka prostřednictvím jasných výstupů jak v komunikaci, tak v písemné formě, postupně se to daří. Důležité je uvědomit si, že veškerý (i odborný) obsah se učíme i vyjadřujeme pomocí jazyka. To znamená, že výuka (odborného) obsahu je neodmyslitelně spjata s výukou (odborného) jazyka. A naopak.</a:t>
            </a:r>
          </a:p>
          <a:p>
            <a:endParaRPr lang="cs-CZ" dirty="0"/>
          </a:p>
        </p:txBody>
      </p:sp>
    </p:spTree>
    <p:extLst>
      <p:ext uri="{BB962C8B-B14F-4D97-AF65-F5344CB8AC3E}">
        <p14:creationId xmlns:p14="http://schemas.microsoft.com/office/powerpoint/2010/main" val="412738101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dirty="0" smtClean="0">
                <a:hlinkClick r:id="rId2"/>
              </a:rPr>
              <a:t>http</a:t>
            </a:r>
            <a:r>
              <a:rPr lang="cs-CZ" dirty="0">
                <a:hlinkClick r:id="rId2"/>
              </a:rPr>
              <a:t>://</a:t>
            </a:r>
            <a:r>
              <a:rPr lang="cs-CZ" dirty="0" smtClean="0">
                <a:hlinkClick r:id="rId2"/>
              </a:rPr>
              <a:t>www.metaos.cz/</a:t>
            </a:r>
            <a:endParaRPr lang="cs-CZ" dirty="0" smtClean="0"/>
          </a:p>
          <a:p>
            <a:r>
              <a:rPr lang="cs-CZ" dirty="0">
                <a:hlinkClick r:id="rId3"/>
              </a:rPr>
              <a:t>www.inkluzivniskola.cz</a:t>
            </a:r>
            <a:endParaRPr lang="cs-CZ" dirty="0" smtClean="0"/>
          </a:p>
          <a:p>
            <a:endParaRPr lang="cs-CZ" dirty="0"/>
          </a:p>
        </p:txBody>
      </p:sp>
    </p:spTree>
    <p:extLst>
      <p:ext uri="{BB962C8B-B14F-4D97-AF65-F5344CB8AC3E}">
        <p14:creationId xmlns:p14="http://schemas.microsoft.com/office/powerpoint/2010/main" val="18168603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Úkoly k textu</a:t>
            </a:r>
            <a:endParaRPr lang="cs-CZ" dirty="0"/>
          </a:p>
        </p:txBody>
      </p:sp>
      <p:sp>
        <p:nvSpPr>
          <p:cNvPr id="3" name="Zástupný symbol pro obsah 2"/>
          <p:cNvSpPr>
            <a:spLocks noGrp="1"/>
          </p:cNvSpPr>
          <p:nvPr>
            <p:ph idx="1"/>
          </p:nvPr>
        </p:nvSpPr>
        <p:spPr/>
        <p:txBody>
          <a:bodyPr/>
          <a:lstStyle/>
          <a:p>
            <a:r>
              <a:rPr lang="cs-CZ" dirty="0" smtClean="0"/>
              <a:t>Vypracujte návrh cizojazyčného materiálu pro  rodiče žáků s OMJ. Využijte doporučení následující v textu.</a:t>
            </a:r>
            <a:endParaRPr lang="cs-CZ" dirty="0"/>
          </a:p>
        </p:txBody>
      </p:sp>
    </p:spTree>
    <p:extLst>
      <p:ext uri="{BB962C8B-B14F-4D97-AF65-F5344CB8AC3E}">
        <p14:creationId xmlns:p14="http://schemas.microsoft.com/office/powerpoint/2010/main" val="17713747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Jak správně komunikovat s rodiči</a:t>
            </a:r>
            <a:endParaRPr lang="cs-CZ" dirty="0"/>
          </a:p>
        </p:txBody>
      </p:sp>
      <p:sp>
        <p:nvSpPr>
          <p:cNvPr id="3" name="Zástupný symbol pro obsah 2"/>
          <p:cNvSpPr>
            <a:spLocks noGrp="1"/>
          </p:cNvSpPr>
          <p:nvPr>
            <p:ph idx="1"/>
          </p:nvPr>
        </p:nvSpPr>
        <p:spPr/>
        <p:txBody>
          <a:bodyPr>
            <a:normAutofit fontScale="85000" lnSpcReduction="20000"/>
          </a:bodyPr>
          <a:lstStyle/>
          <a:p>
            <a:r>
              <a:rPr lang="cs-CZ" b="1" dirty="0"/>
              <a:t>1. Buďte konkrétní a přesní</a:t>
            </a:r>
            <a:endParaRPr lang="cs-CZ" dirty="0"/>
          </a:p>
          <a:p>
            <a:r>
              <a:rPr lang="cs-CZ" b="1" dirty="0"/>
              <a:t>Proč:</a:t>
            </a:r>
            <a:r>
              <a:rPr lang="cs-CZ" dirty="0"/>
              <a:t/>
            </a:r>
            <a:br>
              <a:rPr lang="cs-CZ" dirty="0"/>
            </a:br>
            <a:r>
              <a:rPr lang="cs-CZ" dirty="0"/>
              <a:t>Když někdo neumí vůbec česky nebo jen trochu, vnímá sdělení v češtině především jako množství slov, kterým nerozumí.</a:t>
            </a:r>
          </a:p>
          <a:p>
            <a:r>
              <a:rPr lang="cs-CZ" b="1" dirty="0"/>
              <a:t>Psaný text:</a:t>
            </a:r>
            <a:r>
              <a:rPr lang="cs-CZ" dirty="0"/>
              <a:t/>
            </a:r>
            <a:br>
              <a:rPr lang="cs-CZ" dirty="0"/>
            </a:br>
            <a:r>
              <a:rPr lang="cs-CZ" dirty="0"/>
              <a:t>Musí si najít slova ve slovníku nebo vyhledat pomoc někoho, kdo mu text přeloží.</a:t>
            </a:r>
          </a:p>
          <a:p>
            <a:r>
              <a:rPr lang="cs-CZ" b="1" dirty="0"/>
              <a:t>Mluvené sdělení:</a:t>
            </a:r>
            <a:r>
              <a:rPr lang="cs-CZ" dirty="0"/>
              <a:t/>
            </a:r>
            <a:br>
              <a:rPr lang="cs-CZ" dirty="0"/>
            </a:br>
            <a:r>
              <a:rPr lang="cs-CZ" dirty="0"/>
              <a:t>Nerozpozná důležité informace, má obavu, že při opakování by to bylo stejné, a tak raději kývá, i když nerozumí.</a:t>
            </a:r>
          </a:p>
          <a:p>
            <a:endParaRPr lang="cs-CZ" dirty="0"/>
          </a:p>
        </p:txBody>
      </p:sp>
    </p:spTree>
    <p:extLst>
      <p:ext uri="{BB962C8B-B14F-4D97-AF65-F5344CB8AC3E}">
        <p14:creationId xmlns:p14="http://schemas.microsoft.com/office/powerpoint/2010/main" val="223044716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Příklady nevhodné/vhodné</a:t>
            </a:r>
            <a:br>
              <a:rPr lang="cs-CZ" dirty="0" smtClean="0"/>
            </a:br>
            <a:r>
              <a:rPr lang="cs-CZ" dirty="0" smtClean="0"/>
              <a:t>komunikace</a:t>
            </a:r>
            <a:endParaRPr lang="cs-CZ" dirty="0"/>
          </a:p>
        </p:txBody>
      </p:sp>
      <p:sp>
        <p:nvSpPr>
          <p:cNvPr id="3" name="Zástupný symbol pro obsah 2"/>
          <p:cNvSpPr>
            <a:spLocks noGrp="1"/>
          </p:cNvSpPr>
          <p:nvPr>
            <p:ph idx="1"/>
          </p:nvPr>
        </p:nvSpPr>
        <p:spPr/>
        <p:txBody>
          <a:bodyPr/>
          <a:lstStyle/>
          <a:p>
            <a:r>
              <a:rPr lang="cs-CZ" dirty="0"/>
              <a:t>Na základě našeho předchozího telefonátu Vám sděluji, že jsme naplánovali naši schůzku s vedením školy na příští pondělní podvečer</a:t>
            </a:r>
            <a:r>
              <a:rPr lang="cs-CZ" dirty="0" smtClean="0"/>
              <a:t>.</a:t>
            </a:r>
          </a:p>
          <a:p>
            <a:endParaRPr lang="cs-CZ" dirty="0"/>
          </a:p>
          <a:p>
            <a:endParaRPr lang="cs-CZ" dirty="0" smtClean="0"/>
          </a:p>
          <a:p>
            <a:r>
              <a:rPr lang="cs-CZ" i="1" dirty="0"/>
              <a:t>Schůzka je 25. 11. v 18.00, místnost č. 2 „ředitelna“.</a:t>
            </a:r>
          </a:p>
        </p:txBody>
      </p:sp>
    </p:spTree>
    <p:extLst>
      <p:ext uri="{BB962C8B-B14F-4D97-AF65-F5344CB8AC3E}">
        <p14:creationId xmlns:p14="http://schemas.microsoft.com/office/powerpoint/2010/main" val="1233126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Klíčová slova</a:t>
            </a:r>
            <a:endParaRPr lang="cs-CZ" dirty="0"/>
          </a:p>
        </p:txBody>
      </p:sp>
      <p:sp>
        <p:nvSpPr>
          <p:cNvPr id="3" name="Zástupný symbol pro obsah 2"/>
          <p:cNvSpPr>
            <a:spLocks noGrp="1"/>
          </p:cNvSpPr>
          <p:nvPr>
            <p:ph idx="1"/>
          </p:nvPr>
        </p:nvSpPr>
        <p:spPr/>
        <p:txBody>
          <a:bodyPr/>
          <a:lstStyle/>
          <a:p>
            <a:r>
              <a:rPr lang="cs-CZ" dirty="0" err="1" smtClean="0"/>
              <a:t>Kazuistika,identita</a:t>
            </a:r>
            <a:r>
              <a:rPr lang="cs-CZ" dirty="0" smtClean="0"/>
              <a:t>, </a:t>
            </a:r>
            <a:r>
              <a:rPr lang="cs-CZ" dirty="0" smtClean="0"/>
              <a:t> </a:t>
            </a:r>
            <a:r>
              <a:rPr lang="cs-CZ" dirty="0" smtClean="0"/>
              <a:t>žák s odlišným mateřským </a:t>
            </a:r>
            <a:r>
              <a:rPr lang="cs-CZ" dirty="0" smtClean="0"/>
              <a:t>jazykem,</a:t>
            </a:r>
            <a:endParaRPr lang="cs-CZ" dirty="0"/>
          </a:p>
        </p:txBody>
      </p:sp>
    </p:spTree>
    <p:extLst>
      <p:ext uri="{BB962C8B-B14F-4D97-AF65-F5344CB8AC3E}">
        <p14:creationId xmlns:p14="http://schemas.microsoft.com/office/powerpoint/2010/main" val="2584951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Literatura a zdroje</a:t>
            </a:r>
            <a:endParaRPr lang="cs-CZ" dirty="0"/>
          </a:p>
        </p:txBody>
      </p:sp>
      <p:sp>
        <p:nvSpPr>
          <p:cNvPr id="3" name="Zástupný symbol pro obsah 2"/>
          <p:cNvSpPr>
            <a:spLocks noGrp="1"/>
          </p:cNvSpPr>
          <p:nvPr>
            <p:ph idx="1"/>
          </p:nvPr>
        </p:nvSpPr>
        <p:spPr/>
        <p:txBody>
          <a:bodyPr/>
          <a:lstStyle/>
          <a:p>
            <a:r>
              <a:rPr lang="cs-CZ" dirty="0" smtClean="0">
                <a:hlinkClick r:id="rId2"/>
              </a:rPr>
              <a:t>www.inkluzivniskola.cz</a:t>
            </a:r>
            <a:endParaRPr lang="cs-CZ" dirty="0" smtClean="0"/>
          </a:p>
          <a:p>
            <a:r>
              <a:rPr lang="cs-CZ" altLang="cs-CZ" dirty="0"/>
              <a:t>Lang, G., </a:t>
            </a:r>
            <a:r>
              <a:rPr lang="cs-CZ" altLang="cs-CZ" dirty="0" err="1"/>
              <a:t>Berberichová</a:t>
            </a:r>
            <a:r>
              <a:rPr lang="cs-CZ" altLang="cs-CZ" dirty="0"/>
              <a:t>, Ch.: Každé dítě potřebuje speciální přístup. Praha, Portál 1998.</a:t>
            </a:r>
          </a:p>
          <a:p>
            <a:endParaRPr lang="cs-CZ" dirty="0"/>
          </a:p>
        </p:txBody>
      </p:sp>
    </p:spTree>
    <p:extLst>
      <p:ext uri="{BB962C8B-B14F-4D97-AF65-F5344CB8AC3E}">
        <p14:creationId xmlns:p14="http://schemas.microsoft.com/office/powerpoint/2010/main" val="2997911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Žáci a studenti podle země původu</a:t>
            </a:r>
            <a:endParaRPr lang="cs-CZ" dirty="0"/>
          </a:p>
        </p:txBody>
      </p:sp>
      <p:sp>
        <p:nvSpPr>
          <p:cNvPr id="3" name="Zástupný symbol pro obsah 2"/>
          <p:cNvSpPr>
            <a:spLocks noGrp="1"/>
          </p:cNvSpPr>
          <p:nvPr>
            <p:ph idx="1"/>
          </p:nvPr>
        </p:nvSpPr>
        <p:spPr/>
        <p:txBody>
          <a:bodyPr>
            <a:normAutofit fontScale="77500" lnSpcReduction="20000"/>
          </a:bodyPr>
          <a:lstStyle/>
          <a:p>
            <a:r>
              <a:rPr lang="cs-CZ" b="1" dirty="0" smtClean="0"/>
              <a:t>Nejčastější země původu</a:t>
            </a:r>
            <a:r>
              <a:rPr lang="cs-CZ" dirty="0" smtClean="0"/>
              <a:t> (v závorce celkové součty všech občanů dané země na všech stupních škol kromě VŠ / procentní počet z celkového počtu cizinců na školách) :</a:t>
            </a:r>
          </a:p>
          <a:p>
            <a:r>
              <a:rPr lang="cs-CZ" b="1" dirty="0" smtClean="0"/>
              <a:t>1. </a:t>
            </a:r>
            <a:r>
              <a:rPr lang="cs-CZ" b="1" dirty="0" smtClean="0">
                <a:solidFill>
                  <a:srgbClr val="FF0000"/>
                </a:solidFill>
              </a:rPr>
              <a:t>Ukrajina</a:t>
            </a:r>
            <a:r>
              <a:rPr lang="cs-CZ" b="1" dirty="0" smtClean="0"/>
              <a:t> ( 6 741 / 23,7 %)</a:t>
            </a:r>
          </a:p>
          <a:p>
            <a:r>
              <a:rPr lang="cs-CZ" b="1" dirty="0" smtClean="0"/>
              <a:t>2. </a:t>
            </a:r>
            <a:r>
              <a:rPr lang="cs-CZ" b="1" dirty="0">
                <a:solidFill>
                  <a:srgbClr val="FF0000"/>
                </a:solidFill>
              </a:rPr>
              <a:t>Vietnam</a:t>
            </a:r>
            <a:r>
              <a:rPr lang="cs-CZ" b="1" dirty="0"/>
              <a:t> ( 6 493 / 22,8 % )</a:t>
            </a:r>
            <a:endParaRPr lang="cs-CZ" b="1" dirty="0" smtClean="0"/>
          </a:p>
          <a:p>
            <a:r>
              <a:rPr lang="cs-CZ" b="1" dirty="0" smtClean="0"/>
              <a:t>3. </a:t>
            </a:r>
            <a:r>
              <a:rPr lang="cs-CZ" b="1" dirty="0" smtClean="0">
                <a:solidFill>
                  <a:srgbClr val="FF0000"/>
                </a:solidFill>
              </a:rPr>
              <a:t>Slovensko </a:t>
            </a:r>
            <a:r>
              <a:rPr lang="cs-CZ" b="1" dirty="0" smtClean="0"/>
              <a:t>( 5 783 / 20,3 % )</a:t>
            </a:r>
          </a:p>
          <a:p>
            <a:r>
              <a:rPr lang="cs-CZ" b="1" dirty="0" smtClean="0"/>
              <a:t>4. Rusko ( 2 569 / 9,0 % )</a:t>
            </a:r>
          </a:p>
          <a:p>
            <a:r>
              <a:rPr lang="cs-CZ" b="1" dirty="0" smtClean="0"/>
              <a:t>5. Mongolsko ( 776 / 2,7 % )</a:t>
            </a:r>
          </a:p>
          <a:p>
            <a:r>
              <a:rPr lang="cs-CZ" b="1" dirty="0" smtClean="0"/>
              <a:t>6. Moldavsko ( 562 / 2,0 % )</a:t>
            </a:r>
          </a:p>
          <a:p>
            <a:r>
              <a:rPr lang="cs-CZ" b="1" dirty="0" smtClean="0"/>
              <a:t>7. Kazachstán (40 / 1,4 % )</a:t>
            </a:r>
          </a:p>
          <a:p>
            <a:r>
              <a:rPr lang="cs-CZ" b="1" dirty="0" smtClean="0"/>
              <a:t> 8.Čína ( 400 / 1,4 % ) atd.</a:t>
            </a:r>
          </a:p>
        </p:txBody>
      </p:sp>
    </p:spTree>
    <p:extLst>
      <p:ext uri="{BB962C8B-B14F-4D97-AF65-F5344CB8AC3E}">
        <p14:creationId xmlns:p14="http://schemas.microsoft.com/office/powerpoint/2010/main" val="23810525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Pedagogická diagnostika</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dirty="0" smtClean="0"/>
              <a:t>Zahrnuje  3 oblasti:</a:t>
            </a:r>
          </a:p>
          <a:p>
            <a:r>
              <a:rPr lang="cs-CZ" b="1" dirty="0" smtClean="0"/>
              <a:t>1. </a:t>
            </a:r>
            <a:r>
              <a:rPr lang="cs-CZ" b="1" dirty="0"/>
              <a:t>Silné stránky, zájmy a možnosti </a:t>
            </a:r>
            <a:r>
              <a:rPr lang="cs-CZ" b="1" dirty="0" smtClean="0"/>
              <a:t>podpory</a:t>
            </a:r>
          </a:p>
          <a:p>
            <a:r>
              <a:rPr lang="cs-CZ" dirty="0"/>
              <a:t>Jaké má koníčky, co rád dělá, na jaké kroužky chodil a v čem by mohl pokračovat i tady? (Zapojení do volnočasových aktivit je pro integraci velmi důležité.) </a:t>
            </a:r>
          </a:p>
          <a:p>
            <a:r>
              <a:rPr lang="cs-CZ" dirty="0"/>
              <a:t>Jaké měl úspěchy v bývalé škole (olympiády, soutěže…)? </a:t>
            </a:r>
          </a:p>
          <a:p>
            <a:r>
              <a:rPr lang="cs-CZ" dirty="0"/>
              <a:t>Jaký byl jeho oblíbený školní předmět? </a:t>
            </a:r>
          </a:p>
          <a:p>
            <a:r>
              <a:rPr lang="cs-CZ" dirty="0"/>
              <a:t>Jaké jsou budoucí plány žáka i jeho rodiny? </a:t>
            </a:r>
          </a:p>
          <a:p>
            <a:r>
              <a:rPr lang="cs-CZ" dirty="0">
                <a:solidFill>
                  <a:srgbClr val="FF0000"/>
                </a:solidFill>
              </a:rPr>
              <a:t>S rodiči také probereme možnosti další (jazykové) podpory žáka:</a:t>
            </a:r>
          </a:p>
          <a:p>
            <a:r>
              <a:rPr lang="cs-CZ" dirty="0"/>
              <a:t>Bude chodit někam mimo školu na kurz češtiny? </a:t>
            </a:r>
          </a:p>
          <a:p>
            <a:r>
              <a:rPr lang="cs-CZ" dirty="0"/>
              <a:t>Má rodina možnost najít někoho na doučování? </a:t>
            </a:r>
          </a:p>
          <a:p>
            <a:r>
              <a:rPr lang="cs-CZ" dirty="0"/>
              <a:t>Potřebují rodiče pomoci se zorientovat v nabídce kurzů nebo doučování v rámci školy i mimo ni? </a:t>
            </a:r>
          </a:p>
          <a:p>
            <a:endParaRPr lang="cs-CZ" dirty="0"/>
          </a:p>
        </p:txBody>
      </p:sp>
    </p:spTree>
    <p:extLst>
      <p:ext uri="{BB962C8B-B14F-4D97-AF65-F5344CB8AC3E}">
        <p14:creationId xmlns:p14="http://schemas.microsoft.com/office/powerpoint/2010/main" val="16721332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Pedagogická diagnostika</a:t>
            </a:r>
            <a:endParaRPr lang="cs-CZ" dirty="0"/>
          </a:p>
        </p:txBody>
      </p:sp>
      <p:sp>
        <p:nvSpPr>
          <p:cNvPr id="3" name="Zástupný symbol pro obsah 2"/>
          <p:cNvSpPr>
            <a:spLocks noGrp="1"/>
          </p:cNvSpPr>
          <p:nvPr>
            <p:ph idx="1"/>
          </p:nvPr>
        </p:nvSpPr>
        <p:spPr/>
        <p:txBody>
          <a:bodyPr/>
          <a:lstStyle/>
          <a:p>
            <a:r>
              <a:rPr lang="cs-CZ" dirty="0" smtClean="0"/>
              <a:t>2. </a:t>
            </a:r>
            <a:r>
              <a:rPr lang="cs-CZ" dirty="0"/>
              <a:t>Jazykové </a:t>
            </a:r>
            <a:r>
              <a:rPr lang="cs-CZ" dirty="0" smtClean="0"/>
              <a:t>dovednosti</a:t>
            </a:r>
          </a:p>
          <a:p>
            <a:r>
              <a:rPr lang="cs-CZ" dirty="0" smtClean="0"/>
              <a:t>3. </a:t>
            </a:r>
            <a:r>
              <a:rPr lang="cs-CZ" dirty="0"/>
              <a:t>Znalosti a dovednosti v ostatních </a:t>
            </a:r>
            <a:r>
              <a:rPr lang="cs-CZ" dirty="0" smtClean="0"/>
              <a:t>předmětech</a:t>
            </a:r>
          </a:p>
          <a:p>
            <a:endParaRPr lang="cs-CZ" b="1" dirty="0" smtClean="0"/>
          </a:p>
          <a:p>
            <a:endParaRPr lang="cs-CZ" b="1" dirty="0"/>
          </a:p>
          <a:p>
            <a:r>
              <a:rPr lang="cs-CZ" b="1" dirty="0" smtClean="0"/>
              <a:t>Zvláštní pozornost je třeba věnovat klasifikaci </a:t>
            </a:r>
            <a:endParaRPr lang="cs-CZ" b="1" dirty="0"/>
          </a:p>
        </p:txBody>
      </p:sp>
    </p:spTree>
    <p:extLst>
      <p:ext uri="{BB962C8B-B14F-4D97-AF65-F5344CB8AC3E}">
        <p14:creationId xmlns:p14="http://schemas.microsoft.com/office/powerpoint/2010/main" val="5523183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Úkoly </a:t>
            </a:r>
            <a:endParaRPr lang="cs-CZ" dirty="0"/>
          </a:p>
        </p:txBody>
      </p:sp>
      <p:sp>
        <p:nvSpPr>
          <p:cNvPr id="3" name="Zástupný symbol pro obsah 2"/>
          <p:cNvSpPr>
            <a:spLocks noGrp="1"/>
          </p:cNvSpPr>
          <p:nvPr>
            <p:ph idx="1"/>
          </p:nvPr>
        </p:nvSpPr>
        <p:spPr/>
        <p:txBody>
          <a:bodyPr/>
          <a:lstStyle/>
          <a:p>
            <a:r>
              <a:rPr lang="cs-CZ" dirty="0" smtClean="0"/>
              <a:t>Prostudujte si následující kazuistiky žáků s OMJ a specifikujte oblasti podpůrných opatření pro jednotlivé žáky.</a:t>
            </a:r>
            <a:endParaRPr lang="cs-CZ" dirty="0"/>
          </a:p>
        </p:txBody>
      </p:sp>
    </p:spTree>
    <p:extLst>
      <p:ext uri="{BB962C8B-B14F-4D97-AF65-F5344CB8AC3E}">
        <p14:creationId xmlns:p14="http://schemas.microsoft.com/office/powerpoint/2010/main" val="26920212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Vietnamský žák v české škole</a:t>
            </a:r>
            <a:endParaRPr lang="cs-CZ" dirty="0"/>
          </a:p>
        </p:txBody>
      </p:sp>
      <p:sp>
        <p:nvSpPr>
          <p:cNvPr id="3" name="Zástupný symbol pro obsah 2"/>
          <p:cNvSpPr>
            <a:spLocks noGrp="1"/>
          </p:cNvSpPr>
          <p:nvPr>
            <p:ph idx="1"/>
          </p:nvPr>
        </p:nvSpPr>
        <p:spPr>
          <a:xfrm>
            <a:off x="457200" y="1600200"/>
            <a:ext cx="8229600" cy="5141168"/>
          </a:xfrm>
        </p:spPr>
        <p:txBody>
          <a:bodyPr>
            <a:noAutofit/>
          </a:bodyPr>
          <a:lstStyle/>
          <a:p>
            <a:r>
              <a:rPr lang="cs-CZ" sz="2400" dirty="0" smtClean="0"/>
              <a:t>Většina žáků navštěvovala </a:t>
            </a:r>
            <a:r>
              <a:rPr lang="cs-CZ" sz="2400" dirty="0"/>
              <a:t>ve Vietnamu základní školu a většina z nich přišla do ČR před dosažením 10 let</a:t>
            </a:r>
            <a:r>
              <a:rPr lang="cs-CZ" sz="2400" dirty="0" smtClean="0"/>
              <a:t>.</a:t>
            </a:r>
          </a:p>
          <a:p>
            <a:endParaRPr lang="cs-CZ" sz="2400" dirty="0"/>
          </a:p>
          <a:p>
            <a:r>
              <a:rPr lang="cs-CZ" sz="2400" dirty="0"/>
              <a:t>V rámci začleňování do ČVS byli zařazování buď do stejného ročníku, nebo o 1 rok níže, v jednom </a:t>
            </a:r>
            <a:r>
              <a:rPr lang="cs-CZ" sz="2400" dirty="0" smtClean="0"/>
              <a:t>případě </a:t>
            </a:r>
            <a:r>
              <a:rPr lang="pl-PL" sz="2400" dirty="0" smtClean="0"/>
              <a:t>o </a:t>
            </a:r>
            <a:r>
              <a:rPr lang="pl-PL" sz="2400" dirty="0"/>
              <a:t>2 roky, a jedna respondentka dokonce uvedla, že v 8 letech ji nejprve zařadili na půl roku do MŠ</a:t>
            </a:r>
            <a:r>
              <a:rPr lang="pl-PL" sz="2400" dirty="0" smtClean="0"/>
              <a:t>.</a:t>
            </a:r>
          </a:p>
          <a:p>
            <a:endParaRPr lang="pl-PL" sz="2400" dirty="0"/>
          </a:p>
          <a:p>
            <a:r>
              <a:rPr lang="cs-CZ" sz="2400" dirty="0"/>
              <a:t>Obecně se vietnamské děti vyjadřují k zařazení do nižšího ročníku dost negativně, jako problém </a:t>
            </a:r>
            <a:r>
              <a:rPr lang="cs-CZ" sz="2400" dirty="0" smtClean="0"/>
              <a:t>to vnímají </a:t>
            </a:r>
            <a:r>
              <a:rPr lang="cs-CZ" sz="2400" dirty="0"/>
              <a:t>zvláště velmi pilní žáci</a:t>
            </a:r>
            <a:r>
              <a:rPr lang="cs-CZ" sz="2400" dirty="0" smtClean="0"/>
              <a:t>.</a:t>
            </a:r>
          </a:p>
          <a:p>
            <a:endParaRPr lang="cs-CZ" sz="2400" dirty="0"/>
          </a:p>
        </p:txBody>
      </p:sp>
    </p:spTree>
    <p:extLst>
      <p:ext uri="{BB962C8B-B14F-4D97-AF65-F5344CB8AC3E}">
        <p14:creationId xmlns:p14="http://schemas.microsoft.com/office/powerpoint/2010/main" val="2155089108"/>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1237</TotalTime>
  <Words>2089</Words>
  <Application>Microsoft Office PowerPoint</Application>
  <PresentationFormat>Předvádění na obrazovce (4:3)</PresentationFormat>
  <Paragraphs>121</Paragraphs>
  <Slides>25</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25</vt:i4>
      </vt:variant>
    </vt:vector>
  </HeadingPairs>
  <TitlesOfParts>
    <vt:vector size="28" baseType="lpstr">
      <vt:lpstr>Arial</vt:lpstr>
      <vt:lpstr>Calibri</vt:lpstr>
      <vt:lpstr>Motiv systému Office</vt:lpstr>
      <vt:lpstr>9 Kazuistiky vybraných žáků s OMJ  </vt:lpstr>
      <vt:lpstr>Cíl kapitoly</vt:lpstr>
      <vt:lpstr>Klíčová slova</vt:lpstr>
      <vt:lpstr>Literatura a zdroje</vt:lpstr>
      <vt:lpstr>Žáci a studenti podle země původu</vt:lpstr>
      <vt:lpstr>Pedagogická diagnostika</vt:lpstr>
      <vt:lpstr>Pedagogická diagnostika</vt:lpstr>
      <vt:lpstr>Úkoly </vt:lpstr>
      <vt:lpstr>Vietnamský žák v české škole</vt:lpstr>
      <vt:lpstr>Prezentace aplikace PowerPoint</vt:lpstr>
      <vt:lpstr>Ukrajinský žák v české škole </vt:lpstr>
      <vt:lpstr>Prezentace aplikace PowerPoint</vt:lpstr>
      <vt:lpstr>Čínský žák v české škole</vt:lpstr>
      <vt:lpstr>Prezentace aplikace PowerPoint</vt:lpstr>
      <vt:lpstr>Prezentace aplikace PowerPoint</vt:lpstr>
      <vt:lpstr>Kazuistika 1</vt:lpstr>
      <vt:lpstr>Prezentace aplikace PowerPoint</vt:lpstr>
      <vt:lpstr>Vysvětlení</vt:lpstr>
      <vt:lpstr>Kazuistika 2</vt:lpstr>
      <vt:lpstr>Vysvětlení</vt:lpstr>
      <vt:lpstr>Prezentace aplikace PowerPoint</vt:lpstr>
      <vt:lpstr>Prezentace aplikace PowerPoint</vt:lpstr>
      <vt:lpstr>Úkoly k textu</vt:lpstr>
      <vt:lpstr>Jak správně komunikovat s rodiči</vt:lpstr>
      <vt:lpstr>Příklady nevhodné/vhodné komunikace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Cizinci v českých školách</dc:title>
  <dc:creator>iko</dc:creator>
  <cp:lastModifiedBy>Kovarik Ivan</cp:lastModifiedBy>
  <cp:revision>42</cp:revision>
  <dcterms:created xsi:type="dcterms:W3CDTF">2014-02-18T14:29:38Z</dcterms:created>
  <dcterms:modified xsi:type="dcterms:W3CDTF">2019-11-24T17:13:58Z</dcterms:modified>
</cp:coreProperties>
</file>