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9" r:id="rId5"/>
    <p:sldId id="274" r:id="rId6"/>
    <p:sldId id="272" r:id="rId7"/>
    <p:sldId id="275" r:id="rId8"/>
    <p:sldId id="277" r:id="rId9"/>
    <p:sldId id="278" r:id="rId10"/>
    <p:sldId id="279" r:id="rId11"/>
    <p:sldId id="280" r:id="rId12"/>
    <p:sldId id="27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72AA-0619-3B40-BDFF-830423874E55}" type="datetimeFigureOut">
              <a:rPr lang="cs-CZ" smtClean="0"/>
              <a:t>01.04.21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6FD9-E04E-C847-B871-807B26BEE9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0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66FD9-E04E-C847-B871-807B26BEE9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1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AA4C2-D843-004E-BA0D-F41C0ABAF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591560"/>
          </a:xfrm>
        </p:spPr>
        <p:txBody>
          <a:bodyPr/>
          <a:lstStyle/>
          <a:p>
            <a:r>
              <a:rPr lang="cs-CZ" dirty="0"/>
              <a:t>Fenomenologie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BEF4B1-3B61-3041-8547-909F45449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660135"/>
            <a:ext cx="6831673" cy="1233889"/>
          </a:xfrm>
        </p:spPr>
        <p:txBody>
          <a:bodyPr/>
          <a:lstStyle/>
          <a:p>
            <a:r>
              <a:rPr lang="cs-CZ" dirty="0"/>
              <a:t>4. přednáška</a:t>
            </a:r>
          </a:p>
        </p:txBody>
      </p:sp>
    </p:spTree>
    <p:extLst>
      <p:ext uri="{BB962C8B-B14F-4D97-AF65-F5344CB8AC3E}">
        <p14:creationId xmlns:p14="http://schemas.microsoft.com/office/powerpoint/2010/main" val="382114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20A3F-26C2-1142-853B-3A979A72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28360"/>
            <a:ext cx="9601200" cy="777240"/>
          </a:xfrm>
        </p:spPr>
        <p:txBody>
          <a:bodyPr/>
          <a:lstStyle/>
          <a:p>
            <a:r>
              <a:rPr lang="cs-CZ" b="1" dirty="0" err="1"/>
              <a:t>Sascha</a:t>
            </a:r>
            <a:r>
              <a:rPr lang="cs-CZ" b="1" dirty="0"/>
              <a:t> Sosno: "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Guetteur</a:t>
            </a:r>
            <a:r>
              <a:rPr lang="cs-CZ" b="1" dirty="0"/>
              <a:t>“ (2015)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77733B-4722-C749-A11C-B5F4D388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160"/>
            <a:ext cx="819912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5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20A3F-26C2-1142-853B-3A979A72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28360"/>
            <a:ext cx="9601200" cy="777240"/>
          </a:xfrm>
        </p:spPr>
        <p:txBody>
          <a:bodyPr/>
          <a:lstStyle/>
          <a:p>
            <a:r>
              <a:rPr lang="cs-CZ" b="1" dirty="0" err="1"/>
              <a:t>Sascha</a:t>
            </a:r>
            <a:r>
              <a:rPr lang="cs-CZ" b="1" dirty="0"/>
              <a:t> Sosno: "</a:t>
            </a:r>
            <a:r>
              <a:rPr lang="cs-CZ" b="1" dirty="0" err="1"/>
              <a:t>Hommage</a:t>
            </a:r>
            <a:r>
              <a:rPr lang="cs-CZ" b="1" dirty="0"/>
              <a:t> á Romain Roland“  (1999)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151BA1-0CD5-B64D-A3DE-0448C88B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48" y="260350"/>
            <a:ext cx="10347319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8839201" cy="1485900"/>
          </a:xfrm>
        </p:spPr>
        <p:txBody>
          <a:bodyPr/>
          <a:lstStyle/>
          <a:p>
            <a:r>
              <a:rPr lang="cs-CZ" dirty="0"/>
              <a:t>Přerušení přerušení řeči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850582" cy="4500949"/>
          </a:xfrm>
        </p:spPr>
        <p:txBody>
          <a:bodyPr>
            <a:normAutofit/>
          </a:bodyPr>
          <a:lstStyle/>
          <a:p>
            <a:pPr hangingPunct="0"/>
            <a:r>
              <a:rPr lang="cs-CZ" sz="2400" dirty="0"/>
              <a:t>umění „přetištění“, které ukazuje utrpení druhého a jeho smrtelnost, nás „zavazuje“ a stává se předstupněm etiky: není ještě etikou, ale možná představuje „skutečné okno k etice“, má „etickou dimenzi“</a:t>
            </a:r>
          </a:p>
          <a:p>
            <a:pPr hangingPunct="0"/>
            <a:r>
              <a:rPr lang="cs-CZ" sz="2400" dirty="0"/>
              <a:t>etický vztah je nutně řečí, protože je odpovídáním tváři, umění ale zůstává „strážcem ticha“</a:t>
            </a:r>
          </a:p>
          <a:p>
            <a:pPr hangingPunct="0"/>
            <a:r>
              <a:rPr lang="cs-CZ" sz="2400" dirty="0"/>
              <a:t>„obraz“ nemluví, není ještě řečí, která promlouvá ke druhému. „Nezainteresovanost“ tu proto ještě nedosahuje svého vrcholu. </a:t>
            </a:r>
          </a:p>
          <a:p>
            <a:pPr hangingPunct="0"/>
            <a:r>
              <a:rPr lang="cs-CZ" sz="2400" dirty="0"/>
              <a:t>umění „přetištění“ nezmění „obraz“ na slovo, ale „přeruší přerušení“ řeči, kterým je „obraz“</a:t>
            </a:r>
          </a:p>
        </p:txBody>
      </p:sp>
    </p:spTree>
    <p:extLst>
      <p:ext uri="{BB962C8B-B14F-4D97-AF65-F5344CB8AC3E}">
        <p14:creationId xmlns:p14="http://schemas.microsoft.com/office/powerpoint/2010/main" val="66088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21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96B43-4C67-464C-ACAB-1020D51E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cs-CZ" dirty="0"/>
              <a:t>Emmanuel </a:t>
            </a:r>
            <a:r>
              <a:rPr lang="cs-CZ" dirty="0" err="1"/>
              <a:t>Levinas</a:t>
            </a:r>
            <a:endParaRPr lang="cs-CZ" dirty="0"/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7834E0AD-F8DA-400A-80AE-545DF711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755321"/>
            <a:ext cx="10554216" cy="4710793"/>
          </a:xfrm>
        </p:spPr>
        <p:txBody>
          <a:bodyPr>
            <a:normAutofit/>
          </a:bodyPr>
          <a:lstStyle/>
          <a:p>
            <a:r>
              <a:rPr lang="cs-CZ" sz="2800" dirty="0"/>
              <a:t>„Význam a smysl“ (</a:t>
            </a:r>
            <a:r>
              <a:rPr lang="cs-CZ" sz="2800" dirty="0" err="1"/>
              <a:t>Signification</a:t>
            </a:r>
            <a:r>
              <a:rPr lang="cs-CZ" sz="2800" dirty="0"/>
              <a:t> et </a:t>
            </a:r>
            <a:r>
              <a:rPr lang="cs-CZ" sz="2800" dirty="0" err="1"/>
              <a:t>le</a:t>
            </a:r>
            <a:r>
              <a:rPr lang="cs-CZ" sz="2800" dirty="0"/>
              <a:t> </a:t>
            </a:r>
            <a:r>
              <a:rPr lang="cs-CZ" sz="2800" dirty="0" err="1"/>
              <a:t>sens</a:t>
            </a:r>
            <a:r>
              <a:rPr lang="cs-CZ" sz="2800" dirty="0"/>
              <a:t>, 1963)</a:t>
            </a:r>
          </a:p>
          <a:p>
            <a:pPr marL="0" indent="0">
              <a:buNone/>
            </a:pPr>
            <a:endParaRPr lang="cs-CZ" sz="2800" dirty="0"/>
          </a:p>
          <a:p>
            <a:pPr lvl="1"/>
            <a:r>
              <a:rPr lang="cs-CZ" sz="2400" dirty="0"/>
              <a:t>bytí nabývá zásadně jiného smyslu: není temnou neuchopitelnou dimenzí rozkladu reality, ale světlem, které teprve umožňuje veškerou srozumitelnost </a:t>
            </a:r>
          </a:p>
          <a:p>
            <a:pPr lvl="1"/>
            <a:r>
              <a:rPr lang="cs-CZ" sz="2400" dirty="0"/>
              <a:t>ve světle „totality bytí“ získávají věci teprve svůj „význam“, tedy vystupují ve své identitě, která znamená, že jsou rozpoznány jako „toto či tamto“</a:t>
            </a:r>
          </a:p>
          <a:p>
            <a:pPr lvl="1"/>
            <a:r>
              <a:rPr lang="cs-CZ" sz="2400" dirty="0"/>
              <a:t>tato totalita teprve uděluje věcem jejich význam, to znamená, že význam myšlený jako totalita věcem předchází</a:t>
            </a:r>
          </a:p>
          <a:p>
            <a:pPr lvl="1"/>
            <a:r>
              <a:rPr lang="cs-CZ" sz="2400" dirty="0"/>
              <a:t>význam je pochopen jako „horizont“ nebo „svět“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659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96B43-4C67-464C-ACAB-1020D51E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cs-CZ" dirty="0"/>
              <a:t>Shromáždění bytí 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7834E0AD-F8DA-400A-80AE-545DF711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755321"/>
            <a:ext cx="10554216" cy="4710793"/>
          </a:xfrm>
        </p:spPr>
        <p:txBody>
          <a:bodyPr>
            <a:normAutofit/>
          </a:bodyPr>
          <a:lstStyle/>
          <a:p>
            <a:r>
              <a:rPr lang="cs-CZ" sz="2400" dirty="0"/>
              <a:t>shromáždění bytí, které jako udělování významu předmětům umožňuje jejich identifikaci, je jejich osvětlením</a:t>
            </a:r>
          </a:p>
          <a:p>
            <a:r>
              <a:rPr lang="cs-CZ" sz="2400" dirty="0"/>
              <a:t>osvětlení, které umožňuje subjektu zachytit předmět „ve vědomí“ vytváří subjekt sám: subjekt sám vytváří „horizont“ nebo „kontext“, který mu teprve umožňuje vidět </a:t>
            </a:r>
          </a:p>
          <a:p>
            <a:r>
              <a:rPr lang="cs-CZ" sz="2400" dirty="0"/>
              <a:t>shromáždění osvětlujícího bytí, které vykonává tělesný subjekt, vzniká jako umělecké dílo, ale je připomínáno každým životním gestem, které je proto „kulturním gestem“, „oslavou světa“ a „poezií“ </a:t>
            </a:r>
          </a:p>
          <a:p>
            <a:r>
              <a:rPr lang="cs-CZ" sz="2400" dirty="0"/>
              <a:t>shromáždění bytí se uskutečňuje skrze tělesnou aktivitu, skrze umělecké dílo nebo gesto subjektu, který je tělesný, tělo subjektu je „zmocněncem bytí“ </a:t>
            </a:r>
          </a:p>
        </p:txBody>
      </p:sp>
    </p:spTree>
    <p:extLst>
      <p:ext uri="{BB962C8B-B14F-4D97-AF65-F5344CB8AC3E}">
        <p14:creationId xmlns:p14="http://schemas.microsoft.com/office/powerpoint/2010/main" val="322471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Tvůrce jako pověřenec bytí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4703"/>
            <a:ext cx="9601200" cy="3972697"/>
          </a:xfrm>
        </p:spPr>
        <p:txBody>
          <a:bodyPr>
            <a:normAutofit lnSpcReduction="10000"/>
          </a:bodyPr>
          <a:lstStyle/>
          <a:p>
            <a:pPr hangingPunct="0"/>
            <a:r>
              <a:rPr lang="cs-CZ" sz="2400" dirty="0"/>
              <a:t>v pohybu bytí, který by se skrze dílo uskutečňoval, člověk vystupuje pouze jako moment a prostředek  </a:t>
            </a:r>
          </a:p>
          <a:p>
            <a:pPr hangingPunct="0"/>
            <a:r>
              <a:rPr lang="cs-CZ" sz="2400" dirty="0"/>
              <a:t>člověk, jako „tvůrce“, který je „pověřencem“ a „dělníkem“ „shromáždění bytí“, je pouhým divákem, nečinným na pozadí dění, v němž se „pravda sama učinila dílem“ </a:t>
            </a:r>
          </a:p>
          <a:p>
            <a:pPr hangingPunct="0"/>
            <a:r>
              <a:rPr lang="cs-CZ" sz="2400" dirty="0"/>
              <a:t>kritizovaná koncepce pohybu bytí skrze člověka jako „odhalitele“ nebo „pastýře“ bytí zneuznává samotný význam lidské subjektivity: dřív, než je člověk „odhalitelem“ pravdy bytí, je odpovědný za druhého</a:t>
            </a:r>
          </a:p>
          <a:p>
            <a:pPr hangingPunct="0"/>
            <a:r>
              <a:rPr lang="cs-CZ" sz="2400" dirty="0"/>
              <a:t>proces „shromažďování“ bytí a nesnadnost úkolu jeho „pověřence“ zakrývá význam interpersonálního vztahu, který tvoří samu subjektivitu jako odpovědnou za druhého</a:t>
            </a:r>
          </a:p>
        </p:txBody>
      </p:sp>
    </p:spTree>
    <p:extLst>
      <p:ext uri="{BB962C8B-B14F-4D97-AF65-F5344CB8AC3E}">
        <p14:creationId xmlns:p14="http://schemas.microsoft.com/office/powerpoint/2010/main" val="13602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Shromáždění bytí pro druhého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7611"/>
            <a:ext cx="9601200" cy="4079789"/>
          </a:xfrm>
        </p:spPr>
        <p:txBody>
          <a:bodyPr>
            <a:normAutofit/>
          </a:bodyPr>
          <a:lstStyle/>
          <a:p>
            <a:r>
              <a:rPr lang="cs-CZ" sz="2400" dirty="0"/>
              <a:t>všechna „shromáždění bytí“, tvůrčím způsobem uskutečněná a historicky podmíněná, mají „jediný smysl“</a:t>
            </a:r>
          </a:p>
          <a:p>
            <a:pPr hangingPunct="0"/>
            <a:r>
              <a:rPr lang="cs-CZ" sz="2400" dirty="0"/>
              <a:t>jazyk, který „shromáždění bytí“ vykonává nebo podle jehož modelu je toto „shromáždění“ uspořádáno, „primordiálně“ interpersonálním vztahem: řeč má „smysl“ předcházející pravdu, kterou odhaluje, protože je nejprve určena druhému, který je naprosto Jiný </a:t>
            </a:r>
          </a:p>
          <a:p>
            <a:pPr hangingPunct="0"/>
            <a:r>
              <a:rPr lang="cs-CZ" sz="2400" dirty="0"/>
              <a:t>druhý není pouze divákem a tvůrcem nebo spolutvůrcem „kulturního díla výrazu“, ale především účastníkem rozhovoru, který otevírá oslovení tváře. </a:t>
            </a:r>
          </a:p>
          <a:p>
            <a:pPr hangingPunct="0"/>
            <a:r>
              <a:rPr lang="cs-CZ" sz="2400" dirty="0"/>
              <a:t>pro druhého je bytí umělcem shromážděno, pro druhého „výraz vyjadřuje“ a „oslava oslavuje“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9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Jediný smysl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8757"/>
            <a:ext cx="9850582" cy="4983892"/>
          </a:xfrm>
        </p:spPr>
        <p:txBody>
          <a:bodyPr>
            <a:normAutofit/>
          </a:bodyPr>
          <a:lstStyle/>
          <a:p>
            <a:r>
              <a:rPr lang="cs-CZ" sz="2400" dirty="0"/>
              <a:t>pohyb dávání bytí shromážděného v díle je v tomto smyslu pohybem bez návratu, já – jako „Stejný“ – , ze kterého pohyb dávání vychází, nečeká od Jiného, ke kterému pohyb směřuje, nic pro sebe</a:t>
            </a:r>
          </a:p>
          <a:p>
            <a:pPr hangingPunct="0"/>
            <a:r>
              <a:rPr lang="cs-CZ" sz="2400" dirty="0"/>
              <a:t>umělecké dílo myšlené radikálně je pohybem, který se nevrací k sobě, protože netouží po vděčnosti nebo po úspěchu pro sebe</a:t>
            </a:r>
          </a:p>
          <a:p>
            <a:pPr hangingPunct="0"/>
            <a:r>
              <a:rPr lang="cs-CZ" sz="2400" dirty="0"/>
              <a:t>dílo je pohybem, který právě vyplývá ze situace „tváří v tvář“ jako etického vztahu. Je to darování druhému, který zůstává naprosto Jiný, je to „šlechetnost“ orientovaná „jediným smyslem“</a:t>
            </a:r>
          </a:p>
          <a:p>
            <a:pPr hangingPunct="0"/>
            <a:r>
              <a:rPr lang="cs-CZ" sz="2400" dirty="0"/>
              <a:t>i když dílo vykonává „shromáždění“ bytí, samo směřuje k druhému, který jako absolutně Jiný leží za hranicemi „shromáždění“ nebo totality bytí</a:t>
            </a:r>
          </a:p>
        </p:txBody>
      </p:sp>
    </p:spTree>
    <p:extLst>
      <p:ext uri="{BB962C8B-B14F-4D97-AF65-F5344CB8AC3E}">
        <p14:creationId xmlns:p14="http://schemas.microsoft.com/office/powerpoint/2010/main" val="222701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 přetištění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8154"/>
            <a:ext cx="9850582" cy="5324495"/>
          </a:xfrm>
        </p:spPr>
        <p:txBody>
          <a:bodyPr>
            <a:normAutofit/>
          </a:bodyPr>
          <a:lstStyle/>
          <a:p>
            <a:pPr hangingPunct="0"/>
            <a:r>
              <a:rPr lang="cs-CZ" sz="2800" i="1" dirty="0"/>
              <a:t>O přetištění. Rozhovor se F. </a:t>
            </a:r>
            <a:r>
              <a:rPr lang="cs-CZ" sz="2800" i="1" dirty="0" err="1"/>
              <a:t>Armengaud</a:t>
            </a:r>
            <a:r>
              <a:rPr lang="cs-CZ" sz="2800" i="1" dirty="0"/>
              <a:t> o Sosnově </a:t>
            </a:r>
            <a:r>
              <a:rPr lang="cs-CZ" sz="2800" i="1" dirty="0" err="1"/>
              <a:t>dílě</a:t>
            </a:r>
            <a:r>
              <a:rPr lang="cs-CZ" sz="2800" dirty="0"/>
              <a:t>       (</a:t>
            </a:r>
            <a:r>
              <a:rPr lang="cs-CZ" sz="2800" i="1" dirty="0"/>
              <a:t>De </a:t>
            </a:r>
            <a:r>
              <a:rPr lang="cs-CZ" sz="2800" i="1" dirty="0" err="1"/>
              <a:t>l’obliteration</a:t>
            </a:r>
            <a:r>
              <a:rPr lang="cs-CZ" sz="2800" i="1" dirty="0"/>
              <a:t>. </a:t>
            </a:r>
            <a:r>
              <a:rPr lang="cs-CZ" sz="2800" i="1" dirty="0" err="1"/>
              <a:t>Entretien</a:t>
            </a:r>
            <a:r>
              <a:rPr lang="cs-CZ" sz="2800" i="1" dirty="0"/>
              <a:t> </a:t>
            </a:r>
            <a:r>
              <a:rPr lang="cs-CZ" sz="2800" i="1" dirty="0" err="1"/>
              <a:t>avec</a:t>
            </a:r>
            <a:r>
              <a:rPr lang="cs-CZ" sz="2800" i="1" dirty="0"/>
              <a:t> F. </a:t>
            </a:r>
            <a:r>
              <a:rPr lang="cs-CZ" sz="2800" i="1" dirty="0" err="1"/>
              <a:t>Armengaud</a:t>
            </a:r>
            <a:r>
              <a:rPr lang="cs-CZ" sz="2800" i="1" dirty="0"/>
              <a:t> </a:t>
            </a:r>
            <a:r>
              <a:rPr lang="cs-CZ" sz="2800" i="1" dirty="0" err="1"/>
              <a:t>à</a:t>
            </a:r>
            <a:r>
              <a:rPr lang="cs-CZ" sz="2800" i="1" dirty="0"/>
              <a:t> propos de </a:t>
            </a:r>
            <a:r>
              <a:rPr lang="cs-CZ" sz="2800" i="1" dirty="0" err="1"/>
              <a:t>l’œuvre</a:t>
            </a:r>
            <a:r>
              <a:rPr lang="cs-CZ" sz="2800" i="1" dirty="0"/>
              <a:t> de Sosno;</a:t>
            </a:r>
            <a:r>
              <a:rPr lang="cs-CZ" sz="2800" dirty="0"/>
              <a:t> 1990) </a:t>
            </a:r>
          </a:p>
          <a:p>
            <a:pPr hangingPunct="0"/>
            <a:endParaRPr lang="cs-CZ" sz="2800" dirty="0"/>
          </a:p>
          <a:p>
            <a:pPr hangingPunct="0"/>
            <a:r>
              <a:rPr lang="cs-CZ" sz="2400" dirty="0"/>
              <a:t>realita zobrazená dílem je položena mimo možnost uchopení a pochopení, je „přetištěná“, protože neumožňuje svobodnou aktivitu, protože uvězňuje</a:t>
            </a:r>
          </a:p>
          <a:p>
            <a:pPr hangingPunct="0"/>
            <a:r>
              <a:rPr lang="cs-CZ" sz="2400" dirty="0"/>
              <a:t>toto uvěznění týká druhého člověka</a:t>
            </a:r>
          </a:p>
          <a:p>
            <a:pPr hangingPunct="0"/>
            <a:r>
              <a:rPr lang="cs-CZ" sz="2400" dirty="0"/>
              <a:t>umění obecně zakrývá svoji podmínku, svoji „ne-inter-</a:t>
            </a:r>
            <a:r>
              <a:rPr lang="cs-CZ" sz="2400" dirty="0" err="1"/>
              <a:t>esovanost</a:t>
            </a:r>
            <a:r>
              <a:rPr lang="cs-CZ" sz="2400" dirty="0"/>
              <a:t>“ jako vztah k druhému, protože zůstává zajato krásou, která unáší</a:t>
            </a:r>
          </a:p>
          <a:p>
            <a:pPr hangingPunct="0"/>
            <a:r>
              <a:rPr lang="cs-CZ" sz="2400" dirty="0"/>
              <a:t>umění „přetištění“ tuto podmínku odhaluje, estetická kontemplace v umění přetištění už „vyslechne“ výzvu tváře</a:t>
            </a:r>
          </a:p>
        </p:txBody>
      </p:sp>
    </p:spTree>
    <p:extLst>
      <p:ext uri="{BB962C8B-B14F-4D97-AF65-F5344CB8AC3E}">
        <p14:creationId xmlns:p14="http://schemas.microsoft.com/office/powerpoint/2010/main" val="6772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Přetištěný realita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4CEF3-3ECE-FF49-923E-F425CB1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8757"/>
            <a:ext cx="9850582" cy="4983892"/>
          </a:xfrm>
        </p:spPr>
        <p:txBody>
          <a:bodyPr>
            <a:normAutofit/>
          </a:bodyPr>
          <a:lstStyle/>
          <a:p>
            <a:pPr hangingPunct="0"/>
            <a:r>
              <a:rPr lang="cs-CZ" sz="2400" dirty="0"/>
              <a:t>význam „umění přetištění“ </a:t>
            </a:r>
            <a:r>
              <a:rPr lang="cs-CZ" sz="2400" dirty="0" err="1"/>
              <a:t>Saschi</a:t>
            </a:r>
            <a:r>
              <a:rPr lang="cs-CZ" sz="2400" dirty="0"/>
              <a:t> Sosna je osvětlen pomocí odkazů na Gogolovy povídky </a:t>
            </a:r>
          </a:p>
          <a:p>
            <a:pPr hangingPunct="0"/>
            <a:r>
              <a:rPr lang="cs-CZ" sz="2400" dirty="0"/>
              <a:t>tyto povídky zachycují člověka čelícího realitě, která je „mimo možnost použití“, tato realita je nepoužitelná, neužitečná a „neopravitelná“, možnosti člověka jsou „přetištěné“</a:t>
            </a:r>
          </a:p>
          <a:p>
            <a:pPr hangingPunct="0"/>
            <a:r>
              <a:rPr lang="cs-CZ" sz="2400" dirty="0"/>
              <a:t>realita, kterou ve svém díle zachycuje Sosno, je realita „přetištěná“, protože „selhává ve svém smyslu“: jako by realita nebyla pro člověka nebo byla proti němu  </a:t>
            </a:r>
          </a:p>
          <a:p>
            <a:pPr hangingPunct="0"/>
            <a:r>
              <a:rPr lang="cs-CZ" sz="2400" dirty="0"/>
              <a:t>Sosnovo umění je „plné soucitu“ </a:t>
            </a:r>
          </a:p>
          <a:p>
            <a:pPr hangingPunct="0"/>
            <a:r>
              <a:rPr lang="cs-CZ" sz="2400" dirty="0"/>
              <a:t>neuchopitelnosti a nepochopitelnosti reality je vystaven druhý člověk, umění „přetištění“ ukazuje „utrpení“ druhého člověka </a:t>
            </a:r>
          </a:p>
        </p:txBody>
      </p:sp>
    </p:spTree>
    <p:extLst>
      <p:ext uri="{BB962C8B-B14F-4D97-AF65-F5344CB8AC3E}">
        <p14:creationId xmlns:p14="http://schemas.microsoft.com/office/powerpoint/2010/main" val="73676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958EA-C643-7A41-858F-CBEA8938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96" y="6172200"/>
            <a:ext cx="9393204" cy="297180"/>
          </a:xfrm>
        </p:spPr>
        <p:txBody>
          <a:bodyPr>
            <a:noAutofit/>
          </a:bodyPr>
          <a:lstStyle/>
          <a:p>
            <a:r>
              <a:rPr lang="cs-CZ" sz="1800" dirty="0" err="1"/>
              <a:t>Sascha</a:t>
            </a:r>
            <a:r>
              <a:rPr lang="cs-CZ" sz="1800" dirty="0"/>
              <a:t> Sosno: "</a:t>
            </a:r>
            <a:r>
              <a:rPr lang="cs-CZ" sz="1800" dirty="0" err="1"/>
              <a:t>Il</a:t>
            </a:r>
            <a:r>
              <a:rPr lang="cs-CZ" sz="1800" dirty="0"/>
              <a:t> </a:t>
            </a:r>
            <a:r>
              <a:rPr lang="cs-CZ" sz="1800" dirty="0" err="1"/>
              <a:t>n'y</a:t>
            </a:r>
            <a:r>
              <a:rPr lang="cs-CZ" sz="1800" dirty="0"/>
              <a:t> a plus </a:t>
            </a:r>
            <a:r>
              <a:rPr lang="cs-CZ" sz="1800" dirty="0" err="1"/>
              <a:t>d'obstacle</a:t>
            </a:r>
            <a:r>
              <a:rPr lang="cs-CZ" sz="1800" dirty="0"/>
              <a:t>“ (2007)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50DD31-1B2A-0F4F-8B04-9B4E236D11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96" y="388620"/>
            <a:ext cx="10044576" cy="55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6213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19893</TotalTime>
  <Words>916</Words>
  <Application>Microsoft Macintosh PowerPoint</Application>
  <PresentationFormat>Širokoúhlá obrazovka</PresentationFormat>
  <Paragraphs>52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Franklin Gothic Book</vt:lpstr>
      <vt:lpstr>Oříznutí</vt:lpstr>
      <vt:lpstr>Fenomenologie II</vt:lpstr>
      <vt:lpstr>Emmanuel Levinas</vt:lpstr>
      <vt:lpstr>Shromáždění bytí </vt:lpstr>
      <vt:lpstr>Tvůrce jako pověřenec bytí</vt:lpstr>
      <vt:lpstr>Shromáždění bytí pro druhého</vt:lpstr>
      <vt:lpstr>Jediný smysl</vt:lpstr>
      <vt:lpstr>Umění přetištění</vt:lpstr>
      <vt:lpstr>Přetištěný realita</vt:lpstr>
      <vt:lpstr>Sascha Sosno: "Il n'y a plus d'obstacle“ (2007)</vt:lpstr>
      <vt:lpstr>Prezentace aplikace PowerPoint</vt:lpstr>
      <vt:lpstr>Prezentace aplikace PowerPoint</vt:lpstr>
      <vt:lpstr>Přerušení přerušení řeči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Strukturlismus a postmodernismus</dc:title>
  <dc:creator>milos sevcik</dc:creator>
  <cp:lastModifiedBy>milos sevcik</cp:lastModifiedBy>
  <cp:revision>113</cp:revision>
  <dcterms:created xsi:type="dcterms:W3CDTF">2021-02-16T10:22:56Z</dcterms:created>
  <dcterms:modified xsi:type="dcterms:W3CDTF">2021-04-01T17:51:02Z</dcterms:modified>
</cp:coreProperties>
</file>