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56" r:id="rId2"/>
    <p:sldId id="272" r:id="rId3"/>
    <p:sldId id="257" r:id="rId4"/>
    <p:sldId id="268" r:id="rId5"/>
    <p:sldId id="269" r:id="rId6"/>
    <p:sldId id="260" r:id="rId7"/>
    <p:sldId id="259" r:id="rId8"/>
    <p:sldId id="258" r:id="rId9"/>
    <p:sldId id="271" r:id="rId10"/>
    <p:sldId id="266" r:id="rId11"/>
    <p:sldId id="270" r:id="rId12"/>
    <p:sldId id="267"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A6931-5E79-43D1-B80B-16E757E533FC}" v="150" dt="2021-04-27T19:06:23.076"/>
    <p1510:client id="{36963E57-5FDB-4D60-AA83-064B94A2CD86}" v="688" dt="2021-04-27T21:41:31.469"/>
    <p1510:client id="{6E80172A-A257-49F2-A924-E8A5B7770069}" v="2314" dt="2021-04-27T20:35:56.763"/>
    <p1510:client id="{78869D78-3F45-4819-9CFB-9F0FD5B9C6CF}" v="376" dt="2021-04-27T00:11:15.751"/>
    <p1510:client id="{B5D1EBEA-C4FD-4BFB-972B-F70816AF97DC}" v="243" dt="2021-04-27T23:44:45.589"/>
    <p1510:client id="{D5838D63-CB04-47AE-961B-DBE39AF4D251}" v="381" dt="2021-04-27T20:53:3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1B441-BE85-444B-AD09-1FFC50BFF2EB}"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523AA3B-4268-4F44-9743-0D8DFD7FD564}">
      <dgm:prSet/>
      <dgm:spPr/>
      <dgm:t>
        <a:bodyPr/>
        <a:lstStyle/>
        <a:p>
          <a:pPr rtl="0"/>
          <a:r>
            <a:rPr lang="cs-CZ">
              <a:latin typeface="Gill Sans Nova"/>
            </a:rPr>
            <a:t>Vliv na nespokojenost</a:t>
          </a:r>
          <a:r>
            <a:rPr lang="cs-CZ"/>
            <a:t> s vlastním tělem (</a:t>
          </a:r>
          <a:r>
            <a:rPr lang="cs-CZ" err="1"/>
            <a:t>Fardouly</a:t>
          </a:r>
          <a:r>
            <a:rPr lang="cs-CZ"/>
            <a:t> &amp; </a:t>
          </a:r>
          <a:r>
            <a:rPr lang="cs-CZ" err="1"/>
            <a:t>Vartanian</a:t>
          </a:r>
          <a:r>
            <a:rPr lang="cs-CZ"/>
            <a:t>, 2015)</a:t>
          </a:r>
          <a:endParaRPr lang="en-US"/>
        </a:p>
      </dgm:t>
    </dgm:pt>
    <dgm:pt modelId="{ADBFD8AD-52D3-492C-A613-E534F46FD99B}" type="parTrans" cxnId="{1E0FDB2F-D8D4-47EB-9885-A6AD8BD0C0DA}">
      <dgm:prSet/>
      <dgm:spPr/>
      <dgm:t>
        <a:bodyPr/>
        <a:lstStyle/>
        <a:p>
          <a:endParaRPr lang="en-US"/>
        </a:p>
      </dgm:t>
    </dgm:pt>
    <dgm:pt modelId="{3BA9B02E-E0C9-4FFE-B650-2E6B99977907}" type="sibTrans" cxnId="{1E0FDB2F-D8D4-47EB-9885-A6AD8BD0C0DA}">
      <dgm:prSet/>
      <dgm:spPr/>
      <dgm:t>
        <a:bodyPr/>
        <a:lstStyle/>
        <a:p>
          <a:endParaRPr lang="en-US"/>
        </a:p>
      </dgm:t>
    </dgm:pt>
    <dgm:pt modelId="{8A201FF4-DB21-4B43-8BD6-B8AFC8168A72}">
      <dgm:prSet/>
      <dgm:spPr/>
      <dgm:t>
        <a:bodyPr/>
        <a:lstStyle/>
        <a:p>
          <a:pPr rtl="0"/>
          <a:r>
            <a:rPr lang="cs-CZ">
              <a:latin typeface="Gill Sans Nova"/>
            </a:rPr>
            <a:t>Mohou nepříznivě</a:t>
          </a:r>
          <a:r>
            <a:rPr lang="cs-CZ"/>
            <a:t> ovlivnit poruchy příjmu potravy u mladých dospělých (</a:t>
          </a:r>
          <a:r>
            <a:rPr lang="cs-CZ" err="1"/>
            <a:t>Sidani</a:t>
          </a:r>
          <a:r>
            <a:rPr lang="cs-CZ"/>
            <a:t> et al., 2016)</a:t>
          </a:r>
          <a:endParaRPr lang="en-US">
            <a:latin typeface="Gill Sans Nova"/>
          </a:endParaRPr>
        </a:p>
      </dgm:t>
    </dgm:pt>
    <dgm:pt modelId="{90232EA8-6595-412D-8D39-01174312BDE6}" type="parTrans" cxnId="{C04D9DA0-5AE1-4B58-8B73-6561EEFEAF85}">
      <dgm:prSet/>
      <dgm:spPr/>
      <dgm:t>
        <a:bodyPr/>
        <a:lstStyle/>
        <a:p>
          <a:endParaRPr lang="en-US"/>
        </a:p>
      </dgm:t>
    </dgm:pt>
    <dgm:pt modelId="{C34B8DBD-2B20-48B3-BE3A-C1AA9F9F2A83}" type="sibTrans" cxnId="{C04D9DA0-5AE1-4B58-8B73-6561EEFEAF85}">
      <dgm:prSet/>
      <dgm:spPr/>
      <dgm:t>
        <a:bodyPr/>
        <a:lstStyle/>
        <a:p>
          <a:endParaRPr lang="en-US"/>
        </a:p>
      </dgm:t>
    </dgm:pt>
    <dgm:pt modelId="{5C7AE3F8-3A57-44DC-9979-167216CE6140}">
      <dgm:prSet phldr="0"/>
      <dgm:spPr/>
      <dgm:t>
        <a:bodyPr/>
        <a:lstStyle/>
        <a:p>
          <a:r>
            <a:rPr lang="cs-CZ">
              <a:latin typeface="Gill Sans Nova"/>
            </a:rPr>
            <a:t>Čím</a:t>
          </a:r>
          <a:r>
            <a:rPr lang="cs-CZ"/>
            <a:t> déle je člověk aktivní na Facebooku, tím více má potom špatnou náladu (</a:t>
          </a:r>
          <a:r>
            <a:rPr lang="cs-CZ" err="1"/>
            <a:t>Sagioglou</a:t>
          </a:r>
          <a:r>
            <a:rPr lang="cs-CZ"/>
            <a:t> &amp; </a:t>
          </a:r>
          <a:r>
            <a:rPr lang="cs-CZ" err="1"/>
            <a:t>Greitemeyer</a:t>
          </a:r>
          <a:r>
            <a:rPr lang="cs-CZ"/>
            <a:t>, 2014</a:t>
          </a:r>
          <a:r>
            <a:rPr lang="cs-CZ">
              <a:latin typeface="Gill Sans Nova"/>
            </a:rPr>
            <a:t>)</a:t>
          </a:r>
          <a:endParaRPr lang="cs-CZ"/>
        </a:p>
      </dgm:t>
    </dgm:pt>
    <dgm:pt modelId="{0051148B-6327-4F29-BD86-985EF3C85420}" type="parTrans" cxnId="{AFE2B11D-8D58-4888-BB45-A1710152D289}">
      <dgm:prSet/>
      <dgm:spPr/>
    </dgm:pt>
    <dgm:pt modelId="{69053BD0-1173-4850-89E6-7A72C7128FC9}" type="sibTrans" cxnId="{AFE2B11D-8D58-4888-BB45-A1710152D289}">
      <dgm:prSet/>
      <dgm:spPr/>
      <dgm:t>
        <a:bodyPr/>
        <a:lstStyle/>
        <a:p>
          <a:endParaRPr lang="en-US"/>
        </a:p>
      </dgm:t>
    </dgm:pt>
    <dgm:pt modelId="{6436E372-46AE-4CF8-9CFA-800C51F82F7E}">
      <dgm:prSet phldr="0"/>
      <dgm:spPr/>
      <dgm:t>
        <a:bodyPr/>
        <a:lstStyle/>
        <a:p>
          <a:pPr rtl="0"/>
          <a:r>
            <a:rPr lang="cs-CZ">
              <a:latin typeface="Gill Sans Nova"/>
            </a:rPr>
            <a:t>Častější</a:t>
          </a:r>
          <a:r>
            <a:rPr lang="cs-CZ"/>
            <a:t> používání Facebooku</a:t>
          </a:r>
          <a:r>
            <a:rPr lang="cs-CZ">
              <a:latin typeface="Gill Sans Nova"/>
            </a:rPr>
            <a:t> = </a:t>
          </a:r>
          <a:r>
            <a:rPr lang="cs-CZ"/>
            <a:t> </a:t>
          </a:r>
          <a:r>
            <a:rPr lang="cs-CZ">
              <a:latin typeface="Gill Sans Nova"/>
            </a:rPr>
            <a:t>horší</a:t>
          </a:r>
          <a:r>
            <a:rPr lang="cs-CZ"/>
            <a:t> </a:t>
          </a:r>
          <a:r>
            <a:rPr lang="cs-CZ">
              <a:latin typeface="Gill Sans Nova"/>
            </a:rPr>
            <a:t>sebehodnocení</a:t>
          </a:r>
          <a:r>
            <a:rPr lang="cs-CZ"/>
            <a:t> (Vogel et al., 2015</a:t>
          </a:r>
          <a:r>
            <a:rPr lang="cs-CZ">
              <a:latin typeface="Gill Sans Nova"/>
            </a:rPr>
            <a:t>)</a:t>
          </a:r>
        </a:p>
      </dgm:t>
    </dgm:pt>
    <dgm:pt modelId="{B02B2E1D-3DA3-4206-A750-CEB1B4455AD3}" type="parTrans" cxnId="{87A1439D-0CED-403D-9773-6A6160B124BF}">
      <dgm:prSet/>
      <dgm:spPr/>
    </dgm:pt>
    <dgm:pt modelId="{09B08CCB-C2BA-405D-9DDF-10F8D8D150D8}" type="sibTrans" cxnId="{87A1439D-0CED-403D-9773-6A6160B124BF}">
      <dgm:prSet/>
      <dgm:spPr/>
      <dgm:t>
        <a:bodyPr/>
        <a:lstStyle/>
        <a:p>
          <a:endParaRPr lang="en-US"/>
        </a:p>
      </dgm:t>
    </dgm:pt>
    <dgm:pt modelId="{2B155F23-7777-46D1-A1B4-320EBF94C960}" type="pres">
      <dgm:prSet presAssocID="{CE21B441-BE85-444B-AD09-1FFC50BFF2EB}" presName="linear" presStyleCnt="0">
        <dgm:presLayoutVars>
          <dgm:animLvl val="lvl"/>
          <dgm:resizeHandles val="exact"/>
        </dgm:presLayoutVars>
      </dgm:prSet>
      <dgm:spPr/>
    </dgm:pt>
    <dgm:pt modelId="{4B46D14B-85FD-4ADB-A2A2-EDDE8A3C471D}" type="pres">
      <dgm:prSet presAssocID="{A523AA3B-4268-4F44-9743-0D8DFD7FD564}" presName="parentText" presStyleLbl="node1" presStyleIdx="0" presStyleCnt="4">
        <dgm:presLayoutVars>
          <dgm:chMax val="0"/>
          <dgm:bulletEnabled val="1"/>
        </dgm:presLayoutVars>
      </dgm:prSet>
      <dgm:spPr/>
    </dgm:pt>
    <dgm:pt modelId="{3D430CA1-8EF4-4E7B-AE50-CC9CAD10DF21}" type="pres">
      <dgm:prSet presAssocID="{3BA9B02E-E0C9-4FFE-B650-2E6B99977907}" presName="spacer" presStyleCnt="0"/>
      <dgm:spPr/>
    </dgm:pt>
    <dgm:pt modelId="{F4248B66-DA36-46C6-AF30-19A470AA7ACC}" type="pres">
      <dgm:prSet presAssocID="{8A201FF4-DB21-4B43-8BD6-B8AFC8168A72}" presName="parentText" presStyleLbl="node1" presStyleIdx="1" presStyleCnt="4">
        <dgm:presLayoutVars>
          <dgm:chMax val="0"/>
          <dgm:bulletEnabled val="1"/>
        </dgm:presLayoutVars>
      </dgm:prSet>
      <dgm:spPr/>
    </dgm:pt>
    <dgm:pt modelId="{810CB427-EECC-41C9-B51D-E0D1487119D6}" type="pres">
      <dgm:prSet presAssocID="{C34B8DBD-2B20-48B3-BE3A-C1AA9F9F2A83}" presName="spacer" presStyleCnt="0"/>
      <dgm:spPr/>
    </dgm:pt>
    <dgm:pt modelId="{643B9358-0366-4610-A18A-575C109A2C8A}" type="pres">
      <dgm:prSet presAssocID="{5C7AE3F8-3A57-44DC-9979-167216CE6140}" presName="parentText" presStyleLbl="node1" presStyleIdx="2" presStyleCnt="4">
        <dgm:presLayoutVars>
          <dgm:chMax val="0"/>
          <dgm:bulletEnabled val="1"/>
        </dgm:presLayoutVars>
      </dgm:prSet>
      <dgm:spPr/>
    </dgm:pt>
    <dgm:pt modelId="{C03CBB1F-FF28-4D4C-8E94-D68B347A5EC7}" type="pres">
      <dgm:prSet presAssocID="{69053BD0-1173-4850-89E6-7A72C7128FC9}" presName="spacer" presStyleCnt="0"/>
      <dgm:spPr/>
    </dgm:pt>
    <dgm:pt modelId="{F8256BB4-6E21-4A19-AD4E-44E32CC0E870}" type="pres">
      <dgm:prSet presAssocID="{6436E372-46AE-4CF8-9CFA-800C51F82F7E}" presName="parentText" presStyleLbl="node1" presStyleIdx="3" presStyleCnt="4">
        <dgm:presLayoutVars>
          <dgm:chMax val="0"/>
          <dgm:bulletEnabled val="1"/>
        </dgm:presLayoutVars>
      </dgm:prSet>
      <dgm:spPr/>
    </dgm:pt>
  </dgm:ptLst>
  <dgm:cxnLst>
    <dgm:cxn modelId="{AFE2B11D-8D58-4888-BB45-A1710152D289}" srcId="{CE21B441-BE85-444B-AD09-1FFC50BFF2EB}" destId="{5C7AE3F8-3A57-44DC-9979-167216CE6140}" srcOrd="2" destOrd="0" parTransId="{0051148B-6327-4F29-BD86-985EF3C85420}" sibTransId="{69053BD0-1173-4850-89E6-7A72C7128FC9}"/>
    <dgm:cxn modelId="{1E0FDB2F-D8D4-47EB-9885-A6AD8BD0C0DA}" srcId="{CE21B441-BE85-444B-AD09-1FFC50BFF2EB}" destId="{A523AA3B-4268-4F44-9743-0D8DFD7FD564}" srcOrd="0" destOrd="0" parTransId="{ADBFD8AD-52D3-492C-A613-E534F46FD99B}" sibTransId="{3BA9B02E-E0C9-4FFE-B650-2E6B99977907}"/>
    <dgm:cxn modelId="{CA28A05B-D809-41E7-B996-5400363BF242}" type="presOf" srcId="{A523AA3B-4268-4F44-9743-0D8DFD7FD564}" destId="{4B46D14B-85FD-4ADB-A2A2-EDDE8A3C471D}" srcOrd="0" destOrd="0" presId="urn:microsoft.com/office/officeart/2005/8/layout/vList2"/>
    <dgm:cxn modelId="{B010B278-C446-422E-ACBD-20E228EE217D}" type="presOf" srcId="{5C7AE3F8-3A57-44DC-9979-167216CE6140}" destId="{643B9358-0366-4610-A18A-575C109A2C8A}" srcOrd="0" destOrd="0" presId="urn:microsoft.com/office/officeart/2005/8/layout/vList2"/>
    <dgm:cxn modelId="{89C62D79-9BE6-4BC2-966D-CF88CEE6DD54}" type="presOf" srcId="{6436E372-46AE-4CF8-9CFA-800C51F82F7E}" destId="{F8256BB4-6E21-4A19-AD4E-44E32CC0E870}" srcOrd="0" destOrd="0" presId="urn:microsoft.com/office/officeart/2005/8/layout/vList2"/>
    <dgm:cxn modelId="{87A1439D-0CED-403D-9773-6A6160B124BF}" srcId="{CE21B441-BE85-444B-AD09-1FFC50BFF2EB}" destId="{6436E372-46AE-4CF8-9CFA-800C51F82F7E}" srcOrd="3" destOrd="0" parTransId="{B02B2E1D-3DA3-4206-A750-CEB1B4455AD3}" sibTransId="{09B08CCB-C2BA-405D-9DDF-10F8D8D150D8}"/>
    <dgm:cxn modelId="{C04D9DA0-5AE1-4B58-8B73-6561EEFEAF85}" srcId="{CE21B441-BE85-444B-AD09-1FFC50BFF2EB}" destId="{8A201FF4-DB21-4B43-8BD6-B8AFC8168A72}" srcOrd="1" destOrd="0" parTransId="{90232EA8-6595-412D-8D39-01174312BDE6}" sibTransId="{C34B8DBD-2B20-48B3-BE3A-C1AA9F9F2A83}"/>
    <dgm:cxn modelId="{C3F06ABB-B9AD-486B-B8DF-60C2AF30B4BA}" type="presOf" srcId="{8A201FF4-DB21-4B43-8BD6-B8AFC8168A72}" destId="{F4248B66-DA36-46C6-AF30-19A470AA7ACC}" srcOrd="0" destOrd="0" presId="urn:microsoft.com/office/officeart/2005/8/layout/vList2"/>
    <dgm:cxn modelId="{5B1D69DB-9632-4D36-A23C-06E139EB6EAA}" type="presOf" srcId="{CE21B441-BE85-444B-AD09-1FFC50BFF2EB}" destId="{2B155F23-7777-46D1-A1B4-320EBF94C960}" srcOrd="0" destOrd="0" presId="urn:microsoft.com/office/officeart/2005/8/layout/vList2"/>
    <dgm:cxn modelId="{A7352420-2EF8-4DBD-BB4A-E493048DD854}" type="presParOf" srcId="{2B155F23-7777-46D1-A1B4-320EBF94C960}" destId="{4B46D14B-85FD-4ADB-A2A2-EDDE8A3C471D}" srcOrd="0" destOrd="0" presId="urn:microsoft.com/office/officeart/2005/8/layout/vList2"/>
    <dgm:cxn modelId="{9396D717-6AB9-4B77-BB2F-EF4A866FA2AE}" type="presParOf" srcId="{2B155F23-7777-46D1-A1B4-320EBF94C960}" destId="{3D430CA1-8EF4-4E7B-AE50-CC9CAD10DF21}" srcOrd="1" destOrd="0" presId="urn:microsoft.com/office/officeart/2005/8/layout/vList2"/>
    <dgm:cxn modelId="{90EDE732-680E-44E1-ABA0-F329BEB4A078}" type="presParOf" srcId="{2B155F23-7777-46D1-A1B4-320EBF94C960}" destId="{F4248B66-DA36-46C6-AF30-19A470AA7ACC}" srcOrd="2" destOrd="0" presId="urn:microsoft.com/office/officeart/2005/8/layout/vList2"/>
    <dgm:cxn modelId="{A2A3E47E-CC35-4CE2-AD0E-7888BA2C63CA}" type="presParOf" srcId="{2B155F23-7777-46D1-A1B4-320EBF94C960}" destId="{810CB427-EECC-41C9-B51D-E0D1487119D6}" srcOrd="3" destOrd="0" presId="urn:microsoft.com/office/officeart/2005/8/layout/vList2"/>
    <dgm:cxn modelId="{2569EAE2-6E10-4F5F-B4F7-AD969FDF94AA}" type="presParOf" srcId="{2B155F23-7777-46D1-A1B4-320EBF94C960}" destId="{643B9358-0366-4610-A18A-575C109A2C8A}" srcOrd="4" destOrd="0" presId="urn:microsoft.com/office/officeart/2005/8/layout/vList2"/>
    <dgm:cxn modelId="{7874E87B-96DE-4624-902E-D7B2923C06BE}" type="presParOf" srcId="{2B155F23-7777-46D1-A1B4-320EBF94C960}" destId="{C03CBB1F-FF28-4D4C-8E94-D68B347A5EC7}" srcOrd="5" destOrd="0" presId="urn:microsoft.com/office/officeart/2005/8/layout/vList2"/>
    <dgm:cxn modelId="{01D5C330-945E-4391-A4C9-EB917A3CA3CA}" type="presParOf" srcId="{2B155F23-7777-46D1-A1B4-320EBF94C960}" destId="{F8256BB4-6E21-4A19-AD4E-44E32CC0E87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1DD3C-4821-477F-B863-CCE5DD73D529}"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B5D6D74F-0A33-4B7B-AF97-76BE74550272}">
      <dgm:prSet/>
      <dgm:spPr/>
      <dgm:t>
        <a:bodyPr/>
        <a:lstStyle/>
        <a:p>
          <a:r>
            <a:rPr lang="en-US" dirty="0" err="1"/>
            <a:t>Vznik</a:t>
          </a:r>
          <a:r>
            <a:rPr lang="en-US" dirty="0"/>
            <a:t> </a:t>
          </a:r>
          <a:r>
            <a:rPr lang="en-US" dirty="0" err="1"/>
            <a:t>Instagramu</a:t>
          </a:r>
          <a:r>
            <a:rPr lang="en-US" dirty="0"/>
            <a:t> v </a:t>
          </a:r>
          <a:r>
            <a:rPr lang="en-US" dirty="0" err="1"/>
            <a:t>roce</a:t>
          </a:r>
          <a:r>
            <a:rPr lang="en-US" dirty="0"/>
            <a:t> 2010</a:t>
          </a:r>
        </a:p>
      </dgm:t>
    </dgm:pt>
    <dgm:pt modelId="{370D1FC0-90A7-4A17-8CCB-A6069DA1F7D8}" type="parTrans" cxnId="{CB52814E-F619-4221-95D0-5349C2F741ED}">
      <dgm:prSet/>
      <dgm:spPr/>
      <dgm:t>
        <a:bodyPr/>
        <a:lstStyle/>
        <a:p>
          <a:endParaRPr lang="en-US"/>
        </a:p>
      </dgm:t>
    </dgm:pt>
    <dgm:pt modelId="{F13BAE36-1511-4C70-B9C2-1BE5DA026E83}" type="sibTrans" cxnId="{CB52814E-F619-4221-95D0-5349C2F741ED}">
      <dgm:prSet/>
      <dgm:spPr/>
      <dgm:t>
        <a:bodyPr/>
        <a:lstStyle/>
        <a:p>
          <a:endParaRPr lang="en-US"/>
        </a:p>
      </dgm:t>
    </dgm:pt>
    <dgm:pt modelId="{67284734-509D-4D33-8A9E-A7354ED10BDB}">
      <dgm:prSet/>
      <dgm:spPr/>
      <dgm:t>
        <a:bodyPr/>
        <a:lstStyle/>
        <a:p>
          <a:r>
            <a:rPr lang="en-US" dirty="0"/>
            <a:t>S </a:t>
          </a:r>
          <a:r>
            <a:rPr lang="en-US" dirty="0" err="1"/>
            <a:t>více</a:t>
          </a:r>
          <a:r>
            <a:rPr lang="en-US" dirty="0"/>
            <a:t> </a:t>
          </a:r>
          <a:r>
            <a:rPr lang="en-US" dirty="0" err="1"/>
            <a:t>než</a:t>
          </a:r>
          <a:r>
            <a:rPr lang="en-US" dirty="0"/>
            <a:t> 1,2 </a:t>
          </a:r>
          <a:r>
            <a:rPr lang="en-US" dirty="0" err="1"/>
            <a:t>miliardy</a:t>
          </a:r>
          <a:r>
            <a:rPr lang="en-US" dirty="0"/>
            <a:t> </a:t>
          </a:r>
          <a:r>
            <a:rPr lang="en-US" dirty="0" err="1"/>
            <a:t>aktivních</a:t>
          </a:r>
          <a:r>
            <a:rPr lang="en-US" dirty="0"/>
            <a:t> </a:t>
          </a:r>
          <a:r>
            <a:rPr lang="en-US" dirty="0" err="1"/>
            <a:t>uživatelů</a:t>
          </a:r>
          <a:r>
            <a:rPr lang="en-US" dirty="0"/>
            <a:t> </a:t>
          </a:r>
          <a:r>
            <a:rPr lang="en-US" dirty="0" err="1"/>
            <a:t>měsíčně</a:t>
          </a:r>
          <a:r>
            <a:rPr lang="en-US" dirty="0"/>
            <a:t> </a:t>
          </a:r>
          <a:r>
            <a:rPr lang="en-US" dirty="0" err="1"/>
            <a:t>patří</a:t>
          </a:r>
          <a:r>
            <a:rPr lang="en-US" dirty="0"/>
            <a:t> Instagram </a:t>
          </a:r>
          <a:r>
            <a:rPr lang="en-US" dirty="0" err="1"/>
            <a:t>mezi</a:t>
          </a:r>
          <a:r>
            <a:rPr lang="en-US" dirty="0"/>
            <a:t> </a:t>
          </a:r>
          <a:r>
            <a:rPr lang="en-US" dirty="0" err="1"/>
            <a:t>pátou</a:t>
          </a:r>
          <a:r>
            <a:rPr lang="en-US" dirty="0"/>
            <a:t> </a:t>
          </a:r>
          <a:r>
            <a:rPr lang="en-US" dirty="0" err="1"/>
            <a:t>nejoblíbenější</a:t>
          </a:r>
          <a:r>
            <a:rPr lang="en-US" dirty="0"/>
            <a:t> </a:t>
          </a:r>
          <a:r>
            <a:rPr lang="en-US" dirty="0" err="1"/>
            <a:t>sociální</a:t>
          </a:r>
          <a:r>
            <a:rPr lang="en-US" dirty="0"/>
            <a:t> </a:t>
          </a:r>
          <a:r>
            <a:rPr lang="en-US" dirty="0" err="1"/>
            <a:t>síť</a:t>
          </a:r>
          <a:r>
            <a:rPr lang="en-US" dirty="0"/>
            <a:t> </a:t>
          </a:r>
          <a:r>
            <a:rPr lang="en-US" dirty="0" err="1"/>
            <a:t>na</a:t>
          </a:r>
          <a:r>
            <a:rPr lang="en-US" dirty="0"/>
            <a:t> </a:t>
          </a:r>
          <a:r>
            <a:rPr lang="en-US" dirty="0" err="1"/>
            <a:t>světě</a:t>
          </a:r>
          <a:r>
            <a:rPr lang="en-US" dirty="0"/>
            <a:t> (Statista, 2021)</a:t>
          </a:r>
        </a:p>
      </dgm:t>
    </dgm:pt>
    <dgm:pt modelId="{9DFD3749-51DF-405F-908C-81DC317B9EFA}" type="parTrans" cxnId="{C992BF5C-D12C-498C-A9CF-D6FCC898F2F2}">
      <dgm:prSet/>
      <dgm:spPr/>
      <dgm:t>
        <a:bodyPr/>
        <a:lstStyle/>
        <a:p>
          <a:endParaRPr lang="en-US"/>
        </a:p>
      </dgm:t>
    </dgm:pt>
    <dgm:pt modelId="{D6D497EC-0BDB-4EBB-8416-DB7EF9D0F2FC}" type="sibTrans" cxnId="{C992BF5C-D12C-498C-A9CF-D6FCC898F2F2}">
      <dgm:prSet/>
      <dgm:spPr/>
      <dgm:t>
        <a:bodyPr/>
        <a:lstStyle/>
        <a:p>
          <a:endParaRPr lang="en-US"/>
        </a:p>
      </dgm:t>
    </dgm:pt>
    <dgm:pt modelId="{0162ADBA-AA3F-4875-8C37-189ED364D8F9}">
      <dgm:prSet/>
      <dgm:spPr/>
      <dgm:t>
        <a:bodyPr/>
        <a:lstStyle/>
        <a:p>
          <a:r>
            <a:rPr lang="en-US" dirty="0" err="1"/>
            <a:t>Influenceři</a:t>
          </a:r>
          <a:r>
            <a:rPr lang="en-US" dirty="0"/>
            <a:t> (z </a:t>
          </a:r>
          <a:r>
            <a:rPr lang="en-US" dirty="0" err="1"/>
            <a:t>anglického</a:t>
          </a:r>
          <a:r>
            <a:rPr lang="en-US" dirty="0"/>
            <a:t> </a:t>
          </a:r>
          <a:r>
            <a:rPr lang="en-US" i="1" dirty="0"/>
            <a:t>influence</a:t>
          </a:r>
          <a:r>
            <a:rPr lang="en-US" dirty="0"/>
            <a:t> – </a:t>
          </a:r>
          <a:r>
            <a:rPr lang="en-US" dirty="0" err="1"/>
            <a:t>vliv</a:t>
          </a:r>
          <a:r>
            <a:rPr lang="en-US" dirty="0"/>
            <a:t>) = online celebrity, </a:t>
          </a:r>
          <a:r>
            <a:rPr lang="en-US" dirty="0" err="1"/>
            <a:t>které</a:t>
          </a:r>
          <a:r>
            <a:rPr lang="en-US" dirty="0"/>
            <a:t> </a:t>
          </a:r>
          <a:r>
            <a:rPr lang="en-US" dirty="0" err="1"/>
            <a:t>prostřednictvím</a:t>
          </a:r>
          <a:r>
            <a:rPr lang="en-US" dirty="0"/>
            <a:t> </a:t>
          </a:r>
          <a:r>
            <a:rPr lang="en-US" dirty="0" err="1"/>
            <a:t>sociálních</a:t>
          </a:r>
          <a:r>
            <a:rPr lang="en-US" dirty="0"/>
            <a:t> </a:t>
          </a:r>
          <a:r>
            <a:rPr lang="en-US" dirty="0" err="1"/>
            <a:t>sítí</a:t>
          </a:r>
          <a:r>
            <a:rPr lang="en-US" dirty="0"/>
            <a:t> </a:t>
          </a:r>
          <a:r>
            <a:rPr lang="en-US" dirty="0" err="1"/>
            <a:t>ukazují</a:t>
          </a:r>
          <a:r>
            <a:rPr lang="en-US" dirty="0"/>
            <a:t> </a:t>
          </a:r>
          <a:r>
            <a:rPr lang="en-US" dirty="0" err="1"/>
            <a:t>mnoha</a:t>
          </a:r>
          <a:r>
            <a:rPr lang="en-US" dirty="0"/>
            <a:t> </a:t>
          </a:r>
          <a:r>
            <a:rPr lang="en-US" dirty="0" err="1"/>
            <a:t>sledujícím</a:t>
          </a:r>
          <a:r>
            <a:rPr lang="en-US" dirty="0"/>
            <a:t> </a:t>
          </a:r>
          <a:r>
            <a:rPr lang="en-US" dirty="0" err="1"/>
            <a:t>svůj</a:t>
          </a:r>
          <a:r>
            <a:rPr lang="en-US" dirty="0"/>
            <a:t> </a:t>
          </a:r>
          <a:r>
            <a:rPr lang="en-US" dirty="0" err="1"/>
            <a:t>život</a:t>
          </a:r>
          <a:r>
            <a:rPr lang="en-US" dirty="0"/>
            <a:t> (Chae, 2018) </a:t>
          </a:r>
          <a:r>
            <a:rPr lang="en-US" dirty="0" err="1"/>
            <a:t>nebo</a:t>
          </a:r>
          <a:r>
            <a:rPr lang="en-US" dirty="0"/>
            <a:t> </a:t>
          </a:r>
          <a:r>
            <a:rPr lang="en-US" dirty="0" err="1"/>
            <a:t>mají</a:t>
          </a:r>
          <a:r>
            <a:rPr lang="en-US" dirty="0"/>
            <a:t> </a:t>
          </a:r>
          <a:r>
            <a:rPr lang="en-US" dirty="0" err="1"/>
            <a:t>klíčovou</a:t>
          </a:r>
          <a:r>
            <a:rPr lang="en-US" dirty="0"/>
            <a:t> </a:t>
          </a:r>
          <a:r>
            <a:rPr lang="en-US" dirty="0" err="1"/>
            <a:t>vlastnost</a:t>
          </a:r>
          <a:r>
            <a:rPr lang="en-US" dirty="0"/>
            <a:t> </a:t>
          </a:r>
          <a:r>
            <a:rPr lang="en-US" dirty="0" err="1"/>
            <a:t>šířit</a:t>
          </a:r>
          <a:r>
            <a:rPr lang="en-US" dirty="0"/>
            <a:t> </a:t>
          </a:r>
          <a:r>
            <a:rPr lang="en-US" dirty="0" err="1"/>
            <a:t>informace</a:t>
          </a:r>
          <a:r>
            <a:rPr lang="en-US" dirty="0"/>
            <a:t> a </a:t>
          </a:r>
          <a:r>
            <a:rPr lang="en-US" dirty="0" err="1"/>
            <a:t>ovlivnit</a:t>
          </a:r>
          <a:r>
            <a:rPr lang="en-US" dirty="0"/>
            <a:t> </a:t>
          </a:r>
          <a:r>
            <a:rPr lang="en-US" dirty="0" err="1"/>
            <a:t>názory</a:t>
          </a:r>
          <a:r>
            <a:rPr lang="en-US" dirty="0"/>
            <a:t> </a:t>
          </a:r>
          <a:r>
            <a:rPr lang="en-US" dirty="0" err="1"/>
            <a:t>ostatních</a:t>
          </a:r>
          <a:r>
            <a:rPr lang="en-US" dirty="0"/>
            <a:t> </a:t>
          </a:r>
          <a:r>
            <a:rPr lang="en-US" dirty="0" err="1"/>
            <a:t>uživatelů</a:t>
          </a:r>
          <a:r>
            <a:rPr lang="en-US" dirty="0"/>
            <a:t> </a:t>
          </a:r>
          <a:r>
            <a:rPr lang="en-US" dirty="0" err="1"/>
            <a:t>sociálních</a:t>
          </a:r>
          <a:r>
            <a:rPr lang="en-US" dirty="0"/>
            <a:t> </a:t>
          </a:r>
          <a:r>
            <a:rPr lang="en-US" dirty="0" err="1"/>
            <a:t>sítí</a:t>
          </a:r>
          <a:r>
            <a:rPr lang="en-US" dirty="0"/>
            <a:t> (</a:t>
          </a:r>
          <a:r>
            <a:rPr lang="en-US" dirty="0" err="1"/>
            <a:t>Bodrunova</a:t>
          </a:r>
          <a:r>
            <a:rPr lang="en-US" dirty="0"/>
            <a:t> et al., 2016)</a:t>
          </a:r>
        </a:p>
      </dgm:t>
    </dgm:pt>
    <dgm:pt modelId="{E7B3688B-80C6-4BD3-BA54-758787DBC36B}" type="parTrans" cxnId="{93E1563E-C935-4130-8BEA-55FAF005F454}">
      <dgm:prSet/>
      <dgm:spPr/>
      <dgm:t>
        <a:bodyPr/>
        <a:lstStyle/>
        <a:p>
          <a:endParaRPr lang="en-US"/>
        </a:p>
      </dgm:t>
    </dgm:pt>
    <dgm:pt modelId="{42E7F6DC-F568-4E60-A3FA-1AFFBB27C4DA}" type="sibTrans" cxnId="{93E1563E-C935-4130-8BEA-55FAF005F454}">
      <dgm:prSet/>
      <dgm:spPr/>
      <dgm:t>
        <a:bodyPr/>
        <a:lstStyle/>
        <a:p>
          <a:endParaRPr lang="en-US"/>
        </a:p>
      </dgm:t>
    </dgm:pt>
    <dgm:pt modelId="{179EAE67-1D53-4587-9657-CB954B5E55FF}" type="pres">
      <dgm:prSet presAssocID="{9C21DD3C-4821-477F-B863-CCE5DD73D529}" presName="linear" presStyleCnt="0">
        <dgm:presLayoutVars>
          <dgm:animLvl val="lvl"/>
          <dgm:resizeHandles val="exact"/>
        </dgm:presLayoutVars>
      </dgm:prSet>
      <dgm:spPr/>
    </dgm:pt>
    <dgm:pt modelId="{AF7F3E5F-2436-4E62-83DB-C747DD5C0BFF}" type="pres">
      <dgm:prSet presAssocID="{B5D6D74F-0A33-4B7B-AF97-76BE74550272}" presName="parentText" presStyleLbl="node1" presStyleIdx="0" presStyleCnt="3">
        <dgm:presLayoutVars>
          <dgm:chMax val="0"/>
          <dgm:bulletEnabled val="1"/>
        </dgm:presLayoutVars>
      </dgm:prSet>
      <dgm:spPr/>
    </dgm:pt>
    <dgm:pt modelId="{0B13D43E-D5BB-412E-8C71-82938486F189}" type="pres">
      <dgm:prSet presAssocID="{F13BAE36-1511-4C70-B9C2-1BE5DA026E83}" presName="spacer" presStyleCnt="0"/>
      <dgm:spPr/>
    </dgm:pt>
    <dgm:pt modelId="{6DADEB9F-5C54-4AC9-BA13-F21963C637A2}" type="pres">
      <dgm:prSet presAssocID="{67284734-509D-4D33-8A9E-A7354ED10BDB}" presName="parentText" presStyleLbl="node1" presStyleIdx="1" presStyleCnt="3">
        <dgm:presLayoutVars>
          <dgm:chMax val="0"/>
          <dgm:bulletEnabled val="1"/>
        </dgm:presLayoutVars>
      </dgm:prSet>
      <dgm:spPr/>
    </dgm:pt>
    <dgm:pt modelId="{F59D190E-0D21-4D8D-89F7-5EA5080AC39F}" type="pres">
      <dgm:prSet presAssocID="{D6D497EC-0BDB-4EBB-8416-DB7EF9D0F2FC}" presName="spacer" presStyleCnt="0"/>
      <dgm:spPr/>
    </dgm:pt>
    <dgm:pt modelId="{CEDA4C97-9860-4D68-9DFB-EA5D3525FA86}" type="pres">
      <dgm:prSet presAssocID="{0162ADBA-AA3F-4875-8C37-189ED364D8F9}" presName="parentText" presStyleLbl="node1" presStyleIdx="2" presStyleCnt="3">
        <dgm:presLayoutVars>
          <dgm:chMax val="0"/>
          <dgm:bulletEnabled val="1"/>
        </dgm:presLayoutVars>
      </dgm:prSet>
      <dgm:spPr/>
    </dgm:pt>
  </dgm:ptLst>
  <dgm:cxnLst>
    <dgm:cxn modelId="{F55A3B35-34CC-45FF-BE14-6C3AB3024BE5}" type="presOf" srcId="{0162ADBA-AA3F-4875-8C37-189ED364D8F9}" destId="{CEDA4C97-9860-4D68-9DFB-EA5D3525FA86}" srcOrd="0" destOrd="0" presId="urn:microsoft.com/office/officeart/2005/8/layout/vList2"/>
    <dgm:cxn modelId="{93E1563E-C935-4130-8BEA-55FAF005F454}" srcId="{9C21DD3C-4821-477F-B863-CCE5DD73D529}" destId="{0162ADBA-AA3F-4875-8C37-189ED364D8F9}" srcOrd="2" destOrd="0" parTransId="{E7B3688B-80C6-4BD3-BA54-758787DBC36B}" sibTransId="{42E7F6DC-F568-4E60-A3FA-1AFFBB27C4DA}"/>
    <dgm:cxn modelId="{C992BF5C-D12C-498C-A9CF-D6FCC898F2F2}" srcId="{9C21DD3C-4821-477F-B863-CCE5DD73D529}" destId="{67284734-509D-4D33-8A9E-A7354ED10BDB}" srcOrd="1" destOrd="0" parTransId="{9DFD3749-51DF-405F-908C-81DC317B9EFA}" sibTransId="{D6D497EC-0BDB-4EBB-8416-DB7EF9D0F2FC}"/>
    <dgm:cxn modelId="{CB52814E-F619-4221-95D0-5349C2F741ED}" srcId="{9C21DD3C-4821-477F-B863-CCE5DD73D529}" destId="{B5D6D74F-0A33-4B7B-AF97-76BE74550272}" srcOrd="0" destOrd="0" parTransId="{370D1FC0-90A7-4A17-8CCB-A6069DA1F7D8}" sibTransId="{F13BAE36-1511-4C70-B9C2-1BE5DA026E83}"/>
    <dgm:cxn modelId="{5A346F7D-CD44-4440-8F42-746F9F860D90}" type="presOf" srcId="{9C21DD3C-4821-477F-B863-CCE5DD73D529}" destId="{179EAE67-1D53-4587-9657-CB954B5E55FF}" srcOrd="0" destOrd="0" presId="urn:microsoft.com/office/officeart/2005/8/layout/vList2"/>
    <dgm:cxn modelId="{99E6F484-3EB9-4CF9-AED6-C93FBB421CDD}" type="presOf" srcId="{B5D6D74F-0A33-4B7B-AF97-76BE74550272}" destId="{AF7F3E5F-2436-4E62-83DB-C747DD5C0BFF}" srcOrd="0" destOrd="0" presId="urn:microsoft.com/office/officeart/2005/8/layout/vList2"/>
    <dgm:cxn modelId="{FFAFF7C1-006C-452F-B49F-3BF43DDB577C}" type="presOf" srcId="{67284734-509D-4D33-8A9E-A7354ED10BDB}" destId="{6DADEB9F-5C54-4AC9-BA13-F21963C637A2}" srcOrd="0" destOrd="0" presId="urn:microsoft.com/office/officeart/2005/8/layout/vList2"/>
    <dgm:cxn modelId="{4CE55E2C-DF06-4C11-A5C4-0E54A86AD59E}" type="presParOf" srcId="{179EAE67-1D53-4587-9657-CB954B5E55FF}" destId="{AF7F3E5F-2436-4E62-83DB-C747DD5C0BFF}" srcOrd="0" destOrd="0" presId="urn:microsoft.com/office/officeart/2005/8/layout/vList2"/>
    <dgm:cxn modelId="{3F88F222-FC4A-4D9A-9368-DF967EDF0AED}" type="presParOf" srcId="{179EAE67-1D53-4587-9657-CB954B5E55FF}" destId="{0B13D43E-D5BB-412E-8C71-82938486F189}" srcOrd="1" destOrd="0" presId="urn:microsoft.com/office/officeart/2005/8/layout/vList2"/>
    <dgm:cxn modelId="{54E1BB6D-9353-446F-9AE5-DFCE18CA6493}" type="presParOf" srcId="{179EAE67-1D53-4587-9657-CB954B5E55FF}" destId="{6DADEB9F-5C54-4AC9-BA13-F21963C637A2}" srcOrd="2" destOrd="0" presId="urn:microsoft.com/office/officeart/2005/8/layout/vList2"/>
    <dgm:cxn modelId="{3B65D1B9-9805-4B80-AD13-7BD03690F19A}" type="presParOf" srcId="{179EAE67-1D53-4587-9657-CB954B5E55FF}" destId="{F59D190E-0D21-4D8D-89F7-5EA5080AC39F}" srcOrd="3" destOrd="0" presId="urn:microsoft.com/office/officeart/2005/8/layout/vList2"/>
    <dgm:cxn modelId="{21B57FB4-7F3E-4498-A13B-373F0573921D}" type="presParOf" srcId="{179EAE67-1D53-4587-9657-CB954B5E55FF}" destId="{CEDA4C97-9860-4D68-9DFB-EA5D3525FA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D90DD-7A93-4E73-B418-1042FB2113ED}" type="doc">
      <dgm:prSet loTypeId="urn:microsoft.com/office/officeart/2005/8/layout/default#1" loCatId="list" qsTypeId="urn:microsoft.com/office/officeart/2005/8/quickstyle/simple5" qsCatId="simple" csTypeId="urn:microsoft.com/office/officeart/2005/8/colors/colorful1#1" csCatId="colorful"/>
      <dgm:spPr/>
      <dgm:t>
        <a:bodyPr/>
        <a:lstStyle/>
        <a:p>
          <a:endParaRPr lang="en-US"/>
        </a:p>
      </dgm:t>
    </dgm:pt>
    <dgm:pt modelId="{A0027AC5-7FE5-417F-9918-3293373F434E}">
      <dgm:prSet/>
      <dgm:spPr/>
      <dgm:t>
        <a:bodyPr/>
        <a:lstStyle/>
        <a:p>
          <a:r>
            <a:rPr lang="cs-CZ"/>
            <a:t>Integrativní průzkum čtyř zdrojů literatury z období let 2015-2020</a:t>
          </a:r>
          <a:endParaRPr lang="en-US"/>
        </a:p>
      </dgm:t>
    </dgm:pt>
    <dgm:pt modelId="{401DE87A-E07C-42D1-9FD2-A06EE382279D}" type="parTrans" cxnId="{044B736B-C431-43F4-95FB-24E7EE00D5F7}">
      <dgm:prSet/>
      <dgm:spPr/>
      <dgm:t>
        <a:bodyPr/>
        <a:lstStyle/>
        <a:p>
          <a:endParaRPr lang="en-US"/>
        </a:p>
      </dgm:t>
    </dgm:pt>
    <dgm:pt modelId="{355543F2-9AFC-46B9-B1CF-BC821738FDB9}" type="sibTrans" cxnId="{044B736B-C431-43F4-95FB-24E7EE00D5F7}">
      <dgm:prSet/>
      <dgm:spPr/>
      <dgm:t>
        <a:bodyPr/>
        <a:lstStyle/>
        <a:p>
          <a:endParaRPr lang="en-US"/>
        </a:p>
      </dgm:t>
    </dgm:pt>
    <dgm:pt modelId="{EC5384A1-D209-4FFA-8AB3-2AEEAC195806}">
      <dgm:prSet/>
      <dgm:spPr/>
      <dgm:t>
        <a:bodyPr/>
        <a:lstStyle/>
        <a:p>
          <a:pPr rtl="0"/>
          <a:r>
            <a:rPr lang="cs-CZ"/>
            <a:t>Zdroj: Google </a:t>
          </a:r>
          <a:r>
            <a:rPr lang="cs-CZ" err="1"/>
            <a:t>Scholar</a:t>
          </a:r>
          <a:r>
            <a:rPr lang="cs-CZ">
              <a:latin typeface="Gill Sans Nova"/>
            </a:rPr>
            <a:t> </a:t>
          </a:r>
          <a:endParaRPr lang="en-US"/>
        </a:p>
      </dgm:t>
    </dgm:pt>
    <dgm:pt modelId="{EDDFF4B8-FA5A-4A49-9865-B6CA4D6E3900}" type="parTrans" cxnId="{9CE17290-A12B-4DAC-930B-BA458C42B383}">
      <dgm:prSet/>
      <dgm:spPr/>
      <dgm:t>
        <a:bodyPr/>
        <a:lstStyle/>
        <a:p>
          <a:endParaRPr lang="en-US"/>
        </a:p>
      </dgm:t>
    </dgm:pt>
    <dgm:pt modelId="{EA1480E3-56E1-449E-8A5C-632DADC91EE6}" type="sibTrans" cxnId="{9CE17290-A12B-4DAC-930B-BA458C42B383}">
      <dgm:prSet/>
      <dgm:spPr/>
      <dgm:t>
        <a:bodyPr/>
        <a:lstStyle/>
        <a:p>
          <a:endParaRPr lang="en-US"/>
        </a:p>
      </dgm:t>
    </dgm:pt>
    <dgm:pt modelId="{13D3A63A-8CF7-4314-8277-00F798F7AE76}">
      <dgm:prSet/>
      <dgm:spPr/>
      <dgm:t>
        <a:bodyPr/>
        <a:lstStyle/>
        <a:p>
          <a:r>
            <a:rPr lang="cs-CZ"/>
            <a:t>Použité klíčové výrazy: „</a:t>
          </a:r>
          <a:r>
            <a:rPr lang="cs-CZ" err="1"/>
            <a:t>instagram</a:t>
          </a:r>
          <a:r>
            <a:rPr lang="cs-CZ"/>
            <a:t> and </a:t>
          </a:r>
          <a:r>
            <a:rPr lang="cs-CZ" err="1"/>
            <a:t>self-esteem</a:t>
          </a:r>
          <a:r>
            <a:rPr lang="cs-CZ"/>
            <a:t> in </a:t>
          </a:r>
          <a:r>
            <a:rPr lang="cs-CZ" err="1"/>
            <a:t>women</a:t>
          </a:r>
          <a:r>
            <a:rPr lang="cs-CZ"/>
            <a:t>“, „</a:t>
          </a:r>
          <a:r>
            <a:rPr lang="cs-CZ" err="1"/>
            <a:t>instagram</a:t>
          </a:r>
          <a:r>
            <a:rPr lang="cs-CZ"/>
            <a:t> </a:t>
          </a:r>
          <a:r>
            <a:rPr lang="cs-CZ" err="1"/>
            <a:t>influencers</a:t>
          </a:r>
          <a:r>
            <a:rPr lang="cs-CZ"/>
            <a:t> and </a:t>
          </a:r>
          <a:r>
            <a:rPr lang="cs-CZ" err="1"/>
            <a:t>social</a:t>
          </a:r>
          <a:r>
            <a:rPr lang="cs-CZ"/>
            <a:t> </a:t>
          </a:r>
          <a:r>
            <a:rPr lang="cs-CZ" err="1"/>
            <a:t>comparison</a:t>
          </a:r>
          <a:r>
            <a:rPr lang="cs-CZ"/>
            <a:t>“, Instagram, </a:t>
          </a:r>
          <a:r>
            <a:rPr lang="cs-CZ" err="1"/>
            <a:t>social</a:t>
          </a:r>
          <a:r>
            <a:rPr lang="cs-CZ"/>
            <a:t> </a:t>
          </a:r>
          <a:r>
            <a:rPr lang="cs-CZ" err="1"/>
            <a:t>sites</a:t>
          </a:r>
          <a:endParaRPr lang="en-US" err="1"/>
        </a:p>
      </dgm:t>
    </dgm:pt>
    <dgm:pt modelId="{7AF6999C-049E-47F1-831F-49EAF226ABFB}" type="parTrans" cxnId="{3BA7C5CC-05FA-4423-8CD1-B0F6F834E320}">
      <dgm:prSet/>
      <dgm:spPr/>
      <dgm:t>
        <a:bodyPr/>
        <a:lstStyle/>
        <a:p>
          <a:endParaRPr lang="en-US"/>
        </a:p>
      </dgm:t>
    </dgm:pt>
    <dgm:pt modelId="{F4C06CB5-99FB-4840-815C-B7A8E1536501}" type="sibTrans" cxnId="{3BA7C5CC-05FA-4423-8CD1-B0F6F834E320}">
      <dgm:prSet/>
      <dgm:spPr/>
      <dgm:t>
        <a:bodyPr/>
        <a:lstStyle/>
        <a:p>
          <a:endParaRPr lang="en-US"/>
        </a:p>
      </dgm:t>
    </dgm:pt>
    <dgm:pt modelId="{270544E6-A002-4767-95BD-F931796C786E}">
      <dgm:prSet/>
      <dgm:spPr/>
      <dgm:t>
        <a:bodyPr/>
        <a:lstStyle/>
        <a:p>
          <a:r>
            <a:rPr lang="cs-CZ"/>
            <a:t>Tematická struktura rešerše </a:t>
          </a:r>
          <a:endParaRPr lang="en-US"/>
        </a:p>
      </dgm:t>
    </dgm:pt>
    <dgm:pt modelId="{631C6175-64F6-4C08-9EE5-1C7F4A497469}" type="parTrans" cxnId="{3DC5C8B4-64A2-438C-8EFA-C38BD9B81D92}">
      <dgm:prSet/>
      <dgm:spPr/>
      <dgm:t>
        <a:bodyPr/>
        <a:lstStyle/>
        <a:p>
          <a:endParaRPr lang="en-US"/>
        </a:p>
      </dgm:t>
    </dgm:pt>
    <dgm:pt modelId="{DB6F0E9B-FB15-4E47-8068-3AA9484148CF}" type="sibTrans" cxnId="{3DC5C8B4-64A2-438C-8EFA-C38BD9B81D92}">
      <dgm:prSet/>
      <dgm:spPr/>
      <dgm:t>
        <a:bodyPr/>
        <a:lstStyle/>
        <a:p>
          <a:endParaRPr lang="en-US"/>
        </a:p>
      </dgm:t>
    </dgm:pt>
    <dgm:pt modelId="{C57B867F-A345-4011-92F6-8223B761BDD8}" type="pres">
      <dgm:prSet presAssocID="{DC6D90DD-7A93-4E73-B418-1042FB2113ED}" presName="diagram" presStyleCnt="0">
        <dgm:presLayoutVars>
          <dgm:dir/>
          <dgm:resizeHandles val="exact"/>
        </dgm:presLayoutVars>
      </dgm:prSet>
      <dgm:spPr/>
    </dgm:pt>
    <dgm:pt modelId="{423F1580-E694-4866-AFED-E2D0174E97AF}" type="pres">
      <dgm:prSet presAssocID="{A0027AC5-7FE5-417F-9918-3293373F434E}" presName="node" presStyleLbl="node1" presStyleIdx="0" presStyleCnt="4">
        <dgm:presLayoutVars>
          <dgm:bulletEnabled val="1"/>
        </dgm:presLayoutVars>
      </dgm:prSet>
      <dgm:spPr/>
    </dgm:pt>
    <dgm:pt modelId="{2421D6F3-C9B6-4DEC-AC57-2D7215182517}" type="pres">
      <dgm:prSet presAssocID="{355543F2-9AFC-46B9-B1CF-BC821738FDB9}" presName="sibTrans" presStyleCnt="0"/>
      <dgm:spPr/>
    </dgm:pt>
    <dgm:pt modelId="{38CFD794-6D87-4F94-A0FE-F09E74A7F865}" type="pres">
      <dgm:prSet presAssocID="{EC5384A1-D209-4FFA-8AB3-2AEEAC195806}" presName="node" presStyleLbl="node1" presStyleIdx="1" presStyleCnt="4">
        <dgm:presLayoutVars>
          <dgm:bulletEnabled val="1"/>
        </dgm:presLayoutVars>
      </dgm:prSet>
      <dgm:spPr/>
    </dgm:pt>
    <dgm:pt modelId="{5F19EE44-B074-438B-9A0A-F93A51F6D2A6}" type="pres">
      <dgm:prSet presAssocID="{EA1480E3-56E1-449E-8A5C-632DADC91EE6}" presName="sibTrans" presStyleCnt="0"/>
      <dgm:spPr/>
    </dgm:pt>
    <dgm:pt modelId="{15E6D207-EBCF-4A53-84C0-6FE1446A8405}" type="pres">
      <dgm:prSet presAssocID="{13D3A63A-8CF7-4314-8277-00F798F7AE76}" presName="node" presStyleLbl="node1" presStyleIdx="2" presStyleCnt="4">
        <dgm:presLayoutVars>
          <dgm:bulletEnabled val="1"/>
        </dgm:presLayoutVars>
      </dgm:prSet>
      <dgm:spPr/>
    </dgm:pt>
    <dgm:pt modelId="{28279B63-0440-4908-A5FF-D94B41A2AF9F}" type="pres">
      <dgm:prSet presAssocID="{F4C06CB5-99FB-4840-815C-B7A8E1536501}" presName="sibTrans" presStyleCnt="0"/>
      <dgm:spPr/>
    </dgm:pt>
    <dgm:pt modelId="{7B97A252-B7A1-46C0-8BBD-F3ABE7A3B937}" type="pres">
      <dgm:prSet presAssocID="{270544E6-A002-4767-95BD-F931796C786E}" presName="node" presStyleLbl="node1" presStyleIdx="3" presStyleCnt="4">
        <dgm:presLayoutVars>
          <dgm:bulletEnabled val="1"/>
        </dgm:presLayoutVars>
      </dgm:prSet>
      <dgm:spPr/>
    </dgm:pt>
  </dgm:ptLst>
  <dgm:cxnLst>
    <dgm:cxn modelId="{03992E17-0B9F-4F8A-A0EF-F62CABD17D59}" type="presOf" srcId="{13D3A63A-8CF7-4314-8277-00F798F7AE76}" destId="{15E6D207-EBCF-4A53-84C0-6FE1446A8405}" srcOrd="0" destOrd="0" presId="urn:microsoft.com/office/officeart/2005/8/layout/default#1"/>
    <dgm:cxn modelId="{9310FB2F-62A9-4B59-AA04-9615609F2DBB}" type="presOf" srcId="{DC6D90DD-7A93-4E73-B418-1042FB2113ED}" destId="{C57B867F-A345-4011-92F6-8223B761BDD8}" srcOrd="0" destOrd="0" presId="urn:microsoft.com/office/officeart/2005/8/layout/default#1"/>
    <dgm:cxn modelId="{044B736B-C431-43F4-95FB-24E7EE00D5F7}" srcId="{DC6D90DD-7A93-4E73-B418-1042FB2113ED}" destId="{A0027AC5-7FE5-417F-9918-3293373F434E}" srcOrd="0" destOrd="0" parTransId="{401DE87A-E07C-42D1-9FD2-A06EE382279D}" sibTransId="{355543F2-9AFC-46B9-B1CF-BC821738FDB9}"/>
    <dgm:cxn modelId="{A096BA52-852D-4DBF-AE3C-1973A59AEA85}" type="presOf" srcId="{270544E6-A002-4767-95BD-F931796C786E}" destId="{7B97A252-B7A1-46C0-8BBD-F3ABE7A3B937}" srcOrd="0" destOrd="0" presId="urn:microsoft.com/office/officeart/2005/8/layout/default#1"/>
    <dgm:cxn modelId="{9CE17290-A12B-4DAC-930B-BA458C42B383}" srcId="{DC6D90DD-7A93-4E73-B418-1042FB2113ED}" destId="{EC5384A1-D209-4FFA-8AB3-2AEEAC195806}" srcOrd="1" destOrd="0" parTransId="{EDDFF4B8-FA5A-4A49-9865-B6CA4D6E3900}" sibTransId="{EA1480E3-56E1-449E-8A5C-632DADC91EE6}"/>
    <dgm:cxn modelId="{D1E288A9-3C7B-4FED-8BF8-3A37365485DA}" type="presOf" srcId="{A0027AC5-7FE5-417F-9918-3293373F434E}" destId="{423F1580-E694-4866-AFED-E2D0174E97AF}" srcOrd="0" destOrd="0" presId="urn:microsoft.com/office/officeart/2005/8/layout/default#1"/>
    <dgm:cxn modelId="{3DC5C8B4-64A2-438C-8EFA-C38BD9B81D92}" srcId="{DC6D90DD-7A93-4E73-B418-1042FB2113ED}" destId="{270544E6-A002-4767-95BD-F931796C786E}" srcOrd="3" destOrd="0" parTransId="{631C6175-64F6-4C08-9EE5-1C7F4A497469}" sibTransId="{DB6F0E9B-FB15-4E47-8068-3AA9484148CF}"/>
    <dgm:cxn modelId="{3BA7C5CC-05FA-4423-8CD1-B0F6F834E320}" srcId="{DC6D90DD-7A93-4E73-B418-1042FB2113ED}" destId="{13D3A63A-8CF7-4314-8277-00F798F7AE76}" srcOrd="2" destOrd="0" parTransId="{7AF6999C-049E-47F1-831F-49EAF226ABFB}" sibTransId="{F4C06CB5-99FB-4840-815C-B7A8E1536501}"/>
    <dgm:cxn modelId="{C2C8C3D3-8FC3-4364-9B28-BF1732646BAE}" type="presOf" srcId="{EC5384A1-D209-4FFA-8AB3-2AEEAC195806}" destId="{38CFD794-6D87-4F94-A0FE-F09E74A7F865}" srcOrd="0" destOrd="0" presId="urn:microsoft.com/office/officeart/2005/8/layout/default#1"/>
    <dgm:cxn modelId="{BBDC22CA-EBE0-4592-B612-D9C0167DBB56}" type="presParOf" srcId="{C57B867F-A345-4011-92F6-8223B761BDD8}" destId="{423F1580-E694-4866-AFED-E2D0174E97AF}" srcOrd="0" destOrd="0" presId="urn:microsoft.com/office/officeart/2005/8/layout/default#1"/>
    <dgm:cxn modelId="{2C9E0FAB-5EEE-4610-9627-41923519BAE0}" type="presParOf" srcId="{C57B867F-A345-4011-92F6-8223B761BDD8}" destId="{2421D6F3-C9B6-4DEC-AC57-2D7215182517}" srcOrd="1" destOrd="0" presId="urn:microsoft.com/office/officeart/2005/8/layout/default#1"/>
    <dgm:cxn modelId="{99E0A256-6516-4377-B6F8-8B2CF714662D}" type="presParOf" srcId="{C57B867F-A345-4011-92F6-8223B761BDD8}" destId="{38CFD794-6D87-4F94-A0FE-F09E74A7F865}" srcOrd="2" destOrd="0" presId="urn:microsoft.com/office/officeart/2005/8/layout/default#1"/>
    <dgm:cxn modelId="{D9BBB404-05AC-475E-B8F5-A8C3E310D202}" type="presParOf" srcId="{C57B867F-A345-4011-92F6-8223B761BDD8}" destId="{5F19EE44-B074-438B-9A0A-F93A51F6D2A6}" srcOrd="3" destOrd="0" presId="urn:microsoft.com/office/officeart/2005/8/layout/default#1"/>
    <dgm:cxn modelId="{298A9056-1D02-4815-835E-AC8D221F90BF}" type="presParOf" srcId="{C57B867F-A345-4011-92F6-8223B761BDD8}" destId="{15E6D207-EBCF-4A53-84C0-6FE1446A8405}" srcOrd="4" destOrd="0" presId="urn:microsoft.com/office/officeart/2005/8/layout/default#1"/>
    <dgm:cxn modelId="{046FE44F-26EC-4070-8247-F784565D90A5}" type="presParOf" srcId="{C57B867F-A345-4011-92F6-8223B761BDD8}" destId="{28279B63-0440-4908-A5FF-D94B41A2AF9F}" srcOrd="5" destOrd="0" presId="urn:microsoft.com/office/officeart/2005/8/layout/default#1"/>
    <dgm:cxn modelId="{6D4C6215-8576-4B48-9B1B-49976B0F5625}" type="presParOf" srcId="{C57B867F-A345-4011-92F6-8223B761BDD8}" destId="{7B97A252-B7A1-46C0-8BBD-F3ABE7A3B937}"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FA82E3-EAC9-4342-A28A-96B8F059B520}" type="doc">
      <dgm:prSet loTypeId="urn:microsoft.com/office/officeart/2005/8/layout/vList2" loCatId="list" qsTypeId="urn:microsoft.com/office/officeart/2005/8/quickstyle/simple5" qsCatId="simple" csTypeId="urn:microsoft.com/office/officeart/2005/8/colors/accent0_2" csCatId="mainScheme"/>
      <dgm:spPr/>
      <dgm:t>
        <a:bodyPr/>
        <a:lstStyle/>
        <a:p>
          <a:endParaRPr lang="en-US"/>
        </a:p>
      </dgm:t>
    </dgm:pt>
    <dgm:pt modelId="{5D2067DE-9A63-4EED-B336-AC2903FF82B6}">
      <dgm:prSet/>
      <dgm:spPr/>
      <dgm:t>
        <a:bodyPr/>
        <a:lstStyle/>
        <a:p>
          <a:r>
            <a:rPr lang="cs-CZ" dirty="0"/>
            <a:t>První ze čtyř analyzovaných výzkumných prací dokládá, že používání  Instagramu má negativní vliv na osobní pohodu právě pro ty jedince, kteří sledují více lidí, co neznají osobně (Lup et al., 2015)</a:t>
          </a:r>
          <a:endParaRPr lang="en-US" dirty="0"/>
        </a:p>
      </dgm:t>
    </dgm:pt>
    <dgm:pt modelId="{58167569-8838-4253-9B8B-25AC4EA6C6F5}" type="parTrans" cxnId="{F63680F7-F9F8-4CDF-A296-A62D00D22CF7}">
      <dgm:prSet/>
      <dgm:spPr/>
      <dgm:t>
        <a:bodyPr/>
        <a:lstStyle/>
        <a:p>
          <a:endParaRPr lang="en-US"/>
        </a:p>
      </dgm:t>
    </dgm:pt>
    <dgm:pt modelId="{F91CBA0B-A512-411C-A15C-C79E244C8734}" type="sibTrans" cxnId="{F63680F7-F9F8-4CDF-A296-A62D00D22CF7}">
      <dgm:prSet/>
      <dgm:spPr/>
      <dgm:t>
        <a:bodyPr/>
        <a:lstStyle/>
        <a:p>
          <a:endParaRPr lang="en-US"/>
        </a:p>
      </dgm:t>
    </dgm:pt>
    <dgm:pt modelId="{87E31C62-3C5D-4CB2-AA7E-EF52F7C5D22D}">
      <dgm:prSet/>
      <dgm:spPr/>
      <dgm:t>
        <a:bodyPr/>
        <a:lstStyle/>
        <a:p>
          <a:r>
            <a:rPr lang="cs-CZ" dirty="0"/>
            <a:t>Druhá práce neprokázala přímou souvislost mezi sledováním </a:t>
          </a:r>
          <a:r>
            <a:rPr lang="cs-CZ" dirty="0" err="1"/>
            <a:t>influencerů</a:t>
          </a:r>
          <a:r>
            <a:rPr lang="cs-CZ" dirty="0"/>
            <a:t> na Instagramu a nízkým sebehodnocením u žen (</a:t>
          </a:r>
          <a:r>
            <a:rPr lang="cs-CZ" dirty="0" err="1"/>
            <a:t>Dion</a:t>
          </a:r>
          <a:r>
            <a:rPr lang="cs-CZ" dirty="0"/>
            <a:t>, 2016)</a:t>
          </a:r>
          <a:endParaRPr lang="en-US" dirty="0"/>
        </a:p>
      </dgm:t>
    </dgm:pt>
    <dgm:pt modelId="{BEB0C861-9E67-4E35-A1A6-18EDA90591D0}" type="parTrans" cxnId="{02003EF4-6E91-4D83-8AC7-824FAEA88B8E}">
      <dgm:prSet/>
      <dgm:spPr/>
      <dgm:t>
        <a:bodyPr/>
        <a:lstStyle/>
        <a:p>
          <a:endParaRPr lang="en-US"/>
        </a:p>
      </dgm:t>
    </dgm:pt>
    <dgm:pt modelId="{F2541231-BB65-4486-9EE5-E8F564941CF2}" type="sibTrans" cxnId="{02003EF4-6E91-4D83-8AC7-824FAEA88B8E}">
      <dgm:prSet/>
      <dgm:spPr/>
      <dgm:t>
        <a:bodyPr/>
        <a:lstStyle/>
        <a:p>
          <a:endParaRPr lang="en-US"/>
        </a:p>
      </dgm:t>
    </dgm:pt>
    <dgm:pt modelId="{94BD604C-168F-455D-BB5F-876433FD0880}">
      <dgm:prSet/>
      <dgm:spPr/>
      <dgm:t>
        <a:bodyPr/>
        <a:lstStyle/>
        <a:p>
          <a:r>
            <a:rPr lang="cs-CZ" dirty="0"/>
            <a:t>Zbylé dvě studie potvrdily snížení sebehodnocení v důsledku sociálního porovnávání v rámci sociální sítě Instagram (</a:t>
          </a:r>
          <a:r>
            <a:rPr lang="cs-CZ" dirty="0" err="1"/>
            <a:t>Jiang</a:t>
          </a:r>
          <a:r>
            <a:rPr lang="cs-CZ" dirty="0"/>
            <a:t> &amp; </a:t>
          </a:r>
          <a:r>
            <a:rPr lang="cs-CZ" dirty="0" err="1"/>
            <a:t>Ngien</a:t>
          </a:r>
          <a:r>
            <a:rPr lang="cs-CZ" dirty="0"/>
            <a:t>, 2018 a Bauer, 2020) </a:t>
          </a:r>
          <a:endParaRPr lang="en-US" dirty="0"/>
        </a:p>
      </dgm:t>
    </dgm:pt>
    <dgm:pt modelId="{35EC875C-BEA9-450B-A384-4583DD044CD1}" type="parTrans" cxnId="{F6F9A400-499D-42FB-895E-82AFD65CD7B9}">
      <dgm:prSet/>
      <dgm:spPr/>
      <dgm:t>
        <a:bodyPr/>
        <a:lstStyle/>
        <a:p>
          <a:endParaRPr lang="en-US"/>
        </a:p>
      </dgm:t>
    </dgm:pt>
    <dgm:pt modelId="{D06CB887-72B7-4B3D-AAD1-DF778D6F60B3}" type="sibTrans" cxnId="{F6F9A400-499D-42FB-895E-82AFD65CD7B9}">
      <dgm:prSet/>
      <dgm:spPr/>
      <dgm:t>
        <a:bodyPr/>
        <a:lstStyle/>
        <a:p>
          <a:endParaRPr lang="en-US"/>
        </a:p>
      </dgm:t>
    </dgm:pt>
    <dgm:pt modelId="{029B2309-7A6B-4D13-90BF-D257A9BBABFA}" type="pres">
      <dgm:prSet presAssocID="{2FFA82E3-EAC9-4342-A28A-96B8F059B520}" presName="linear" presStyleCnt="0">
        <dgm:presLayoutVars>
          <dgm:animLvl val="lvl"/>
          <dgm:resizeHandles val="exact"/>
        </dgm:presLayoutVars>
      </dgm:prSet>
      <dgm:spPr/>
    </dgm:pt>
    <dgm:pt modelId="{2CF331C6-C636-4F31-ABC8-E433CF7BA488}" type="pres">
      <dgm:prSet presAssocID="{5D2067DE-9A63-4EED-B336-AC2903FF82B6}" presName="parentText" presStyleLbl="node1" presStyleIdx="0" presStyleCnt="3">
        <dgm:presLayoutVars>
          <dgm:chMax val="0"/>
          <dgm:bulletEnabled val="1"/>
        </dgm:presLayoutVars>
      </dgm:prSet>
      <dgm:spPr/>
    </dgm:pt>
    <dgm:pt modelId="{3FD21F93-2820-421F-8889-19286B0FE13F}" type="pres">
      <dgm:prSet presAssocID="{F91CBA0B-A512-411C-A15C-C79E244C8734}" presName="spacer" presStyleCnt="0"/>
      <dgm:spPr/>
    </dgm:pt>
    <dgm:pt modelId="{075C71D7-2F42-4601-9F3C-ED1E45CE00C2}" type="pres">
      <dgm:prSet presAssocID="{87E31C62-3C5D-4CB2-AA7E-EF52F7C5D22D}" presName="parentText" presStyleLbl="node1" presStyleIdx="1" presStyleCnt="3">
        <dgm:presLayoutVars>
          <dgm:chMax val="0"/>
          <dgm:bulletEnabled val="1"/>
        </dgm:presLayoutVars>
      </dgm:prSet>
      <dgm:spPr/>
    </dgm:pt>
    <dgm:pt modelId="{2A520184-70C5-4161-B1F7-ABD935D2B8C3}" type="pres">
      <dgm:prSet presAssocID="{F2541231-BB65-4486-9EE5-E8F564941CF2}" presName="spacer" presStyleCnt="0"/>
      <dgm:spPr/>
    </dgm:pt>
    <dgm:pt modelId="{39E4881A-1A6F-44A8-83BF-62421E6E8310}" type="pres">
      <dgm:prSet presAssocID="{94BD604C-168F-455D-BB5F-876433FD0880}" presName="parentText" presStyleLbl="node1" presStyleIdx="2" presStyleCnt="3">
        <dgm:presLayoutVars>
          <dgm:chMax val="0"/>
          <dgm:bulletEnabled val="1"/>
        </dgm:presLayoutVars>
      </dgm:prSet>
      <dgm:spPr/>
    </dgm:pt>
  </dgm:ptLst>
  <dgm:cxnLst>
    <dgm:cxn modelId="{F6F9A400-499D-42FB-895E-82AFD65CD7B9}" srcId="{2FFA82E3-EAC9-4342-A28A-96B8F059B520}" destId="{94BD604C-168F-455D-BB5F-876433FD0880}" srcOrd="2" destOrd="0" parTransId="{35EC875C-BEA9-450B-A384-4583DD044CD1}" sibTransId="{D06CB887-72B7-4B3D-AAD1-DF778D6F60B3}"/>
    <dgm:cxn modelId="{AECC0C68-E8E5-488F-9F39-1956B18F1851}" type="presOf" srcId="{87E31C62-3C5D-4CB2-AA7E-EF52F7C5D22D}" destId="{075C71D7-2F42-4601-9F3C-ED1E45CE00C2}" srcOrd="0" destOrd="0" presId="urn:microsoft.com/office/officeart/2005/8/layout/vList2"/>
    <dgm:cxn modelId="{D7050D6D-9CEF-4C82-8D2C-4F57106C1B56}" type="presOf" srcId="{94BD604C-168F-455D-BB5F-876433FD0880}" destId="{39E4881A-1A6F-44A8-83BF-62421E6E8310}" srcOrd="0" destOrd="0" presId="urn:microsoft.com/office/officeart/2005/8/layout/vList2"/>
    <dgm:cxn modelId="{AB04597A-758E-424F-A353-F4A7BF3BD610}" type="presOf" srcId="{5D2067DE-9A63-4EED-B336-AC2903FF82B6}" destId="{2CF331C6-C636-4F31-ABC8-E433CF7BA488}" srcOrd="0" destOrd="0" presId="urn:microsoft.com/office/officeart/2005/8/layout/vList2"/>
    <dgm:cxn modelId="{C28B50A9-7F2A-40E6-83DF-4B652879EFDF}" type="presOf" srcId="{2FFA82E3-EAC9-4342-A28A-96B8F059B520}" destId="{029B2309-7A6B-4D13-90BF-D257A9BBABFA}" srcOrd="0" destOrd="0" presId="urn:microsoft.com/office/officeart/2005/8/layout/vList2"/>
    <dgm:cxn modelId="{02003EF4-6E91-4D83-8AC7-824FAEA88B8E}" srcId="{2FFA82E3-EAC9-4342-A28A-96B8F059B520}" destId="{87E31C62-3C5D-4CB2-AA7E-EF52F7C5D22D}" srcOrd="1" destOrd="0" parTransId="{BEB0C861-9E67-4E35-A1A6-18EDA90591D0}" sibTransId="{F2541231-BB65-4486-9EE5-E8F564941CF2}"/>
    <dgm:cxn modelId="{F63680F7-F9F8-4CDF-A296-A62D00D22CF7}" srcId="{2FFA82E3-EAC9-4342-A28A-96B8F059B520}" destId="{5D2067DE-9A63-4EED-B336-AC2903FF82B6}" srcOrd="0" destOrd="0" parTransId="{58167569-8838-4253-9B8B-25AC4EA6C6F5}" sibTransId="{F91CBA0B-A512-411C-A15C-C79E244C8734}"/>
    <dgm:cxn modelId="{4051D99E-396E-4F1F-8A41-78E1E8C4471D}" type="presParOf" srcId="{029B2309-7A6B-4D13-90BF-D257A9BBABFA}" destId="{2CF331C6-C636-4F31-ABC8-E433CF7BA488}" srcOrd="0" destOrd="0" presId="urn:microsoft.com/office/officeart/2005/8/layout/vList2"/>
    <dgm:cxn modelId="{398C01C9-74CE-4733-ADCA-55829EAF719D}" type="presParOf" srcId="{029B2309-7A6B-4D13-90BF-D257A9BBABFA}" destId="{3FD21F93-2820-421F-8889-19286B0FE13F}" srcOrd="1" destOrd="0" presId="urn:microsoft.com/office/officeart/2005/8/layout/vList2"/>
    <dgm:cxn modelId="{221478DE-B7D5-414A-9C3A-52B297B230B2}" type="presParOf" srcId="{029B2309-7A6B-4D13-90BF-D257A9BBABFA}" destId="{075C71D7-2F42-4601-9F3C-ED1E45CE00C2}" srcOrd="2" destOrd="0" presId="urn:microsoft.com/office/officeart/2005/8/layout/vList2"/>
    <dgm:cxn modelId="{4436A899-2CCA-4A18-A0EB-CF1523939C71}" type="presParOf" srcId="{029B2309-7A6B-4D13-90BF-D257A9BBABFA}" destId="{2A520184-70C5-4161-B1F7-ABD935D2B8C3}" srcOrd="3" destOrd="0" presId="urn:microsoft.com/office/officeart/2005/8/layout/vList2"/>
    <dgm:cxn modelId="{90B6BE42-3F9E-45BE-9F06-6FADC3D0F2A6}" type="presParOf" srcId="{029B2309-7A6B-4D13-90BF-D257A9BBABFA}" destId="{39E4881A-1A6F-44A8-83BF-62421E6E831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6D14B-85FD-4ADB-A2A2-EDDE8A3C471D}">
      <dsp:nvSpPr>
        <dsp:cNvPr id="0" name=""/>
        <dsp:cNvSpPr/>
      </dsp:nvSpPr>
      <dsp:spPr>
        <a:xfrm>
          <a:off x="0" y="122969"/>
          <a:ext cx="6190412" cy="7335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cs-CZ" sz="1900" kern="1200">
              <a:latin typeface="Gill Sans Nova"/>
            </a:rPr>
            <a:t>Vliv na nespokojenost</a:t>
          </a:r>
          <a:r>
            <a:rPr lang="cs-CZ" sz="1900" kern="1200"/>
            <a:t> s vlastním tělem (</a:t>
          </a:r>
          <a:r>
            <a:rPr lang="cs-CZ" sz="1900" kern="1200" err="1"/>
            <a:t>Fardouly</a:t>
          </a:r>
          <a:r>
            <a:rPr lang="cs-CZ" sz="1900" kern="1200"/>
            <a:t> &amp; </a:t>
          </a:r>
          <a:r>
            <a:rPr lang="cs-CZ" sz="1900" kern="1200" err="1"/>
            <a:t>Vartanian</a:t>
          </a:r>
          <a:r>
            <a:rPr lang="cs-CZ" sz="1900" kern="1200"/>
            <a:t>, 2015)</a:t>
          </a:r>
          <a:endParaRPr lang="en-US" sz="1900" kern="1200"/>
        </a:p>
      </dsp:txBody>
      <dsp:txXfrm>
        <a:off x="0" y="122969"/>
        <a:ext cx="6190412" cy="733590"/>
      </dsp:txXfrm>
    </dsp:sp>
    <dsp:sp modelId="{F4248B66-DA36-46C6-AF30-19A470AA7ACC}">
      <dsp:nvSpPr>
        <dsp:cNvPr id="0" name=""/>
        <dsp:cNvSpPr/>
      </dsp:nvSpPr>
      <dsp:spPr>
        <a:xfrm>
          <a:off x="0" y="911279"/>
          <a:ext cx="6190412" cy="733590"/>
        </a:xfrm>
        <a:prstGeom prst="roundRect">
          <a:avLst/>
        </a:prstGeom>
        <a:gradFill rotWithShape="0">
          <a:gsLst>
            <a:gs pos="0">
              <a:schemeClr val="accent5">
                <a:hueOff val="-2513827"/>
                <a:satOff val="0"/>
                <a:lumOff val="-327"/>
                <a:alphaOff val="0"/>
                <a:satMod val="103000"/>
                <a:lumMod val="102000"/>
                <a:tint val="94000"/>
              </a:schemeClr>
            </a:gs>
            <a:gs pos="50000">
              <a:schemeClr val="accent5">
                <a:hueOff val="-2513827"/>
                <a:satOff val="0"/>
                <a:lumOff val="-327"/>
                <a:alphaOff val="0"/>
                <a:satMod val="110000"/>
                <a:lumMod val="100000"/>
                <a:shade val="100000"/>
              </a:schemeClr>
            </a:gs>
            <a:gs pos="100000">
              <a:schemeClr val="accent5">
                <a:hueOff val="-2513827"/>
                <a:satOff val="0"/>
                <a:lumOff val="-3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cs-CZ" sz="1900" kern="1200">
              <a:latin typeface="Gill Sans Nova"/>
            </a:rPr>
            <a:t>Mohou nepříznivě</a:t>
          </a:r>
          <a:r>
            <a:rPr lang="cs-CZ" sz="1900" kern="1200"/>
            <a:t> ovlivnit poruchy příjmu potravy u mladých dospělých (</a:t>
          </a:r>
          <a:r>
            <a:rPr lang="cs-CZ" sz="1900" kern="1200" err="1"/>
            <a:t>Sidani</a:t>
          </a:r>
          <a:r>
            <a:rPr lang="cs-CZ" sz="1900" kern="1200"/>
            <a:t> et al., 2016)</a:t>
          </a:r>
          <a:endParaRPr lang="en-US" sz="1900" kern="1200">
            <a:latin typeface="Gill Sans Nova"/>
          </a:endParaRPr>
        </a:p>
      </dsp:txBody>
      <dsp:txXfrm>
        <a:off x="0" y="911279"/>
        <a:ext cx="6190412" cy="733590"/>
      </dsp:txXfrm>
    </dsp:sp>
    <dsp:sp modelId="{643B9358-0366-4610-A18A-575C109A2C8A}">
      <dsp:nvSpPr>
        <dsp:cNvPr id="0" name=""/>
        <dsp:cNvSpPr/>
      </dsp:nvSpPr>
      <dsp:spPr>
        <a:xfrm>
          <a:off x="0" y="1699589"/>
          <a:ext cx="6190412" cy="733590"/>
        </a:xfrm>
        <a:prstGeom prst="roundRect">
          <a:avLst/>
        </a:prstGeom>
        <a:gradFill rotWithShape="0">
          <a:gsLst>
            <a:gs pos="0">
              <a:schemeClr val="accent5">
                <a:hueOff val="-5027653"/>
                <a:satOff val="0"/>
                <a:lumOff val="-653"/>
                <a:alphaOff val="0"/>
                <a:satMod val="103000"/>
                <a:lumMod val="102000"/>
                <a:tint val="94000"/>
              </a:schemeClr>
            </a:gs>
            <a:gs pos="50000">
              <a:schemeClr val="accent5">
                <a:hueOff val="-5027653"/>
                <a:satOff val="0"/>
                <a:lumOff val="-653"/>
                <a:alphaOff val="0"/>
                <a:satMod val="110000"/>
                <a:lumMod val="100000"/>
                <a:shade val="100000"/>
              </a:schemeClr>
            </a:gs>
            <a:gs pos="100000">
              <a:schemeClr val="accent5">
                <a:hueOff val="-5027653"/>
                <a:satOff val="0"/>
                <a:lumOff val="-6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latin typeface="Gill Sans Nova"/>
            </a:rPr>
            <a:t>Čím</a:t>
          </a:r>
          <a:r>
            <a:rPr lang="cs-CZ" sz="1900" kern="1200"/>
            <a:t> déle je člověk aktivní na Facebooku, tím více má potom špatnou náladu (</a:t>
          </a:r>
          <a:r>
            <a:rPr lang="cs-CZ" sz="1900" kern="1200" err="1"/>
            <a:t>Sagioglou</a:t>
          </a:r>
          <a:r>
            <a:rPr lang="cs-CZ" sz="1900" kern="1200"/>
            <a:t> &amp; </a:t>
          </a:r>
          <a:r>
            <a:rPr lang="cs-CZ" sz="1900" kern="1200" err="1"/>
            <a:t>Greitemeyer</a:t>
          </a:r>
          <a:r>
            <a:rPr lang="cs-CZ" sz="1900" kern="1200"/>
            <a:t>, 2014</a:t>
          </a:r>
          <a:r>
            <a:rPr lang="cs-CZ" sz="1900" kern="1200">
              <a:latin typeface="Gill Sans Nova"/>
            </a:rPr>
            <a:t>)</a:t>
          </a:r>
          <a:endParaRPr lang="cs-CZ" sz="1900" kern="1200"/>
        </a:p>
      </dsp:txBody>
      <dsp:txXfrm>
        <a:off x="0" y="1699589"/>
        <a:ext cx="6190412" cy="733590"/>
      </dsp:txXfrm>
    </dsp:sp>
    <dsp:sp modelId="{F8256BB4-6E21-4A19-AD4E-44E32CC0E870}">
      <dsp:nvSpPr>
        <dsp:cNvPr id="0" name=""/>
        <dsp:cNvSpPr/>
      </dsp:nvSpPr>
      <dsp:spPr>
        <a:xfrm>
          <a:off x="0" y="2487899"/>
          <a:ext cx="6190412" cy="733590"/>
        </a:xfrm>
        <a:prstGeom prst="roundRect">
          <a:avLst/>
        </a:prstGeom>
        <a:gradFill rotWithShape="0">
          <a:gsLst>
            <a:gs pos="0">
              <a:schemeClr val="accent5">
                <a:hueOff val="-7541480"/>
                <a:satOff val="0"/>
                <a:lumOff val="-980"/>
                <a:alphaOff val="0"/>
                <a:satMod val="103000"/>
                <a:lumMod val="102000"/>
                <a:tint val="94000"/>
              </a:schemeClr>
            </a:gs>
            <a:gs pos="50000">
              <a:schemeClr val="accent5">
                <a:hueOff val="-7541480"/>
                <a:satOff val="0"/>
                <a:lumOff val="-980"/>
                <a:alphaOff val="0"/>
                <a:satMod val="110000"/>
                <a:lumMod val="100000"/>
                <a:shade val="100000"/>
              </a:schemeClr>
            </a:gs>
            <a:gs pos="100000">
              <a:schemeClr val="accent5">
                <a:hueOff val="-7541480"/>
                <a:satOff val="0"/>
                <a:lumOff val="-9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cs-CZ" sz="1900" kern="1200">
              <a:latin typeface="Gill Sans Nova"/>
            </a:rPr>
            <a:t>Častější</a:t>
          </a:r>
          <a:r>
            <a:rPr lang="cs-CZ" sz="1900" kern="1200"/>
            <a:t> používání Facebooku</a:t>
          </a:r>
          <a:r>
            <a:rPr lang="cs-CZ" sz="1900" kern="1200">
              <a:latin typeface="Gill Sans Nova"/>
            </a:rPr>
            <a:t> = </a:t>
          </a:r>
          <a:r>
            <a:rPr lang="cs-CZ" sz="1900" kern="1200"/>
            <a:t> </a:t>
          </a:r>
          <a:r>
            <a:rPr lang="cs-CZ" sz="1900" kern="1200">
              <a:latin typeface="Gill Sans Nova"/>
            </a:rPr>
            <a:t>horší</a:t>
          </a:r>
          <a:r>
            <a:rPr lang="cs-CZ" sz="1900" kern="1200"/>
            <a:t> </a:t>
          </a:r>
          <a:r>
            <a:rPr lang="cs-CZ" sz="1900" kern="1200">
              <a:latin typeface="Gill Sans Nova"/>
            </a:rPr>
            <a:t>sebehodnocení</a:t>
          </a:r>
          <a:r>
            <a:rPr lang="cs-CZ" sz="1900" kern="1200"/>
            <a:t> (Vogel et al., 2015</a:t>
          </a:r>
          <a:r>
            <a:rPr lang="cs-CZ" sz="1900" kern="1200">
              <a:latin typeface="Gill Sans Nova"/>
            </a:rPr>
            <a:t>)</a:t>
          </a:r>
        </a:p>
      </dsp:txBody>
      <dsp:txXfrm>
        <a:off x="0" y="2487899"/>
        <a:ext cx="6190412" cy="73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F3E5F-2436-4E62-83DB-C747DD5C0BFF}">
      <dsp:nvSpPr>
        <dsp:cNvPr id="0" name=""/>
        <dsp:cNvSpPr/>
      </dsp:nvSpPr>
      <dsp:spPr>
        <a:xfrm>
          <a:off x="0" y="183251"/>
          <a:ext cx="6514001" cy="108371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Vznik</a:t>
          </a:r>
          <a:r>
            <a:rPr lang="en-US" sz="1600" kern="1200" dirty="0"/>
            <a:t> </a:t>
          </a:r>
          <a:r>
            <a:rPr lang="en-US" sz="1600" kern="1200" dirty="0" err="1"/>
            <a:t>Instagramu</a:t>
          </a:r>
          <a:r>
            <a:rPr lang="en-US" sz="1600" kern="1200" dirty="0"/>
            <a:t> v </a:t>
          </a:r>
          <a:r>
            <a:rPr lang="en-US" sz="1600" kern="1200" dirty="0" err="1"/>
            <a:t>roce</a:t>
          </a:r>
          <a:r>
            <a:rPr lang="en-US" sz="1600" kern="1200" dirty="0"/>
            <a:t> 2010</a:t>
          </a:r>
        </a:p>
      </dsp:txBody>
      <dsp:txXfrm>
        <a:off x="0" y="183251"/>
        <a:ext cx="6514001" cy="1083712"/>
      </dsp:txXfrm>
    </dsp:sp>
    <dsp:sp modelId="{6DADEB9F-5C54-4AC9-BA13-F21963C637A2}">
      <dsp:nvSpPr>
        <dsp:cNvPr id="0" name=""/>
        <dsp:cNvSpPr/>
      </dsp:nvSpPr>
      <dsp:spPr>
        <a:xfrm>
          <a:off x="0" y="1313044"/>
          <a:ext cx="6514001" cy="108371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 </a:t>
          </a:r>
          <a:r>
            <a:rPr lang="en-US" sz="1600" kern="1200" dirty="0" err="1"/>
            <a:t>více</a:t>
          </a:r>
          <a:r>
            <a:rPr lang="en-US" sz="1600" kern="1200" dirty="0"/>
            <a:t> </a:t>
          </a:r>
          <a:r>
            <a:rPr lang="en-US" sz="1600" kern="1200" dirty="0" err="1"/>
            <a:t>než</a:t>
          </a:r>
          <a:r>
            <a:rPr lang="en-US" sz="1600" kern="1200" dirty="0"/>
            <a:t> 1,2 </a:t>
          </a:r>
          <a:r>
            <a:rPr lang="en-US" sz="1600" kern="1200" dirty="0" err="1"/>
            <a:t>miliardy</a:t>
          </a:r>
          <a:r>
            <a:rPr lang="en-US" sz="1600" kern="1200" dirty="0"/>
            <a:t> </a:t>
          </a:r>
          <a:r>
            <a:rPr lang="en-US" sz="1600" kern="1200" dirty="0" err="1"/>
            <a:t>aktivních</a:t>
          </a:r>
          <a:r>
            <a:rPr lang="en-US" sz="1600" kern="1200" dirty="0"/>
            <a:t> </a:t>
          </a:r>
          <a:r>
            <a:rPr lang="en-US" sz="1600" kern="1200" dirty="0" err="1"/>
            <a:t>uživatelů</a:t>
          </a:r>
          <a:r>
            <a:rPr lang="en-US" sz="1600" kern="1200" dirty="0"/>
            <a:t> </a:t>
          </a:r>
          <a:r>
            <a:rPr lang="en-US" sz="1600" kern="1200" dirty="0" err="1"/>
            <a:t>měsíčně</a:t>
          </a:r>
          <a:r>
            <a:rPr lang="en-US" sz="1600" kern="1200" dirty="0"/>
            <a:t> </a:t>
          </a:r>
          <a:r>
            <a:rPr lang="en-US" sz="1600" kern="1200" dirty="0" err="1"/>
            <a:t>patří</a:t>
          </a:r>
          <a:r>
            <a:rPr lang="en-US" sz="1600" kern="1200" dirty="0"/>
            <a:t> Instagram </a:t>
          </a:r>
          <a:r>
            <a:rPr lang="en-US" sz="1600" kern="1200" dirty="0" err="1"/>
            <a:t>mezi</a:t>
          </a:r>
          <a:r>
            <a:rPr lang="en-US" sz="1600" kern="1200" dirty="0"/>
            <a:t> </a:t>
          </a:r>
          <a:r>
            <a:rPr lang="en-US" sz="1600" kern="1200" dirty="0" err="1"/>
            <a:t>pátou</a:t>
          </a:r>
          <a:r>
            <a:rPr lang="en-US" sz="1600" kern="1200" dirty="0"/>
            <a:t> </a:t>
          </a:r>
          <a:r>
            <a:rPr lang="en-US" sz="1600" kern="1200" dirty="0" err="1"/>
            <a:t>nejoblíbenější</a:t>
          </a:r>
          <a:r>
            <a:rPr lang="en-US" sz="1600" kern="1200" dirty="0"/>
            <a:t> </a:t>
          </a:r>
          <a:r>
            <a:rPr lang="en-US" sz="1600" kern="1200" dirty="0" err="1"/>
            <a:t>sociální</a:t>
          </a:r>
          <a:r>
            <a:rPr lang="en-US" sz="1600" kern="1200" dirty="0"/>
            <a:t> </a:t>
          </a:r>
          <a:r>
            <a:rPr lang="en-US" sz="1600" kern="1200" dirty="0" err="1"/>
            <a:t>síť</a:t>
          </a:r>
          <a:r>
            <a:rPr lang="en-US" sz="1600" kern="1200" dirty="0"/>
            <a:t> </a:t>
          </a:r>
          <a:r>
            <a:rPr lang="en-US" sz="1600" kern="1200" dirty="0" err="1"/>
            <a:t>na</a:t>
          </a:r>
          <a:r>
            <a:rPr lang="en-US" sz="1600" kern="1200" dirty="0"/>
            <a:t> </a:t>
          </a:r>
          <a:r>
            <a:rPr lang="en-US" sz="1600" kern="1200" dirty="0" err="1"/>
            <a:t>světě</a:t>
          </a:r>
          <a:r>
            <a:rPr lang="en-US" sz="1600" kern="1200" dirty="0"/>
            <a:t> (Statista, 2021)</a:t>
          </a:r>
        </a:p>
      </dsp:txBody>
      <dsp:txXfrm>
        <a:off x="0" y="1313044"/>
        <a:ext cx="6514001" cy="1083712"/>
      </dsp:txXfrm>
    </dsp:sp>
    <dsp:sp modelId="{CEDA4C97-9860-4D68-9DFB-EA5D3525FA86}">
      <dsp:nvSpPr>
        <dsp:cNvPr id="0" name=""/>
        <dsp:cNvSpPr/>
      </dsp:nvSpPr>
      <dsp:spPr>
        <a:xfrm>
          <a:off x="0" y="2442836"/>
          <a:ext cx="6514001" cy="108371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Influenceři</a:t>
          </a:r>
          <a:r>
            <a:rPr lang="en-US" sz="1600" kern="1200" dirty="0"/>
            <a:t> (z </a:t>
          </a:r>
          <a:r>
            <a:rPr lang="en-US" sz="1600" kern="1200" dirty="0" err="1"/>
            <a:t>anglického</a:t>
          </a:r>
          <a:r>
            <a:rPr lang="en-US" sz="1600" kern="1200" dirty="0"/>
            <a:t> </a:t>
          </a:r>
          <a:r>
            <a:rPr lang="en-US" sz="1600" i="1" kern="1200" dirty="0"/>
            <a:t>influence</a:t>
          </a:r>
          <a:r>
            <a:rPr lang="en-US" sz="1600" kern="1200" dirty="0"/>
            <a:t> – </a:t>
          </a:r>
          <a:r>
            <a:rPr lang="en-US" sz="1600" kern="1200" dirty="0" err="1"/>
            <a:t>vliv</a:t>
          </a:r>
          <a:r>
            <a:rPr lang="en-US" sz="1600" kern="1200" dirty="0"/>
            <a:t>) = online celebrity, </a:t>
          </a:r>
          <a:r>
            <a:rPr lang="en-US" sz="1600" kern="1200" dirty="0" err="1"/>
            <a:t>které</a:t>
          </a:r>
          <a:r>
            <a:rPr lang="en-US" sz="1600" kern="1200" dirty="0"/>
            <a:t> </a:t>
          </a:r>
          <a:r>
            <a:rPr lang="en-US" sz="1600" kern="1200" dirty="0" err="1"/>
            <a:t>prostřednictvím</a:t>
          </a:r>
          <a:r>
            <a:rPr lang="en-US" sz="1600" kern="1200" dirty="0"/>
            <a:t> </a:t>
          </a:r>
          <a:r>
            <a:rPr lang="en-US" sz="1600" kern="1200" dirty="0" err="1"/>
            <a:t>sociálních</a:t>
          </a:r>
          <a:r>
            <a:rPr lang="en-US" sz="1600" kern="1200" dirty="0"/>
            <a:t> </a:t>
          </a:r>
          <a:r>
            <a:rPr lang="en-US" sz="1600" kern="1200" dirty="0" err="1"/>
            <a:t>sítí</a:t>
          </a:r>
          <a:r>
            <a:rPr lang="en-US" sz="1600" kern="1200" dirty="0"/>
            <a:t> </a:t>
          </a:r>
          <a:r>
            <a:rPr lang="en-US" sz="1600" kern="1200" dirty="0" err="1"/>
            <a:t>ukazují</a:t>
          </a:r>
          <a:r>
            <a:rPr lang="en-US" sz="1600" kern="1200" dirty="0"/>
            <a:t> </a:t>
          </a:r>
          <a:r>
            <a:rPr lang="en-US" sz="1600" kern="1200" dirty="0" err="1"/>
            <a:t>mnoha</a:t>
          </a:r>
          <a:r>
            <a:rPr lang="en-US" sz="1600" kern="1200" dirty="0"/>
            <a:t> </a:t>
          </a:r>
          <a:r>
            <a:rPr lang="en-US" sz="1600" kern="1200" dirty="0" err="1"/>
            <a:t>sledujícím</a:t>
          </a:r>
          <a:r>
            <a:rPr lang="en-US" sz="1600" kern="1200" dirty="0"/>
            <a:t> </a:t>
          </a:r>
          <a:r>
            <a:rPr lang="en-US" sz="1600" kern="1200" dirty="0" err="1"/>
            <a:t>svůj</a:t>
          </a:r>
          <a:r>
            <a:rPr lang="en-US" sz="1600" kern="1200" dirty="0"/>
            <a:t> </a:t>
          </a:r>
          <a:r>
            <a:rPr lang="en-US" sz="1600" kern="1200" dirty="0" err="1"/>
            <a:t>život</a:t>
          </a:r>
          <a:r>
            <a:rPr lang="en-US" sz="1600" kern="1200" dirty="0"/>
            <a:t> (Chae, 2018) </a:t>
          </a:r>
          <a:r>
            <a:rPr lang="en-US" sz="1600" kern="1200" dirty="0" err="1"/>
            <a:t>nebo</a:t>
          </a:r>
          <a:r>
            <a:rPr lang="en-US" sz="1600" kern="1200" dirty="0"/>
            <a:t> </a:t>
          </a:r>
          <a:r>
            <a:rPr lang="en-US" sz="1600" kern="1200" dirty="0" err="1"/>
            <a:t>mají</a:t>
          </a:r>
          <a:r>
            <a:rPr lang="en-US" sz="1600" kern="1200" dirty="0"/>
            <a:t> </a:t>
          </a:r>
          <a:r>
            <a:rPr lang="en-US" sz="1600" kern="1200" dirty="0" err="1"/>
            <a:t>klíčovou</a:t>
          </a:r>
          <a:r>
            <a:rPr lang="en-US" sz="1600" kern="1200" dirty="0"/>
            <a:t> </a:t>
          </a:r>
          <a:r>
            <a:rPr lang="en-US" sz="1600" kern="1200" dirty="0" err="1"/>
            <a:t>vlastnost</a:t>
          </a:r>
          <a:r>
            <a:rPr lang="en-US" sz="1600" kern="1200" dirty="0"/>
            <a:t> </a:t>
          </a:r>
          <a:r>
            <a:rPr lang="en-US" sz="1600" kern="1200" dirty="0" err="1"/>
            <a:t>šířit</a:t>
          </a:r>
          <a:r>
            <a:rPr lang="en-US" sz="1600" kern="1200" dirty="0"/>
            <a:t> </a:t>
          </a:r>
          <a:r>
            <a:rPr lang="en-US" sz="1600" kern="1200" dirty="0" err="1"/>
            <a:t>informace</a:t>
          </a:r>
          <a:r>
            <a:rPr lang="en-US" sz="1600" kern="1200" dirty="0"/>
            <a:t> a </a:t>
          </a:r>
          <a:r>
            <a:rPr lang="en-US" sz="1600" kern="1200" dirty="0" err="1"/>
            <a:t>ovlivnit</a:t>
          </a:r>
          <a:r>
            <a:rPr lang="en-US" sz="1600" kern="1200" dirty="0"/>
            <a:t> </a:t>
          </a:r>
          <a:r>
            <a:rPr lang="en-US" sz="1600" kern="1200" dirty="0" err="1"/>
            <a:t>názory</a:t>
          </a:r>
          <a:r>
            <a:rPr lang="en-US" sz="1600" kern="1200" dirty="0"/>
            <a:t> </a:t>
          </a:r>
          <a:r>
            <a:rPr lang="en-US" sz="1600" kern="1200" dirty="0" err="1"/>
            <a:t>ostatních</a:t>
          </a:r>
          <a:r>
            <a:rPr lang="en-US" sz="1600" kern="1200" dirty="0"/>
            <a:t> </a:t>
          </a:r>
          <a:r>
            <a:rPr lang="en-US" sz="1600" kern="1200" dirty="0" err="1"/>
            <a:t>uživatelů</a:t>
          </a:r>
          <a:r>
            <a:rPr lang="en-US" sz="1600" kern="1200" dirty="0"/>
            <a:t> </a:t>
          </a:r>
          <a:r>
            <a:rPr lang="en-US" sz="1600" kern="1200" dirty="0" err="1"/>
            <a:t>sociálních</a:t>
          </a:r>
          <a:r>
            <a:rPr lang="en-US" sz="1600" kern="1200" dirty="0"/>
            <a:t> </a:t>
          </a:r>
          <a:r>
            <a:rPr lang="en-US" sz="1600" kern="1200" dirty="0" err="1"/>
            <a:t>sítí</a:t>
          </a:r>
          <a:r>
            <a:rPr lang="en-US" sz="1600" kern="1200" dirty="0"/>
            <a:t> (</a:t>
          </a:r>
          <a:r>
            <a:rPr lang="en-US" sz="1600" kern="1200" dirty="0" err="1"/>
            <a:t>Bodrunova</a:t>
          </a:r>
          <a:r>
            <a:rPr lang="en-US" sz="1600" kern="1200" dirty="0"/>
            <a:t> et al., 2016)</a:t>
          </a:r>
        </a:p>
      </dsp:txBody>
      <dsp:txXfrm>
        <a:off x="0" y="2442836"/>
        <a:ext cx="6514001" cy="108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F1580-E694-4866-AFED-E2D0174E97AF}">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Integrativní průzkum čtyř zdrojů literatury z období let 2015-2020</a:t>
          </a:r>
          <a:endParaRPr lang="en-US" sz="2300" kern="1200"/>
        </a:p>
      </dsp:txBody>
      <dsp:txXfrm>
        <a:off x="1748064" y="2975"/>
        <a:ext cx="3342605" cy="2005563"/>
      </dsp:txXfrm>
    </dsp:sp>
    <dsp:sp modelId="{38CFD794-6D87-4F94-A0FE-F09E74A7F865}">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cs-CZ" sz="2300" kern="1200"/>
            <a:t>Zdroj: Google </a:t>
          </a:r>
          <a:r>
            <a:rPr lang="cs-CZ" sz="2300" kern="1200" err="1"/>
            <a:t>Scholar</a:t>
          </a:r>
          <a:r>
            <a:rPr lang="cs-CZ" sz="2300" kern="1200">
              <a:latin typeface="Gill Sans Nova"/>
            </a:rPr>
            <a:t> </a:t>
          </a:r>
          <a:endParaRPr lang="en-US" sz="2300" kern="1200"/>
        </a:p>
      </dsp:txBody>
      <dsp:txXfrm>
        <a:off x="5424930" y="2975"/>
        <a:ext cx="3342605" cy="2005563"/>
      </dsp:txXfrm>
    </dsp:sp>
    <dsp:sp modelId="{15E6D207-EBCF-4A53-84C0-6FE1446A8405}">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Použité klíčové výrazy: „</a:t>
          </a:r>
          <a:r>
            <a:rPr lang="cs-CZ" sz="2300" kern="1200" err="1"/>
            <a:t>instagram</a:t>
          </a:r>
          <a:r>
            <a:rPr lang="cs-CZ" sz="2300" kern="1200"/>
            <a:t> and </a:t>
          </a:r>
          <a:r>
            <a:rPr lang="cs-CZ" sz="2300" kern="1200" err="1"/>
            <a:t>self-esteem</a:t>
          </a:r>
          <a:r>
            <a:rPr lang="cs-CZ" sz="2300" kern="1200"/>
            <a:t> in </a:t>
          </a:r>
          <a:r>
            <a:rPr lang="cs-CZ" sz="2300" kern="1200" err="1"/>
            <a:t>women</a:t>
          </a:r>
          <a:r>
            <a:rPr lang="cs-CZ" sz="2300" kern="1200"/>
            <a:t>“, „</a:t>
          </a:r>
          <a:r>
            <a:rPr lang="cs-CZ" sz="2300" kern="1200" err="1"/>
            <a:t>instagram</a:t>
          </a:r>
          <a:r>
            <a:rPr lang="cs-CZ" sz="2300" kern="1200"/>
            <a:t> </a:t>
          </a:r>
          <a:r>
            <a:rPr lang="cs-CZ" sz="2300" kern="1200" err="1"/>
            <a:t>influencers</a:t>
          </a:r>
          <a:r>
            <a:rPr lang="cs-CZ" sz="2300" kern="1200"/>
            <a:t> and </a:t>
          </a:r>
          <a:r>
            <a:rPr lang="cs-CZ" sz="2300" kern="1200" err="1"/>
            <a:t>social</a:t>
          </a:r>
          <a:r>
            <a:rPr lang="cs-CZ" sz="2300" kern="1200"/>
            <a:t> </a:t>
          </a:r>
          <a:r>
            <a:rPr lang="cs-CZ" sz="2300" kern="1200" err="1"/>
            <a:t>comparison</a:t>
          </a:r>
          <a:r>
            <a:rPr lang="cs-CZ" sz="2300" kern="1200"/>
            <a:t>“, Instagram, </a:t>
          </a:r>
          <a:r>
            <a:rPr lang="cs-CZ" sz="2300" kern="1200" err="1"/>
            <a:t>social</a:t>
          </a:r>
          <a:r>
            <a:rPr lang="cs-CZ" sz="2300" kern="1200"/>
            <a:t> </a:t>
          </a:r>
          <a:r>
            <a:rPr lang="cs-CZ" sz="2300" kern="1200" err="1"/>
            <a:t>sites</a:t>
          </a:r>
          <a:endParaRPr lang="en-US" sz="2300" kern="1200" err="1"/>
        </a:p>
      </dsp:txBody>
      <dsp:txXfrm>
        <a:off x="1748064" y="2342799"/>
        <a:ext cx="3342605" cy="2005563"/>
      </dsp:txXfrm>
    </dsp:sp>
    <dsp:sp modelId="{7B97A252-B7A1-46C0-8BBD-F3ABE7A3B937}">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Tematická struktura rešerše </a:t>
          </a:r>
          <a:endParaRPr lang="en-US" sz="2300" kern="120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331C6-C636-4F31-ABC8-E433CF7BA488}">
      <dsp:nvSpPr>
        <dsp:cNvPr id="0" name=""/>
        <dsp:cNvSpPr/>
      </dsp:nvSpPr>
      <dsp:spPr>
        <a:xfrm>
          <a:off x="0" y="175786"/>
          <a:ext cx="5272977" cy="17199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První ze čtyř analyzovaných výzkumných prací dokládá, že používání  Instagramu má negativní vliv na osobní pohodu právě pro ty jedince, kteří sledují více lidí, co neznají osobně (Lup et al., 2015)</a:t>
          </a:r>
          <a:endParaRPr lang="en-US" sz="2100" kern="1200" dirty="0"/>
        </a:p>
      </dsp:txBody>
      <dsp:txXfrm>
        <a:off x="0" y="175786"/>
        <a:ext cx="5272977" cy="1719900"/>
      </dsp:txXfrm>
    </dsp:sp>
    <dsp:sp modelId="{075C71D7-2F42-4601-9F3C-ED1E45CE00C2}">
      <dsp:nvSpPr>
        <dsp:cNvPr id="0" name=""/>
        <dsp:cNvSpPr/>
      </dsp:nvSpPr>
      <dsp:spPr>
        <a:xfrm>
          <a:off x="0" y="1956166"/>
          <a:ext cx="5272977" cy="17199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Druhá práce neprokázala přímou souvislost mezi sledováním </a:t>
          </a:r>
          <a:r>
            <a:rPr lang="cs-CZ" sz="2100" kern="1200" dirty="0" err="1"/>
            <a:t>influencerů</a:t>
          </a:r>
          <a:r>
            <a:rPr lang="cs-CZ" sz="2100" kern="1200" dirty="0"/>
            <a:t> na Instagramu a nízkým sebehodnocením u žen (</a:t>
          </a:r>
          <a:r>
            <a:rPr lang="cs-CZ" sz="2100" kern="1200" dirty="0" err="1"/>
            <a:t>Dion</a:t>
          </a:r>
          <a:r>
            <a:rPr lang="cs-CZ" sz="2100" kern="1200" dirty="0"/>
            <a:t>, 2016)</a:t>
          </a:r>
          <a:endParaRPr lang="en-US" sz="2100" kern="1200" dirty="0"/>
        </a:p>
      </dsp:txBody>
      <dsp:txXfrm>
        <a:off x="0" y="1956166"/>
        <a:ext cx="5272977" cy="1719900"/>
      </dsp:txXfrm>
    </dsp:sp>
    <dsp:sp modelId="{39E4881A-1A6F-44A8-83BF-62421E6E8310}">
      <dsp:nvSpPr>
        <dsp:cNvPr id="0" name=""/>
        <dsp:cNvSpPr/>
      </dsp:nvSpPr>
      <dsp:spPr>
        <a:xfrm>
          <a:off x="0" y="3736546"/>
          <a:ext cx="5272977" cy="17199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Zbylé dvě studie potvrdily snížení sebehodnocení v důsledku sociálního porovnávání v rámci sociální sítě Instagram (</a:t>
          </a:r>
          <a:r>
            <a:rPr lang="cs-CZ" sz="2100" kern="1200" dirty="0" err="1"/>
            <a:t>Jiang</a:t>
          </a:r>
          <a:r>
            <a:rPr lang="cs-CZ" sz="2100" kern="1200" dirty="0"/>
            <a:t> &amp; </a:t>
          </a:r>
          <a:r>
            <a:rPr lang="cs-CZ" sz="2100" kern="1200" dirty="0" err="1"/>
            <a:t>Ngien</a:t>
          </a:r>
          <a:r>
            <a:rPr lang="cs-CZ" sz="2100" kern="1200" dirty="0"/>
            <a:t>, 2018 a Bauer, 2020) </a:t>
          </a:r>
          <a:endParaRPr lang="en-US" sz="2100" kern="1200" dirty="0"/>
        </a:p>
      </dsp:txBody>
      <dsp:txXfrm>
        <a:off x="0" y="3736546"/>
        <a:ext cx="5272977" cy="1719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73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8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71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56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8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38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56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1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2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15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pPr/>
              <a:t>4/28/2021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12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4/28/2021</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59620462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66" r:id="rId6"/>
    <p:sldLayoutId id="2147483862" r:id="rId7"/>
    <p:sldLayoutId id="2147483863" r:id="rId8"/>
    <p:sldLayoutId id="2147483864" r:id="rId9"/>
    <p:sldLayoutId id="2147483865" r:id="rId10"/>
    <p:sldLayoutId id="2147483867"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177/2056305120912488" TargetMode="External"/><Relationship Id="rId3" Type="http://schemas.openxmlformats.org/officeDocument/2006/relationships/hyperlink" Target="https://doi.org/10.15760/honors.929" TargetMode="External"/><Relationship Id="rId7" Type="http://schemas.openxmlformats.org/officeDocument/2006/relationships/hyperlink" Target="https://doi.org/10.1016/j.bodyim.2014.10.004" TargetMode="External"/><Relationship Id="rId2" Type="http://schemas.openxmlformats.org/officeDocument/2006/relationships/hyperlink" Target="https://www.mediaguru.cz/media/13696/adi-2020.pdf" TargetMode="External"/><Relationship Id="rId1" Type="http://schemas.openxmlformats.org/officeDocument/2006/relationships/slideLayout" Target="../slideLayouts/slideLayout2.xml"/><Relationship Id="rId6" Type="http://schemas.openxmlformats.org/officeDocument/2006/relationships/hyperlink" Target="https://digitalcommons.salemstate.edu/honors_theses/91" TargetMode="External"/><Relationship Id="rId5" Type="http://schemas.openxmlformats.org/officeDocument/2006/relationships/hyperlink" Target="https://link.springer.com/chapter/10.1007/978-90-481-2352-0_4" TargetMode="External"/><Relationship Id="rId4" Type="http://schemas.openxmlformats.org/officeDocument/2006/relationships/hyperlink" Target="https://doi.org/10.1145/3014087.301410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rofile/Leora%E2%80%91Trub/publication/276208382_Instagram_Instasad_Exploring_Associations_Among_Instagram_Use_Depressive_Symptoms_Negative_Social_Comparison_and_Strangers_Followed/links/55d3430208aec1b0429f336b/Instagram%E2%80%91Instasad%E2%80%91Exploring%E2%80%91Associations%E2%80%91Among%E2%80%91Instagram%E2%80%91Use%E2%80%91Depressive%E2%80%91Symptoms%E2%80%91Negative%E2%80%91Social%E2%80%91Comparison%E2%80%91and%E2%80%91Strangers%E2%80%91Followed.pdf" TargetMode="External"/><Relationship Id="rId7" Type="http://schemas.openxmlformats.org/officeDocument/2006/relationships/hyperlink" Target="https://doi.org/10.1016/j.paid.2015.06.026" TargetMode="External"/><Relationship Id="rId2" Type="http://schemas.openxmlformats.org/officeDocument/2006/relationships/hyperlink" Target="https://doi.org/10.1080/15213269.2019.1656646" TargetMode="External"/><Relationship Id="rId1" Type="http://schemas.openxmlformats.org/officeDocument/2006/relationships/slideLayout" Target="../slideLayouts/slideLayout2.xml"/><Relationship Id="rId6" Type="http://schemas.openxmlformats.org/officeDocument/2006/relationships/hyperlink" Target="https://www.statista.com/statistics/433871/daily-social-media-usage-worldwide/" TargetMode="External"/><Relationship Id="rId5" Type="http://schemas.openxmlformats.org/officeDocument/2006/relationships/hyperlink" Target="https://doi.org/10.1016/j.jand.2016.03.021" TargetMode="External"/><Relationship Id="rId4" Type="http://schemas.openxmlformats.org/officeDocument/2006/relationships/hyperlink" Target="https://doi.org/10.1016/j.chb.2014.03.00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audio" Target="../media/audio8.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audio2.wav"/><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Colors" Target="../diagrams/colors2.xml"/><Relationship Id="rId11" Type="http://schemas.openxmlformats.org/officeDocument/2006/relationships/hyperlink" Target="https://creativecommons.org/licenses/by-nc-sa/3.0/" TargetMode="External"/><Relationship Id="rId5" Type="http://schemas.openxmlformats.org/officeDocument/2006/relationships/diagramQuickStyle" Target="../diagrams/quickStyle2.xml"/><Relationship Id="rId10" Type="http://schemas.openxmlformats.org/officeDocument/2006/relationships/hyperlink" Target="https://tekhdecoded.com/social-media-marketing-trends-to-watch-out-for-in-2020/" TargetMode="External"/><Relationship Id="rId4" Type="http://schemas.openxmlformats.org/officeDocument/2006/relationships/diagramLayout" Target="../diagrams/layout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522030" y="1209220"/>
            <a:ext cx="9147940" cy="2337238"/>
          </a:xfrm>
        </p:spPr>
        <p:txBody>
          <a:bodyPr anchor="b">
            <a:normAutofit/>
          </a:bodyPr>
          <a:lstStyle/>
          <a:p>
            <a:pPr algn="ctr"/>
            <a:r>
              <a:rPr lang="cs-CZ" sz="4000">
                <a:solidFill>
                  <a:schemeClr val="bg1"/>
                </a:solidFill>
                <a:ea typeface="+mj-lt"/>
                <a:cs typeface="+mj-lt"/>
              </a:rPr>
              <a:t>Vliv sledování </a:t>
            </a:r>
            <a:r>
              <a:rPr lang="cs-CZ" sz="4000" err="1">
                <a:solidFill>
                  <a:schemeClr val="bg1"/>
                </a:solidFill>
                <a:ea typeface="+mj-lt"/>
                <a:cs typeface="+mj-lt"/>
              </a:rPr>
              <a:t>influencerek</a:t>
            </a:r>
            <a:r>
              <a:rPr lang="cs-CZ" sz="4000">
                <a:solidFill>
                  <a:schemeClr val="bg1"/>
                </a:solidFill>
                <a:ea typeface="+mj-lt"/>
                <a:cs typeface="+mj-lt"/>
              </a:rPr>
              <a:t> na sociální síti Instagram na sebehodnocení u žen</a:t>
            </a:r>
            <a:br>
              <a:rPr lang="cs-CZ" sz="3800">
                <a:ea typeface="Source Sans Pro SemiBold"/>
              </a:rPr>
            </a:br>
            <a:endParaRPr lang="cs-CZ" sz="3800">
              <a:solidFill>
                <a:schemeClr val="bg1"/>
              </a:solidFill>
            </a:endParaRPr>
          </a:p>
        </p:txBody>
      </p:sp>
      <p:sp>
        <p:nvSpPr>
          <p:cNvPr id="3" name="Podnadpis 2"/>
          <p:cNvSpPr>
            <a:spLocks noGrp="1"/>
          </p:cNvSpPr>
          <p:nvPr>
            <p:ph type="subTitle" idx="1"/>
          </p:nvPr>
        </p:nvSpPr>
        <p:spPr>
          <a:xfrm>
            <a:off x="1522030" y="3605577"/>
            <a:ext cx="9147940" cy="2175950"/>
          </a:xfrm>
        </p:spPr>
        <p:txBody>
          <a:bodyPr vert="horz" lIns="91440" tIns="45720" rIns="91440" bIns="45720" rtlCol="0" anchor="t">
            <a:normAutofit/>
          </a:bodyPr>
          <a:lstStyle/>
          <a:p>
            <a:pPr algn="ctr"/>
            <a:r>
              <a:rPr lang="cs-CZ" sz="2000">
                <a:solidFill>
                  <a:schemeClr val="bg1"/>
                </a:solidFill>
                <a:ea typeface="Source Sans Pro"/>
              </a:rPr>
              <a:t>SEMINÁRNÍ PRÁCE Z </a:t>
            </a:r>
            <a:r>
              <a:rPr lang="cs-CZ" sz="2000">
                <a:solidFill>
                  <a:schemeClr val="bg1"/>
                </a:solidFill>
                <a:ea typeface="+mn-lt"/>
                <a:cs typeface="+mn-lt"/>
              </a:rPr>
              <a:t>PŘEDMĚTU PROSEMINÁŘ K AKADEMICKÉMU TEXTU</a:t>
            </a:r>
            <a:endParaRPr lang="cs-CZ">
              <a:solidFill>
                <a:schemeClr val="bg1"/>
              </a:solidFill>
            </a:endParaRPr>
          </a:p>
          <a:p>
            <a:pPr algn="just"/>
            <a:endParaRPr lang="cs-CZ" sz="2000" i="1">
              <a:ea typeface="+mn-lt"/>
              <a:cs typeface="+mn-lt"/>
            </a:endParaRPr>
          </a:p>
          <a:p>
            <a:pPr algn="just"/>
            <a:endParaRPr lang="cs-CZ" sz="2000" i="1">
              <a:solidFill>
                <a:schemeClr val="bg1"/>
              </a:solidFill>
              <a:ea typeface="+mn-lt"/>
              <a:cs typeface="+mn-lt"/>
            </a:endParaRPr>
          </a:p>
          <a:p>
            <a:pPr algn="just"/>
            <a:r>
              <a:rPr lang="cs-CZ" sz="1600" i="1">
                <a:solidFill>
                  <a:schemeClr val="bg1"/>
                </a:solidFill>
                <a:ea typeface="+mn-lt"/>
                <a:cs typeface="+mn-lt"/>
              </a:rPr>
              <a:t>Klíčová slova</a:t>
            </a:r>
            <a:r>
              <a:rPr lang="cs-CZ" sz="1600">
                <a:solidFill>
                  <a:schemeClr val="bg1"/>
                </a:solidFill>
                <a:ea typeface="+mn-lt"/>
                <a:cs typeface="+mn-lt"/>
              </a:rPr>
              <a:t> </a:t>
            </a:r>
            <a:endParaRPr lang="cs-CZ" sz="1600">
              <a:solidFill>
                <a:schemeClr val="bg1"/>
              </a:solidFill>
              <a:ea typeface="Source Sans Pro"/>
              <a:cs typeface="+mn-lt"/>
            </a:endParaRPr>
          </a:p>
          <a:p>
            <a:r>
              <a:rPr lang="cs-CZ" sz="1600">
                <a:solidFill>
                  <a:schemeClr val="bg1"/>
                </a:solidFill>
                <a:ea typeface="+mn-lt"/>
                <a:cs typeface="+mn-lt"/>
              </a:rPr>
              <a:t>sebehodnocení, sociální sítě, Instagram, </a:t>
            </a:r>
            <a:r>
              <a:rPr lang="cs-CZ" sz="1600" err="1">
                <a:solidFill>
                  <a:schemeClr val="bg1"/>
                </a:solidFill>
                <a:ea typeface="+mn-lt"/>
                <a:cs typeface="+mn-lt"/>
              </a:rPr>
              <a:t>influenceři</a:t>
            </a:r>
            <a:r>
              <a:rPr lang="cs-CZ" sz="1600">
                <a:solidFill>
                  <a:schemeClr val="bg1"/>
                </a:solidFill>
                <a:ea typeface="+mn-lt"/>
                <a:cs typeface="+mn-lt"/>
              </a:rPr>
              <a:t>, sociální porovnávání, sebehodnocení u žen</a:t>
            </a:r>
            <a:endParaRPr lang="cs-CZ" sz="1600">
              <a:solidFill>
                <a:schemeClr val="bg1"/>
              </a:solidFill>
              <a:ea typeface="Source Sans Pro"/>
            </a:endParaRPr>
          </a:p>
        </p:txBody>
      </p:sp>
      <p:sp>
        <p:nvSpPr>
          <p:cNvPr id="8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9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9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9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9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9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100" name="Straight Connector 9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BF01A-C832-480B-88B3-B4F063240E9A}"/>
              </a:ext>
            </a:extLst>
          </p:cNvPr>
          <p:cNvSpPr>
            <a:spLocks noGrp="1"/>
          </p:cNvSpPr>
          <p:nvPr>
            <p:ph type="title"/>
          </p:nvPr>
        </p:nvSpPr>
        <p:spPr>
          <a:xfrm>
            <a:off x="838200" y="365125"/>
            <a:ext cx="10515600" cy="924511"/>
          </a:xfrm>
        </p:spPr>
        <p:txBody>
          <a:bodyPr>
            <a:normAutofit/>
          </a:bodyPr>
          <a:lstStyle/>
          <a:p>
            <a:r>
              <a:rPr lang="cs-CZ" sz="5400" dirty="0"/>
              <a:t>Použité zdroje</a:t>
            </a:r>
          </a:p>
        </p:txBody>
      </p:sp>
      <p:sp>
        <p:nvSpPr>
          <p:cNvPr id="3" name="Zástupný obsah 2">
            <a:extLst>
              <a:ext uri="{FF2B5EF4-FFF2-40B4-BE49-F238E27FC236}">
                <a16:creationId xmlns:a16="http://schemas.microsoft.com/office/drawing/2014/main" id="{946E474C-7DC9-494B-8D77-094A4AEB6F77}"/>
              </a:ext>
            </a:extLst>
          </p:cNvPr>
          <p:cNvSpPr>
            <a:spLocks noGrp="1"/>
          </p:cNvSpPr>
          <p:nvPr>
            <p:ph idx="1"/>
          </p:nvPr>
        </p:nvSpPr>
        <p:spPr>
          <a:xfrm>
            <a:off x="888332" y="1294230"/>
            <a:ext cx="10515600" cy="5434180"/>
          </a:xfrm>
        </p:spPr>
        <p:txBody>
          <a:bodyPr vert="horz" lIns="91440" tIns="45720" rIns="91440" bIns="45720" rtlCol="0" anchor="t">
            <a:normAutofit lnSpcReduction="10000"/>
          </a:bodyPr>
          <a:lstStyle/>
          <a:p>
            <a:endParaRPr lang="cs-CZ" sz="1400" dirty="0">
              <a:ea typeface="+mn-lt"/>
              <a:cs typeface="+mn-lt"/>
            </a:endParaRPr>
          </a:p>
          <a:p>
            <a:r>
              <a:rPr lang="cs-CZ" sz="1500" dirty="0">
                <a:ea typeface="+mn-lt"/>
                <a:cs typeface="+mn-lt"/>
              </a:rPr>
              <a:t>Obrázky: </a:t>
            </a:r>
            <a:r>
              <a:rPr lang="cs-CZ" sz="1500" dirty="0" err="1">
                <a:ea typeface="+mn-lt"/>
                <a:cs typeface="+mn-lt"/>
              </a:rPr>
              <a:t>Creative</a:t>
            </a:r>
            <a:r>
              <a:rPr lang="cs-CZ" sz="1500" dirty="0">
                <a:ea typeface="+mn-lt"/>
                <a:cs typeface="+mn-lt"/>
              </a:rPr>
              <a:t> </a:t>
            </a:r>
            <a:r>
              <a:rPr lang="cs-CZ" sz="1500" dirty="0" err="1">
                <a:ea typeface="+mn-lt"/>
                <a:cs typeface="+mn-lt"/>
              </a:rPr>
              <a:t>Commons</a:t>
            </a:r>
            <a:endParaRPr lang="cs-CZ" sz="1500" dirty="0">
              <a:ea typeface="+mn-lt"/>
              <a:cs typeface="+mn-lt"/>
            </a:endParaRPr>
          </a:p>
          <a:p>
            <a:pPr marL="0" indent="0">
              <a:buNone/>
            </a:pPr>
            <a:endParaRPr lang="cs-CZ" sz="1500" dirty="0">
              <a:ea typeface="+mn-lt"/>
              <a:cs typeface="+mn-lt"/>
            </a:endParaRPr>
          </a:p>
          <a:p>
            <a:r>
              <a:rPr lang="cs-CZ" sz="1500" dirty="0" err="1">
                <a:ea typeface="+mn-lt"/>
                <a:cs typeface="+mn-lt"/>
              </a:rPr>
              <a:t>Ami</a:t>
            </a:r>
            <a:r>
              <a:rPr lang="cs-CZ" sz="1500" dirty="0">
                <a:ea typeface="+mn-lt"/>
                <a:cs typeface="+mn-lt"/>
              </a:rPr>
              <a:t> </a:t>
            </a:r>
            <a:r>
              <a:rPr lang="cs-CZ" sz="1500" dirty="0" err="1">
                <a:ea typeface="+mn-lt"/>
                <a:cs typeface="+mn-lt"/>
              </a:rPr>
              <a:t>digital</a:t>
            </a:r>
            <a:r>
              <a:rPr lang="cs-CZ" sz="1500" dirty="0">
                <a:ea typeface="+mn-lt"/>
                <a:cs typeface="+mn-lt"/>
              </a:rPr>
              <a:t>. </a:t>
            </a:r>
            <a:r>
              <a:rPr lang="cs-CZ" sz="1500" i="1" dirty="0" err="1">
                <a:ea typeface="+mn-lt"/>
                <a:cs typeface="+mn-lt"/>
              </a:rPr>
              <a:t>Ami</a:t>
            </a:r>
            <a:r>
              <a:rPr lang="cs-CZ" sz="1500" i="1" dirty="0">
                <a:ea typeface="+mn-lt"/>
                <a:cs typeface="+mn-lt"/>
              </a:rPr>
              <a:t> Digital Index 2020</a:t>
            </a:r>
            <a:r>
              <a:rPr lang="cs-CZ" sz="1500" dirty="0">
                <a:ea typeface="+mn-lt"/>
                <a:cs typeface="+mn-lt"/>
              </a:rPr>
              <a:t>. (2020). [cit. 2021-04-12]. Dostupné z </a:t>
            </a:r>
            <a:r>
              <a:rPr lang="cs-CZ" sz="1500" u="sng" dirty="0">
                <a:ea typeface="+mn-lt"/>
                <a:cs typeface="+mn-lt"/>
                <a:hlinkClick r:id="rId2"/>
              </a:rPr>
              <a:t>https://www.mediaguru.cz/media/13696/adi-2020.pdf</a:t>
            </a:r>
            <a:endParaRPr lang="cs-CZ" sz="1500" u="sng" dirty="0">
              <a:ea typeface="+mn-lt"/>
              <a:cs typeface="+mn-lt"/>
            </a:endParaRPr>
          </a:p>
          <a:p>
            <a:r>
              <a:rPr lang="cs-CZ" sz="1500" dirty="0">
                <a:ea typeface="+mn-lt"/>
                <a:cs typeface="+mn-lt"/>
              </a:rPr>
              <a:t>Bauer, J. K. (2020). </a:t>
            </a:r>
            <a:r>
              <a:rPr lang="cs-CZ" sz="1500" dirty="0" err="1">
                <a:ea typeface="+mn-lt"/>
                <a:cs typeface="+mn-lt"/>
              </a:rPr>
              <a:t>The</a:t>
            </a:r>
            <a:r>
              <a:rPr lang="cs-CZ" sz="1500" dirty="0">
                <a:ea typeface="+mn-lt"/>
                <a:cs typeface="+mn-lt"/>
              </a:rPr>
              <a:t> </a:t>
            </a:r>
            <a:r>
              <a:rPr lang="cs-CZ" sz="1500" dirty="0" err="1">
                <a:ea typeface="+mn-lt"/>
                <a:cs typeface="+mn-lt"/>
              </a:rPr>
              <a:t>Effects</a:t>
            </a:r>
            <a:r>
              <a:rPr lang="cs-CZ" sz="1500" dirty="0">
                <a:ea typeface="+mn-lt"/>
                <a:cs typeface="+mn-lt"/>
              </a:rPr>
              <a:t> </a:t>
            </a:r>
            <a:r>
              <a:rPr lang="cs-CZ" sz="1500" dirty="0" err="1">
                <a:ea typeface="+mn-lt"/>
                <a:cs typeface="+mn-lt"/>
              </a:rPr>
              <a:t>of</a:t>
            </a:r>
            <a:r>
              <a:rPr lang="cs-CZ" sz="1500" dirty="0">
                <a:ea typeface="+mn-lt"/>
                <a:cs typeface="+mn-lt"/>
              </a:rPr>
              <a:t> Instagram </a:t>
            </a:r>
            <a:r>
              <a:rPr lang="cs-CZ" sz="1500" dirty="0" err="1">
                <a:ea typeface="+mn-lt"/>
                <a:cs typeface="+mn-lt"/>
              </a:rPr>
              <a:t>Influencers</a:t>
            </a:r>
            <a:r>
              <a:rPr lang="cs-CZ" sz="1500" dirty="0">
                <a:ea typeface="+mn-lt"/>
                <a:cs typeface="+mn-lt"/>
              </a:rPr>
              <a:t> and </a:t>
            </a:r>
            <a:r>
              <a:rPr lang="cs-CZ" sz="1500" dirty="0" err="1">
                <a:ea typeface="+mn-lt"/>
                <a:cs typeface="+mn-lt"/>
              </a:rPr>
              <a:t>Appearance</a:t>
            </a:r>
            <a:r>
              <a:rPr lang="cs-CZ" sz="1500" dirty="0">
                <a:ea typeface="+mn-lt"/>
                <a:cs typeface="+mn-lt"/>
              </a:rPr>
              <a:t> </a:t>
            </a:r>
            <a:r>
              <a:rPr lang="cs-CZ" sz="1500" dirty="0" err="1">
                <a:ea typeface="+mn-lt"/>
                <a:cs typeface="+mn-lt"/>
              </a:rPr>
              <a:t>Comparisons</a:t>
            </a:r>
            <a:r>
              <a:rPr lang="cs-CZ" sz="1500" dirty="0">
                <a:ea typeface="+mn-lt"/>
                <a:cs typeface="+mn-lt"/>
              </a:rPr>
              <a:t> on Body </a:t>
            </a:r>
            <a:r>
              <a:rPr lang="cs-CZ" sz="1500" dirty="0" err="1">
                <a:ea typeface="+mn-lt"/>
                <a:cs typeface="+mn-lt"/>
              </a:rPr>
              <a:t>Appreciation</a:t>
            </a:r>
            <a:r>
              <a:rPr lang="cs-CZ" sz="1500" dirty="0">
                <a:ea typeface="+mn-lt"/>
                <a:cs typeface="+mn-lt"/>
              </a:rPr>
              <a:t>, </a:t>
            </a:r>
            <a:r>
              <a:rPr lang="cs-CZ" sz="1500" dirty="0" err="1">
                <a:ea typeface="+mn-lt"/>
                <a:cs typeface="+mn-lt"/>
              </a:rPr>
              <a:t>Internalization</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Beauty</a:t>
            </a:r>
            <a:r>
              <a:rPr lang="cs-CZ" sz="1500" dirty="0">
                <a:ea typeface="+mn-lt"/>
                <a:cs typeface="+mn-lt"/>
              </a:rPr>
              <a:t> </a:t>
            </a:r>
            <a:r>
              <a:rPr lang="cs-CZ" sz="1500" dirty="0" err="1">
                <a:ea typeface="+mn-lt"/>
                <a:cs typeface="+mn-lt"/>
              </a:rPr>
              <a:t>Ideals</a:t>
            </a:r>
            <a:r>
              <a:rPr lang="cs-CZ" sz="1500" dirty="0">
                <a:ea typeface="+mn-lt"/>
                <a:cs typeface="+mn-lt"/>
              </a:rPr>
              <a:t> and </a:t>
            </a:r>
            <a:r>
              <a:rPr lang="cs-CZ" sz="1500" dirty="0" err="1">
                <a:ea typeface="+mn-lt"/>
                <a:cs typeface="+mn-lt"/>
              </a:rPr>
              <a:t>Self</a:t>
            </a:r>
            <a:r>
              <a:rPr lang="cs-CZ" sz="1500" dirty="0">
                <a:ea typeface="+mn-lt"/>
                <a:cs typeface="+mn-lt"/>
              </a:rPr>
              <a:t> </a:t>
            </a:r>
            <a:r>
              <a:rPr lang="cs-CZ" sz="1500" dirty="0" err="1">
                <a:ea typeface="+mn-lt"/>
                <a:cs typeface="+mn-lt"/>
              </a:rPr>
              <a:t>Esteem</a:t>
            </a:r>
            <a:r>
              <a:rPr lang="cs-CZ" sz="1500" dirty="0">
                <a:ea typeface="+mn-lt"/>
                <a:cs typeface="+mn-lt"/>
              </a:rPr>
              <a:t> in </a:t>
            </a:r>
            <a:r>
              <a:rPr lang="cs-CZ" sz="1500" dirty="0" err="1">
                <a:ea typeface="+mn-lt"/>
                <a:cs typeface="+mn-lt"/>
              </a:rPr>
              <a:t>Women</a:t>
            </a:r>
            <a:r>
              <a:rPr lang="cs-CZ" sz="1500" dirty="0">
                <a:ea typeface="+mn-lt"/>
                <a:cs typeface="+mn-lt"/>
              </a:rPr>
              <a:t>. h</a:t>
            </a:r>
            <a:r>
              <a:rPr lang="cs-CZ" sz="1500" dirty="0">
                <a:ea typeface="+mn-lt"/>
                <a:cs typeface="+mn-lt"/>
                <a:hlinkClick r:id="rId3"/>
              </a:rPr>
              <a:t>ttps://doi.org/10.15760/honors.929</a:t>
            </a:r>
            <a:endParaRPr lang="cs-CZ" sz="1500" u="sng" dirty="0">
              <a:ea typeface="+mn-lt"/>
              <a:cs typeface="+mn-lt"/>
            </a:endParaRPr>
          </a:p>
          <a:p>
            <a:r>
              <a:rPr lang="cs-CZ" sz="1500" dirty="0" err="1">
                <a:ea typeface="+mn-lt"/>
                <a:cs typeface="+mn-lt"/>
              </a:rPr>
              <a:t>Bodrunova</a:t>
            </a:r>
            <a:r>
              <a:rPr lang="cs-CZ" sz="1500" dirty="0">
                <a:ea typeface="+mn-lt"/>
                <a:cs typeface="+mn-lt"/>
              </a:rPr>
              <a:t>, S. S., </a:t>
            </a:r>
            <a:r>
              <a:rPr lang="cs-CZ" sz="1500" dirty="0" err="1">
                <a:ea typeface="+mn-lt"/>
                <a:cs typeface="+mn-lt"/>
              </a:rPr>
              <a:t>Litvinenko</a:t>
            </a:r>
            <a:r>
              <a:rPr lang="cs-CZ" sz="1500" dirty="0">
                <a:ea typeface="+mn-lt"/>
                <a:cs typeface="+mn-lt"/>
              </a:rPr>
              <a:t>, A. A., &amp; </a:t>
            </a:r>
            <a:r>
              <a:rPr lang="cs-CZ" sz="1500" dirty="0" err="1">
                <a:ea typeface="+mn-lt"/>
                <a:cs typeface="+mn-lt"/>
              </a:rPr>
              <a:t>Blekanov</a:t>
            </a:r>
            <a:r>
              <a:rPr lang="cs-CZ" sz="1500" dirty="0">
                <a:ea typeface="+mn-lt"/>
                <a:cs typeface="+mn-lt"/>
              </a:rPr>
              <a:t>, I. S. (2016, </a:t>
            </a:r>
            <a:r>
              <a:rPr lang="cs-CZ" sz="1500" dirty="0" err="1">
                <a:ea typeface="+mn-lt"/>
                <a:cs typeface="+mn-lt"/>
              </a:rPr>
              <a:t>November</a:t>
            </a:r>
            <a:r>
              <a:rPr lang="cs-CZ" sz="1500" dirty="0">
                <a:ea typeface="+mn-lt"/>
                <a:cs typeface="+mn-lt"/>
              </a:rPr>
              <a:t>). </a:t>
            </a:r>
            <a:r>
              <a:rPr lang="cs-CZ" sz="1500" dirty="0" err="1">
                <a:ea typeface="+mn-lt"/>
                <a:cs typeface="+mn-lt"/>
              </a:rPr>
              <a:t>Influencers</a:t>
            </a:r>
            <a:r>
              <a:rPr lang="cs-CZ" sz="1500" dirty="0">
                <a:ea typeface="+mn-lt"/>
                <a:cs typeface="+mn-lt"/>
              </a:rPr>
              <a:t> on </a:t>
            </a:r>
            <a:r>
              <a:rPr lang="cs-CZ" sz="1500" dirty="0" err="1">
                <a:ea typeface="+mn-lt"/>
                <a:cs typeface="+mn-lt"/>
              </a:rPr>
              <a:t>the</a:t>
            </a:r>
            <a:r>
              <a:rPr lang="cs-CZ" sz="1500" dirty="0">
                <a:ea typeface="+mn-lt"/>
                <a:cs typeface="+mn-lt"/>
              </a:rPr>
              <a:t> </a:t>
            </a:r>
            <a:r>
              <a:rPr lang="cs-CZ" sz="1500" dirty="0" err="1">
                <a:ea typeface="+mn-lt"/>
                <a:cs typeface="+mn-lt"/>
              </a:rPr>
              <a:t>Russian</a:t>
            </a:r>
            <a:r>
              <a:rPr lang="cs-CZ" sz="1500" dirty="0">
                <a:ea typeface="+mn-lt"/>
                <a:cs typeface="+mn-lt"/>
              </a:rPr>
              <a:t> Twitter: </a:t>
            </a:r>
            <a:r>
              <a:rPr lang="cs-CZ" sz="1500" dirty="0" err="1">
                <a:ea typeface="+mn-lt"/>
                <a:cs typeface="+mn-lt"/>
              </a:rPr>
              <a:t>institutions</a:t>
            </a:r>
            <a:r>
              <a:rPr lang="cs-CZ" sz="1500" dirty="0">
                <a:ea typeface="+mn-lt"/>
                <a:cs typeface="+mn-lt"/>
              </a:rPr>
              <a:t> vs. </a:t>
            </a:r>
            <a:r>
              <a:rPr lang="cs-CZ" sz="1500" dirty="0" err="1">
                <a:ea typeface="+mn-lt"/>
                <a:cs typeface="+mn-lt"/>
              </a:rPr>
              <a:t>people</a:t>
            </a:r>
            <a:r>
              <a:rPr lang="cs-CZ" sz="1500" dirty="0">
                <a:ea typeface="+mn-lt"/>
                <a:cs typeface="+mn-lt"/>
              </a:rPr>
              <a:t> in </a:t>
            </a:r>
            <a:r>
              <a:rPr lang="cs-CZ" sz="1500" dirty="0" err="1">
                <a:ea typeface="+mn-lt"/>
                <a:cs typeface="+mn-lt"/>
              </a:rPr>
              <a:t>the</a:t>
            </a:r>
            <a:r>
              <a:rPr lang="cs-CZ" sz="1500" dirty="0">
                <a:ea typeface="+mn-lt"/>
                <a:cs typeface="+mn-lt"/>
              </a:rPr>
              <a:t> </a:t>
            </a:r>
            <a:r>
              <a:rPr lang="cs-CZ" sz="1500" dirty="0" err="1">
                <a:ea typeface="+mn-lt"/>
                <a:cs typeface="+mn-lt"/>
              </a:rPr>
              <a:t>discussion</a:t>
            </a:r>
            <a:r>
              <a:rPr lang="cs-CZ" sz="1500" dirty="0">
                <a:ea typeface="+mn-lt"/>
                <a:cs typeface="+mn-lt"/>
              </a:rPr>
              <a:t> on </a:t>
            </a:r>
            <a:r>
              <a:rPr lang="cs-CZ" sz="1500" dirty="0" err="1">
                <a:ea typeface="+mn-lt"/>
                <a:cs typeface="+mn-lt"/>
              </a:rPr>
              <a:t>migrants</a:t>
            </a:r>
            <a:r>
              <a:rPr lang="cs-CZ" sz="1500" dirty="0">
                <a:ea typeface="+mn-lt"/>
                <a:cs typeface="+mn-lt"/>
              </a:rPr>
              <a:t>. In </a:t>
            </a:r>
            <a:r>
              <a:rPr lang="cs-CZ" sz="1500" i="1" dirty="0" err="1">
                <a:ea typeface="+mn-lt"/>
                <a:cs typeface="+mn-lt"/>
              </a:rPr>
              <a:t>Proceedings</a:t>
            </a:r>
            <a:r>
              <a:rPr lang="cs-CZ" sz="1500" i="1" dirty="0">
                <a:ea typeface="+mn-lt"/>
                <a:cs typeface="+mn-lt"/>
              </a:rPr>
              <a:t> </a:t>
            </a:r>
            <a:r>
              <a:rPr lang="cs-CZ" sz="1500" i="1" dirty="0" err="1">
                <a:ea typeface="+mn-lt"/>
                <a:cs typeface="+mn-lt"/>
              </a:rPr>
              <a:t>of</a:t>
            </a:r>
            <a:r>
              <a:rPr lang="cs-CZ" sz="1500" i="1" dirty="0">
                <a:ea typeface="+mn-lt"/>
                <a:cs typeface="+mn-lt"/>
              </a:rPr>
              <a:t> </a:t>
            </a:r>
            <a:r>
              <a:rPr lang="cs-CZ" sz="1500" i="1" dirty="0" err="1">
                <a:ea typeface="+mn-lt"/>
                <a:cs typeface="+mn-lt"/>
              </a:rPr>
              <a:t>the</a:t>
            </a:r>
            <a:r>
              <a:rPr lang="cs-CZ" sz="1500" i="1" dirty="0">
                <a:ea typeface="+mn-lt"/>
                <a:cs typeface="+mn-lt"/>
              </a:rPr>
              <a:t> International </a:t>
            </a:r>
            <a:r>
              <a:rPr lang="cs-CZ" sz="1500" i="1" dirty="0" err="1">
                <a:ea typeface="+mn-lt"/>
                <a:cs typeface="+mn-lt"/>
              </a:rPr>
              <a:t>Conference</a:t>
            </a:r>
            <a:r>
              <a:rPr lang="cs-CZ" sz="1500" i="1" dirty="0">
                <a:ea typeface="+mn-lt"/>
                <a:cs typeface="+mn-lt"/>
              </a:rPr>
              <a:t> on </a:t>
            </a:r>
            <a:r>
              <a:rPr lang="cs-CZ" sz="1500" i="1" dirty="0" err="1">
                <a:ea typeface="+mn-lt"/>
                <a:cs typeface="+mn-lt"/>
              </a:rPr>
              <a:t>Electronic</a:t>
            </a:r>
            <a:r>
              <a:rPr lang="cs-CZ" sz="1500" i="1" dirty="0">
                <a:ea typeface="+mn-lt"/>
                <a:cs typeface="+mn-lt"/>
              </a:rPr>
              <a:t> </a:t>
            </a:r>
            <a:r>
              <a:rPr lang="cs-CZ" sz="1500" i="1" dirty="0" err="1">
                <a:ea typeface="+mn-lt"/>
                <a:cs typeface="+mn-lt"/>
              </a:rPr>
              <a:t>Governance</a:t>
            </a:r>
            <a:r>
              <a:rPr lang="cs-CZ" sz="1500" i="1" dirty="0">
                <a:ea typeface="+mn-lt"/>
                <a:cs typeface="+mn-lt"/>
              </a:rPr>
              <a:t> and Open Society: </a:t>
            </a:r>
            <a:r>
              <a:rPr lang="cs-CZ" sz="1500" i="1" dirty="0" err="1">
                <a:ea typeface="+mn-lt"/>
                <a:cs typeface="+mn-lt"/>
              </a:rPr>
              <a:t>Challenges</a:t>
            </a:r>
            <a:r>
              <a:rPr lang="cs-CZ" sz="1500" i="1" dirty="0">
                <a:ea typeface="+mn-lt"/>
                <a:cs typeface="+mn-lt"/>
              </a:rPr>
              <a:t> in </a:t>
            </a:r>
            <a:r>
              <a:rPr lang="cs-CZ" sz="1500" i="1" dirty="0" err="1">
                <a:ea typeface="+mn-lt"/>
                <a:cs typeface="+mn-lt"/>
              </a:rPr>
              <a:t>Eurasia</a:t>
            </a:r>
            <a:r>
              <a:rPr lang="cs-CZ" sz="1500" dirty="0">
                <a:ea typeface="+mn-lt"/>
                <a:cs typeface="+mn-lt"/>
              </a:rPr>
              <a:t>, (s. 212-222). </a:t>
            </a:r>
            <a:r>
              <a:rPr lang="cs-CZ" sz="1500" dirty="0">
                <a:ea typeface="+mn-lt"/>
                <a:cs typeface="+mn-lt"/>
                <a:hlinkClick r:id="rId4"/>
              </a:rPr>
              <a:t>https://doi.org/10.1145/3014087.3014106</a:t>
            </a:r>
            <a:endParaRPr lang="cs-CZ" sz="1500" dirty="0">
              <a:ea typeface="+mn-lt"/>
              <a:cs typeface="+mn-lt"/>
            </a:endParaRPr>
          </a:p>
          <a:p>
            <a:r>
              <a:rPr lang="cs-CZ" sz="1500" dirty="0" err="1">
                <a:ea typeface="+mn-lt"/>
                <a:cs typeface="+mn-lt"/>
              </a:rPr>
              <a:t>Chae</a:t>
            </a:r>
            <a:r>
              <a:rPr lang="cs-CZ" sz="1500" dirty="0">
                <a:ea typeface="+mn-lt"/>
                <a:cs typeface="+mn-lt"/>
              </a:rPr>
              <a:t>, J. (2018). </a:t>
            </a:r>
            <a:r>
              <a:rPr lang="cs-CZ" sz="1500" dirty="0" err="1">
                <a:ea typeface="+mn-lt"/>
                <a:cs typeface="+mn-lt"/>
              </a:rPr>
              <a:t>Explaining</a:t>
            </a:r>
            <a:r>
              <a:rPr lang="cs-CZ" sz="1500" dirty="0">
                <a:ea typeface="+mn-lt"/>
                <a:cs typeface="+mn-lt"/>
              </a:rPr>
              <a:t> </a:t>
            </a:r>
            <a:r>
              <a:rPr lang="cs-CZ" sz="1500" dirty="0" err="1">
                <a:ea typeface="+mn-lt"/>
                <a:cs typeface="+mn-lt"/>
              </a:rPr>
              <a:t>females</a:t>
            </a:r>
            <a:r>
              <a:rPr lang="cs-CZ" sz="1500" dirty="0">
                <a:ea typeface="+mn-lt"/>
                <a:cs typeface="+mn-lt"/>
              </a:rPr>
              <a:t>’ </a:t>
            </a:r>
            <a:r>
              <a:rPr lang="cs-CZ" sz="1500" dirty="0" err="1">
                <a:ea typeface="+mn-lt"/>
                <a:cs typeface="+mn-lt"/>
              </a:rPr>
              <a:t>envy</a:t>
            </a:r>
            <a:r>
              <a:rPr lang="cs-CZ" sz="1500" dirty="0">
                <a:ea typeface="+mn-lt"/>
                <a:cs typeface="+mn-lt"/>
              </a:rPr>
              <a:t> </a:t>
            </a:r>
            <a:r>
              <a:rPr lang="cs-CZ" sz="1500" dirty="0" err="1">
                <a:ea typeface="+mn-lt"/>
                <a:cs typeface="+mn-lt"/>
              </a:rPr>
              <a:t>toward</a:t>
            </a:r>
            <a:r>
              <a:rPr lang="cs-CZ" sz="1500" dirty="0">
                <a:ea typeface="+mn-lt"/>
                <a:cs typeface="+mn-lt"/>
              </a:rPr>
              <a:t> </a:t>
            </a:r>
            <a:r>
              <a:rPr lang="cs-CZ" sz="1500" dirty="0" err="1">
                <a:ea typeface="+mn-lt"/>
                <a:cs typeface="+mn-lt"/>
              </a:rPr>
              <a:t>social</a:t>
            </a:r>
            <a:r>
              <a:rPr lang="cs-CZ" sz="1500" dirty="0">
                <a:ea typeface="+mn-lt"/>
                <a:cs typeface="+mn-lt"/>
              </a:rPr>
              <a:t> media </a:t>
            </a:r>
            <a:r>
              <a:rPr lang="cs-CZ" sz="1500" dirty="0" err="1">
                <a:ea typeface="+mn-lt"/>
                <a:cs typeface="+mn-lt"/>
              </a:rPr>
              <a:t>influencers</a:t>
            </a:r>
            <a:r>
              <a:rPr lang="cs-CZ" sz="1500" dirty="0">
                <a:ea typeface="+mn-lt"/>
                <a:cs typeface="+mn-lt"/>
              </a:rPr>
              <a:t>. </a:t>
            </a:r>
            <a:r>
              <a:rPr lang="cs-CZ" sz="1500" i="1" dirty="0">
                <a:ea typeface="+mn-lt"/>
                <a:cs typeface="+mn-lt"/>
              </a:rPr>
              <a:t>Media Psychology</a:t>
            </a:r>
            <a:r>
              <a:rPr lang="cs-CZ" sz="1500" dirty="0">
                <a:ea typeface="+mn-lt"/>
                <a:cs typeface="+mn-lt"/>
              </a:rPr>
              <a:t>, </a:t>
            </a:r>
            <a:r>
              <a:rPr lang="cs-CZ" sz="1500" i="1" dirty="0">
                <a:ea typeface="+mn-lt"/>
                <a:cs typeface="+mn-lt"/>
              </a:rPr>
              <a:t>21</a:t>
            </a:r>
            <a:r>
              <a:rPr lang="cs-CZ" sz="1500" dirty="0">
                <a:ea typeface="+mn-lt"/>
                <a:cs typeface="+mn-lt"/>
              </a:rPr>
              <a:t>(2), 246-262. </a:t>
            </a:r>
            <a:r>
              <a:rPr lang="cs-CZ" sz="1500" u="sng" dirty="0">
                <a:ea typeface="+mn-lt"/>
                <a:cs typeface="+mn-lt"/>
              </a:rPr>
              <a:t>https://doi.org/10.1080/15213269.2017.1328312</a:t>
            </a:r>
            <a:endParaRPr lang="cs-CZ" sz="1500" dirty="0">
              <a:ea typeface="+mn-lt"/>
              <a:cs typeface="+mn-lt"/>
            </a:endParaRPr>
          </a:p>
          <a:p>
            <a:r>
              <a:rPr lang="cs-CZ" sz="1500" dirty="0" err="1">
                <a:ea typeface="+mn-lt"/>
                <a:cs typeface="+mn-lt"/>
              </a:rPr>
              <a:t>Diener</a:t>
            </a:r>
            <a:r>
              <a:rPr lang="cs-CZ" sz="1500" dirty="0">
                <a:ea typeface="+mn-lt"/>
                <a:cs typeface="+mn-lt"/>
              </a:rPr>
              <a:t>, E., &amp; </a:t>
            </a:r>
            <a:r>
              <a:rPr lang="cs-CZ" sz="1500" dirty="0" err="1">
                <a:ea typeface="+mn-lt"/>
                <a:cs typeface="+mn-lt"/>
              </a:rPr>
              <a:t>Diener</a:t>
            </a:r>
            <a:r>
              <a:rPr lang="cs-CZ" sz="1500" dirty="0">
                <a:ea typeface="+mn-lt"/>
                <a:cs typeface="+mn-lt"/>
              </a:rPr>
              <a:t>, M. (2009). </a:t>
            </a:r>
            <a:r>
              <a:rPr lang="cs-CZ" sz="1500" dirty="0" err="1">
                <a:ea typeface="+mn-lt"/>
                <a:cs typeface="+mn-lt"/>
              </a:rPr>
              <a:t>Cross-cultural</a:t>
            </a:r>
            <a:r>
              <a:rPr lang="cs-CZ" sz="1500" dirty="0">
                <a:ea typeface="+mn-lt"/>
                <a:cs typeface="+mn-lt"/>
              </a:rPr>
              <a:t> </a:t>
            </a:r>
            <a:r>
              <a:rPr lang="cs-CZ" sz="1500" dirty="0" err="1">
                <a:ea typeface="+mn-lt"/>
                <a:cs typeface="+mn-lt"/>
              </a:rPr>
              <a:t>correlates</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life</a:t>
            </a:r>
            <a:r>
              <a:rPr lang="cs-CZ" sz="1500" dirty="0">
                <a:ea typeface="+mn-lt"/>
                <a:cs typeface="+mn-lt"/>
              </a:rPr>
              <a:t> </a:t>
            </a:r>
            <a:r>
              <a:rPr lang="cs-CZ" sz="1500" dirty="0" err="1">
                <a:ea typeface="+mn-lt"/>
                <a:cs typeface="+mn-lt"/>
              </a:rPr>
              <a:t>satisfaction</a:t>
            </a:r>
            <a:r>
              <a:rPr lang="cs-CZ" sz="1500" dirty="0">
                <a:ea typeface="+mn-lt"/>
                <a:cs typeface="+mn-lt"/>
              </a:rPr>
              <a:t> and </a:t>
            </a:r>
            <a:r>
              <a:rPr lang="cs-CZ" sz="1500" dirty="0" err="1">
                <a:ea typeface="+mn-lt"/>
                <a:cs typeface="+mn-lt"/>
              </a:rPr>
              <a:t>self-esteem</a:t>
            </a:r>
            <a:r>
              <a:rPr lang="cs-CZ" sz="1500" dirty="0">
                <a:ea typeface="+mn-lt"/>
                <a:cs typeface="+mn-lt"/>
              </a:rPr>
              <a:t>. In </a:t>
            </a:r>
            <a:r>
              <a:rPr lang="cs-CZ" sz="1500" i="1" dirty="0" err="1">
                <a:ea typeface="+mn-lt"/>
                <a:cs typeface="+mn-lt"/>
              </a:rPr>
              <a:t>Culture</a:t>
            </a:r>
            <a:r>
              <a:rPr lang="cs-CZ" sz="1500" i="1" dirty="0">
                <a:ea typeface="+mn-lt"/>
                <a:cs typeface="+mn-lt"/>
              </a:rPr>
              <a:t> and </a:t>
            </a:r>
            <a:r>
              <a:rPr lang="cs-CZ" sz="1500" i="1" dirty="0" err="1">
                <a:ea typeface="+mn-lt"/>
                <a:cs typeface="+mn-lt"/>
              </a:rPr>
              <a:t>well-being</a:t>
            </a:r>
            <a:r>
              <a:rPr lang="cs-CZ" sz="1500" dirty="0">
                <a:ea typeface="+mn-lt"/>
                <a:cs typeface="+mn-lt"/>
              </a:rPr>
              <a:t>, s. 72. </a:t>
            </a:r>
            <a:r>
              <a:rPr lang="cs-CZ" sz="1500" dirty="0" err="1">
                <a:ea typeface="+mn-lt"/>
                <a:cs typeface="+mn-lt"/>
              </a:rPr>
              <a:t>Springer</a:t>
            </a:r>
            <a:r>
              <a:rPr lang="cs-CZ" sz="1500" dirty="0">
                <a:ea typeface="+mn-lt"/>
                <a:cs typeface="+mn-lt"/>
              </a:rPr>
              <a:t>, </a:t>
            </a:r>
            <a:r>
              <a:rPr lang="cs-CZ" sz="1500" dirty="0" err="1">
                <a:ea typeface="+mn-lt"/>
                <a:cs typeface="+mn-lt"/>
              </a:rPr>
              <a:t>Dordrecht</a:t>
            </a:r>
            <a:r>
              <a:rPr lang="cs-CZ" sz="1500" dirty="0">
                <a:ea typeface="+mn-lt"/>
                <a:cs typeface="+mn-lt"/>
              </a:rPr>
              <a:t>. Dostupné z </a:t>
            </a:r>
            <a:r>
              <a:rPr lang="cs-CZ" sz="1500" u="sng" dirty="0">
                <a:ea typeface="+mn-lt"/>
                <a:cs typeface="+mn-lt"/>
                <a:hlinkClick r:id="rId5"/>
              </a:rPr>
              <a:t>https://link.springer.com/chapter/10.1007/978-90-481-2352-0_4</a:t>
            </a:r>
            <a:endParaRPr lang="cs-CZ" sz="1500" dirty="0">
              <a:ea typeface="+mn-lt"/>
              <a:cs typeface="+mn-lt"/>
            </a:endParaRPr>
          </a:p>
          <a:p>
            <a:r>
              <a:rPr lang="cs-CZ" sz="1500" dirty="0" err="1">
                <a:ea typeface="+mn-lt"/>
                <a:cs typeface="+mn-lt"/>
              </a:rPr>
              <a:t>Dion</a:t>
            </a:r>
            <a:r>
              <a:rPr lang="cs-CZ" sz="1500" dirty="0">
                <a:ea typeface="+mn-lt"/>
                <a:cs typeface="+mn-lt"/>
              </a:rPr>
              <a:t>, N. A. (2016). </a:t>
            </a:r>
            <a:r>
              <a:rPr lang="cs-CZ" sz="1500" dirty="0" err="1">
                <a:ea typeface="+mn-lt"/>
                <a:cs typeface="+mn-lt"/>
              </a:rPr>
              <a:t>The</a:t>
            </a:r>
            <a:r>
              <a:rPr lang="cs-CZ" sz="1500" dirty="0">
                <a:ea typeface="+mn-lt"/>
                <a:cs typeface="+mn-lt"/>
              </a:rPr>
              <a:t> </a:t>
            </a:r>
            <a:r>
              <a:rPr lang="cs-CZ" sz="1500" dirty="0" err="1">
                <a:ea typeface="+mn-lt"/>
                <a:cs typeface="+mn-lt"/>
              </a:rPr>
              <a:t>effect</a:t>
            </a:r>
            <a:r>
              <a:rPr lang="cs-CZ" sz="1500" dirty="0">
                <a:ea typeface="+mn-lt"/>
                <a:cs typeface="+mn-lt"/>
              </a:rPr>
              <a:t> </a:t>
            </a:r>
            <a:r>
              <a:rPr lang="cs-CZ" sz="1500" dirty="0" err="1">
                <a:ea typeface="+mn-lt"/>
                <a:cs typeface="+mn-lt"/>
              </a:rPr>
              <a:t>of</a:t>
            </a:r>
            <a:r>
              <a:rPr lang="cs-CZ" sz="1500" dirty="0">
                <a:ea typeface="+mn-lt"/>
                <a:cs typeface="+mn-lt"/>
              </a:rPr>
              <a:t> Instagram on </a:t>
            </a:r>
            <a:r>
              <a:rPr lang="cs-CZ" sz="1500" dirty="0" err="1">
                <a:ea typeface="+mn-lt"/>
                <a:cs typeface="+mn-lt"/>
              </a:rPr>
              <a:t>self-esteem</a:t>
            </a:r>
            <a:r>
              <a:rPr lang="cs-CZ" sz="1500" dirty="0">
                <a:ea typeface="+mn-lt"/>
                <a:cs typeface="+mn-lt"/>
              </a:rPr>
              <a:t> and </a:t>
            </a:r>
            <a:r>
              <a:rPr lang="cs-CZ" sz="1500" dirty="0" err="1">
                <a:ea typeface="+mn-lt"/>
                <a:cs typeface="+mn-lt"/>
              </a:rPr>
              <a:t>life</a:t>
            </a:r>
            <a:r>
              <a:rPr lang="cs-CZ" sz="1500" dirty="0">
                <a:ea typeface="+mn-lt"/>
                <a:cs typeface="+mn-lt"/>
              </a:rPr>
              <a:t> </a:t>
            </a:r>
            <a:r>
              <a:rPr lang="cs-CZ" sz="1500" dirty="0" err="1">
                <a:ea typeface="+mn-lt"/>
                <a:cs typeface="+mn-lt"/>
              </a:rPr>
              <a:t>satisfaction</a:t>
            </a:r>
            <a:r>
              <a:rPr lang="cs-CZ" sz="1500" dirty="0">
                <a:ea typeface="+mn-lt"/>
                <a:cs typeface="+mn-lt"/>
              </a:rPr>
              <a:t> [</a:t>
            </a:r>
            <a:r>
              <a:rPr lang="cs-CZ" sz="1500" dirty="0" err="1">
                <a:ea typeface="+mn-lt"/>
                <a:cs typeface="+mn-lt"/>
              </a:rPr>
              <a:t>Bachelor</a:t>
            </a:r>
            <a:r>
              <a:rPr lang="cs-CZ" sz="1500" dirty="0">
                <a:ea typeface="+mn-lt"/>
                <a:cs typeface="+mn-lt"/>
              </a:rPr>
              <a:t> thesis, </a:t>
            </a:r>
            <a:r>
              <a:rPr lang="cs-CZ" sz="1500" dirty="0" err="1">
                <a:ea typeface="+mn-lt"/>
                <a:cs typeface="+mn-lt"/>
              </a:rPr>
              <a:t>Salem</a:t>
            </a:r>
            <a:r>
              <a:rPr lang="cs-CZ" sz="1500" dirty="0">
                <a:ea typeface="+mn-lt"/>
                <a:cs typeface="+mn-lt"/>
              </a:rPr>
              <a:t> </a:t>
            </a:r>
            <a:r>
              <a:rPr lang="cs-CZ" sz="1500" dirty="0" err="1">
                <a:ea typeface="+mn-lt"/>
                <a:cs typeface="+mn-lt"/>
              </a:rPr>
              <a:t>State</a:t>
            </a:r>
            <a:r>
              <a:rPr lang="cs-CZ" sz="1500" dirty="0">
                <a:ea typeface="+mn-lt"/>
                <a:cs typeface="+mn-lt"/>
              </a:rPr>
              <a:t> University]. Dostupné z </a:t>
            </a:r>
            <a:r>
              <a:rPr lang="cs-CZ" sz="1500" u="sng" dirty="0">
                <a:ea typeface="+mn-lt"/>
                <a:cs typeface="+mn-lt"/>
                <a:hlinkClick r:id="rId6"/>
              </a:rPr>
              <a:t>https://digitalcommons.salemstate.edu/honors_theses/91</a:t>
            </a:r>
            <a:endParaRPr lang="cs-CZ" sz="1500" dirty="0">
              <a:ea typeface="+mn-lt"/>
              <a:cs typeface="+mn-lt"/>
            </a:endParaRPr>
          </a:p>
          <a:p>
            <a:r>
              <a:rPr lang="cs-CZ" sz="1500" dirty="0" err="1">
                <a:ea typeface="+mn-lt"/>
                <a:cs typeface="+mn-lt"/>
              </a:rPr>
              <a:t>Fardouly</a:t>
            </a:r>
            <a:r>
              <a:rPr lang="cs-CZ" sz="1500" dirty="0">
                <a:ea typeface="+mn-lt"/>
                <a:cs typeface="+mn-lt"/>
              </a:rPr>
              <a:t>, J., &amp; </a:t>
            </a:r>
            <a:r>
              <a:rPr lang="cs-CZ" sz="1500" dirty="0" err="1">
                <a:ea typeface="+mn-lt"/>
                <a:cs typeface="+mn-lt"/>
              </a:rPr>
              <a:t>Vartanian</a:t>
            </a:r>
            <a:r>
              <a:rPr lang="cs-CZ" sz="1500" dirty="0">
                <a:ea typeface="+mn-lt"/>
                <a:cs typeface="+mn-lt"/>
              </a:rPr>
              <a:t>, L. R. (2015). Negative </a:t>
            </a:r>
            <a:r>
              <a:rPr lang="cs-CZ" sz="1500" dirty="0" err="1">
                <a:ea typeface="+mn-lt"/>
                <a:cs typeface="+mn-lt"/>
              </a:rPr>
              <a:t>comparisons</a:t>
            </a:r>
            <a:r>
              <a:rPr lang="cs-CZ" sz="1500" dirty="0">
                <a:ea typeface="+mn-lt"/>
                <a:cs typeface="+mn-lt"/>
              </a:rPr>
              <a:t> </a:t>
            </a:r>
            <a:r>
              <a:rPr lang="cs-CZ" sz="1500" dirty="0" err="1">
                <a:ea typeface="+mn-lt"/>
                <a:cs typeface="+mn-lt"/>
              </a:rPr>
              <a:t>about</a:t>
            </a:r>
            <a:r>
              <a:rPr lang="cs-CZ" sz="1500" dirty="0">
                <a:ea typeface="+mn-lt"/>
                <a:cs typeface="+mn-lt"/>
              </a:rPr>
              <a:t> </a:t>
            </a:r>
            <a:r>
              <a:rPr lang="cs-CZ" sz="1500" dirty="0" err="1">
                <a:ea typeface="+mn-lt"/>
                <a:cs typeface="+mn-lt"/>
              </a:rPr>
              <a:t>one's</a:t>
            </a:r>
            <a:r>
              <a:rPr lang="cs-CZ" sz="1500" dirty="0">
                <a:ea typeface="+mn-lt"/>
                <a:cs typeface="+mn-lt"/>
              </a:rPr>
              <a:t> </a:t>
            </a:r>
            <a:r>
              <a:rPr lang="cs-CZ" sz="1500" dirty="0" err="1">
                <a:ea typeface="+mn-lt"/>
                <a:cs typeface="+mn-lt"/>
              </a:rPr>
              <a:t>appearance</a:t>
            </a:r>
            <a:r>
              <a:rPr lang="cs-CZ" sz="1500" dirty="0">
                <a:ea typeface="+mn-lt"/>
                <a:cs typeface="+mn-lt"/>
              </a:rPr>
              <a:t> </a:t>
            </a:r>
            <a:r>
              <a:rPr lang="cs-CZ" sz="1500" dirty="0" err="1">
                <a:ea typeface="+mn-lt"/>
                <a:cs typeface="+mn-lt"/>
              </a:rPr>
              <a:t>mediate</a:t>
            </a:r>
            <a:r>
              <a:rPr lang="cs-CZ" sz="1500" dirty="0">
                <a:ea typeface="+mn-lt"/>
                <a:cs typeface="+mn-lt"/>
              </a:rPr>
              <a:t> </a:t>
            </a:r>
            <a:r>
              <a:rPr lang="cs-CZ" sz="1500" dirty="0" err="1">
                <a:ea typeface="+mn-lt"/>
                <a:cs typeface="+mn-lt"/>
              </a:rPr>
              <a:t>the</a:t>
            </a:r>
            <a:r>
              <a:rPr lang="cs-CZ" sz="1500" dirty="0">
                <a:ea typeface="+mn-lt"/>
                <a:cs typeface="+mn-lt"/>
              </a:rPr>
              <a:t> </a:t>
            </a:r>
            <a:r>
              <a:rPr lang="cs-CZ" sz="1500" dirty="0" err="1">
                <a:ea typeface="+mn-lt"/>
                <a:cs typeface="+mn-lt"/>
              </a:rPr>
              <a:t>relationship</a:t>
            </a:r>
            <a:r>
              <a:rPr lang="cs-CZ" sz="1500" dirty="0">
                <a:ea typeface="+mn-lt"/>
                <a:cs typeface="+mn-lt"/>
              </a:rPr>
              <a:t> </a:t>
            </a:r>
            <a:r>
              <a:rPr lang="cs-CZ" sz="1500" dirty="0" err="1">
                <a:ea typeface="+mn-lt"/>
                <a:cs typeface="+mn-lt"/>
              </a:rPr>
              <a:t>between</a:t>
            </a:r>
            <a:r>
              <a:rPr lang="cs-CZ" sz="1500" dirty="0">
                <a:ea typeface="+mn-lt"/>
                <a:cs typeface="+mn-lt"/>
              </a:rPr>
              <a:t> Facebook </a:t>
            </a:r>
            <a:r>
              <a:rPr lang="cs-CZ" sz="1500" dirty="0" err="1">
                <a:ea typeface="+mn-lt"/>
                <a:cs typeface="+mn-lt"/>
              </a:rPr>
              <a:t>usage</a:t>
            </a:r>
            <a:r>
              <a:rPr lang="cs-CZ" sz="1500" dirty="0">
                <a:ea typeface="+mn-lt"/>
                <a:cs typeface="+mn-lt"/>
              </a:rPr>
              <a:t> and body image </a:t>
            </a:r>
            <a:r>
              <a:rPr lang="cs-CZ" sz="1500" dirty="0" err="1">
                <a:ea typeface="+mn-lt"/>
                <a:cs typeface="+mn-lt"/>
              </a:rPr>
              <a:t>concerns</a:t>
            </a:r>
            <a:r>
              <a:rPr lang="cs-CZ" sz="1500" dirty="0">
                <a:ea typeface="+mn-lt"/>
                <a:cs typeface="+mn-lt"/>
              </a:rPr>
              <a:t>. </a:t>
            </a:r>
            <a:r>
              <a:rPr lang="cs-CZ" sz="1500" i="1" dirty="0">
                <a:ea typeface="+mn-lt"/>
                <a:cs typeface="+mn-lt"/>
              </a:rPr>
              <a:t>Body image</a:t>
            </a:r>
            <a:r>
              <a:rPr lang="cs-CZ" sz="1500" dirty="0">
                <a:ea typeface="+mn-lt"/>
                <a:cs typeface="+mn-lt"/>
              </a:rPr>
              <a:t>, </a:t>
            </a:r>
            <a:r>
              <a:rPr lang="cs-CZ" sz="1500" i="1" dirty="0">
                <a:ea typeface="+mn-lt"/>
                <a:cs typeface="+mn-lt"/>
              </a:rPr>
              <a:t>12</a:t>
            </a:r>
            <a:r>
              <a:rPr lang="cs-CZ" sz="1500" dirty="0">
                <a:ea typeface="+mn-lt"/>
                <a:cs typeface="+mn-lt"/>
              </a:rPr>
              <a:t>, 82-88. </a:t>
            </a:r>
            <a:r>
              <a:rPr lang="cs-CZ" sz="1500" dirty="0">
                <a:ea typeface="+mn-lt"/>
                <a:cs typeface="+mn-lt"/>
                <a:hlinkClick r:id="rId7"/>
              </a:rPr>
              <a:t>https://doi.org/10.1016/j.bodyim.2014.10.004</a:t>
            </a:r>
            <a:endParaRPr lang="cs-CZ" sz="1500" dirty="0">
              <a:ea typeface="+mn-lt"/>
              <a:cs typeface="+mn-lt"/>
            </a:endParaRPr>
          </a:p>
          <a:p>
            <a:r>
              <a:rPr lang="cs-CZ" sz="1500" dirty="0" err="1">
                <a:ea typeface="+mn-lt"/>
                <a:cs typeface="+mn-lt"/>
              </a:rPr>
              <a:t>Jiang</a:t>
            </a:r>
            <a:r>
              <a:rPr lang="cs-CZ" sz="1500" dirty="0">
                <a:ea typeface="+mn-lt"/>
                <a:cs typeface="+mn-lt"/>
              </a:rPr>
              <a:t>, S., &amp; </a:t>
            </a:r>
            <a:r>
              <a:rPr lang="cs-CZ" sz="1500" dirty="0" err="1">
                <a:ea typeface="+mn-lt"/>
                <a:cs typeface="+mn-lt"/>
              </a:rPr>
              <a:t>Ngien</a:t>
            </a:r>
            <a:r>
              <a:rPr lang="cs-CZ" sz="1500" dirty="0">
                <a:ea typeface="+mn-lt"/>
                <a:cs typeface="+mn-lt"/>
              </a:rPr>
              <a:t>, A. (2020). </a:t>
            </a:r>
            <a:r>
              <a:rPr lang="cs-CZ" sz="1500" dirty="0" err="1">
                <a:ea typeface="+mn-lt"/>
                <a:cs typeface="+mn-lt"/>
              </a:rPr>
              <a:t>The</a:t>
            </a:r>
            <a:r>
              <a:rPr lang="cs-CZ" sz="1500" dirty="0">
                <a:ea typeface="+mn-lt"/>
                <a:cs typeface="+mn-lt"/>
              </a:rPr>
              <a:t> </a:t>
            </a:r>
            <a:r>
              <a:rPr lang="cs-CZ" sz="1500" dirty="0" err="1">
                <a:ea typeface="+mn-lt"/>
                <a:cs typeface="+mn-lt"/>
              </a:rPr>
              <a:t>Effects</a:t>
            </a:r>
            <a:r>
              <a:rPr lang="cs-CZ" sz="1500" dirty="0">
                <a:ea typeface="+mn-lt"/>
                <a:cs typeface="+mn-lt"/>
              </a:rPr>
              <a:t> </a:t>
            </a:r>
            <a:r>
              <a:rPr lang="cs-CZ" sz="1500" dirty="0" err="1">
                <a:ea typeface="+mn-lt"/>
                <a:cs typeface="+mn-lt"/>
              </a:rPr>
              <a:t>of</a:t>
            </a:r>
            <a:r>
              <a:rPr lang="cs-CZ" sz="1500" dirty="0">
                <a:ea typeface="+mn-lt"/>
                <a:cs typeface="+mn-lt"/>
              </a:rPr>
              <a:t> Instagram Use, </a:t>
            </a:r>
            <a:r>
              <a:rPr lang="cs-CZ" sz="1500" dirty="0" err="1">
                <a:ea typeface="+mn-lt"/>
                <a:cs typeface="+mn-lt"/>
              </a:rPr>
              <a:t>Social</a:t>
            </a:r>
            <a:r>
              <a:rPr lang="cs-CZ" sz="1500" dirty="0">
                <a:ea typeface="+mn-lt"/>
                <a:cs typeface="+mn-lt"/>
              </a:rPr>
              <a:t> </a:t>
            </a:r>
            <a:r>
              <a:rPr lang="cs-CZ" sz="1500" dirty="0" err="1">
                <a:ea typeface="+mn-lt"/>
                <a:cs typeface="+mn-lt"/>
              </a:rPr>
              <a:t>Comparison</a:t>
            </a:r>
            <a:r>
              <a:rPr lang="cs-CZ" sz="1500" dirty="0">
                <a:ea typeface="+mn-lt"/>
                <a:cs typeface="+mn-lt"/>
              </a:rPr>
              <a:t>, and </a:t>
            </a:r>
            <a:r>
              <a:rPr lang="cs-CZ" sz="1500" dirty="0" err="1">
                <a:ea typeface="+mn-lt"/>
                <a:cs typeface="+mn-lt"/>
              </a:rPr>
              <a:t>Self-Esteem</a:t>
            </a:r>
            <a:r>
              <a:rPr lang="cs-CZ" sz="1500" dirty="0">
                <a:ea typeface="+mn-lt"/>
                <a:cs typeface="+mn-lt"/>
              </a:rPr>
              <a:t> on </a:t>
            </a:r>
            <a:r>
              <a:rPr lang="cs-CZ" sz="1500" dirty="0" err="1">
                <a:ea typeface="+mn-lt"/>
                <a:cs typeface="+mn-lt"/>
              </a:rPr>
              <a:t>Social</a:t>
            </a:r>
            <a:r>
              <a:rPr lang="cs-CZ" sz="1500" dirty="0">
                <a:ea typeface="+mn-lt"/>
                <a:cs typeface="+mn-lt"/>
              </a:rPr>
              <a:t> </a:t>
            </a:r>
            <a:r>
              <a:rPr lang="cs-CZ" sz="1500" dirty="0" err="1">
                <a:ea typeface="+mn-lt"/>
                <a:cs typeface="+mn-lt"/>
              </a:rPr>
              <a:t>Anxiety</a:t>
            </a:r>
            <a:r>
              <a:rPr lang="cs-CZ" sz="1500" dirty="0">
                <a:ea typeface="+mn-lt"/>
                <a:cs typeface="+mn-lt"/>
              </a:rPr>
              <a:t>: A </a:t>
            </a:r>
            <a:r>
              <a:rPr lang="cs-CZ" sz="1500" dirty="0" err="1">
                <a:ea typeface="+mn-lt"/>
                <a:cs typeface="+mn-lt"/>
              </a:rPr>
              <a:t>Survey</a:t>
            </a:r>
            <a:r>
              <a:rPr lang="cs-CZ" sz="1500" dirty="0">
                <a:ea typeface="+mn-lt"/>
                <a:cs typeface="+mn-lt"/>
              </a:rPr>
              <a:t> Study in Singapore. </a:t>
            </a:r>
            <a:r>
              <a:rPr lang="cs-CZ" sz="1500" dirty="0" err="1">
                <a:ea typeface="+mn-lt"/>
                <a:cs typeface="+mn-lt"/>
              </a:rPr>
              <a:t>Social</a:t>
            </a:r>
            <a:r>
              <a:rPr lang="cs-CZ" sz="1500" dirty="0">
                <a:ea typeface="+mn-lt"/>
                <a:cs typeface="+mn-lt"/>
              </a:rPr>
              <a:t> Media+ Society, 6(2). </a:t>
            </a:r>
            <a:r>
              <a:rPr lang="cs-CZ" sz="1500" dirty="0">
                <a:ea typeface="+mn-lt"/>
                <a:cs typeface="+mn-lt"/>
                <a:hlinkClick r:id="rId8"/>
              </a:rPr>
              <a:t>https://doi.org/10.1177/2056305120912488</a:t>
            </a:r>
            <a:r>
              <a:rPr lang="cs-CZ" sz="1500" dirty="0">
                <a:ea typeface="+mn-lt"/>
                <a:cs typeface="+mn-lt"/>
              </a:rPr>
              <a:t> </a:t>
            </a:r>
          </a:p>
          <a:p>
            <a:endParaRPr lang="cs-CZ" sz="1400" u="sng" dirty="0">
              <a:ea typeface="+mn-lt"/>
              <a:cs typeface="+mn-lt"/>
            </a:endParaRPr>
          </a:p>
          <a:p>
            <a:endParaRPr lang="cs-CZ" sz="900" dirty="0">
              <a:ea typeface="+mn-lt"/>
              <a:cs typeface="+mn-lt"/>
            </a:endParaRPr>
          </a:p>
          <a:p>
            <a:endParaRPr lang="cs-CZ" sz="1400" dirty="0">
              <a:ea typeface="+mn-lt"/>
              <a:cs typeface="+mn-lt"/>
            </a:endParaRPr>
          </a:p>
          <a:p>
            <a:endParaRPr lang="cs-CZ" sz="1400" dirty="0">
              <a:ea typeface="+mn-lt"/>
              <a:cs typeface="+mn-lt"/>
            </a:endParaRPr>
          </a:p>
          <a:p>
            <a:endParaRPr lang="cs-CZ" sz="1400" dirty="0">
              <a:ea typeface="+mn-lt"/>
              <a:cs typeface="+mn-lt"/>
            </a:endParaRPr>
          </a:p>
          <a:p>
            <a:endParaRPr lang="cs-CZ" dirty="0">
              <a:ea typeface="+mn-lt"/>
              <a:cs typeface="+mn-lt"/>
            </a:endParaRPr>
          </a:p>
        </p:txBody>
      </p:sp>
    </p:spTree>
    <p:extLst>
      <p:ext uri="{BB962C8B-B14F-4D97-AF65-F5344CB8AC3E}">
        <p14:creationId xmlns:p14="http://schemas.microsoft.com/office/powerpoint/2010/main" val="365848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6AAEE44-2246-459C-BFA5-11EC78DED8F8}"/>
              </a:ext>
            </a:extLst>
          </p:cNvPr>
          <p:cNvSpPr>
            <a:spLocks noGrp="1"/>
          </p:cNvSpPr>
          <p:nvPr>
            <p:ph idx="1"/>
          </p:nvPr>
        </p:nvSpPr>
        <p:spPr>
          <a:xfrm>
            <a:off x="838200" y="-89400"/>
            <a:ext cx="10515600" cy="6767679"/>
          </a:xfrm>
        </p:spPr>
        <p:txBody>
          <a:bodyPr vert="horz" lIns="91440" tIns="45720" rIns="91440" bIns="45720" rtlCol="0" anchor="t">
            <a:noAutofit/>
          </a:bodyPr>
          <a:lstStyle/>
          <a:p>
            <a:pPr marL="365760" indent="-91440"/>
            <a:endParaRPr lang="cs-CZ" sz="1500" dirty="0">
              <a:ea typeface="+mn-lt"/>
              <a:cs typeface="+mn-lt"/>
            </a:endParaRPr>
          </a:p>
          <a:p>
            <a:pPr marL="274320" indent="0">
              <a:buNone/>
            </a:pPr>
            <a:endParaRPr lang="cs-CZ" sz="1500" dirty="0">
              <a:ea typeface="+mn-lt"/>
              <a:cs typeface="+mn-lt"/>
            </a:endParaRPr>
          </a:p>
          <a:p>
            <a:pPr indent="-91440"/>
            <a:r>
              <a:rPr lang="cs-CZ" sz="1500" dirty="0">
                <a:ea typeface="+mn-lt"/>
                <a:cs typeface="+mn-lt"/>
              </a:rPr>
              <a:t>Krause, H. V., </a:t>
            </a:r>
            <a:r>
              <a:rPr lang="cs-CZ" sz="1500" dirty="0" err="1">
                <a:ea typeface="+mn-lt"/>
                <a:cs typeface="+mn-lt"/>
              </a:rPr>
              <a:t>Baum</a:t>
            </a:r>
            <a:r>
              <a:rPr lang="cs-CZ" sz="1500" dirty="0">
                <a:ea typeface="+mn-lt"/>
                <a:cs typeface="+mn-lt"/>
              </a:rPr>
              <a:t>, K., </a:t>
            </a:r>
            <a:r>
              <a:rPr lang="cs-CZ" sz="1500" dirty="0" err="1">
                <a:ea typeface="+mn-lt"/>
                <a:cs typeface="+mn-lt"/>
              </a:rPr>
              <a:t>Baumann</a:t>
            </a:r>
            <a:r>
              <a:rPr lang="cs-CZ" sz="1500" dirty="0">
                <a:ea typeface="+mn-lt"/>
                <a:cs typeface="+mn-lt"/>
              </a:rPr>
              <a:t>, A., &amp; </a:t>
            </a:r>
            <a:r>
              <a:rPr lang="cs-CZ" sz="1500" dirty="0" err="1">
                <a:ea typeface="+mn-lt"/>
                <a:cs typeface="+mn-lt"/>
              </a:rPr>
              <a:t>Krasnova</a:t>
            </a:r>
            <a:r>
              <a:rPr lang="cs-CZ" sz="1500" dirty="0">
                <a:ea typeface="+mn-lt"/>
                <a:cs typeface="+mn-lt"/>
              </a:rPr>
              <a:t>, H. (2021). </a:t>
            </a:r>
            <a:r>
              <a:rPr lang="cs-CZ" sz="1500" dirty="0" err="1">
                <a:ea typeface="+mn-lt"/>
                <a:cs typeface="+mn-lt"/>
              </a:rPr>
              <a:t>Unifying</a:t>
            </a:r>
            <a:r>
              <a:rPr lang="cs-CZ" sz="1500" dirty="0">
                <a:ea typeface="+mn-lt"/>
                <a:cs typeface="+mn-lt"/>
              </a:rPr>
              <a:t> </a:t>
            </a:r>
            <a:r>
              <a:rPr lang="cs-CZ" sz="1500" dirty="0" err="1">
                <a:ea typeface="+mn-lt"/>
                <a:cs typeface="+mn-lt"/>
              </a:rPr>
              <a:t>the</a:t>
            </a:r>
            <a:r>
              <a:rPr lang="cs-CZ" sz="1500" dirty="0">
                <a:ea typeface="+mn-lt"/>
                <a:cs typeface="+mn-lt"/>
              </a:rPr>
              <a:t> </a:t>
            </a:r>
            <a:r>
              <a:rPr lang="cs-CZ" sz="1500" dirty="0" err="1">
                <a:ea typeface="+mn-lt"/>
                <a:cs typeface="+mn-lt"/>
              </a:rPr>
              <a:t>detrimental</a:t>
            </a:r>
            <a:r>
              <a:rPr lang="cs-CZ" sz="1500" dirty="0">
                <a:ea typeface="+mn-lt"/>
                <a:cs typeface="+mn-lt"/>
              </a:rPr>
              <a:t> and </a:t>
            </a:r>
            <a:r>
              <a:rPr lang="cs-CZ" sz="1500" dirty="0" err="1">
                <a:ea typeface="+mn-lt"/>
                <a:cs typeface="+mn-lt"/>
              </a:rPr>
              <a:t>beneficial</a:t>
            </a:r>
            <a:r>
              <a:rPr lang="cs-CZ" sz="1500" dirty="0">
                <a:ea typeface="+mn-lt"/>
                <a:cs typeface="+mn-lt"/>
              </a:rPr>
              <a:t> </a:t>
            </a:r>
            <a:r>
              <a:rPr lang="cs-CZ" sz="1500" dirty="0" err="1">
                <a:ea typeface="+mn-lt"/>
                <a:cs typeface="+mn-lt"/>
              </a:rPr>
              <a:t>effects</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social</a:t>
            </a:r>
            <a:r>
              <a:rPr lang="cs-CZ" sz="1500" dirty="0">
                <a:ea typeface="+mn-lt"/>
                <a:cs typeface="+mn-lt"/>
              </a:rPr>
              <a:t> network </a:t>
            </a:r>
            <a:r>
              <a:rPr lang="cs-CZ" sz="1500" dirty="0" err="1">
                <a:ea typeface="+mn-lt"/>
                <a:cs typeface="+mn-lt"/>
              </a:rPr>
              <a:t>site</a:t>
            </a:r>
            <a:r>
              <a:rPr lang="cs-CZ" sz="1500" dirty="0">
                <a:ea typeface="+mn-lt"/>
                <a:cs typeface="+mn-lt"/>
              </a:rPr>
              <a:t> use on </a:t>
            </a:r>
            <a:r>
              <a:rPr lang="cs-CZ" sz="1500" dirty="0" err="1">
                <a:ea typeface="+mn-lt"/>
                <a:cs typeface="+mn-lt"/>
              </a:rPr>
              <a:t>self-esteem</a:t>
            </a:r>
            <a:r>
              <a:rPr lang="cs-CZ" sz="1500" dirty="0">
                <a:ea typeface="+mn-lt"/>
                <a:cs typeface="+mn-lt"/>
              </a:rPr>
              <a:t>: a </a:t>
            </a:r>
            <a:r>
              <a:rPr lang="cs-CZ" sz="1500" dirty="0" err="1">
                <a:ea typeface="+mn-lt"/>
                <a:cs typeface="+mn-lt"/>
              </a:rPr>
              <a:t>systematic</a:t>
            </a:r>
            <a:r>
              <a:rPr lang="cs-CZ" sz="1500" dirty="0">
                <a:ea typeface="+mn-lt"/>
                <a:cs typeface="+mn-lt"/>
              </a:rPr>
              <a:t> </a:t>
            </a:r>
            <a:r>
              <a:rPr lang="cs-CZ" sz="1500" dirty="0" err="1">
                <a:ea typeface="+mn-lt"/>
                <a:cs typeface="+mn-lt"/>
              </a:rPr>
              <a:t>literature</a:t>
            </a:r>
            <a:r>
              <a:rPr lang="cs-CZ" sz="1500" dirty="0">
                <a:ea typeface="+mn-lt"/>
                <a:cs typeface="+mn-lt"/>
              </a:rPr>
              <a:t> </a:t>
            </a:r>
            <a:r>
              <a:rPr lang="cs-CZ" sz="1500" dirty="0" err="1">
                <a:ea typeface="+mn-lt"/>
                <a:cs typeface="+mn-lt"/>
              </a:rPr>
              <a:t>review</a:t>
            </a:r>
            <a:r>
              <a:rPr lang="cs-CZ" sz="1500" dirty="0">
                <a:ea typeface="+mn-lt"/>
                <a:cs typeface="+mn-lt"/>
              </a:rPr>
              <a:t>. Media Psychology, 24(1), 10-47. </a:t>
            </a:r>
            <a:r>
              <a:rPr lang="cs-CZ" sz="1500" dirty="0">
                <a:ea typeface="+mn-lt"/>
                <a:cs typeface="+mn-lt"/>
                <a:hlinkClick r:id="rId2"/>
              </a:rPr>
              <a:t>https://doi.org/10.1080/15213269.2019.1656646</a:t>
            </a:r>
            <a:r>
              <a:rPr lang="cs-CZ" sz="1500" dirty="0">
                <a:ea typeface="+mn-lt"/>
                <a:cs typeface="+mn-lt"/>
              </a:rPr>
              <a:t> </a:t>
            </a:r>
          </a:p>
          <a:p>
            <a:pPr indent="-91440"/>
            <a:r>
              <a:rPr lang="cs-CZ" sz="1500" dirty="0">
                <a:ea typeface="+mn-lt"/>
                <a:cs typeface="+mn-lt"/>
              </a:rPr>
              <a:t>Lup, K., Trub, L., &amp; </a:t>
            </a:r>
            <a:r>
              <a:rPr lang="cs-CZ" sz="1500" dirty="0" err="1">
                <a:ea typeface="+mn-lt"/>
                <a:cs typeface="+mn-lt"/>
              </a:rPr>
              <a:t>Rosenthal</a:t>
            </a:r>
            <a:r>
              <a:rPr lang="cs-CZ" sz="1500" dirty="0">
                <a:ea typeface="+mn-lt"/>
                <a:cs typeface="+mn-lt"/>
              </a:rPr>
              <a:t>, L. (2015). Instagram# </a:t>
            </a:r>
            <a:r>
              <a:rPr lang="cs-CZ" sz="1500" dirty="0" err="1">
                <a:ea typeface="+mn-lt"/>
                <a:cs typeface="+mn-lt"/>
              </a:rPr>
              <a:t>instasad</a:t>
            </a:r>
            <a:r>
              <a:rPr lang="cs-CZ" sz="1500" dirty="0">
                <a:ea typeface="+mn-lt"/>
                <a:cs typeface="+mn-lt"/>
              </a:rPr>
              <a:t>?: </a:t>
            </a:r>
            <a:r>
              <a:rPr lang="cs-CZ" sz="1500" dirty="0" err="1">
                <a:ea typeface="+mn-lt"/>
                <a:cs typeface="+mn-lt"/>
              </a:rPr>
              <a:t>exploring</a:t>
            </a:r>
            <a:r>
              <a:rPr lang="cs-CZ" sz="1500" dirty="0">
                <a:ea typeface="+mn-lt"/>
                <a:cs typeface="+mn-lt"/>
              </a:rPr>
              <a:t> </a:t>
            </a:r>
            <a:r>
              <a:rPr lang="cs-CZ" sz="1500" dirty="0" err="1">
                <a:ea typeface="+mn-lt"/>
                <a:cs typeface="+mn-lt"/>
              </a:rPr>
              <a:t>associations</a:t>
            </a:r>
            <a:r>
              <a:rPr lang="cs-CZ" sz="1500" dirty="0">
                <a:ea typeface="+mn-lt"/>
                <a:cs typeface="+mn-lt"/>
              </a:rPr>
              <a:t> </a:t>
            </a:r>
            <a:r>
              <a:rPr lang="cs-CZ" sz="1500" dirty="0" err="1">
                <a:ea typeface="+mn-lt"/>
                <a:cs typeface="+mn-lt"/>
              </a:rPr>
              <a:t>among</a:t>
            </a:r>
            <a:r>
              <a:rPr lang="cs-CZ" sz="1500" dirty="0">
                <a:ea typeface="+mn-lt"/>
                <a:cs typeface="+mn-lt"/>
              </a:rPr>
              <a:t> </a:t>
            </a:r>
            <a:r>
              <a:rPr lang="cs-CZ" sz="1500" dirty="0" err="1">
                <a:ea typeface="+mn-lt"/>
                <a:cs typeface="+mn-lt"/>
              </a:rPr>
              <a:t>instagram</a:t>
            </a:r>
            <a:r>
              <a:rPr lang="cs-CZ" sz="1500" dirty="0">
                <a:ea typeface="+mn-lt"/>
                <a:cs typeface="+mn-lt"/>
              </a:rPr>
              <a:t> use, </a:t>
            </a:r>
            <a:r>
              <a:rPr lang="cs-CZ" sz="1500" dirty="0" err="1">
                <a:ea typeface="+mn-lt"/>
                <a:cs typeface="+mn-lt"/>
              </a:rPr>
              <a:t>depressive</a:t>
            </a:r>
            <a:r>
              <a:rPr lang="cs-CZ" sz="1500" dirty="0">
                <a:ea typeface="+mn-lt"/>
                <a:cs typeface="+mn-lt"/>
              </a:rPr>
              <a:t> </a:t>
            </a:r>
            <a:r>
              <a:rPr lang="cs-CZ" sz="1500" dirty="0" err="1">
                <a:ea typeface="+mn-lt"/>
                <a:cs typeface="+mn-lt"/>
              </a:rPr>
              <a:t>symptoms</a:t>
            </a:r>
            <a:r>
              <a:rPr lang="cs-CZ" sz="1500" dirty="0">
                <a:ea typeface="+mn-lt"/>
                <a:cs typeface="+mn-lt"/>
              </a:rPr>
              <a:t>, negative </a:t>
            </a:r>
            <a:r>
              <a:rPr lang="cs-CZ" sz="1500" dirty="0" err="1">
                <a:ea typeface="+mn-lt"/>
                <a:cs typeface="+mn-lt"/>
              </a:rPr>
              <a:t>social</a:t>
            </a:r>
            <a:r>
              <a:rPr lang="cs-CZ" sz="1500" dirty="0">
                <a:ea typeface="+mn-lt"/>
                <a:cs typeface="+mn-lt"/>
              </a:rPr>
              <a:t> </a:t>
            </a:r>
            <a:r>
              <a:rPr lang="cs-CZ" sz="1500" dirty="0" err="1">
                <a:ea typeface="+mn-lt"/>
                <a:cs typeface="+mn-lt"/>
              </a:rPr>
              <a:t>comparison</a:t>
            </a:r>
            <a:r>
              <a:rPr lang="cs-CZ" sz="1500" dirty="0">
                <a:ea typeface="+mn-lt"/>
                <a:cs typeface="+mn-lt"/>
              </a:rPr>
              <a:t>, and </a:t>
            </a:r>
            <a:r>
              <a:rPr lang="cs-CZ" sz="1500" dirty="0" err="1">
                <a:ea typeface="+mn-lt"/>
                <a:cs typeface="+mn-lt"/>
              </a:rPr>
              <a:t>strangers</a:t>
            </a:r>
            <a:r>
              <a:rPr lang="cs-CZ" sz="1500" dirty="0">
                <a:ea typeface="+mn-lt"/>
                <a:cs typeface="+mn-lt"/>
              </a:rPr>
              <a:t> </a:t>
            </a:r>
            <a:r>
              <a:rPr lang="cs-CZ" sz="1500" dirty="0" err="1">
                <a:ea typeface="+mn-lt"/>
                <a:cs typeface="+mn-lt"/>
              </a:rPr>
              <a:t>followed</a:t>
            </a:r>
            <a:r>
              <a:rPr lang="cs-CZ" sz="1500" dirty="0">
                <a:ea typeface="+mn-lt"/>
                <a:cs typeface="+mn-lt"/>
              </a:rPr>
              <a:t>. </a:t>
            </a:r>
            <a:r>
              <a:rPr lang="cs-CZ" sz="1500" dirty="0" err="1">
                <a:ea typeface="+mn-lt"/>
                <a:cs typeface="+mn-lt"/>
              </a:rPr>
              <a:t>Cyberpsychology</a:t>
            </a:r>
            <a:r>
              <a:rPr lang="cs-CZ" sz="1500" dirty="0">
                <a:ea typeface="+mn-lt"/>
                <a:cs typeface="+mn-lt"/>
              </a:rPr>
              <a:t>, </a:t>
            </a:r>
            <a:r>
              <a:rPr lang="cs-CZ" sz="1500" dirty="0" err="1">
                <a:ea typeface="+mn-lt"/>
                <a:cs typeface="+mn-lt"/>
              </a:rPr>
              <a:t>Behavior</a:t>
            </a:r>
            <a:r>
              <a:rPr lang="cs-CZ" sz="1500" dirty="0">
                <a:ea typeface="+mn-lt"/>
                <a:cs typeface="+mn-lt"/>
              </a:rPr>
              <a:t>, and </a:t>
            </a:r>
            <a:r>
              <a:rPr lang="cs-CZ" sz="1500" dirty="0" err="1">
                <a:ea typeface="+mn-lt"/>
                <a:cs typeface="+mn-lt"/>
              </a:rPr>
              <a:t>Social</a:t>
            </a:r>
            <a:r>
              <a:rPr lang="cs-CZ" sz="1500" dirty="0">
                <a:ea typeface="+mn-lt"/>
                <a:cs typeface="+mn-lt"/>
              </a:rPr>
              <a:t> Networking, 18(5), 247-252. Dostupné z </a:t>
            </a:r>
            <a:r>
              <a:rPr lang="cs-CZ" sz="1500" dirty="0">
                <a:ea typeface="+mn-lt"/>
                <a:cs typeface="+mn-lt"/>
                <a:hlinkClick r:id="rId3"/>
              </a:rPr>
              <a:t>https://www.researchgate.net/profile/Leora‑Trub/publication/276208382_Instagram_Instasad_Exploring_Associations_Among_Instagram_Use_Depressive_Symptoms_Negative_Social_Comparison_and_Strangers_Followed/links/55d3430208aec1b0429f336b/Instagram‑Instasad‑Exploring‑Associations‑Among‑Instagram‑Use‑Depressive‑Symptoms‑Negative‑Social‑Comparison‑and‑Strangers‑Followed.pdf</a:t>
            </a:r>
            <a:endParaRPr lang="cs-CZ" sz="1500" dirty="0">
              <a:ea typeface="+mn-lt"/>
              <a:cs typeface="+mn-lt"/>
            </a:endParaRPr>
          </a:p>
          <a:p>
            <a:pPr indent="-91440"/>
            <a:r>
              <a:rPr lang="cs-CZ" sz="1500" dirty="0" err="1">
                <a:ea typeface="+mn-lt"/>
                <a:cs typeface="+mn-lt"/>
              </a:rPr>
              <a:t>Sagioglou</a:t>
            </a:r>
            <a:r>
              <a:rPr lang="cs-CZ" sz="1500" dirty="0">
                <a:ea typeface="+mn-lt"/>
                <a:cs typeface="+mn-lt"/>
              </a:rPr>
              <a:t>, C., &amp; </a:t>
            </a:r>
            <a:r>
              <a:rPr lang="cs-CZ" sz="1500" dirty="0" err="1">
                <a:ea typeface="+mn-lt"/>
                <a:cs typeface="+mn-lt"/>
              </a:rPr>
              <a:t>Greitemeyer</a:t>
            </a:r>
            <a:r>
              <a:rPr lang="cs-CZ" sz="1500" dirty="0">
                <a:ea typeface="+mn-lt"/>
                <a:cs typeface="+mn-lt"/>
              </a:rPr>
              <a:t>, T. (2014). </a:t>
            </a:r>
            <a:r>
              <a:rPr lang="cs-CZ" sz="1500" dirty="0" err="1">
                <a:ea typeface="+mn-lt"/>
                <a:cs typeface="+mn-lt"/>
              </a:rPr>
              <a:t>Facebook’s</a:t>
            </a:r>
            <a:r>
              <a:rPr lang="cs-CZ" sz="1500" dirty="0">
                <a:ea typeface="+mn-lt"/>
                <a:cs typeface="+mn-lt"/>
              </a:rPr>
              <a:t> </a:t>
            </a:r>
            <a:r>
              <a:rPr lang="cs-CZ" sz="1500" dirty="0" err="1">
                <a:ea typeface="+mn-lt"/>
                <a:cs typeface="+mn-lt"/>
              </a:rPr>
              <a:t>emotional</a:t>
            </a:r>
            <a:r>
              <a:rPr lang="cs-CZ" sz="1500" dirty="0">
                <a:ea typeface="+mn-lt"/>
                <a:cs typeface="+mn-lt"/>
              </a:rPr>
              <a:t> </a:t>
            </a:r>
            <a:r>
              <a:rPr lang="cs-CZ" sz="1500" dirty="0" err="1">
                <a:ea typeface="+mn-lt"/>
                <a:cs typeface="+mn-lt"/>
              </a:rPr>
              <a:t>consequences</a:t>
            </a:r>
            <a:r>
              <a:rPr lang="cs-CZ" sz="1500" dirty="0">
                <a:ea typeface="+mn-lt"/>
                <a:cs typeface="+mn-lt"/>
              </a:rPr>
              <a:t>: </a:t>
            </a:r>
            <a:r>
              <a:rPr lang="cs-CZ" sz="1500" dirty="0" err="1">
                <a:ea typeface="+mn-lt"/>
                <a:cs typeface="+mn-lt"/>
              </a:rPr>
              <a:t>Why</a:t>
            </a:r>
            <a:r>
              <a:rPr lang="cs-CZ" sz="1500" dirty="0">
                <a:ea typeface="+mn-lt"/>
                <a:cs typeface="+mn-lt"/>
              </a:rPr>
              <a:t> Facebook </a:t>
            </a:r>
            <a:r>
              <a:rPr lang="cs-CZ" sz="1500" dirty="0" err="1">
                <a:ea typeface="+mn-lt"/>
                <a:cs typeface="+mn-lt"/>
              </a:rPr>
              <a:t>causes</a:t>
            </a:r>
            <a:r>
              <a:rPr lang="cs-CZ" sz="1500" dirty="0">
                <a:ea typeface="+mn-lt"/>
                <a:cs typeface="+mn-lt"/>
              </a:rPr>
              <a:t> a </a:t>
            </a:r>
            <a:r>
              <a:rPr lang="cs-CZ" sz="1500" dirty="0" err="1">
                <a:ea typeface="+mn-lt"/>
                <a:cs typeface="+mn-lt"/>
              </a:rPr>
              <a:t>decrease</a:t>
            </a:r>
            <a:r>
              <a:rPr lang="cs-CZ" sz="1500" dirty="0">
                <a:ea typeface="+mn-lt"/>
                <a:cs typeface="+mn-lt"/>
              </a:rPr>
              <a:t> in </a:t>
            </a:r>
            <a:r>
              <a:rPr lang="cs-CZ" sz="1500" dirty="0" err="1">
                <a:ea typeface="+mn-lt"/>
                <a:cs typeface="+mn-lt"/>
              </a:rPr>
              <a:t>mood</a:t>
            </a:r>
            <a:r>
              <a:rPr lang="cs-CZ" sz="1500" dirty="0">
                <a:ea typeface="+mn-lt"/>
                <a:cs typeface="+mn-lt"/>
              </a:rPr>
              <a:t> and </a:t>
            </a:r>
            <a:r>
              <a:rPr lang="cs-CZ" sz="1500" dirty="0" err="1">
                <a:ea typeface="+mn-lt"/>
                <a:cs typeface="+mn-lt"/>
              </a:rPr>
              <a:t>why</a:t>
            </a:r>
            <a:r>
              <a:rPr lang="cs-CZ" sz="1500" dirty="0">
                <a:ea typeface="+mn-lt"/>
                <a:cs typeface="+mn-lt"/>
              </a:rPr>
              <a:t> </a:t>
            </a:r>
            <a:r>
              <a:rPr lang="cs-CZ" sz="1500" dirty="0" err="1">
                <a:ea typeface="+mn-lt"/>
                <a:cs typeface="+mn-lt"/>
              </a:rPr>
              <a:t>people</a:t>
            </a:r>
            <a:r>
              <a:rPr lang="cs-CZ" sz="1500" dirty="0">
                <a:ea typeface="+mn-lt"/>
                <a:cs typeface="+mn-lt"/>
              </a:rPr>
              <a:t> </a:t>
            </a:r>
            <a:r>
              <a:rPr lang="cs-CZ" sz="1500" dirty="0" err="1">
                <a:ea typeface="+mn-lt"/>
                <a:cs typeface="+mn-lt"/>
              </a:rPr>
              <a:t>still</a:t>
            </a:r>
            <a:r>
              <a:rPr lang="cs-CZ" sz="1500" dirty="0">
                <a:ea typeface="+mn-lt"/>
                <a:cs typeface="+mn-lt"/>
              </a:rPr>
              <a:t> use </a:t>
            </a:r>
            <a:r>
              <a:rPr lang="cs-CZ" sz="1500" dirty="0" err="1">
                <a:ea typeface="+mn-lt"/>
                <a:cs typeface="+mn-lt"/>
              </a:rPr>
              <a:t>it</a:t>
            </a:r>
            <a:r>
              <a:rPr lang="cs-CZ" sz="1500" dirty="0">
                <a:ea typeface="+mn-lt"/>
                <a:cs typeface="+mn-lt"/>
              </a:rPr>
              <a:t>. </a:t>
            </a:r>
            <a:r>
              <a:rPr lang="cs-CZ" sz="1500" i="1" dirty="0" err="1">
                <a:ea typeface="+mn-lt"/>
                <a:cs typeface="+mn-lt"/>
              </a:rPr>
              <a:t>Computers</a:t>
            </a:r>
            <a:r>
              <a:rPr lang="cs-CZ" sz="1500" i="1" dirty="0">
                <a:ea typeface="+mn-lt"/>
                <a:cs typeface="+mn-lt"/>
              </a:rPr>
              <a:t> in </a:t>
            </a:r>
            <a:r>
              <a:rPr lang="cs-CZ" sz="1500" i="1" dirty="0" err="1">
                <a:ea typeface="+mn-lt"/>
                <a:cs typeface="+mn-lt"/>
              </a:rPr>
              <a:t>Human</a:t>
            </a:r>
            <a:r>
              <a:rPr lang="cs-CZ" sz="1500" i="1" dirty="0">
                <a:ea typeface="+mn-lt"/>
                <a:cs typeface="+mn-lt"/>
              </a:rPr>
              <a:t> </a:t>
            </a:r>
            <a:r>
              <a:rPr lang="cs-CZ" sz="1500" i="1" dirty="0" err="1">
                <a:ea typeface="+mn-lt"/>
                <a:cs typeface="+mn-lt"/>
              </a:rPr>
              <a:t>Behavior</a:t>
            </a:r>
            <a:r>
              <a:rPr lang="cs-CZ" sz="1500" dirty="0">
                <a:ea typeface="+mn-lt"/>
                <a:cs typeface="+mn-lt"/>
              </a:rPr>
              <a:t>, </a:t>
            </a:r>
            <a:r>
              <a:rPr lang="cs-CZ" sz="1500" i="1" dirty="0">
                <a:ea typeface="+mn-lt"/>
                <a:cs typeface="+mn-lt"/>
              </a:rPr>
              <a:t>35</a:t>
            </a:r>
            <a:r>
              <a:rPr lang="cs-CZ" sz="1500" dirty="0">
                <a:ea typeface="+mn-lt"/>
                <a:cs typeface="+mn-lt"/>
              </a:rPr>
              <a:t>, 359-363. </a:t>
            </a:r>
            <a:r>
              <a:rPr lang="cs-CZ" sz="1500" dirty="0">
                <a:ea typeface="+mn-lt"/>
                <a:cs typeface="+mn-lt"/>
                <a:hlinkClick r:id="rId4"/>
              </a:rPr>
              <a:t>https://doi.org/10.1016/j.chb.2014.03.003</a:t>
            </a:r>
            <a:endParaRPr lang="cs-CZ" sz="1500" dirty="0">
              <a:ea typeface="+mn-lt"/>
              <a:cs typeface="+mn-lt"/>
            </a:endParaRPr>
          </a:p>
          <a:p>
            <a:pPr indent="-91440"/>
            <a:r>
              <a:rPr lang="cs-CZ" sz="1500" dirty="0">
                <a:ea typeface="+mn-lt"/>
                <a:cs typeface="+mn-lt"/>
              </a:rPr>
              <a:t>Sidani, J. E., </a:t>
            </a:r>
            <a:r>
              <a:rPr lang="cs-CZ" sz="1500" dirty="0" err="1">
                <a:ea typeface="+mn-lt"/>
                <a:cs typeface="+mn-lt"/>
              </a:rPr>
              <a:t>Shensa</a:t>
            </a:r>
            <a:r>
              <a:rPr lang="cs-CZ" sz="1500" dirty="0">
                <a:ea typeface="+mn-lt"/>
                <a:cs typeface="+mn-lt"/>
              </a:rPr>
              <a:t>, A., Hoffman, B., </a:t>
            </a:r>
            <a:r>
              <a:rPr lang="cs-CZ" sz="1500" dirty="0" err="1">
                <a:ea typeface="+mn-lt"/>
                <a:cs typeface="+mn-lt"/>
              </a:rPr>
              <a:t>Hanmer</a:t>
            </a:r>
            <a:r>
              <a:rPr lang="cs-CZ" sz="1500" dirty="0">
                <a:ea typeface="+mn-lt"/>
                <a:cs typeface="+mn-lt"/>
              </a:rPr>
              <a:t>, J., &amp; </a:t>
            </a:r>
            <a:r>
              <a:rPr lang="cs-CZ" sz="1500" dirty="0" err="1">
                <a:ea typeface="+mn-lt"/>
                <a:cs typeface="+mn-lt"/>
              </a:rPr>
              <a:t>Primack</a:t>
            </a:r>
            <a:r>
              <a:rPr lang="cs-CZ" sz="1500" dirty="0">
                <a:ea typeface="+mn-lt"/>
                <a:cs typeface="+mn-lt"/>
              </a:rPr>
              <a:t>, B. A. (2016). </a:t>
            </a:r>
            <a:r>
              <a:rPr lang="cs-CZ" sz="1500" dirty="0" err="1">
                <a:ea typeface="+mn-lt"/>
                <a:cs typeface="+mn-lt"/>
              </a:rPr>
              <a:t>The</a:t>
            </a:r>
            <a:r>
              <a:rPr lang="cs-CZ" sz="1500" dirty="0">
                <a:ea typeface="+mn-lt"/>
                <a:cs typeface="+mn-lt"/>
              </a:rPr>
              <a:t> </a:t>
            </a:r>
            <a:r>
              <a:rPr lang="cs-CZ" sz="1500" dirty="0" err="1">
                <a:ea typeface="+mn-lt"/>
                <a:cs typeface="+mn-lt"/>
              </a:rPr>
              <a:t>association</a:t>
            </a:r>
            <a:r>
              <a:rPr lang="cs-CZ" sz="1500" dirty="0">
                <a:ea typeface="+mn-lt"/>
                <a:cs typeface="+mn-lt"/>
              </a:rPr>
              <a:t> </a:t>
            </a:r>
            <a:r>
              <a:rPr lang="cs-CZ" sz="1500" dirty="0" err="1">
                <a:ea typeface="+mn-lt"/>
                <a:cs typeface="+mn-lt"/>
              </a:rPr>
              <a:t>between</a:t>
            </a:r>
            <a:r>
              <a:rPr lang="cs-CZ" sz="1500" dirty="0">
                <a:ea typeface="+mn-lt"/>
                <a:cs typeface="+mn-lt"/>
              </a:rPr>
              <a:t> </a:t>
            </a:r>
            <a:r>
              <a:rPr lang="cs-CZ" sz="1500" dirty="0" err="1">
                <a:ea typeface="+mn-lt"/>
                <a:cs typeface="+mn-lt"/>
              </a:rPr>
              <a:t>social</a:t>
            </a:r>
            <a:r>
              <a:rPr lang="cs-CZ" sz="1500" dirty="0">
                <a:ea typeface="+mn-lt"/>
                <a:cs typeface="+mn-lt"/>
              </a:rPr>
              <a:t> media use and </a:t>
            </a:r>
            <a:r>
              <a:rPr lang="cs-CZ" sz="1500" dirty="0" err="1">
                <a:ea typeface="+mn-lt"/>
                <a:cs typeface="+mn-lt"/>
              </a:rPr>
              <a:t>eating</a:t>
            </a:r>
            <a:r>
              <a:rPr lang="cs-CZ" sz="1500" dirty="0">
                <a:ea typeface="+mn-lt"/>
                <a:cs typeface="+mn-lt"/>
              </a:rPr>
              <a:t> </a:t>
            </a:r>
            <a:r>
              <a:rPr lang="cs-CZ" sz="1500" dirty="0" err="1">
                <a:ea typeface="+mn-lt"/>
                <a:cs typeface="+mn-lt"/>
              </a:rPr>
              <a:t>concernsamong</a:t>
            </a:r>
            <a:r>
              <a:rPr lang="cs-CZ" sz="1500" dirty="0">
                <a:ea typeface="+mn-lt"/>
                <a:cs typeface="+mn-lt"/>
              </a:rPr>
              <a:t> US </a:t>
            </a:r>
            <a:r>
              <a:rPr lang="cs-CZ" sz="1500" dirty="0" err="1">
                <a:ea typeface="+mn-lt"/>
                <a:cs typeface="+mn-lt"/>
              </a:rPr>
              <a:t>young</a:t>
            </a:r>
            <a:r>
              <a:rPr lang="cs-CZ" sz="1500" dirty="0">
                <a:ea typeface="+mn-lt"/>
                <a:cs typeface="+mn-lt"/>
              </a:rPr>
              <a:t> </a:t>
            </a:r>
            <a:r>
              <a:rPr lang="cs-CZ" sz="1500" dirty="0" err="1">
                <a:ea typeface="+mn-lt"/>
                <a:cs typeface="+mn-lt"/>
              </a:rPr>
              <a:t>adults</a:t>
            </a:r>
            <a:r>
              <a:rPr lang="cs-CZ" sz="1500" dirty="0">
                <a:ea typeface="+mn-lt"/>
                <a:cs typeface="+mn-lt"/>
              </a:rPr>
              <a:t>. </a:t>
            </a:r>
            <a:r>
              <a:rPr lang="cs-CZ" sz="1500" dirty="0" err="1">
                <a:ea typeface="+mn-lt"/>
                <a:cs typeface="+mn-lt"/>
              </a:rPr>
              <a:t>Journal</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the</a:t>
            </a:r>
            <a:r>
              <a:rPr lang="cs-CZ" sz="1500" dirty="0">
                <a:ea typeface="+mn-lt"/>
                <a:cs typeface="+mn-lt"/>
              </a:rPr>
              <a:t> </a:t>
            </a:r>
            <a:r>
              <a:rPr lang="cs-CZ" sz="1500" dirty="0" err="1">
                <a:ea typeface="+mn-lt"/>
                <a:cs typeface="+mn-lt"/>
              </a:rPr>
              <a:t>Academy</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Nutrition</a:t>
            </a:r>
            <a:r>
              <a:rPr lang="cs-CZ" sz="1500" dirty="0">
                <a:ea typeface="+mn-lt"/>
                <a:cs typeface="+mn-lt"/>
              </a:rPr>
              <a:t> and </a:t>
            </a:r>
            <a:r>
              <a:rPr lang="cs-CZ" sz="1500" dirty="0" err="1">
                <a:ea typeface="+mn-lt"/>
                <a:cs typeface="+mn-lt"/>
              </a:rPr>
              <a:t>Dietetics</a:t>
            </a:r>
            <a:r>
              <a:rPr lang="cs-CZ" sz="1500" dirty="0">
                <a:ea typeface="+mn-lt"/>
                <a:cs typeface="+mn-lt"/>
              </a:rPr>
              <a:t>, 116(9), 1465-1472.</a:t>
            </a:r>
            <a:r>
              <a:rPr lang="cs-CZ" sz="1500" dirty="0">
                <a:ea typeface="+mn-lt"/>
                <a:cs typeface="+mn-lt"/>
                <a:hlinkClick r:id="rId5"/>
              </a:rPr>
              <a:t>https://doi.org/10.1016/j.jand.2016.03.021</a:t>
            </a:r>
            <a:endParaRPr lang="cs-CZ" sz="1500" dirty="0">
              <a:ea typeface="+mn-lt"/>
              <a:cs typeface="+mn-lt"/>
            </a:endParaRPr>
          </a:p>
          <a:p>
            <a:pPr indent="-91440"/>
            <a:r>
              <a:rPr lang="cs-CZ" sz="1500" dirty="0">
                <a:ea typeface="+mn-lt"/>
                <a:cs typeface="+mn-lt"/>
              </a:rPr>
              <a:t>Statista. </a:t>
            </a:r>
            <a:r>
              <a:rPr lang="cs-CZ" sz="1500" dirty="0" err="1">
                <a:ea typeface="+mn-lt"/>
                <a:cs typeface="+mn-lt"/>
              </a:rPr>
              <a:t>Daily</a:t>
            </a:r>
            <a:r>
              <a:rPr lang="cs-CZ" sz="1500" dirty="0">
                <a:ea typeface="+mn-lt"/>
                <a:cs typeface="+mn-lt"/>
              </a:rPr>
              <a:t> </a:t>
            </a:r>
            <a:r>
              <a:rPr lang="cs-CZ" sz="1500" dirty="0" err="1">
                <a:ea typeface="+mn-lt"/>
                <a:cs typeface="+mn-lt"/>
              </a:rPr>
              <a:t>social</a:t>
            </a:r>
            <a:r>
              <a:rPr lang="cs-CZ" sz="1500" dirty="0">
                <a:ea typeface="+mn-lt"/>
                <a:cs typeface="+mn-lt"/>
              </a:rPr>
              <a:t> media </a:t>
            </a:r>
            <a:r>
              <a:rPr lang="cs-CZ" sz="1500" dirty="0" err="1">
                <a:ea typeface="+mn-lt"/>
                <a:cs typeface="+mn-lt"/>
              </a:rPr>
              <a:t>usage</a:t>
            </a:r>
            <a:r>
              <a:rPr lang="cs-CZ" sz="1500" dirty="0">
                <a:ea typeface="+mn-lt"/>
                <a:cs typeface="+mn-lt"/>
              </a:rPr>
              <a:t> </a:t>
            </a:r>
            <a:r>
              <a:rPr lang="cs-CZ" sz="1500" dirty="0" err="1">
                <a:ea typeface="+mn-lt"/>
                <a:cs typeface="+mn-lt"/>
              </a:rPr>
              <a:t>worldwide</a:t>
            </a:r>
            <a:r>
              <a:rPr lang="cs-CZ" sz="1500" dirty="0">
                <a:ea typeface="+mn-lt"/>
                <a:cs typeface="+mn-lt"/>
              </a:rPr>
              <a:t>. (2021). [cit. 2021-04-12]. Dostupné z </a:t>
            </a:r>
            <a:r>
              <a:rPr lang="cs-CZ" sz="1500" dirty="0">
                <a:ea typeface="+mn-lt"/>
                <a:cs typeface="+mn-lt"/>
                <a:hlinkClick r:id="rId6"/>
              </a:rPr>
              <a:t>https://www.statista.com/statistics/433871/daily-social-media-usage-worldwide/</a:t>
            </a:r>
            <a:endParaRPr lang="cs-CZ" sz="1500" dirty="0">
              <a:ea typeface="+mn-lt"/>
              <a:cs typeface="+mn-lt"/>
            </a:endParaRPr>
          </a:p>
          <a:p>
            <a:pPr indent="-91440"/>
            <a:r>
              <a:rPr lang="cs-CZ" sz="1500" dirty="0">
                <a:ea typeface="+mn-lt"/>
                <a:cs typeface="+mn-lt"/>
              </a:rPr>
              <a:t>Vogel, E. A., Rose, J. P., </a:t>
            </a:r>
            <a:r>
              <a:rPr lang="cs-CZ" sz="1500" dirty="0" err="1">
                <a:ea typeface="+mn-lt"/>
                <a:cs typeface="+mn-lt"/>
              </a:rPr>
              <a:t>Okdie</a:t>
            </a:r>
            <a:r>
              <a:rPr lang="cs-CZ" sz="1500" dirty="0">
                <a:ea typeface="+mn-lt"/>
                <a:cs typeface="+mn-lt"/>
              </a:rPr>
              <a:t>, B. M., </a:t>
            </a:r>
            <a:r>
              <a:rPr lang="cs-CZ" sz="1500" dirty="0" err="1">
                <a:ea typeface="+mn-lt"/>
                <a:cs typeface="+mn-lt"/>
              </a:rPr>
              <a:t>Eckles</a:t>
            </a:r>
            <a:r>
              <a:rPr lang="cs-CZ" sz="1500" dirty="0">
                <a:ea typeface="+mn-lt"/>
                <a:cs typeface="+mn-lt"/>
              </a:rPr>
              <a:t>, K., &amp; Franz, B. (2015). </a:t>
            </a:r>
            <a:r>
              <a:rPr lang="cs-CZ" sz="1500" dirty="0" err="1">
                <a:ea typeface="+mn-lt"/>
                <a:cs typeface="+mn-lt"/>
              </a:rPr>
              <a:t>Who</a:t>
            </a:r>
            <a:r>
              <a:rPr lang="cs-CZ" sz="1500" dirty="0">
                <a:ea typeface="+mn-lt"/>
                <a:cs typeface="+mn-lt"/>
              </a:rPr>
              <a:t> </a:t>
            </a:r>
            <a:r>
              <a:rPr lang="cs-CZ" sz="1500" dirty="0" err="1">
                <a:ea typeface="+mn-lt"/>
                <a:cs typeface="+mn-lt"/>
              </a:rPr>
              <a:t>compares</a:t>
            </a:r>
            <a:r>
              <a:rPr lang="cs-CZ" sz="1500" dirty="0">
                <a:ea typeface="+mn-lt"/>
                <a:cs typeface="+mn-lt"/>
              </a:rPr>
              <a:t> and </a:t>
            </a:r>
            <a:r>
              <a:rPr lang="cs-CZ" sz="1500" dirty="0" err="1">
                <a:ea typeface="+mn-lt"/>
                <a:cs typeface="+mn-lt"/>
              </a:rPr>
              <a:t>despairs</a:t>
            </a:r>
            <a:r>
              <a:rPr lang="cs-CZ" sz="1500" dirty="0">
                <a:ea typeface="+mn-lt"/>
                <a:cs typeface="+mn-lt"/>
              </a:rPr>
              <a:t>? </a:t>
            </a:r>
            <a:r>
              <a:rPr lang="cs-CZ" sz="1500" dirty="0" err="1">
                <a:ea typeface="+mn-lt"/>
                <a:cs typeface="+mn-lt"/>
              </a:rPr>
              <a:t>The</a:t>
            </a:r>
            <a:r>
              <a:rPr lang="cs-CZ" sz="1500" dirty="0">
                <a:ea typeface="+mn-lt"/>
                <a:cs typeface="+mn-lt"/>
              </a:rPr>
              <a:t> </a:t>
            </a:r>
            <a:r>
              <a:rPr lang="cs-CZ" sz="1500" dirty="0" err="1">
                <a:ea typeface="+mn-lt"/>
                <a:cs typeface="+mn-lt"/>
              </a:rPr>
              <a:t>effect</a:t>
            </a:r>
            <a:r>
              <a:rPr lang="cs-CZ" sz="1500" dirty="0">
                <a:ea typeface="+mn-lt"/>
                <a:cs typeface="+mn-lt"/>
              </a:rPr>
              <a:t> </a:t>
            </a:r>
            <a:r>
              <a:rPr lang="cs-CZ" sz="1500" dirty="0" err="1">
                <a:ea typeface="+mn-lt"/>
                <a:cs typeface="+mn-lt"/>
              </a:rPr>
              <a:t>of</a:t>
            </a:r>
            <a:r>
              <a:rPr lang="cs-CZ" sz="1500" dirty="0">
                <a:ea typeface="+mn-lt"/>
                <a:cs typeface="+mn-lt"/>
              </a:rPr>
              <a:t> </a:t>
            </a:r>
            <a:r>
              <a:rPr lang="cs-CZ" sz="1500" dirty="0" err="1">
                <a:ea typeface="+mn-lt"/>
                <a:cs typeface="+mn-lt"/>
              </a:rPr>
              <a:t>social</a:t>
            </a:r>
            <a:r>
              <a:rPr lang="cs-CZ" sz="1500" dirty="0">
                <a:ea typeface="+mn-lt"/>
                <a:cs typeface="+mn-lt"/>
              </a:rPr>
              <a:t> </a:t>
            </a:r>
            <a:r>
              <a:rPr lang="cs-CZ" sz="1500" dirty="0" err="1">
                <a:ea typeface="+mn-lt"/>
                <a:cs typeface="+mn-lt"/>
              </a:rPr>
              <a:t>comparison</a:t>
            </a:r>
            <a:r>
              <a:rPr lang="cs-CZ" sz="1500" dirty="0">
                <a:ea typeface="+mn-lt"/>
                <a:cs typeface="+mn-lt"/>
              </a:rPr>
              <a:t> </a:t>
            </a:r>
            <a:r>
              <a:rPr lang="cs-CZ" sz="1500" dirty="0" err="1">
                <a:ea typeface="+mn-lt"/>
                <a:cs typeface="+mn-lt"/>
              </a:rPr>
              <a:t>orientation</a:t>
            </a:r>
            <a:r>
              <a:rPr lang="cs-CZ" sz="1500" dirty="0">
                <a:ea typeface="+mn-lt"/>
                <a:cs typeface="+mn-lt"/>
              </a:rPr>
              <a:t> on </a:t>
            </a:r>
            <a:r>
              <a:rPr lang="cs-CZ" sz="1500" dirty="0" err="1">
                <a:ea typeface="+mn-lt"/>
                <a:cs typeface="+mn-lt"/>
              </a:rPr>
              <a:t>social</a:t>
            </a:r>
            <a:r>
              <a:rPr lang="cs-CZ" sz="1500" dirty="0">
                <a:ea typeface="+mn-lt"/>
                <a:cs typeface="+mn-lt"/>
              </a:rPr>
              <a:t> media use and </a:t>
            </a:r>
            <a:r>
              <a:rPr lang="cs-CZ" sz="1500" dirty="0" err="1">
                <a:ea typeface="+mn-lt"/>
                <a:cs typeface="+mn-lt"/>
              </a:rPr>
              <a:t>its</a:t>
            </a:r>
            <a:r>
              <a:rPr lang="cs-CZ" sz="1500" dirty="0">
                <a:ea typeface="+mn-lt"/>
                <a:cs typeface="+mn-lt"/>
              </a:rPr>
              <a:t> </a:t>
            </a:r>
            <a:r>
              <a:rPr lang="cs-CZ" sz="1500" dirty="0" err="1">
                <a:ea typeface="+mn-lt"/>
                <a:cs typeface="+mn-lt"/>
              </a:rPr>
              <a:t>outcomes</a:t>
            </a:r>
            <a:r>
              <a:rPr lang="cs-CZ" sz="1500" dirty="0">
                <a:ea typeface="+mn-lt"/>
                <a:cs typeface="+mn-lt"/>
              </a:rPr>
              <a:t>. Personality And </a:t>
            </a:r>
            <a:r>
              <a:rPr lang="cs-CZ" sz="1500" dirty="0" err="1">
                <a:ea typeface="+mn-lt"/>
                <a:cs typeface="+mn-lt"/>
              </a:rPr>
              <a:t>Individual</a:t>
            </a:r>
            <a:r>
              <a:rPr lang="cs-CZ" sz="1500" dirty="0">
                <a:ea typeface="+mn-lt"/>
                <a:cs typeface="+mn-lt"/>
              </a:rPr>
              <a:t> Differences,86249-256. </a:t>
            </a:r>
            <a:r>
              <a:rPr lang="cs-CZ" sz="1500" dirty="0">
                <a:ea typeface="+mn-lt"/>
                <a:cs typeface="+mn-lt"/>
                <a:hlinkClick r:id="rId7"/>
              </a:rPr>
              <a:t>https://doi.org/10.1016/j.paid.2015.06.026</a:t>
            </a:r>
            <a:endParaRPr lang="cs-CZ" sz="1500" dirty="0">
              <a:ea typeface="+mn-lt"/>
              <a:cs typeface="+mn-lt"/>
            </a:endParaRPr>
          </a:p>
          <a:p>
            <a:pPr indent="-91440"/>
            <a:endParaRPr lang="cs-CZ" sz="1400" dirty="0"/>
          </a:p>
        </p:txBody>
      </p:sp>
    </p:spTree>
    <p:extLst>
      <p:ext uri="{BB962C8B-B14F-4D97-AF65-F5344CB8AC3E}">
        <p14:creationId xmlns:p14="http://schemas.microsoft.com/office/powerpoint/2010/main" val="27280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5" descr="Otazník Otázka Reakce Vyhledávací · Obrázek zdarma na Pixabay">
            <a:extLst>
              <a:ext uri="{FF2B5EF4-FFF2-40B4-BE49-F238E27FC236}">
                <a16:creationId xmlns:a16="http://schemas.microsoft.com/office/drawing/2014/main" id="{684D1C06-9E04-4FC6-910B-44AFD97164E2}"/>
              </a:ext>
            </a:extLst>
          </p:cNvPr>
          <p:cNvPicPr>
            <a:picLocks noGrp="1" noChangeAspect="1"/>
          </p:cNvPicPr>
          <p:nvPr>
            <p:ph type="pic" idx="1"/>
          </p:nvPr>
        </p:nvPicPr>
        <p:blipFill rotWithShape="1">
          <a:blip r:embed="rId3" cstate="print"/>
          <a:srcRect t="3552" b="3552"/>
          <a:stretch/>
        </p:blipFill>
        <p:spPr>
          <a:xfrm>
            <a:off x="1403155" y="1222942"/>
            <a:ext cx="3731802" cy="3440220"/>
          </a:xfrm>
        </p:spPr>
      </p:pic>
      <p:sp>
        <p:nvSpPr>
          <p:cNvPr id="4" name="Zástupný text 3">
            <a:extLst>
              <a:ext uri="{FF2B5EF4-FFF2-40B4-BE49-F238E27FC236}">
                <a16:creationId xmlns:a16="http://schemas.microsoft.com/office/drawing/2014/main" id="{E32C0E4D-2D01-4AF0-96A9-220DBC7503DA}"/>
              </a:ext>
            </a:extLst>
          </p:cNvPr>
          <p:cNvSpPr>
            <a:spLocks noGrp="1"/>
          </p:cNvSpPr>
          <p:nvPr>
            <p:ph type="body" sz="half" idx="2"/>
          </p:nvPr>
        </p:nvSpPr>
        <p:spPr>
          <a:xfrm>
            <a:off x="6300123" y="1105054"/>
            <a:ext cx="4735990" cy="4270875"/>
          </a:xfrm>
        </p:spPr>
        <p:txBody>
          <a:bodyPr vert="horz" lIns="91440" tIns="45720" rIns="91440" bIns="45720" rtlCol="0" anchor="t">
            <a:normAutofit fontScale="92500"/>
          </a:bodyPr>
          <a:lstStyle/>
          <a:p>
            <a:endParaRPr lang="cs-CZ" dirty="0"/>
          </a:p>
          <a:p>
            <a:pPr algn="ctr"/>
            <a:endParaRPr lang="cs-CZ" sz="2800" dirty="0"/>
          </a:p>
          <a:p>
            <a:pPr algn="ctr"/>
            <a:r>
              <a:rPr lang="cs-CZ" sz="2800" dirty="0"/>
              <a:t>Děkuji za pozornost! </a:t>
            </a:r>
            <a:endParaRPr lang="cs-CZ" dirty="0"/>
          </a:p>
          <a:p>
            <a:pPr algn="ctr"/>
            <a:endParaRPr lang="cs-CZ" sz="2800" dirty="0"/>
          </a:p>
          <a:p>
            <a:pPr algn="ctr"/>
            <a:r>
              <a:rPr lang="cs-CZ" sz="2800" dirty="0"/>
              <a:t>Barbora Pavlíková, 27. 4. 2021</a:t>
            </a:r>
          </a:p>
          <a:p>
            <a:pPr algn="ctr"/>
            <a:endParaRPr lang="cs-CZ" sz="2800" dirty="0"/>
          </a:p>
          <a:p>
            <a:pPr algn="ctr"/>
            <a:r>
              <a:rPr lang="cs-CZ" sz="2800" dirty="0"/>
              <a:t>Pokud máte nějaké otázky,</a:t>
            </a:r>
          </a:p>
          <a:p>
            <a:pPr algn="ctr"/>
            <a:r>
              <a:rPr lang="cs-CZ" sz="2800" dirty="0"/>
              <a:t>piště na e-mail</a:t>
            </a:r>
            <a:endParaRPr lang="cs-CZ" dirty="0"/>
          </a:p>
          <a:p>
            <a:pPr algn="ctr"/>
            <a:r>
              <a:rPr lang="cs-CZ" sz="2800" dirty="0"/>
              <a:t>ba.pavlikova@gmail.com</a:t>
            </a:r>
            <a:endParaRPr lang="cs-CZ" dirty="0"/>
          </a:p>
        </p:txBody>
      </p:sp>
      <p:pic>
        <p:nvPicPr>
          <p:cNvPr id="7" name="Slide 11">
            <a:hlinkClick r:id="" action="ppaction://media"/>
          </p:cNvPr>
          <p:cNvPicPr>
            <a:picLocks noRot="1" noChangeAspect="1"/>
          </p:cNvPicPr>
          <p:nvPr>
            <a:wavAudioFile r:embed="rId1" name="Slide 11"/>
          </p:nvPr>
        </p:nvPicPr>
        <p:blipFill>
          <a:blip r:embed="rId4" cstate="print"/>
          <a:stretch>
            <a:fillRect/>
          </a:stretch>
        </p:blipFill>
        <p:spPr>
          <a:xfrm>
            <a:off x="11198420" y="825306"/>
            <a:ext cx="244475" cy="244475"/>
          </a:xfrm>
          <a:prstGeom prst="rect">
            <a:avLst/>
          </a:prstGeom>
        </p:spPr>
      </p:pic>
    </p:spTree>
    <p:extLst>
      <p:ext uri="{BB962C8B-B14F-4D97-AF65-F5344CB8AC3E}">
        <p14:creationId xmlns:p14="http://schemas.microsoft.com/office/powerpoint/2010/main" val="12174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descr="Obsah obrázku text, voda, exteriér, pobřeží&#10;&#10;Popis se vygeneroval automaticky.">
            <a:extLst>
              <a:ext uri="{FF2B5EF4-FFF2-40B4-BE49-F238E27FC236}">
                <a16:creationId xmlns:a16="http://schemas.microsoft.com/office/drawing/2014/main" id="{A7AF99CA-7D10-4929-B1CA-406F02BCE444}"/>
              </a:ext>
            </a:extLst>
          </p:cNvPr>
          <p:cNvPicPr>
            <a:picLocks noChangeAspect="1"/>
          </p:cNvPicPr>
          <p:nvPr/>
        </p:nvPicPr>
        <p:blipFill>
          <a:blip r:embed="rId2" cstate="print"/>
          <a:stretch>
            <a:fillRect/>
          </a:stretch>
        </p:blipFill>
        <p:spPr>
          <a:xfrm>
            <a:off x="4098328" y="2044821"/>
            <a:ext cx="4166347" cy="3647334"/>
          </a:xfrm>
          <a:prstGeom prst="rect">
            <a:avLst/>
          </a:prstGeom>
        </p:spPr>
      </p:pic>
      <p:pic>
        <p:nvPicPr>
          <p:cNvPr id="3" name="Obrázek 3" descr="Obsah obrázku text, žena&#10;&#10;Popis se vygeneroval automaticky.">
            <a:extLst>
              <a:ext uri="{FF2B5EF4-FFF2-40B4-BE49-F238E27FC236}">
                <a16:creationId xmlns:a16="http://schemas.microsoft.com/office/drawing/2014/main" id="{ACED0B72-8885-404D-BF2A-DB1508C099D9}"/>
              </a:ext>
            </a:extLst>
          </p:cNvPr>
          <p:cNvPicPr>
            <a:picLocks noChangeAspect="1"/>
          </p:cNvPicPr>
          <p:nvPr/>
        </p:nvPicPr>
        <p:blipFill>
          <a:blip r:embed="rId3" cstate="print"/>
          <a:stretch>
            <a:fillRect/>
          </a:stretch>
        </p:blipFill>
        <p:spPr>
          <a:xfrm>
            <a:off x="8603986" y="473726"/>
            <a:ext cx="3348317" cy="3658317"/>
          </a:xfrm>
          <a:prstGeom prst="rect">
            <a:avLst/>
          </a:prstGeom>
        </p:spPr>
      </p:pic>
      <p:pic>
        <p:nvPicPr>
          <p:cNvPr id="4" name="Obrázek 4" descr="Obsah obrázku text, noviny, interiér, osoba&#10;&#10;Popis se vygeneroval automaticky.">
            <a:extLst>
              <a:ext uri="{FF2B5EF4-FFF2-40B4-BE49-F238E27FC236}">
                <a16:creationId xmlns:a16="http://schemas.microsoft.com/office/drawing/2014/main" id="{11A72E13-53B9-49E9-B446-698606842A62}"/>
              </a:ext>
            </a:extLst>
          </p:cNvPr>
          <p:cNvPicPr>
            <a:picLocks noChangeAspect="1"/>
          </p:cNvPicPr>
          <p:nvPr/>
        </p:nvPicPr>
        <p:blipFill>
          <a:blip r:embed="rId4" cstate="print"/>
          <a:stretch>
            <a:fillRect/>
          </a:stretch>
        </p:blipFill>
        <p:spPr>
          <a:xfrm>
            <a:off x="940446" y="831043"/>
            <a:ext cx="2743200" cy="2690191"/>
          </a:xfrm>
          <a:prstGeom prst="rect">
            <a:avLst/>
          </a:prstGeom>
        </p:spPr>
      </p:pic>
      <p:sp>
        <p:nvSpPr>
          <p:cNvPr id="5" name="Obdélník 4"/>
          <p:cNvSpPr/>
          <p:nvPr/>
        </p:nvSpPr>
        <p:spPr>
          <a:xfrm>
            <a:off x="9232778" y="3568823"/>
            <a:ext cx="2795280" cy="215444"/>
          </a:xfrm>
          <a:prstGeom prst="rect">
            <a:avLst/>
          </a:prstGeom>
        </p:spPr>
        <p:txBody>
          <a:bodyPr wrap="square">
            <a:spAutoFit/>
          </a:bodyPr>
          <a:lstStyle/>
          <a:p>
            <a:r>
              <a:rPr lang="cs-CZ" sz="800" dirty="0"/>
              <a:t>https://uberhumor.com/g-instagram-is-a-wild-wtf-factory</a:t>
            </a:r>
          </a:p>
        </p:txBody>
      </p:sp>
    </p:spTree>
    <p:extLst>
      <p:ext uri="{BB962C8B-B14F-4D97-AF65-F5344CB8AC3E}">
        <p14:creationId xmlns:p14="http://schemas.microsoft.com/office/powerpoint/2010/main" val="12300793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6089B85-28E4-40B9-894C-CCE08B6660C9}"/>
              </a:ext>
            </a:extLst>
          </p:cNvPr>
          <p:cNvSpPr>
            <a:spLocks noGrp="1"/>
          </p:cNvSpPr>
          <p:nvPr>
            <p:ph type="title"/>
          </p:nvPr>
        </p:nvSpPr>
        <p:spPr>
          <a:xfrm>
            <a:off x="803776" y="1008197"/>
            <a:ext cx="6190412" cy="1021747"/>
          </a:xfrm>
        </p:spPr>
        <p:txBody>
          <a:bodyPr anchor="b">
            <a:normAutofit/>
          </a:bodyPr>
          <a:lstStyle/>
          <a:p>
            <a:r>
              <a:rPr lang="cs-CZ" sz="5400"/>
              <a:t>Téma a cíl práce</a:t>
            </a:r>
          </a:p>
        </p:txBody>
      </p:sp>
      <p:cxnSp>
        <p:nvCxnSpPr>
          <p:cNvPr id="76"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70E5792-C215-4D9F-B89C-31BF2F1F34FC}"/>
              </a:ext>
            </a:extLst>
          </p:cNvPr>
          <p:cNvSpPr>
            <a:spLocks noGrp="1"/>
          </p:cNvSpPr>
          <p:nvPr>
            <p:ph idx="1"/>
          </p:nvPr>
        </p:nvSpPr>
        <p:spPr>
          <a:xfrm>
            <a:off x="542817" y="2557933"/>
            <a:ext cx="6190412" cy="3814184"/>
          </a:xfrm>
        </p:spPr>
        <p:txBody>
          <a:bodyPr vert="horz" lIns="91440" tIns="45720" rIns="91440" bIns="45720" rtlCol="0" anchor="t">
            <a:noAutofit/>
          </a:bodyPr>
          <a:lstStyle/>
          <a:p>
            <a:pPr marL="0" indent="0">
              <a:buNone/>
            </a:pPr>
            <a:endParaRPr lang="en-US" sz="1500" dirty="0"/>
          </a:p>
          <a:p>
            <a:r>
              <a:rPr lang="en-US" sz="1800" dirty="0" err="1"/>
              <a:t>Čas</a:t>
            </a:r>
            <a:r>
              <a:rPr lang="en-US" sz="1800" dirty="0"/>
              <a:t> </a:t>
            </a:r>
            <a:r>
              <a:rPr lang="en-US" sz="1800" dirty="0" err="1"/>
              <a:t>celosvětově</a:t>
            </a:r>
            <a:r>
              <a:rPr lang="en-US" sz="1800" dirty="0"/>
              <a:t> </a:t>
            </a:r>
            <a:r>
              <a:rPr lang="en-US" sz="1800" dirty="0" err="1"/>
              <a:t>strávený</a:t>
            </a:r>
            <a:r>
              <a:rPr lang="en-US" sz="1800" dirty="0"/>
              <a:t> </a:t>
            </a:r>
            <a:r>
              <a:rPr lang="en-US" sz="1800" dirty="0" err="1"/>
              <a:t>na</a:t>
            </a:r>
            <a:r>
              <a:rPr lang="en-US" sz="1800" dirty="0"/>
              <a:t> </a:t>
            </a:r>
            <a:r>
              <a:rPr lang="en-US" sz="1800" dirty="0" err="1"/>
              <a:t>sociálních</a:t>
            </a:r>
            <a:r>
              <a:rPr lang="en-US" sz="1800" dirty="0"/>
              <a:t> </a:t>
            </a:r>
            <a:r>
              <a:rPr lang="en-US" sz="1800" dirty="0" err="1"/>
              <a:t>sítích</a:t>
            </a:r>
            <a:r>
              <a:rPr lang="en-US" sz="1800" dirty="0"/>
              <a:t>: 145 </a:t>
            </a:r>
            <a:r>
              <a:rPr lang="en-US" sz="1800" dirty="0" err="1"/>
              <a:t>minut</a:t>
            </a:r>
            <a:r>
              <a:rPr lang="en-US" sz="1800" dirty="0"/>
              <a:t> </a:t>
            </a:r>
            <a:r>
              <a:rPr lang="en-US" sz="1800" dirty="0" err="1"/>
              <a:t>denně</a:t>
            </a:r>
            <a:r>
              <a:rPr lang="en-US" sz="1800" dirty="0"/>
              <a:t> (</a:t>
            </a:r>
            <a:r>
              <a:rPr lang="en-US" sz="1800" dirty="0" err="1"/>
              <a:t>Statista</a:t>
            </a:r>
            <a:r>
              <a:rPr lang="en-US" sz="1800" dirty="0"/>
              <a:t>, 2021) </a:t>
            </a:r>
          </a:p>
          <a:p>
            <a:r>
              <a:rPr lang="en-US" sz="1800" dirty="0"/>
              <a:t>V ČR: 159 </a:t>
            </a:r>
            <a:r>
              <a:rPr lang="en-US" sz="1800" dirty="0" err="1"/>
              <a:t>minut</a:t>
            </a:r>
            <a:r>
              <a:rPr lang="en-US" sz="1800" dirty="0"/>
              <a:t> </a:t>
            </a:r>
            <a:r>
              <a:rPr lang="en-US" sz="1800" dirty="0" err="1"/>
              <a:t>denně</a:t>
            </a:r>
            <a:r>
              <a:rPr lang="en-US" sz="1800" dirty="0"/>
              <a:t> (Ami Digital, 2020)</a:t>
            </a:r>
          </a:p>
          <a:p>
            <a:r>
              <a:rPr lang="en-US" sz="1800" dirty="0" err="1"/>
              <a:t>Nemá</a:t>
            </a:r>
            <a:r>
              <a:rPr lang="en-US" sz="1800" dirty="0"/>
              <a:t> </a:t>
            </a:r>
            <a:r>
              <a:rPr lang="en-US" sz="1800" dirty="0" err="1"/>
              <a:t>časté</a:t>
            </a:r>
            <a:r>
              <a:rPr lang="en-US" sz="1800" dirty="0"/>
              <a:t> </a:t>
            </a:r>
            <a:r>
              <a:rPr lang="en-US" sz="1800" dirty="0" err="1"/>
              <a:t>používání</a:t>
            </a:r>
            <a:r>
              <a:rPr lang="en-US" sz="1800" dirty="0"/>
              <a:t> </a:t>
            </a:r>
            <a:r>
              <a:rPr lang="en-US" sz="1800" dirty="0" err="1"/>
              <a:t>sociálních</a:t>
            </a:r>
            <a:r>
              <a:rPr lang="en-US" sz="1800" dirty="0"/>
              <a:t> </a:t>
            </a:r>
            <a:r>
              <a:rPr lang="en-US" sz="1800" dirty="0" err="1"/>
              <a:t>sítí</a:t>
            </a:r>
            <a:r>
              <a:rPr lang="en-US" sz="1800" dirty="0"/>
              <a:t> </a:t>
            </a:r>
            <a:r>
              <a:rPr lang="en-US" sz="1800" dirty="0" err="1"/>
              <a:t>negativní</a:t>
            </a:r>
            <a:r>
              <a:rPr lang="en-US" sz="1800" dirty="0"/>
              <a:t> </a:t>
            </a:r>
            <a:r>
              <a:rPr lang="en-US" sz="1800" dirty="0" err="1"/>
              <a:t>vliv</a:t>
            </a:r>
            <a:r>
              <a:rPr lang="en-US" sz="1800" dirty="0"/>
              <a:t> </a:t>
            </a:r>
            <a:r>
              <a:rPr lang="en-US" sz="1800" dirty="0" err="1"/>
              <a:t>na</a:t>
            </a:r>
            <a:r>
              <a:rPr lang="en-US" sz="1800" dirty="0"/>
              <a:t> </a:t>
            </a:r>
            <a:r>
              <a:rPr lang="en-US" sz="1800" dirty="0" err="1"/>
              <a:t>duševní</a:t>
            </a:r>
            <a:r>
              <a:rPr lang="en-US" sz="1800" dirty="0"/>
              <a:t> </a:t>
            </a:r>
            <a:r>
              <a:rPr lang="en-US" sz="1800" dirty="0" err="1"/>
              <a:t>pohodu</a:t>
            </a:r>
            <a:r>
              <a:rPr lang="en-US" sz="1800" dirty="0"/>
              <a:t> </a:t>
            </a:r>
            <a:r>
              <a:rPr lang="en-US" sz="1800" dirty="0" err="1"/>
              <a:t>uživatelů</a:t>
            </a:r>
            <a:r>
              <a:rPr lang="en-US" sz="1800" dirty="0"/>
              <a:t>? </a:t>
            </a:r>
            <a:br>
              <a:rPr lang="en-US" sz="1800" dirty="0"/>
            </a:br>
            <a:endParaRPr lang="en-US" sz="1800" dirty="0"/>
          </a:p>
          <a:p>
            <a:r>
              <a:rPr lang="en-US" sz="1800" dirty="0" err="1"/>
              <a:t>Téma</a:t>
            </a:r>
            <a:r>
              <a:rPr lang="en-US" sz="1800" dirty="0"/>
              <a:t>: </a:t>
            </a:r>
            <a:r>
              <a:rPr lang="en-US" sz="1800" dirty="0" err="1"/>
              <a:t>vliv</a:t>
            </a:r>
            <a:r>
              <a:rPr lang="en-US" sz="1800" dirty="0"/>
              <a:t> </a:t>
            </a:r>
            <a:r>
              <a:rPr lang="en-US" sz="1800" dirty="0" err="1"/>
              <a:t>sledování</a:t>
            </a:r>
            <a:r>
              <a:rPr lang="en-US" sz="1800" dirty="0"/>
              <a:t> </a:t>
            </a:r>
            <a:r>
              <a:rPr lang="en-US" sz="1800" dirty="0" err="1"/>
              <a:t>influencerek</a:t>
            </a:r>
            <a:r>
              <a:rPr lang="en-US" sz="1800" dirty="0"/>
              <a:t> </a:t>
            </a:r>
            <a:r>
              <a:rPr lang="en-US" sz="1800" dirty="0" err="1"/>
              <a:t>na</a:t>
            </a:r>
            <a:r>
              <a:rPr lang="en-US" sz="1800" dirty="0"/>
              <a:t> </a:t>
            </a:r>
            <a:r>
              <a:rPr lang="en-US" sz="1800" dirty="0" err="1"/>
              <a:t>sociální</a:t>
            </a:r>
            <a:r>
              <a:rPr lang="en-US" sz="1800" dirty="0"/>
              <a:t> </a:t>
            </a:r>
            <a:r>
              <a:rPr lang="en-US" sz="1800" dirty="0" err="1"/>
              <a:t>síti</a:t>
            </a:r>
            <a:r>
              <a:rPr lang="en-US" sz="1800" dirty="0"/>
              <a:t> </a:t>
            </a:r>
            <a:r>
              <a:rPr lang="en-US" sz="1800" dirty="0" err="1"/>
              <a:t>instagram</a:t>
            </a:r>
            <a:r>
              <a:rPr lang="en-US" sz="1800" dirty="0"/>
              <a:t> </a:t>
            </a:r>
            <a:r>
              <a:rPr lang="en-US" sz="1800" dirty="0" err="1"/>
              <a:t>na</a:t>
            </a:r>
            <a:r>
              <a:rPr lang="en-US" sz="1800" dirty="0"/>
              <a:t> </a:t>
            </a:r>
            <a:r>
              <a:rPr lang="en-US" sz="1800" dirty="0" err="1"/>
              <a:t>sebehodnocení</a:t>
            </a:r>
            <a:r>
              <a:rPr lang="en-US" sz="1800" dirty="0"/>
              <a:t> u </a:t>
            </a:r>
            <a:r>
              <a:rPr lang="en-US" sz="1800" dirty="0" err="1"/>
              <a:t>žen</a:t>
            </a:r>
            <a:r>
              <a:rPr lang="en-US" sz="1800" dirty="0"/>
              <a:t> </a:t>
            </a:r>
          </a:p>
          <a:p>
            <a:r>
              <a:rPr lang="en-US" sz="1800" dirty="0" err="1"/>
              <a:t>Cíl</a:t>
            </a:r>
            <a:r>
              <a:rPr lang="en-US" sz="1800" dirty="0"/>
              <a:t>: </a:t>
            </a:r>
            <a:r>
              <a:rPr lang="en-US" sz="1800" dirty="0" err="1"/>
              <a:t>prozkoumat</a:t>
            </a:r>
            <a:r>
              <a:rPr lang="en-US" sz="1800" dirty="0"/>
              <a:t>, </a:t>
            </a:r>
            <a:r>
              <a:rPr lang="en-US" sz="1800" dirty="0" err="1"/>
              <a:t>jakým</a:t>
            </a:r>
            <a:r>
              <a:rPr lang="en-US" sz="1800" dirty="0"/>
              <a:t> </a:t>
            </a:r>
            <a:r>
              <a:rPr lang="en-US" sz="1800" dirty="0" err="1"/>
              <a:t>způsobem</a:t>
            </a:r>
            <a:r>
              <a:rPr lang="en-US" sz="1800" dirty="0"/>
              <a:t> </a:t>
            </a:r>
            <a:r>
              <a:rPr lang="en-US" sz="1800" dirty="0" err="1"/>
              <a:t>ovlivňuje</a:t>
            </a:r>
            <a:r>
              <a:rPr lang="en-US" sz="1800" dirty="0"/>
              <a:t> </a:t>
            </a:r>
            <a:r>
              <a:rPr lang="en-US" sz="1800" dirty="0" err="1"/>
              <a:t>sledování</a:t>
            </a:r>
            <a:r>
              <a:rPr lang="en-US" sz="1800" dirty="0"/>
              <a:t> </a:t>
            </a:r>
            <a:r>
              <a:rPr lang="en-US" sz="1800" dirty="0" err="1"/>
              <a:t>influencerek</a:t>
            </a:r>
            <a:r>
              <a:rPr lang="en-US" sz="1800" dirty="0"/>
              <a:t> </a:t>
            </a:r>
            <a:r>
              <a:rPr lang="en-US" sz="1800" dirty="0" err="1"/>
              <a:t>na</a:t>
            </a:r>
            <a:r>
              <a:rPr lang="en-US" sz="1800" dirty="0"/>
              <a:t> </a:t>
            </a:r>
            <a:r>
              <a:rPr lang="en-US" sz="1800" dirty="0" err="1"/>
              <a:t>sociální</a:t>
            </a:r>
            <a:r>
              <a:rPr lang="en-US" sz="1800" dirty="0"/>
              <a:t> </a:t>
            </a:r>
            <a:r>
              <a:rPr lang="en-US" sz="1800" dirty="0" err="1"/>
              <a:t>síti</a:t>
            </a:r>
            <a:r>
              <a:rPr lang="en-US" sz="1800" dirty="0"/>
              <a:t> </a:t>
            </a:r>
            <a:r>
              <a:rPr lang="en-US" sz="1800" dirty="0" err="1"/>
              <a:t>Instagram</a:t>
            </a:r>
            <a:r>
              <a:rPr lang="en-US" sz="1800" dirty="0"/>
              <a:t> </a:t>
            </a:r>
            <a:r>
              <a:rPr lang="en-US" sz="1800" dirty="0" err="1"/>
              <a:t>sebehodnocení</a:t>
            </a:r>
            <a:r>
              <a:rPr lang="en-US" sz="1800" dirty="0"/>
              <a:t> u </a:t>
            </a:r>
            <a:r>
              <a:rPr lang="en-US" sz="1800" dirty="0" err="1"/>
              <a:t>žen</a:t>
            </a:r>
            <a:r>
              <a:rPr lang="en-US" sz="1800" dirty="0"/>
              <a:t> </a:t>
            </a:r>
          </a:p>
        </p:txBody>
      </p:sp>
      <p:pic>
        <p:nvPicPr>
          <p:cNvPr id="8" name="Obrázek 9" descr="Obsah obrázku text, osoba, interiér, elektronika&#10;&#10;Popis se vygeneroval automaticky.">
            <a:extLst>
              <a:ext uri="{FF2B5EF4-FFF2-40B4-BE49-F238E27FC236}">
                <a16:creationId xmlns:a16="http://schemas.microsoft.com/office/drawing/2014/main" id="{EA1727DC-30CC-4FF8-BE9E-9A5D4B64DD83}"/>
              </a:ext>
            </a:extLst>
          </p:cNvPr>
          <p:cNvPicPr>
            <a:picLocks noChangeAspect="1"/>
          </p:cNvPicPr>
          <p:nvPr/>
        </p:nvPicPr>
        <p:blipFill rotWithShape="1">
          <a:blip r:embed="rId3" cstate="print"/>
          <a:srcRect l="31954" r="8797"/>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7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8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15" name="Nahraný zvuk">
            <a:hlinkClick r:id="" action="ppaction://media"/>
          </p:cNvPr>
          <p:cNvPicPr>
            <a:picLocks noRot="1" noChangeAspect="1"/>
          </p:cNvPicPr>
          <p:nvPr>
            <a:wavAudioFile r:embed="rId1" name="Nahraný zvuk"/>
          </p:nvPr>
        </p:nvPicPr>
        <p:blipFill>
          <a:blip r:embed="rId4" cstate="print"/>
          <a:stretch>
            <a:fillRect/>
          </a:stretch>
        </p:blipFill>
        <p:spPr>
          <a:xfrm>
            <a:off x="11131690" y="749993"/>
            <a:ext cx="244475" cy="244475"/>
          </a:xfrm>
          <a:prstGeom prst="rect">
            <a:avLst/>
          </a:prstGeom>
        </p:spPr>
      </p:pic>
    </p:spTree>
    <p:extLst>
      <p:ext uri="{BB962C8B-B14F-4D97-AF65-F5344CB8AC3E}">
        <p14:creationId xmlns:p14="http://schemas.microsoft.com/office/powerpoint/2010/main" val="108106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62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1" name="Rectangle 12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8E64CF9-AF4F-49B5-B358-4782D67D730A}"/>
              </a:ext>
            </a:extLst>
          </p:cNvPr>
          <p:cNvSpPr>
            <a:spLocks noGrp="1"/>
          </p:cNvSpPr>
          <p:nvPr>
            <p:ph type="title"/>
          </p:nvPr>
        </p:nvSpPr>
        <p:spPr>
          <a:xfrm>
            <a:off x="803776" y="1201920"/>
            <a:ext cx="6190412" cy="920894"/>
          </a:xfrm>
        </p:spPr>
        <p:txBody>
          <a:bodyPr anchor="b">
            <a:normAutofit/>
          </a:bodyPr>
          <a:lstStyle/>
          <a:p>
            <a:r>
              <a:rPr lang="cs-CZ" sz="5400"/>
              <a:t>Sociální sítě </a:t>
            </a:r>
          </a:p>
        </p:txBody>
      </p:sp>
      <p:cxnSp>
        <p:nvCxnSpPr>
          <p:cNvPr id="442"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pic>
        <p:nvPicPr>
          <p:cNvPr id="439" name="Obrázek 439" descr="Obsah obrázku text, elektronika, interiér, zavřít&#10;&#10;Popis se vygeneroval automaticky.">
            <a:extLst>
              <a:ext uri="{FF2B5EF4-FFF2-40B4-BE49-F238E27FC236}">
                <a16:creationId xmlns:a16="http://schemas.microsoft.com/office/drawing/2014/main" id="{987E23A3-AFA4-47E8-AD1E-A04DD3624013}"/>
              </a:ext>
            </a:extLst>
          </p:cNvPr>
          <p:cNvPicPr>
            <a:picLocks noChangeAspect="1"/>
          </p:cNvPicPr>
          <p:nvPr/>
        </p:nvPicPr>
        <p:blipFill rotWithShape="1">
          <a:blip r:embed="rId4" cstate="print"/>
          <a:srcRect/>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44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4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aphicFrame>
        <p:nvGraphicFramePr>
          <p:cNvPr id="19" name="Zástupný obsah 2">
            <a:extLst>
              <a:ext uri="{FF2B5EF4-FFF2-40B4-BE49-F238E27FC236}">
                <a16:creationId xmlns:a16="http://schemas.microsoft.com/office/drawing/2014/main" id="{FC27D0C9-0F03-40BE-AE50-E089658C9A6C}"/>
              </a:ext>
            </a:extLst>
          </p:cNvPr>
          <p:cNvGraphicFramePr>
            <a:graphicFrameLocks noGrp="1"/>
          </p:cNvGraphicFramePr>
          <p:nvPr>
            <p:ph idx="1"/>
            <p:extLst>
              <p:ext uri="{D42A27DB-BD31-4B8C-83A1-F6EECF244321}">
                <p14:modId xmlns:p14="http://schemas.microsoft.com/office/powerpoint/2010/main" val="2668961161"/>
              </p:ext>
            </p:extLst>
          </p:nvPr>
        </p:nvGraphicFramePr>
        <p:xfrm>
          <a:off x="803776" y="2829330"/>
          <a:ext cx="6190412" cy="33444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slide 3">
            <a:hlinkClick r:id="" action="ppaction://media"/>
          </p:cNvPr>
          <p:cNvPicPr>
            <a:picLocks noRot="1" noChangeAspect="1"/>
          </p:cNvPicPr>
          <p:nvPr>
            <a:wavAudioFile r:embed="rId2" name="slide 3"/>
          </p:nvPr>
        </p:nvPicPr>
        <p:blipFill>
          <a:blip r:embed="rId10" cstate="print"/>
          <a:stretch>
            <a:fillRect/>
          </a:stretch>
        </p:blipFill>
        <p:spPr>
          <a:xfrm>
            <a:off x="10942003" y="746443"/>
            <a:ext cx="244475" cy="244475"/>
          </a:xfrm>
          <a:prstGeom prst="rect">
            <a:avLst/>
          </a:prstGeom>
        </p:spPr>
      </p:pic>
    </p:spTree>
    <p:custDataLst>
      <p:tags r:id="rId1"/>
    </p:custDataLst>
    <p:extLst>
      <p:ext uri="{BB962C8B-B14F-4D97-AF65-F5344CB8AC3E}">
        <p14:creationId xmlns:p14="http://schemas.microsoft.com/office/powerpoint/2010/main" val="140782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1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68F9FF4-2B1C-4AEF-B39F-01A61A5AE120}"/>
              </a:ext>
            </a:extLst>
          </p:cNvPr>
          <p:cNvSpPr>
            <a:spLocks noGrp="1"/>
          </p:cNvSpPr>
          <p:nvPr>
            <p:ph type="title"/>
          </p:nvPr>
        </p:nvSpPr>
        <p:spPr>
          <a:xfrm>
            <a:off x="806885" y="1336390"/>
            <a:ext cx="6187303" cy="901092"/>
          </a:xfrm>
        </p:spPr>
        <p:txBody>
          <a:bodyPr anchor="b">
            <a:normAutofit/>
          </a:bodyPr>
          <a:lstStyle/>
          <a:p>
            <a:r>
              <a:rPr lang="cs-CZ" sz="5400"/>
              <a:t>Sebehodnocení</a:t>
            </a:r>
          </a:p>
        </p:txBody>
      </p:sp>
      <p:cxnSp>
        <p:nvCxnSpPr>
          <p:cNvPr id="23" name="Straight Connector 2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9F061F5-66E3-44DC-9277-1B98081D9952}"/>
              </a:ext>
            </a:extLst>
          </p:cNvPr>
          <p:cNvSpPr>
            <a:spLocks noGrp="1"/>
          </p:cNvSpPr>
          <p:nvPr>
            <p:ph idx="1"/>
          </p:nvPr>
        </p:nvSpPr>
        <p:spPr>
          <a:xfrm>
            <a:off x="803776" y="2829330"/>
            <a:ext cx="6190412" cy="3344459"/>
          </a:xfrm>
        </p:spPr>
        <p:txBody>
          <a:bodyPr vert="horz" lIns="91440" tIns="45720" rIns="91440" bIns="45720" rtlCol="0" anchor="t">
            <a:normAutofit/>
          </a:bodyPr>
          <a:lstStyle/>
          <a:p>
            <a:pPr marL="0" indent="0">
              <a:buNone/>
            </a:pPr>
            <a:r>
              <a:rPr lang="cs-CZ" sz="2000" dirty="0">
                <a:ea typeface="+mn-lt"/>
                <a:cs typeface="+mn-lt"/>
              </a:rPr>
              <a:t> = jednotlivcovo vědomí vlastní hodnoty (Rosenberg, 1965, podle Krause et al., 2021)</a:t>
            </a:r>
          </a:p>
          <a:p>
            <a:r>
              <a:rPr lang="cs-CZ" sz="2000" dirty="0">
                <a:ea typeface="+mn-lt"/>
                <a:cs typeface="+mn-lt"/>
              </a:rPr>
              <a:t>sebehodnocení je důležitým ukazatelem životní spokojenosti (</a:t>
            </a:r>
            <a:r>
              <a:rPr lang="cs-CZ" sz="2000" dirty="0" err="1">
                <a:ea typeface="+mn-lt"/>
                <a:cs typeface="+mn-lt"/>
              </a:rPr>
              <a:t>Diener</a:t>
            </a:r>
            <a:r>
              <a:rPr lang="cs-CZ" sz="2000" dirty="0">
                <a:ea typeface="+mn-lt"/>
                <a:cs typeface="+mn-lt"/>
              </a:rPr>
              <a:t> &amp; </a:t>
            </a:r>
            <a:r>
              <a:rPr lang="cs-CZ" sz="2000" dirty="0" err="1">
                <a:ea typeface="+mn-lt"/>
                <a:cs typeface="+mn-lt"/>
              </a:rPr>
              <a:t>Diener</a:t>
            </a:r>
            <a:r>
              <a:rPr lang="cs-CZ" sz="2000" dirty="0">
                <a:ea typeface="+mn-lt"/>
                <a:cs typeface="+mn-lt"/>
              </a:rPr>
              <a:t>, 2009)</a:t>
            </a:r>
          </a:p>
          <a:p>
            <a:r>
              <a:rPr lang="cs-CZ" sz="2000" dirty="0">
                <a:ea typeface="+mn-lt"/>
                <a:cs typeface="+mn-lt"/>
              </a:rPr>
              <a:t>utváření sebehodnocení dochází zejména prostřednictvím tří procesů (Krause et al., 2021): </a:t>
            </a:r>
            <a:br>
              <a:rPr lang="cs-CZ" sz="2000">
                <a:ea typeface="+mn-lt"/>
                <a:cs typeface="+mn-lt"/>
              </a:rPr>
            </a:br>
            <a:r>
              <a:rPr lang="cs-CZ" sz="2000" dirty="0">
                <a:ea typeface="+mn-lt"/>
                <a:cs typeface="+mn-lt"/>
              </a:rPr>
              <a:t>1) sociální porovnávání</a:t>
            </a:r>
            <a:br>
              <a:rPr lang="cs-CZ" sz="2000">
                <a:ea typeface="+mn-lt"/>
                <a:cs typeface="+mn-lt"/>
              </a:rPr>
            </a:br>
            <a:r>
              <a:rPr lang="cs-CZ" sz="2000" dirty="0">
                <a:ea typeface="+mn-lt"/>
                <a:cs typeface="+mn-lt"/>
              </a:rPr>
              <a:t>2) zpracovávání sociální odezvy</a:t>
            </a:r>
            <a:br>
              <a:rPr lang="cs-CZ" sz="2000">
                <a:ea typeface="+mn-lt"/>
                <a:cs typeface="+mn-lt"/>
              </a:rPr>
            </a:br>
            <a:r>
              <a:rPr lang="cs-CZ" sz="2000" dirty="0">
                <a:ea typeface="+mn-lt"/>
                <a:cs typeface="+mn-lt"/>
              </a:rPr>
              <a:t>3) sebereflexe </a:t>
            </a:r>
            <a:endParaRPr lang="cs-CZ" sz="2000" dirty="0"/>
          </a:p>
          <a:p>
            <a:endParaRPr lang="cs-CZ" sz="1800"/>
          </a:p>
        </p:txBody>
      </p:sp>
      <p:pic>
        <p:nvPicPr>
          <p:cNvPr id="4" name="Obrázek 4" descr="Obsah obrázku text, bílá tabule&#10;&#10;Popis se vygeneroval automaticky.">
            <a:extLst>
              <a:ext uri="{FF2B5EF4-FFF2-40B4-BE49-F238E27FC236}">
                <a16:creationId xmlns:a16="http://schemas.microsoft.com/office/drawing/2014/main" id="{9B1CC156-642F-4227-A29F-FBD291C202E7}"/>
              </a:ext>
            </a:extLst>
          </p:cNvPr>
          <p:cNvPicPr>
            <a:picLocks noChangeAspect="1"/>
          </p:cNvPicPr>
          <p:nvPr/>
        </p:nvPicPr>
        <p:blipFill>
          <a:blip r:embed="rId4" cstate="print"/>
          <a:stretch>
            <a:fillRect/>
          </a:stretch>
        </p:blipFill>
        <p:spPr>
          <a:xfrm>
            <a:off x="7959026" y="4170320"/>
            <a:ext cx="4231963" cy="2734386"/>
          </a:xfrm>
          <a:prstGeom prst="rect">
            <a:avLst/>
          </a:prstGeom>
        </p:spPr>
      </p:pic>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9" name="slide 4">
            <a:hlinkClick r:id="" action="ppaction://media"/>
          </p:cNvPr>
          <p:cNvPicPr>
            <a:picLocks noRot="1" noChangeAspect="1"/>
          </p:cNvPicPr>
          <p:nvPr>
            <a:wavAudioFile r:embed="rId2" name="slide 4"/>
          </p:nvPr>
        </p:nvPicPr>
        <p:blipFill>
          <a:blip r:embed="rId5" cstate="print"/>
          <a:stretch>
            <a:fillRect/>
          </a:stretch>
        </p:blipFill>
        <p:spPr>
          <a:xfrm>
            <a:off x="11373310" y="568742"/>
            <a:ext cx="244475" cy="244475"/>
          </a:xfrm>
          <a:prstGeom prst="rect">
            <a:avLst/>
          </a:prstGeom>
        </p:spPr>
      </p:pic>
    </p:spTree>
    <p:custDataLst>
      <p:tags r:id="rId1"/>
    </p:custDataLst>
    <p:extLst>
      <p:ext uri="{BB962C8B-B14F-4D97-AF65-F5344CB8AC3E}">
        <p14:creationId xmlns:p14="http://schemas.microsoft.com/office/powerpoint/2010/main" val="418566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9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3763E3B-AF76-48DA-B6CA-D01C2DFB89A1}"/>
              </a:ext>
            </a:extLst>
          </p:cNvPr>
          <p:cNvSpPr>
            <a:spLocks noGrp="1"/>
          </p:cNvSpPr>
          <p:nvPr>
            <p:ph type="title"/>
          </p:nvPr>
        </p:nvSpPr>
        <p:spPr>
          <a:xfrm>
            <a:off x="389158" y="1056443"/>
            <a:ext cx="7689521" cy="993303"/>
          </a:xfrm>
        </p:spPr>
        <p:txBody>
          <a:bodyPr vert="horz" lIns="91440" tIns="45720" rIns="91440" bIns="45720" rtlCol="0" anchor="b">
            <a:noAutofit/>
          </a:bodyPr>
          <a:lstStyle/>
          <a:p>
            <a:r>
              <a:rPr lang="cs-CZ" sz="5400" dirty="0"/>
              <a:t>Instagram a </a:t>
            </a:r>
            <a:r>
              <a:rPr lang="cs-CZ" sz="5400" dirty="0" err="1"/>
              <a:t>influenceři</a:t>
            </a:r>
          </a:p>
        </p:txBody>
      </p:sp>
      <p:cxnSp>
        <p:nvCxnSpPr>
          <p:cNvPr id="88" name="Straight Connector 87">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9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2878" y="360845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9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4401" y="387045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graphicFrame>
        <p:nvGraphicFramePr>
          <p:cNvPr id="59" name="Content Placeholder 14">
            <a:extLst>
              <a:ext uri="{FF2B5EF4-FFF2-40B4-BE49-F238E27FC236}">
                <a16:creationId xmlns:a16="http://schemas.microsoft.com/office/drawing/2014/main" id="{51E79EB1-2AE0-4932-A717-A5BBBAE28334}"/>
              </a:ext>
            </a:extLst>
          </p:cNvPr>
          <p:cNvGraphicFramePr>
            <a:graphicFrameLocks noGrp="1"/>
          </p:cNvGraphicFramePr>
          <p:nvPr>
            <p:ph idx="1"/>
            <p:extLst>
              <p:ext uri="{D42A27DB-BD31-4B8C-83A1-F6EECF244321}">
                <p14:modId xmlns:p14="http://schemas.microsoft.com/office/powerpoint/2010/main" val="757151962"/>
              </p:ext>
            </p:extLst>
          </p:nvPr>
        </p:nvGraphicFramePr>
        <p:xfrm>
          <a:off x="838775" y="2739683"/>
          <a:ext cx="6514001" cy="370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slide 5">
            <a:hlinkClick r:id="" action="ppaction://media"/>
          </p:cNvPr>
          <p:cNvPicPr>
            <a:picLocks noRot="1" noChangeAspect="1"/>
          </p:cNvPicPr>
          <p:nvPr>
            <a:wavAudioFile r:embed="rId1" name="slide 5"/>
          </p:nvPr>
        </p:nvPicPr>
        <p:blipFill>
          <a:blip r:embed="rId8" cstate="print"/>
          <a:stretch>
            <a:fillRect/>
          </a:stretch>
        </p:blipFill>
        <p:spPr>
          <a:xfrm>
            <a:off x="11338243" y="578803"/>
            <a:ext cx="244475" cy="244475"/>
          </a:xfrm>
          <a:prstGeom prst="rect">
            <a:avLst/>
          </a:prstGeom>
        </p:spPr>
      </p:pic>
      <p:pic>
        <p:nvPicPr>
          <p:cNvPr id="25" name="Obrázek 25">
            <a:extLst>
              <a:ext uri="{FF2B5EF4-FFF2-40B4-BE49-F238E27FC236}">
                <a16:creationId xmlns:a16="http://schemas.microsoft.com/office/drawing/2014/main" id="{C90FB28B-4935-499D-90A5-799EA398F74A}"/>
              </a:ext>
            </a:extLst>
          </p:cNvPr>
          <p:cNvPicPr>
            <a:picLocks noChangeAspect="1"/>
          </p:cNvPicPr>
          <p:nvPr/>
        </p:nvPicPr>
        <p:blipFill>
          <a:blip r:embed="rId9" cstate="print">
            <a:extLst>
              <a:ext uri="{837473B0-CC2E-450A-ABE3-18F120FF3D39}">
                <a1611:picAttrSrcUrl xmlns:a1611="http://schemas.microsoft.com/office/drawing/2016/11/main" r:id="rId10"/>
              </a:ext>
            </a:extLst>
          </a:blip>
          <a:stretch>
            <a:fillRect/>
          </a:stretch>
        </p:blipFill>
        <p:spPr>
          <a:xfrm>
            <a:off x="7682753" y="2189186"/>
            <a:ext cx="4255992" cy="2995102"/>
          </a:xfrm>
          <a:prstGeom prst="rect">
            <a:avLst/>
          </a:prstGeom>
        </p:spPr>
      </p:pic>
      <p:sp>
        <p:nvSpPr>
          <p:cNvPr id="26" name="TextovéPole 25">
            <a:extLst>
              <a:ext uri="{FF2B5EF4-FFF2-40B4-BE49-F238E27FC236}">
                <a16:creationId xmlns:a16="http://schemas.microsoft.com/office/drawing/2014/main" id="{18DD0A5F-F832-434F-B008-314DA97DC4D4}"/>
              </a:ext>
            </a:extLst>
          </p:cNvPr>
          <p:cNvSpPr txBox="1"/>
          <p:nvPr/>
        </p:nvSpPr>
        <p:spPr>
          <a:xfrm>
            <a:off x="9348187" y="4971495"/>
            <a:ext cx="2567126" cy="159920"/>
          </a:xfrm>
          <a:prstGeom prst="rect">
            <a:avLst/>
          </a:prstGeom>
        </p:spPr>
        <p:txBody>
          <a:bodyPr>
            <a:normAutofit fontScale="25000" lnSpcReduction="20000"/>
          </a:bodyPr>
          <a:lstStyle/>
          <a:p>
            <a:r>
              <a:rPr lang="en-US" dirty="0" err="1">
                <a:hlinkClick r:id="rId10"/>
              </a:rPr>
              <a:t>Tato</a:t>
            </a:r>
            <a:r>
              <a:rPr lang="en-US" dirty="0">
                <a:hlinkClick r:id="rId10"/>
              </a:rPr>
              <a:t> </a:t>
            </a:r>
            <a:r>
              <a:rPr lang="en-US" dirty="0" err="1">
                <a:hlinkClick r:id="rId10"/>
              </a:rPr>
              <a:t>fotka</a:t>
            </a:r>
            <a:r>
              <a:rPr lang="en-US" dirty="0"/>
              <a:t> </a:t>
            </a:r>
            <a:r>
              <a:rPr lang="en-US" dirty="0" err="1"/>
              <a:t>od</a:t>
            </a:r>
            <a:r>
              <a:rPr lang="en-US" dirty="0"/>
              <a:t> </a:t>
            </a:r>
            <a:r>
              <a:rPr lang="en-US" dirty="0" err="1"/>
              <a:t>autora</a:t>
            </a:r>
            <a:r>
              <a:rPr lang="en-US" dirty="0"/>
              <a:t> </a:t>
            </a:r>
            <a:r>
              <a:rPr lang="en-US" dirty="0" err="1"/>
              <a:t>Neznámý</a:t>
            </a:r>
            <a:r>
              <a:rPr lang="en-US" dirty="0"/>
              <a:t> </a:t>
            </a:r>
            <a:r>
              <a:rPr lang="en-US" dirty="0" err="1"/>
              <a:t>autor</a:t>
            </a:r>
            <a:r>
              <a:rPr lang="en-US" dirty="0"/>
              <a:t> s </a:t>
            </a:r>
            <a:r>
              <a:rPr lang="en-US" dirty="0" err="1"/>
              <a:t>licencí</a:t>
            </a:r>
            <a:r>
              <a:rPr lang="en-US" dirty="0"/>
              <a:t> </a:t>
            </a:r>
            <a:r>
              <a:rPr lang="en-US" dirty="0">
                <a:hlinkClick r:id="rId11"/>
              </a:rPr>
              <a:t>CC BY-SA-NC</a:t>
            </a:r>
            <a:endParaRPr lang="en-US" dirty="0"/>
          </a:p>
        </p:txBody>
      </p:sp>
    </p:spTree>
    <p:extLst>
      <p:ext uri="{BB962C8B-B14F-4D97-AF65-F5344CB8AC3E}">
        <p14:creationId xmlns:p14="http://schemas.microsoft.com/office/powerpoint/2010/main" val="409424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02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a:extLst>
              <a:ext uri="{FF2B5EF4-FFF2-40B4-BE49-F238E27FC236}">
                <a16:creationId xmlns:a16="http://schemas.microsoft.com/office/drawing/2014/main" id="{CCA71FD5-6C02-4985-82F2-DB8B9B6D32F8}"/>
              </a:ext>
            </a:extLst>
          </p:cNvPr>
          <p:cNvSpPr>
            <a:spLocks noGrp="1"/>
          </p:cNvSpPr>
          <p:nvPr>
            <p:ph type="title"/>
          </p:nvPr>
        </p:nvSpPr>
        <p:spPr>
          <a:xfrm>
            <a:off x="838200" y="365125"/>
            <a:ext cx="9842237" cy="1325563"/>
          </a:xfrm>
        </p:spPr>
        <p:txBody>
          <a:bodyPr>
            <a:normAutofit/>
          </a:bodyPr>
          <a:lstStyle/>
          <a:p>
            <a:r>
              <a:rPr lang="cs-CZ" sz="5400"/>
              <a:t>Metoda</a:t>
            </a:r>
          </a:p>
        </p:txBody>
      </p:sp>
      <p:cxnSp>
        <p:nvCxnSpPr>
          <p:cNvPr id="49" name="Straight Connector 4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5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55"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36" name="Zástupný obsah 5">
            <a:extLst>
              <a:ext uri="{FF2B5EF4-FFF2-40B4-BE49-F238E27FC236}">
                <a16:creationId xmlns:a16="http://schemas.microsoft.com/office/drawing/2014/main" id="{E0FF705E-E13D-4468-91B2-F16F90C30D7B}"/>
              </a:ext>
            </a:extLst>
          </p:cNvPr>
          <p:cNvGraphicFramePr>
            <a:graphicFrameLocks noGrp="1"/>
          </p:cNvGraphicFramePr>
          <p:nvPr>
            <p:ph idx="1"/>
            <p:extLst>
              <p:ext uri="{D42A27DB-BD31-4B8C-83A1-F6EECF244321}">
                <p14:modId xmlns:p14="http://schemas.microsoft.com/office/powerpoint/2010/main" val="12936462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slide 6">
            <a:hlinkClick r:id="" action="ppaction://media"/>
          </p:cNvPr>
          <p:cNvPicPr>
            <a:picLocks noRot="1" noChangeAspect="1"/>
          </p:cNvPicPr>
          <p:nvPr>
            <a:wavAudioFile r:embed="rId1" name="slide 6"/>
          </p:nvPr>
        </p:nvPicPr>
        <p:blipFill>
          <a:blip r:embed="rId8" cstate="print"/>
          <a:stretch>
            <a:fillRect/>
          </a:stretch>
        </p:blipFill>
        <p:spPr>
          <a:xfrm>
            <a:off x="11340046" y="539554"/>
            <a:ext cx="244475" cy="244475"/>
          </a:xfrm>
          <a:prstGeom prst="rect">
            <a:avLst/>
          </a:prstGeom>
        </p:spPr>
      </p:pic>
    </p:spTree>
    <p:extLst>
      <p:ext uri="{BB962C8B-B14F-4D97-AF65-F5344CB8AC3E}">
        <p14:creationId xmlns:p14="http://schemas.microsoft.com/office/powerpoint/2010/main" val="421706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9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D6FA6B3-CC6C-47E1-8411-856BA8903FA7}"/>
              </a:ext>
            </a:extLst>
          </p:cNvPr>
          <p:cNvSpPr>
            <a:spLocks noGrp="1"/>
          </p:cNvSpPr>
          <p:nvPr>
            <p:ph type="title"/>
          </p:nvPr>
        </p:nvSpPr>
        <p:spPr>
          <a:xfrm>
            <a:off x="838200" y="698643"/>
            <a:ext cx="5243394" cy="2225532"/>
          </a:xfrm>
        </p:spPr>
        <p:txBody>
          <a:bodyPr anchor="t">
            <a:noAutofit/>
          </a:bodyPr>
          <a:lstStyle/>
          <a:p>
            <a:r>
              <a:rPr lang="cs-CZ" sz="5400" dirty="0"/>
              <a:t>Výsledky rešerše literatury</a:t>
            </a: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16" name="Obrázek 16" descr="Obsah obrázku osoba, zeď, interiér&#10;&#10;Popis se vygeneroval automaticky.">
            <a:extLst>
              <a:ext uri="{FF2B5EF4-FFF2-40B4-BE49-F238E27FC236}">
                <a16:creationId xmlns:a16="http://schemas.microsoft.com/office/drawing/2014/main" id="{9727845A-CA5B-44B6-8D28-96825A6AF3CD}"/>
              </a:ext>
            </a:extLst>
          </p:cNvPr>
          <p:cNvPicPr>
            <a:picLocks noChangeAspect="1"/>
          </p:cNvPicPr>
          <p:nvPr/>
        </p:nvPicPr>
        <p:blipFill>
          <a:blip r:embed="rId3" cstate="print"/>
          <a:stretch>
            <a:fillRect/>
          </a:stretch>
        </p:blipFill>
        <p:spPr>
          <a:xfrm>
            <a:off x="838200" y="3025835"/>
            <a:ext cx="5243391" cy="2949407"/>
          </a:xfrm>
          <a:prstGeom prst="rect">
            <a:avLst/>
          </a:prstGeom>
        </p:spPr>
      </p:pic>
      <p:graphicFrame>
        <p:nvGraphicFramePr>
          <p:cNvPr id="6" name="Zástupný obsah 3">
            <a:extLst>
              <a:ext uri="{FF2B5EF4-FFF2-40B4-BE49-F238E27FC236}">
                <a16:creationId xmlns:a16="http://schemas.microsoft.com/office/drawing/2014/main" id="{E536F087-9960-4336-8BF4-7E9FAD46E553}"/>
              </a:ext>
            </a:extLst>
          </p:cNvPr>
          <p:cNvGraphicFramePr>
            <a:graphicFrameLocks noGrp="1"/>
          </p:cNvGraphicFramePr>
          <p:nvPr>
            <p:ph idx="1"/>
            <p:extLst>
              <p:ext uri="{D42A27DB-BD31-4B8C-83A1-F6EECF244321}">
                <p14:modId xmlns:p14="http://schemas.microsoft.com/office/powerpoint/2010/main" val="3847479093"/>
              </p:ext>
            </p:extLst>
          </p:nvPr>
        </p:nvGraphicFramePr>
        <p:xfrm>
          <a:off x="6853261" y="701903"/>
          <a:ext cx="5272977" cy="5632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slide 7">
            <a:hlinkClick r:id="" action="ppaction://media"/>
          </p:cNvPr>
          <p:cNvPicPr>
            <a:picLocks noRot="1" noChangeAspect="1"/>
          </p:cNvPicPr>
          <p:nvPr>
            <a:wavAudioFile r:embed="rId1" name="slide 7"/>
          </p:nvPr>
        </p:nvPicPr>
        <p:blipFill>
          <a:blip r:embed="rId9" cstate="print"/>
          <a:stretch>
            <a:fillRect/>
          </a:stretch>
        </p:blipFill>
        <p:spPr>
          <a:xfrm>
            <a:off x="11399203" y="441643"/>
            <a:ext cx="244475" cy="244475"/>
          </a:xfrm>
          <a:prstGeom prst="rect">
            <a:avLst/>
          </a:prstGeom>
        </p:spPr>
      </p:pic>
    </p:spTree>
    <p:extLst>
      <p:ext uri="{BB962C8B-B14F-4D97-AF65-F5344CB8AC3E}">
        <p14:creationId xmlns:p14="http://schemas.microsoft.com/office/powerpoint/2010/main" val="21776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33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4A859D-9E44-4FD6-B77D-D9EA9AA1CA12}"/>
              </a:ext>
            </a:extLst>
          </p:cNvPr>
          <p:cNvSpPr>
            <a:spLocks noGrp="1"/>
          </p:cNvSpPr>
          <p:nvPr>
            <p:ph type="title"/>
          </p:nvPr>
        </p:nvSpPr>
        <p:spPr/>
        <p:txBody>
          <a:bodyPr>
            <a:normAutofit/>
          </a:bodyPr>
          <a:lstStyle/>
          <a:p>
            <a:r>
              <a:rPr lang="cs-CZ" sz="5400" dirty="0"/>
              <a:t>Diskuse a závěr</a:t>
            </a:r>
          </a:p>
        </p:txBody>
      </p:sp>
      <p:sp>
        <p:nvSpPr>
          <p:cNvPr id="3" name="Zástupný obsah 2">
            <a:extLst>
              <a:ext uri="{FF2B5EF4-FFF2-40B4-BE49-F238E27FC236}">
                <a16:creationId xmlns:a16="http://schemas.microsoft.com/office/drawing/2014/main" id="{39FDDBAC-6E74-4B00-AAA6-24EBF09D3D8A}"/>
              </a:ext>
            </a:extLst>
          </p:cNvPr>
          <p:cNvSpPr>
            <a:spLocks noGrp="1"/>
          </p:cNvSpPr>
          <p:nvPr>
            <p:ph idx="1"/>
          </p:nvPr>
        </p:nvSpPr>
        <p:spPr/>
        <p:txBody>
          <a:bodyPr vert="horz" lIns="91440" tIns="45720" rIns="91440" bIns="45720" rtlCol="0" anchor="t">
            <a:normAutofit fontScale="85000" lnSpcReduction="20000"/>
          </a:bodyPr>
          <a:lstStyle/>
          <a:p>
            <a:endParaRPr lang="cs-CZ" dirty="0">
              <a:ea typeface="+mn-lt"/>
              <a:cs typeface="+mn-lt"/>
            </a:endParaRPr>
          </a:p>
          <a:p>
            <a:r>
              <a:rPr lang="cs-CZ" dirty="0">
                <a:ea typeface="+mn-lt"/>
                <a:cs typeface="+mn-lt"/>
              </a:rPr>
              <a:t>Z výsledků vyplývá, že  sledování </a:t>
            </a:r>
            <a:r>
              <a:rPr lang="cs-CZ" dirty="0" err="1">
                <a:ea typeface="+mn-lt"/>
                <a:cs typeface="+mn-lt"/>
              </a:rPr>
              <a:t>influencerek</a:t>
            </a:r>
            <a:r>
              <a:rPr lang="cs-CZ" dirty="0">
                <a:ea typeface="+mn-lt"/>
                <a:cs typeface="+mn-lt"/>
              </a:rPr>
              <a:t>, celebrit  či obecně cizích lidí na Instagramu má  nezanedbatelný vliv na snížení sebehodnocení u žen</a:t>
            </a:r>
          </a:p>
          <a:p>
            <a:pPr marL="0" indent="0">
              <a:buNone/>
            </a:pPr>
            <a:endParaRPr lang="cs-CZ" dirty="0">
              <a:ea typeface="+mn-lt"/>
              <a:cs typeface="+mn-lt"/>
            </a:endParaRPr>
          </a:p>
          <a:p>
            <a:r>
              <a:rPr lang="cs-CZ" dirty="0">
                <a:ea typeface="+mn-lt"/>
                <a:cs typeface="+mn-lt"/>
              </a:rPr>
              <a:t>Ale! </a:t>
            </a:r>
          </a:p>
          <a:p>
            <a:pPr marL="0" indent="0">
              <a:buNone/>
            </a:pPr>
            <a:br>
              <a:rPr lang="cs-CZ" dirty="0">
                <a:ea typeface="+mn-lt"/>
                <a:cs typeface="+mn-lt"/>
              </a:rPr>
            </a:br>
            <a:r>
              <a:rPr lang="cs-CZ" dirty="0">
                <a:ea typeface="+mn-lt"/>
                <a:cs typeface="+mn-lt"/>
              </a:rPr>
              <a:t>- omezený počet analyzovaných zdrojů = vhodné v budoucnu realizovat výzkum, který by ověřil závěry této seminární práce</a:t>
            </a:r>
            <a:br>
              <a:rPr lang="cs-CZ" dirty="0">
                <a:ea typeface="+mn-lt"/>
                <a:cs typeface="+mn-lt"/>
              </a:rPr>
            </a:br>
            <a:r>
              <a:rPr lang="cs-CZ" dirty="0">
                <a:ea typeface="+mn-lt"/>
                <a:cs typeface="+mn-lt"/>
              </a:rPr>
              <a:t>- úzce vymezená skupina </a:t>
            </a:r>
            <a:r>
              <a:rPr lang="cs-CZ" dirty="0" err="1">
                <a:ea typeface="+mn-lt"/>
                <a:cs typeface="+mn-lt"/>
              </a:rPr>
              <a:t>influencerek</a:t>
            </a:r>
            <a:endParaRPr lang="cs-CZ" dirty="0">
              <a:ea typeface="+mn-lt"/>
              <a:cs typeface="+mn-lt"/>
            </a:endParaRPr>
          </a:p>
          <a:p>
            <a:pPr>
              <a:buNone/>
            </a:pPr>
            <a:r>
              <a:rPr lang="cs-CZ" dirty="0">
                <a:ea typeface="+mn-lt"/>
                <a:cs typeface="+mn-lt"/>
              </a:rPr>
              <a:t> </a:t>
            </a:r>
            <a:br>
              <a:rPr lang="cs-CZ" dirty="0">
                <a:ea typeface="+mn-lt"/>
                <a:cs typeface="+mn-lt"/>
              </a:rPr>
            </a:br>
            <a:endParaRPr lang="cs-CZ" dirty="0"/>
          </a:p>
          <a:p>
            <a:endParaRPr lang="cs-CZ" dirty="0"/>
          </a:p>
        </p:txBody>
      </p:sp>
      <p:pic>
        <p:nvPicPr>
          <p:cNvPr id="6" name="Slide 8">
            <a:hlinkClick r:id="" action="ppaction://media"/>
          </p:cNvPr>
          <p:cNvPicPr>
            <a:picLocks noRot="1" noChangeAspect="1"/>
          </p:cNvPicPr>
          <p:nvPr>
            <a:wavAudioFile r:embed="rId1" name="Slide 8"/>
          </p:nvPr>
        </p:nvPicPr>
        <p:blipFill>
          <a:blip r:embed="rId3" cstate="print"/>
          <a:stretch>
            <a:fillRect/>
          </a:stretch>
        </p:blipFill>
        <p:spPr>
          <a:xfrm>
            <a:off x="10883115" y="857118"/>
            <a:ext cx="244475" cy="244475"/>
          </a:xfrm>
          <a:prstGeom prst="rect">
            <a:avLst/>
          </a:prstGeom>
        </p:spPr>
      </p:pic>
    </p:spTree>
    <p:extLst>
      <p:ext uri="{BB962C8B-B14F-4D97-AF65-F5344CB8AC3E}">
        <p14:creationId xmlns:p14="http://schemas.microsoft.com/office/powerpoint/2010/main" val="42882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GradientVTI">
  <a:themeElements>
    <a:clrScheme name="Custom 15">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Širokoúhlá obrazovka</PresentationFormat>
  <Paragraphs>77</Paragraphs>
  <Slides>12</Slides>
  <Notes>0</Notes>
  <HiddenSlides>0</HiddenSlides>
  <MMClips>8</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Gill Sans Nova</vt:lpstr>
      <vt:lpstr>GradientVTI</vt:lpstr>
      <vt:lpstr>Vliv sledování influencerek na sociální síti Instagram na sebehodnocení u žen </vt:lpstr>
      <vt:lpstr>Prezentace aplikace PowerPoint</vt:lpstr>
      <vt:lpstr>Téma a cíl práce</vt:lpstr>
      <vt:lpstr>Sociální sítě </vt:lpstr>
      <vt:lpstr>Sebehodnocení</vt:lpstr>
      <vt:lpstr>Instagram a influenceři</vt:lpstr>
      <vt:lpstr>Metoda</vt:lpstr>
      <vt:lpstr>Výsledky rešerše literatury</vt:lpstr>
      <vt:lpstr>Diskuse a závěr</vt:lpstr>
      <vt:lpstr>Použité 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ASUS</dc:creator>
  <cp:lastModifiedBy>Čábelková Inna</cp:lastModifiedBy>
  <cp:revision>337</cp:revision>
  <dcterms:created xsi:type="dcterms:W3CDTF">2021-04-26T22:23:52Z</dcterms:created>
  <dcterms:modified xsi:type="dcterms:W3CDTF">2021-04-28T09:08:34Z</dcterms:modified>
</cp:coreProperties>
</file>