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87" r:id="rId3"/>
    <p:sldId id="288" r:id="rId4"/>
    <p:sldId id="284" r:id="rId5"/>
    <p:sldId id="262" r:id="rId6"/>
    <p:sldId id="283" r:id="rId7"/>
    <p:sldId id="289" r:id="rId8"/>
    <p:sldId id="294" r:id="rId9"/>
    <p:sldId id="290" r:id="rId10"/>
    <p:sldId id="293" r:id="rId11"/>
    <p:sldId id="267" r:id="rId12"/>
    <p:sldId id="291" r:id="rId13"/>
    <p:sldId id="265" r:id="rId14"/>
    <p:sldId id="29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/>
    <p:restoredTop sz="94607"/>
  </p:normalViewPr>
  <p:slideViewPr>
    <p:cSldViewPr snapToGrid="0" snapToObjects="1">
      <p:cViewPr varScale="1">
        <p:scale>
          <a:sx n="96" d="100"/>
          <a:sy n="96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D0BC1-0A7A-EE4F-AFB6-7DB11A55E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48981D-30C7-C243-A356-F1472F9B5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F154D8-ADC9-BE4B-BA85-142945B4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74C-5B4C-664F-8612-442C712F3CA8}" type="datetimeFigureOut">
              <a:rPr lang="cs-CZ" smtClean="0"/>
              <a:t>26.02.19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C1C78E-78D2-8740-82C7-7DABA0B3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1B74FC-0986-E043-9760-CBB619E5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1873-D810-E445-A009-1396A8C48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76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DDE65-66BB-5A49-86F2-634480A5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E24046-689D-5044-8CCE-6A1435865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BD344A-1CED-4E49-AE5E-6ABD8A4E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74C-5B4C-664F-8612-442C712F3CA8}" type="datetimeFigureOut">
              <a:rPr lang="cs-CZ" smtClean="0"/>
              <a:t>26.02.19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FC5902-61F4-3040-82D4-58F3A490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FFFC0C-BADD-7343-B9DB-7FF077EC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1873-D810-E445-A009-1396A8C48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20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828F34D-EE7C-1944-877F-51D8FDE7A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F411C2-7CF8-E74D-83B2-4E07537CE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164FB8-4EFF-C64C-B4B7-5CD93FAA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74C-5B4C-664F-8612-442C712F3CA8}" type="datetimeFigureOut">
              <a:rPr lang="cs-CZ" smtClean="0"/>
              <a:t>26.02.19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2824B8-FAB6-D349-A12E-72DB3E30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00BDCF-9634-184B-8EE0-088B7645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1873-D810-E445-A009-1396A8C48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18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ACF65-795E-C444-8721-D12BA69C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107D16-85AC-A940-A527-957DBC73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F9C9D3-8D5D-F740-9B54-8E41F39C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74C-5B4C-664F-8612-442C712F3CA8}" type="datetimeFigureOut">
              <a:rPr lang="cs-CZ" smtClean="0"/>
              <a:t>26.02.19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3AE9F2-294B-8743-80EE-A7BC3898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2053DB-C983-374F-AF8F-D2574E6A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1873-D810-E445-A009-1396A8C48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6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AE24E-0DA8-344F-BCEA-F6427EF8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2FF5C9-9B1D-584F-BC6B-891A8957D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C42910-FD42-1D45-9C97-D0454BB8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74C-5B4C-664F-8612-442C712F3CA8}" type="datetimeFigureOut">
              <a:rPr lang="cs-CZ" smtClean="0"/>
              <a:t>26.02.19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B01B34-CACD-4841-9C84-598874D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253748-CBD6-1E42-8D9E-492D87B7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1873-D810-E445-A009-1396A8C48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54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6A7A3-E8E0-1140-8DC7-3D3A575F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D2FA8-C2CF-3B44-AFF1-7D70BAB0D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5B0451-1FD6-214B-89F9-B05BEA1FE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A0B48F-FD7C-174A-92C1-791B61BC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74C-5B4C-664F-8612-442C712F3CA8}" type="datetimeFigureOut">
              <a:rPr lang="cs-CZ" smtClean="0"/>
              <a:t>26.02.19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F61617-9D64-2B40-A715-3B7A62D7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FB164B-BF1D-2048-9D6D-9089EF85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1873-D810-E445-A009-1396A8C48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80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4D570-80C7-2448-AD91-20C56889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D582E5-9E32-A344-BFA4-9E77D88BF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1B8971-CCBF-2343-828A-100B7698C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A1B624-0C63-D640-88F5-6957EFBCB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369737F-58A1-1841-9F71-BF3D0ACE8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61E24E5-66F9-2A40-97B3-51569387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74C-5B4C-664F-8612-442C712F3CA8}" type="datetimeFigureOut">
              <a:rPr lang="cs-CZ" smtClean="0"/>
              <a:t>26.02.19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00DC27D-8499-0040-AC35-CFD3E27A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510655-C999-074A-8DBF-B69F6868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1873-D810-E445-A009-1396A8C48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15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0B3F1-BF10-2749-9A5C-9434C647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C09BA84-B350-9043-9AC7-8BC72B8F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74C-5B4C-664F-8612-442C712F3CA8}" type="datetimeFigureOut">
              <a:rPr lang="cs-CZ" smtClean="0"/>
              <a:t>26.02.19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CA32A2F-90B8-C847-8638-3CC07A89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2D8110-F8EC-0845-ABC5-5608A649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1873-D810-E445-A009-1396A8C48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73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E41A37-B32F-8046-BF22-AB8A4ED2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74C-5B4C-664F-8612-442C712F3CA8}" type="datetimeFigureOut">
              <a:rPr lang="cs-CZ" smtClean="0"/>
              <a:t>26.02.19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A2D85D-8188-EC41-8CA2-1CD7F90E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073DD6-6B67-9D4E-BF3E-C1056E29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1873-D810-E445-A009-1396A8C48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95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FAF68-B40D-A744-8B63-079EBCE1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10213B-3CE5-4F4B-80AB-FF001FCCB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58E642-F282-E444-9CEB-D4B401A01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759F8F-4D64-5B42-A614-8520013D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74C-5B4C-664F-8612-442C712F3CA8}" type="datetimeFigureOut">
              <a:rPr lang="cs-CZ" smtClean="0"/>
              <a:t>26.02.19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C2DB42-381F-6646-A4CB-9EB6852C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26D87A-E791-944A-BE5C-9975EA29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1873-D810-E445-A009-1396A8C48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74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53954-C8DA-0048-A24E-0E94834A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9B86A07-D651-5D4F-83BE-B90BE1489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66C3B9-A373-E74F-ACB4-815C5855A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4659A4-07D3-0842-8D9B-11609DB0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74C-5B4C-664F-8612-442C712F3CA8}" type="datetimeFigureOut">
              <a:rPr lang="cs-CZ" smtClean="0"/>
              <a:t>26.02.19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4D365B-A63A-6E42-8EC2-F18BA59B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C00C8F-DD1F-2149-8A19-4789E036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1873-D810-E445-A009-1396A8C48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8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00665AD-4726-6A4F-9005-6AAA737E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0B6094-1C72-8048-AEC8-0CCAF99EF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F12451-2364-E847-B9C7-6E1B1EFF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1474C-5B4C-664F-8612-442C712F3CA8}" type="datetimeFigureOut">
              <a:rPr lang="cs-CZ" smtClean="0"/>
              <a:t>26.02.19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97507A-D66C-D748-B5F3-802FBB5B9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99CCC3-C9CD-134B-93C8-199869F16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71873-D810-E445-A009-1396A8C48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18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2BCF1B-0DD1-964A-B0F9-9F520B1D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Silénova moudrost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text, kniha&#10;&#10;&#10;&#10;Popis se vygeneroval automaticky.">
            <a:extLst>
              <a:ext uri="{FF2B5EF4-FFF2-40B4-BE49-F238E27FC236}">
                <a16:creationId xmlns:a16="http://schemas.microsoft.com/office/drawing/2014/main" id="{6BF24A9C-D046-2F43-B5CD-E9BECDD51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444" y="339224"/>
            <a:ext cx="4410597" cy="61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0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EF9EE-1CFE-8D44-8BA5-7A62F870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" pitchFamily="2" charset="0"/>
              </a:rPr>
              <a:t>Incipit </a:t>
            </a:r>
            <a:r>
              <a:rPr lang="cs-CZ" dirty="0" err="1">
                <a:latin typeface="Times" pitchFamily="2" charset="0"/>
              </a:rPr>
              <a:t>tragoedia</a:t>
            </a:r>
            <a:r>
              <a:rPr lang="cs-CZ" dirty="0">
                <a:latin typeface="Times" pitchFamily="2" charset="0"/>
              </a:rPr>
              <a:t>. Ale proč tragédie?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422A4-5F36-0846-9CD7-4D7A83F09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„Jsem přesycen své moudrosti jako včela, jež nasbírala příliš mnoho medu… Proto musím sestoupit do hloubi: jako ty sestupuješ navečer, když odcházíš za moře a neseš světlo ještě i do podsvětí, ty hvězdo přebohatá! - musím stejně jako ty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zaniknout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západem to nazývají lidé, k nimž chci dolů. … Hleď tento pohár se chce opět vyprázdnit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chce se opět stát člověkem.“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Radostná věda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2001, str. 184.</a:t>
            </a:r>
          </a:p>
        </p:txBody>
      </p:sp>
    </p:spTree>
    <p:extLst>
      <p:ext uri="{BB962C8B-B14F-4D97-AF65-F5344CB8AC3E}">
        <p14:creationId xmlns:p14="http://schemas.microsoft.com/office/powerpoint/2010/main" val="213994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9FE20F-F509-A242-B533-B8EDEC47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DC269E-DE07-6945-B831-302E0E28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98177"/>
            <a:ext cx="3425957" cy="466116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D75B8-B7BF-9D47-BD62-87850947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prorokem nejstarší verze monotheismu. Je autorem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gáth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posvátných zpěvů, v nichž představuje dualistický pohled na svět, který je odpovědí na otázku, proč je zlo a proč trpíme? </a:t>
            </a:r>
          </a:p>
          <a:p>
            <a:pPr marL="0" indent="0" algn="just">
              <a:buNone/>
            </a:pP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představuje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jediného dobrotivého boha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Ahura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Mazdu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 pomocníkem je duch světla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Spenta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Mainyu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bojuje proti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Angra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Mainyu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duchu temnoty. Dobrými a zlými jsou na základě své vlastní volby. Zlo je výsledkem volby, ne přirozenosti. Dobrému duchu pomáhá dobrý princ, zlému zlý princ. Oba princové bojují o vládu nad světem. </a:t>
            </a:r>
          </a:p>
          <a:p>
            <a:pPr marL="0" indent="0" algn="just">
              <a:buNone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99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B55DD-D8A0-4A4F-B976-99A7A664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Vynález zla a dobra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52EBDA-D2A9-394E-B475-F85AF1C74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Monotheismus v určitém smyslu vynalezl „zlo a dobro“, ale sám jej nebyl schopen „vyřešit“, resp. jen za cenu nihilistického ponížení světa, resp. života, který bude vždy v neprávu, a vystavení zásvětních kritérií.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tohoto hlediska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 zla obtíží, kterou si vytvořili sami lidé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Utrpení se zdá být z hlediska morálky námitkou vůči životu, ale co kdybychom to otočili a život pojali jako námitku vůči utrpení?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„Bohové ospravedlnili lidský život: oni sami jej žijí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jediná uspokojivá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theodicea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Nietzsche,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Zrození tragédie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18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Zoroastrismus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Dnes se předpokládá, že žije na světě 70 tis. příznivců tohoto náboženství, většinou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Bombayi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 Íránu žije dalších 20 tis až 30 tis věřících. Dalším výrazným centrem je v důsledku migrace Londýn, zde žije patrně kolem 5 tis. věřících. </a:t>
            </a:r>
          </a:p>
        </p:txBody>
      </p:sp>
    </p:spTree>
    <p:extLst>
      <p:ext uri="{BB962C8B-B14F-4D97-AF65-F5344CB8AC3E}">
        <p14:creationId xmlns:p14="http://schemas.microsoft.com/office/powerpoint/2010/main" val="360324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53174-98BD-BB41-B67C-177597D0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Příště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AC4B0-8BE5-164D-ABC1-9AA293C6A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působení: Na trhu a ve městě Veselá kráva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hrobařem a tři proměny, str. 25–41.</a:t>
            </a:r>
          </a:p>
          <a:p>
            <a:pPr marL="0" lv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Úkol: V sedmé kapitole čteme: „Věru, krásný byl dnes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rybolov! Neulovil člověka, leč mrtvolu.“ Jak rozumíte této větě? Na jaký obraz z náboženské tradice zde Nietzsche odkazuje a jaký vztah má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mrtvole?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2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4571E-F9F2-6047-A643-852ACCBE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na bolest?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Apollónova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(snová) iluze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1555FA-ED1F-0E42-B17B-624DCC74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Úryvky ze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Zrození tragédie z ducha hudby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přel. O. Fischer, 1993.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Hledání útěchy v klamu, ve vykupující kráse, v umění, což zde znamená: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náboženském umění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„Zde před očima máme, vyjádřen v nejvyšší symbolice umění, onen svět apollinské krásy a jeho podklad,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hrůznou moudrost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Silenovu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chápeme intuitivně, jak jedno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druhým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podmíněno. Apollon však znovu před nás předstupuje jakožto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zbožštění principu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individuationis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němž jediném se uskutečňuje věcně dosažený cíl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prajednoty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její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vykoupení zdáním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ukazuje nám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vznešenými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posuny, že bylo třeba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celého světa muk, aby byl jednotlivec nucen k vytvoření vykupujícího vidění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aby pak, ponořen v pohled na tuto visi, mohl na širém moři klidně seděti ve své zmítané loďce.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8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91698-6CBD-9A4F-9EC6-8EB2DF92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Dionýské opojné společenství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608C49-6790-CA47-A336-9A91EF470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„Tohle je docela začarovaný svět,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příroda slaví svou slavnost smíření s člověkem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Mýtus říká, že Apollón roztrhaného Dionýsa znovu spojil dohromady. To je obraz skrze Apollóna nově utvořeného, z jeho asijského roztrhání zachráněného Dionýsa.“ (I, 559)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„Opojení dionýského stavu se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svým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stíráním obyčejných mezí a životních hranic chová v sobě totiž, pokud trvá, jistý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lethargicky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živel, do něhož se ponořuje vše, co bylo prožito v osobní minulosti. Tak se touto propastí zapomenutí odlučuje svět všední skutečnosti od světa skutečnosti dionýské.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Jakmile se však ona všední skutečnost vrátí opět do vědomí, vzbuzuje pocit hnusu, vyplývá pak z toho asketická nálada, jež popírá vůli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3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BB07D-13ED-674E-B83F-CA08FEF0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Dionýsos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Zagreus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AF7E6-E882-EC43-8447-7894ACD8E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Klement Alexandrijský, řecký církevní otec, vypráví ve svém 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Protrepticu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Zagreův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příběh: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Dionyská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mystéria jsou však zcela nelidská: když byl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Dionysos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ještě chlapec a 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Kúréti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okolo něj prováděli svůj tanec se zbraněmi, připlížili se lstivě Titánové a lákali ho dětskými hračkami; ale pak ho tito Titánové roztrhali, ačkoli byl ještě nedospělý… Poté se však objevil Zeus… srazil Titány bleskem a Dionýsovy údy předal svému synovi Apollónovi k pohřbení; ten Dia poslechl, přenesl rozsápané mrtvé tělo 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Parnassos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tam je také pohřbil.“</a:t>
            </a:r>
          </a:p>
        </p:txBody>
      </p:sp>
    </p:spTree>
    <p:extLst>
      <p:ext uri="{BB962C8B-B14F-4D97-AF65-F5344CB8AC3E}">
        <p14:creationId xmlns:p14="http://schemas.microsoft.com/office/powerpoint/2010/main" val="421416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64494-1851-274B-A4AB-0EC4BBDE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Dionýský pietismus?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93F04F-2A81-D548-A61A-35D60D88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Někteří badatelé mají za to, že Nietzsche formuluje novou víru v Dionýsa, tzn.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dionýsky pietismus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tj. podstatné v jeho náboženství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důraz na cit a srdce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(např.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Benson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V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Ecce homo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čteme v této souvislosti: „Křesťanství je bytostně záležitostí srdce… Hlavní křesťanské nauky se vztahují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základním pravdám srdce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 Být požehnán vírou neznamená nic jiného než onu starou pravdu, že jen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srdce, nikoliv poznání, nás může učinit šťastnými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6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DCA1B-2225-7F45-8612-00784D7D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Vůbec nejhorší, odpověď na utrpení:  anti-mystik Sókratés neboli vítězství logiky nad hudbou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E0478-8551-E34D-96D8-7A1276878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„Jsou dvě rozhodující věci, jež jsou na této knize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nové,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jednak pochopení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dionýského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fenoménu u Řeků […], v něm je jediný původ celého řeckého umění. Druhá věc je pochopení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sokratismu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Sókratés jako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nástroj řeckého rozkladu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 poprvé rozpoznán jako typický dekadent.“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VI, 310,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I, 12 a XIV, 41 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Sókratés je přesvědčen o možnostech filosofie vyřešit utrpení, těžištěm života má být rozum, filosofie se staví na místo umění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Sókratismus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podle Nietzscheho, zaprvé,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zadruhé, jedná se 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víru bez jakékoliv opory ve skutečnosti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Kant ukázal, že skutečnost, tak jak je, není vůbec dosažitelná, a tudíž není ani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korigovatelná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prostřednictvím racionálních, vědeckých postupů. </a:t>
            </a:r>
          </a:p>
        </p:txBody>
      </p:sp>
    </p:spTree>
    <p:extLst>
      <p:ext uri="{BB962C8B-B14F-4D97-AF65-F5344CB8AC3E}">
        <p14:creationId xmlns:p14="http://schemas.microsoft.com/office/powerpoint/2010/main" val="123155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014CF-0A1E-C845-8807-6255A71D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pravil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kontext díla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FE736D-D383-1447-ABBA-34A1664E2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 začíná psát knihu po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Radostné vědě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(1882), v jejímž závěru se objevuje postava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 to období, v němž je Nietzsche přesvědčen, že našel v budoucí spisovatelce a psycholožce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Salomé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svou učednici, a tak sestupuje k lidem stejně jako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Salomé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žije ve svazku, který označuje jako sourozenecký s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Paulem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té době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Nietzschovým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nejbližším přítelem.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Salomé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navrhuje, že vytvoří spolu s Nietzschem duchovně-pracovní skupinu.</a:t>
            </a:r>
          </a:p>
        </p:txBody>
      </p:sp>
    </p:spTree>
    <p:extLst>
      <p:ext uri="{BB962C8B-B14F-4D97-AF65-F5344CB8AC3E}">
        <p14:creationId xmlns:p14="http://schemas.microsoft.com/office/powerpoint/2010/main" val="362245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DA2F1AB-4DC3-1A48-B53E-7A6C0616D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284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65277C-B2D1-4644-A76B-B9170F0D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Lou, Friedrich a Paul</a:t>
            </a:r>
          </a:p>
        </p:txBody>
      </p:sp>
    </p:spTree>
    <p:extLst>
      <p:ext uri="{BB962C8B-B14F-4D97-AF65-F5344CB8AC3E}">
        <p14:creationId xmlns:p14="http://schemas.microsoft.com/office/powerpoint/2010/main" val="155113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5687F-7111-1640-BDB9-CD2A5FAB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Kontext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životě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C1EFDE-9379-2A43-99E4-F4FEA12F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 když začíná psát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Nietzsche 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Salomé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odmítá jeho návrh sňatku, ve zlém rozcházejí a Nietzsche začíná psát svého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němž se setkáváme s řadou oslav na samotu.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označován za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nejosamělejšího hrdinu západní literatury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Hollingdale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Hollingdale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poznamenává ve své autobiografii Nietzsche (1999): „Robinson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Crusoe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 svého pátka, své nářadí a svou naději na záchranu,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 jen svého orla a hada. Je mimo dosah lidskosti.“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8510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885</Words>
  <Application>Microsoft Macintosh PowerPoint</Application>
  <PresentationFormat>Širokoúhlá obrazovka</PresentationFormat>
  <Paragraphs>38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</vt:lpstr>
      <vt:lpstr>Times New Roman</vt:lpstr>
      <vt:lpstr>Motiv Office</vt:lpstr>
      <vt:lpstr>Silénova moudrost</vt:lpstr>
      <vt:lpstr>Jak na bolest? Apollónova (snová) iluze</vt:lpstr>
      <vt:lpstr>Dionýské opojné společenství</vt:lpstr>
      <vt:lpstr>Dionýsos Zagreus</vt:lpstr>
      <vt:lpstr>Dionýský pietismus?</vt:lpstr>
      <vt:lpstr>Vůbec nejhorší, odpověď na utrpení:  anti-mystik Sókratés neboli vítězství logiky nad hudbou</vt:lpstr>
      <vt:lpstr>Tak pravil Zarathustra: kontext díla</vt:lpstr>
      <vt:lpstr>Lou, Friedrich a Paul</vt:lpstr>
      <vt:lpstr>Kontext v Nietzschově životě</vt:lpstr>
      <vt:lpstr>Incipit tragoedia. Ale proč tragédie?</vt:lpstr>
      <vt:lpstr>Proč „Zarathustra“?</vt:lpstr>
      <vt:lpstr>Vynález zla a dobra</vt:lpstr>
      <vt:lpstr>Zoroastrismus dnes</vt:lpstr>
      <vt:lpstr>Příště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Silénova moudrost</dc:title>
  <dc:creator>Matějčková, Tereza</dc:creator>
  <cp:lastModifiedBy>Matějčková, Tereza</cp:lastModifiedBy>
  <cp:revision>1</cp:revision>
  <dcterms:created xsi:type="dcterms:W3CDTF">2019-02-26T09:55:59Z</dcterms:created>
  <dcterms:modified xsi:type="dcterms:W3CDTF">2019-02-28T12:25:20Z</dcterms:modified>
</cp:coreProperties>
</file>