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erriweather" panose="00000500000000000000" pitchFamily="2" charset="-18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8c053144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8c053144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8c053144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8c053144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8c053144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8c053144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8c053144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8c0531444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8c053144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8c053144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8c0531444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8c0531444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8c0531444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8c0531444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remlin.ru/events/president/news/6317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seznamzpravy.cz/clanek/komentar-koronavirus-jako-neuprosne-politicke-zrcadlo-1207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277850" y="1015375"/>
            <a:ext cx="41334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Obraz koronaviru v českých a ruských masmédiích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460950" y="430388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Dariia Andreeva, Darja Vašíčková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975" y="304800"/>
            <a:ext cx="2912075" cy="367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127400" y="783375"/>
            <a:ext cx="6880500" cy="19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73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5"/>
              <a:buChar char="●"/>
            </a:pPr>
            <a:r>
              <a:rPr lang="ru" sz="2185">
                <a:solidFill>
                  <a:schemeClr val="dk1"/>
                </a:solidFill>
              </a:rPr>
              <a:t>jazykový obraz světa a Whorfova hypotéza +</a:t>
            </a:r>
            <a:endParaRPr sz="2185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185">
                <a:solidFill>
                  <a:schemeClr val="dk1"/>
                </a:solidFill>
              </a:rPr>
              <a:t>konceptuální (či kognitivní) teorie Lakoffa s Johnsonem</a:t>
            </a:r>
            <a:endParaRPr sz="2185">
              <a:solidFill>
                <a:schemeClr val="dk1"/>
              </a:solidFill>
            </a:endParaRPr>
          </a:p>
          <a:p>
            <a:pPr marL="457200" lvl="0" indent="-3673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5"/>
              <a:buChar char="●"/>
            </a:pPr>
            <a:r>
              <a:rPr lang="ru" sz="2185">
                <a:solidFill>
                  <a:schemeClr val="dk1"/>
                </a:solidFill>
              </a:rPr>
              <a:t>teorie konstitutivní komunikace (T. Newcomb, B. H. Westley, M. MacLean)</a:t>
            </a:r>
            <a:endParaRPr sz="2185"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460950" y="216374"/>
            <a:ext cx="82221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Teoretické vychodisko</a:t>
            </a:r>
            <a:endParaRPr sz="240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 idx="4294967295"/>
          </p:nvPr>
        </p:nvSpPr>
        <p:spPr>
          <a:xfrm>
            <a:off x="3354600" y="118100"/>
            <a:ext cx="24348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Neologizmy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2525"/>
            <a:ext cx="5789401" cy="29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2875" y="3645401"/>
            <a:ext cx="5061125" cy="149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5"/>
          <p:cNvCxnSpPr/>
          <p:nvPr/>
        </p:nvCxnSpPr>
        <p:spPr>
          <a:xfrm>
            <a:off x="6658250" y="4011600"/>
            <a:ext cx="1548000" cy="16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5"/>
          <p:cNvCxnSpPr/>
          <p:nvPr/>
        </p:nvCxnSpPr>
        <p:spPr>
          <a:xfrm rot="10800000" flipH="1">
            <a:off x="199750" y="3062775"/>
            <a:ext cx="2530200" cy="33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 idx="4294967295"/>
          </p:nvPr>
        </p:nvSpPr>
        <p:spPr>
          <a:xfrm>
            <a:off x="325050" y="101400"/>
            <a:ext cx="84939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Náhrada názvů různých druhů koronaviru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25" y="884850"/>
            <a:ext cx="4591600" cy="7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58496"/>
            <a:ext cx="4731043" cy="7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3575" y="1004975"/>
            <a:ext cx="3570550" cy="14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6813" y="3502750"/>
            <a:ext cx="6530374" cy="164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96025" y="2674200"/>
            <a:ext cx="4747970" cy="64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6"/>
          <p:cNvCxnSpPr/>
          <p:nvPr/>
        </p:nvCxnSpPr>
        <p:spPr>
          <a:xfrm>
            <a:off x="1306825" y="1252275"/>
            <a:ext cx="14481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6"/>
          <p:cNvCxnSpPr>
            <a:stCxn id="88" idx="1"/>
          </p:cNvCxnSpPr>
          <p:nvPr/>
        </p:nvCxnSpPr>
        <p:spPr>
          <a:xfrm>
            <a:off x="0" y="2125922"/>
            <a:ext cx="1914300" cy="4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6"/>
          <p:cNvCxnSpPr/>
          <p:nvPr/>
        </p:nvCxnSpPr>
        <p:spPr>
          <a:xfrm>
            <a:off x="7041100" y="1631275"/>
            <a:ext cx="12318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6"/>
          <p:cNvCxnSpPr/>
          <p:nvPr/>
        </p:nvCxnSpPr>
        <p:spPr>
          <a:xfrm rot="10800000" flipH="1">
            <a:off x="5473575" y="1615975"/>
            <a:ext cx="1367700" cy="306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6"/>
          <p:cNvCxnSpPr/>
          <p:nvPr/>
        </p:nvCxnSpPr>
        <p:spPr>
          <a:xfrm>
            <a:off x="5473575" y="1861450"/>
            <a:ext cx="984900" cy="2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6"/>
          <p:cNvCxnSpPr>
            <a:stCxn id="91" idx="1"/>
          </p:cNvCxnSpPr>
          <p:nvPr/>
        </p:nvCxnSpPr>
        <p:spPr>
          <a:xfrm rot="10800000" flipH="1">
            <a:off x="4396025" y="2979450"/>
            <a:ext cx="1679700" cy="186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 idx="4294967295"/>
          </p:nvPr>
        </p:nvSpPr>
        <p:spPr>
          <a:xfrm>
            <a:off x="2109475" y="534225"/>
            <a:ext cx="42603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Přívlastky</a:t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75" y="3130200"/>
            <a:ext cx="4662126" cy="13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4">
            <a:alphaModFix/>
          </a:blip>
          <a:srcRect b="37296"/>
          <a:stretch/>
        </p:blipFill>
        <p:spPr>
          <a:xfrm>
            <a:off x="3552821" y="1242775"/>
            <a:ext cx="5384753" cy="1328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7"/>
          <p:cNvCxnSpPr/>
          <p:nvPr/>
        </p:nvCxnSpPr>
        <p:spPr>
          <a:xfrm>
            <a:off x="3878450" y="2230525"/>
            <a:ext cx="1914300" cy="16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/>
          <p:nvPr/>
        </p:nvCxnSpPr>
        <p:spPr>
          <a:xfrm>
            <a:off x="1298350" y="3595450"/>
            <a:ext cx="30795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 idx="4294967295"/>
          </p:nvPr>
        </p:nvSpPr>
        <p:spPr>
          <a:xfrm>
            <a:off x="2039550" y="217925"/>
            <a:ext cx="19887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Metafory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50" y="932225"/>
            <a:ext cx="4762475" cy="68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>
            <a:spLocks noGrp="1"/>
          </p:cNvSpPr>
          <p:nvPr>
            <p:ph type="title" idx="4294967295"/>
          </p:nvPr>
        </p:nvSpPr>
        <p:spPr>
          <a:xfrm>
            <a:off x="3889825" y="2556213"/>
            <a:ext cx="29016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Personifikace</a:t>
            </a:r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75" y="3378325"/>
            <a:ext cx="3625025" cy="9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9" y="3378324"/>
            <a:ext cx="4391200" cy="1299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8"/>
          <p:cNvCxnSpPr/>
          <p:nvPr/>
        </p:nvCxnSpPr>
        <p:spPr>
          <a:xfrm>
            <a:off x="4727325" y="3645400"/>
            <a:ext cx="3462300" cy="16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7" name="Google Shape;1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9825" y="1752012"/>
            <a:ext cx="5615519" cy="362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8"/>
          <p:cNvCxnSpPr/>
          <p:nvPr/>
        </p:nvCxnSpPr>
        <p:spPr>
          <a:xfrm>
            <a:off x="3099825" y="2120313"/>
            <a:ext cx="3084300" cy="3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8"/>
          <p:cNvCxnSpPr>
            <a:endCxn id="112" idx="3"/>
          </p:cNvCxnSpPr>
          <p:nvPr/>
        </p:nvCxnSpPr>
        <p:spPr>
          <a:xfrm rot="10800000" flipH="1">
            <a:off x="3445625" y="1276312"/>
            <a:ext cx="1641900" cy="5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 idx="4294967295"/>
          </p:nvPr>
        </p:nvSpPr>
        <p:spPr>
          <a:xfrm>
            <a:off x="311725" y="500925"/>
            <a:ext cx="84939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Jazyková hra</a:t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822" y="2848597"/>
            <a:ext cx="4522950" cy="13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9263" y="1496338"/>
            <a:ext cx="5838825" cy="771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19"/>
          <p:cNvCxnSpPr>
            <a:stCxn id="126" idx="1"/>
          </p:cNvCxnSpPr>
          <p:nvPr/>
        </p:nvCxnSpPr>
        <p:spPr>
          <a:xfrm rot="10800000" flipH="1">
            <a:off x="1639263" y="1880900"/>
            <a:ext cx="3404400" cy="12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9"/>
          <p:cNvCxnSpPr/>
          <p:nvPr/>
        </p:nvCxnSpPr>
        <p:spPr>
          <a:xfrm>
            <a:off x="2313750" y="3146025"/>
            <a:ext cx="25800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 idx="4294967295"/>
          </p:nvPr>
        </p:nvSpPr>
        <p:spPr>
          <a:xfrm>
            <a:off x="325050" y="201300"/>
            <a:ext cx="84939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Řečové strategie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 idx="4294967295"/>
          </p:nvPr>
        </p:nvSpPr>
        <p:spPr>
          <a:xfrm>
            <a:off x="231100" y="849000"/>
            <a:ext cx="8493900" cy="40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11" b="1"/>
              <a:t>sebe-prezentace</a:t>
            </a:r>
            <a:endParaRPr sz="1511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1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11"/>
              <a:t>“Drazí přátelé! Všechno bude pryč, a to také bude pryč. Zvítězíme nad </a:t>
            </a:r>
            <a:r>
              <a:rPr lang="ru" sz="1511" b="1"/>
              <a:t>našim nepřítelem, koronavirem</a:t>
            </a:r>
            <a:r>
              <a:rPr lang="ru" sz="1511"/>
              <a:t>. Spolu překonáme všechno.” (V. Putin) </a:t>
            </a:r>
            <a:endParaRPr sz="151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1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11" u="sng">
                <a:solidFill>
                  <a:schemeClr val="hlink"/>
                </a:solidFill>
                <a:hlinkClick r:id="rId3"/>
              </a:rPr>
              <a:t>http://kremlin.ru/events/president/news/63176</a:t>
            </a:r>
            <a:endParaRPr sz="151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1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11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11" b="1"/>
              <a:t>diskreditace</a:t>
            </a:r>
            <a:endParaRPr sz="1511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1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11"/>
              <a:t>“Pandemie koronaviru nastavuje politikům </a:t>
            </a:r>
            <a:r>
              <a:rPr lang="ru" sz="1511" b="1"/>
              <a:t>neúprosné zrcadlo</a:t>
            </a:r>
            <a:r>
              <a:rPr lang="ru" sz="1511"/>
              <a:t> – mnohdy nezkušení muži a ženy najednou řeší problémy, s nimiž se nikdo z jejich předchůdců nesetkal. Do </a:t>
            </a:r>
            <a:r>
              <a:rPr lang="ru" sz="1511" b="1"/>
              <a:t>pomyslného zrcadla</a:t>
            </a:r>
            <a:r>
              <a:rPr lang="ru" sz="1511"/>
              <a:t> by se po pandemii měli podívat i jejich voliči. Mnohdy neselhali jen ministři a premiéři, ale i oni sami.” (M. Rokos) </a:t>
            </a:r>
            <a:endParaRPr sz="151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1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11" u="sng">
                <a:solidFill>
                  <a:schemeClr val="hlink"/>
                </a:solidFill>
                <a:hlinkClick r:id="rId4"/>
              </a:rPr>
              <a:t>https://www.seznamzpravy.cz/clanek/komentar-koronavirus-jako-neuprosne-politicke-zrcadlo-120772</a:t>
            </a:r>
            <a:endParaRPr sz="151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Předvádění na obrazovce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Merriweather</vt:lpstr>
      <vt:lpstr>Arial</vt:lpstr>
      <vt:lpstr>Roboto</vt:lpstr>
      <vt:lpstr>Paradigm</vt:lpstr>
      <vt:lpstr>Obraz koronaviru v českých a ruských masmédiích</vt:lpstr>
      <vt:lpstr>jazykový obraz světa a Whorfova hypotéza + konceptuální (či kognitivní) teorie Lakoffa s Johnsonem teorie konstitutivní komunikace (T. Newcomb, B. H. Westley, M. MacLean)</vt:lpstr>
      <vt:lpstr>Neologizmy</vt:lpstr>
      <vt:lpstr>Náhrada názvů různých druhů koronaviru</vt:lpstr>
      <vt:lpstr>Přívlastky</vt:lpstr>
      <vt:lpstr>Metafory</vt:lpstr>
      <vt:lpstr>Jazyková hra</vt:lpstr>
      <vt:lpstr>Řečové strategie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Obraz koronaviru v českých a ruských masmédiích</dc:title>
  <dc:creator>Vaňková, Irena</dc:creator>
  <cp:lastModifiedBy>Vaňková, Irena</cp:lastModifiedBy>
  <cp:revision>1</cp:revision>
  <dcterms:modified xsi:type="dcterms:W3CDTF">2022-05-18T12:48:20Z</dcterms:modified>
</cp:coreProperties>
</file>