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79" r:id="rId2"/>
    <p:sldId id="264" r:id="rId3"/>
    <p:sldId id="540" r:id="rId4"/>
    <p:sldId id="258" r:id="rId5"/>
    <p:sldId id="407" r:id="rId6"/>
    <p:sldId id="408" r:id="rId7"/>
    <p:sldId id="409" r:id="rId8"/>
    <p:sldId id="448" r:id="rId9"/>
    <p:sldId id="452" r:id="rId10"/>
    <p:sldId id="450" r:id="rId11"/>
    <p:sldId id="451" r:id="rId12"/>
    <p:sldId id="486" r:id="rId13"/>
    <p:sldId id="485" r:id="rId14"/>
    <p:sldId id="487" r:id="rId15"/>
    <p:sldId id="541" r:id="rId16"/>
    <p:sldId id="546" r:id="rId17"/>
    <p:sldId id="547" r:id="rId18"/>
    <p:sldId id="440" r:id="rId19"/>
    <p:sldId id="454" r:id="rId20"/>
    <p:sldId id="455" r:id="rId21"/>
    <p:sldId id="457" r:id="rId22"/>
    <p:sldId id="482" r:id="rId23"/>
    <p:sldId id="483" r:id="rId24"/>
    <p:sldId id="464" r:id="rId25"/>
    <p:sldId id="484" r:id="rId26"/>
    <p:sldId id="465" r:id="rId27"/>
    <p:sldId id="471" r:id="rId28"/>
    <p:sldId id="489" r:id="rId29"/>
    <p:sldId id="475" r:id="rId30"/>
    <p:sldId id="477" r:id="rId31"/>
    <p:sldId id="478" r:id="rId32"/>
    <p:sldId id="548" r:id="rId33"/>
    <p:sldId id="550" r:id="rId34"/>
    <p:sldId id="549" r:id="rId35"/>
    <p:sldId id="405" r:id="rId36"/>
    <p:sldId id="406" r:id="rId37"/>
    <p:sldId id="542" r:id="rId38"/>
    <p:sldId id="543" r:id="rId39"/>
    <p:sldId id="544" r:id="rId40"/>
    <p:sldId id="545" r:id="rId41"/>
    <p:sldId id="274" r:id="rId42"/>
  </p:sldIdLst>
  <p:sldSz cx="9144000" cy="6858000" type="screen4x3"/>
  <p:notesSz cx="7315200" cy="96012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E90D"/>
    <a:srgbClr val="673105"/>
    <a:srgbClr val="432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BA1B5C-B368-4893-A595-DD1C7CD851E3}" v="25" dt="2025-04-08T06:48:49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1" autoAdjust="0"/>
    <p:restoredTop sz="94645" autoAdjust="0"/>
  </p:normalViewPr>
  <p:slideViewPr>
    <p:cSldViewPr>
      <p:cViewPr varScale="1">
        <p:scale>
          <a:sx n="51" d="100"/>
          <a:sy n="51" d="100"/>
        </p:scale>
        <p:origin x="172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908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Dimitrov" userId="38f9263f699255cd" providerId="LiveId" clId="{5CBA1B5C-B368-4893-A595-DD1C7CD851E3}"/>
    <pc:docChg chg="undo custSel addSld delSld modSld sldOrd">
      <pc:chgData name="Michal Dimitrov" userId="38f9263f699255cd" providerId="LiveId" clId="{5CBA1B5C-B368-4893-A595-DD1C7CD851E3}" dt="2025-04-08T07:01:50.987" v="587" actId="14100"/>
      <pc:docMkLst>
        <pc:docMk/>
      </pc:docMkLst>
      <pc:sldChg chg="modSp mod">
        <pc:chgData name="Michal Dimitrov" userId="38f9263f699255cd" providerId="LiveId" clId="{5CBA1B5C-B368-4893-A595-DD1C7CD851E3}" dt="2025-04-08T06:18:21.452" v="148" actId="400"/>
        <pc:sldMkLst>
          <pc:docMk/>
          <pc:sldMk cId="0" sldId="258"/>
        </pc:sldMkLst>
        <pc:spChg chg="mod">
          <ac:chgData name="Michal Dimitrov" userId="38f9263f699255cd" providerId="LiveId" clId="{5CBA1B5C-B368-4893-A595-DD1C7CD851E3}" dt="2025-04-08T06:18:21.452" v="148" actId="400"/>
          <ac:spMkLst>
            <pc:docMk/>
            <pc:sldMk cId="0" sldId="258"/>
            <ac:spMk id="3" creationId="{00000000-0000-0000-0000-000000000000}"/>
          </ac:spMkLst>
        </pc:spChg>
        <pc:spChg chg="mod">
          <ac:chgData name="Michal Dimitrov" userId="38f9263f699255cd" providerId="LiveId" clId="{5CBA1B5C-B368-4893-A595-DD1C7CD851E3}" dt="2025-04-07T18:20:11.137" v="25" actId="20577"/>
          <ac:spMkLst>
            <pc:docMk/>
            <pc:sldMk cId="0" sldId="258"/>
            <ac:spMk id="4098" creationId="{00000000-0000-0000-0000-000000000000}"/>
          </ac:spMkLst>
        </pc:spChg>
      </pc:sldChg>
      <pc:sldChg chg="modSp mod">
        <pc:chgData name="Michal Dimitrov" userId="38f9263f699255cd" providerId="LiveId" clId="{5CBA1B5C-B368-4893-A595-DD1C7CD851E3}" dt="2025-04-07T18:19:12.137" v="3" actId="20577"/>
        <pc:sldMkLst>
          <pc:docMk/>
          <pc:sldMk cId="0" sldId="264"/>
        </pc:sldMkLst>
        <pc:spChg chg="mod">
          <ac:chgData name="Michal Dimitrov" userId="38f9263f699255cd" providerId="LiveId" clId="{5CBA1B5C-B368-4893-A595-DD1C7CD851E3}" dt="2025-04-07T18:19:12.137" v="3" actId="20577"/>
          <ac:spMkLst>
            <pc:docMk/>
            <pc:sldMk cId="0" sldId="264"/>
            <ac:spMk id="3074" creationId="{00000000-0000-0000-0000-000000000000}"/>
          </ac:spMkLst>
        </pc:spChg>
      </pc:sldChg>
      <pc:sldChg chg="modSp mod ord">
        <pc:chgData name="Michal Dimitrov" userId="38f9263f699255cd" providerId="LiveId" clId="{5CBA1B5C-B368-4893-A595-DD1C7CD851E3}" dt="2025-04-08T06:31:24.851" v="320" actId="20577"/>
        <pc:sldMkLst>
          <pc:docMk/>
          <pc:sldMk cId="0" sldId="274"/>
        </pc:sldMkLst>
        <pc:spChg chg="mod">
          <ac:chgData name="Michal Dimitrov" userId="38f9263f699255cd" providerId="LiveId" clId="{5CBA1B5C-B368-4893-A595-DD1C7CD851E3}" dt="2025-04-07T18:25:17.618" v="130" actId="20577"/>
          <ac:spMkLst>
            <pc:docMk/>
            <pc:sldMk cId="0" sldId="274"/>
            <ac:spMk id="29698" creationId="{00000000-0000-0000-0000-000000000000}"/>
          </ac:spMkLst>
        </pc:spChg>
        <pc:spChg chg="mod">
          <ac:chgData name="Michal Dimitrov" userId="38f9263f699255cd" providerId="LiveId" clId="{5CBA1B5C-B368-4893-A595-DD1C7CD851E3}" dt="2025-04-08T06:31:24.851" v="320" actId="20577"/>
          <ac:spMkLst>
            <pc:docMk/>
            <pc:sldMk cId="0" sldId="274"/>
            <ac:spMk id="29699" creationId="{00000000-0000-0000-0000-000000000000}"/>
          </ac:spMkLst>
        </pc:spChg>
      </pc:sldChg>
      <pc:sldChg chg="add">
        <pc:chgData name="Michal Dimitrov" userId="38f9263f699255cd" providerId="LiveId" clId="{5CBA1B5C-B368-4893-A595-DD1C7CD851E3}" dt="2025-04-07T18:27:37.202" v="145"/>
        <pc:sldMkLst>
          <pc:docMk/>
          <pc:sldMk cId="0" sldId="405"/>
        </pc:sldMkLst>
      </pc:sldChg>
      <pc:sldChg chg="add">
        <pc:chgData name="Michal Dimitrov" userId="38f9263f699255cd" providerId="LiveId" clId="{5CBA1B5C-B368-4893-A595-DD1C7CD851E3}" dt="2025-04-07T18:27:37.202" v="145"/>
        <pc:sldMkLst>
          <pc:docMk/>
          <pc:sldMk cId="0" sldId="406"/>
        </pc:sldMkLst>
      </pc:sldChg>
      <pc:sldChg chg="del">
        <pc:chgData name="Michal Dimitrov" userId="38f9263f699255cd" providerId="LiveId" clId="{5CBA1B5C-B368-4893-A595-DD1C7CD851E3}" dt="2025-04-07T18:19:14.504" v="4" actId="47"/>
        <pc:sldMkLst>
          <pc:docMk/>
          <pc:sldMk cId="2349203630" sldId="431"/>
        </pc:sldMkLst>
      </pc:sldChg>
      <pc:sldChg chg="modSp mod">
        <pc:chgData name="Michal Dimitrov" userId="38f9263f699255cd" providerId="LiveId" clId="{5CBA1B5C-B368-4893-A595-DD1C7CD851E3}" dt="2025-04-08T06:18:42.784" v="149" actId="400"/>
        <pc:sldMkLst>
          <pc:docMk/>
          <pc:sldMk cId="0" sldId="452"/>
        </pc:sldMkLst>
        <pc:spChg chg="mod">
          <ac:chgData name="Michal Dimitrov" userId="38f9263f699255cd" providerId="LiveId" clId="{5CBA1B5C-B368-4893-A595-DD1C7CD851E3}" dt="2025-04-08T06:18:42.784" v="149" actId="400"/>
          <ac:spMkLst>
            <pc:docMk/>
            <pc:sldMk cId="0" sldId="452"/>
            <ac:spMk id="3" creationId="{00000000-0000-0000-0000-000000000000}"/>
          </ac:spMkLst>
        </pc:spChg>
      </pc:sldChg>
      <pc:sldChg chg="add ord">
        <pc:chgData name="Michal Dimitrov" userId="38f9263f699255cd" providerId="LiveId" clId="{5CBA1B5C-B368-4893-A595-DD1C7CD851E3}" dt="2025-04-07T18:19:40.081" v="7"/>
        <pc:sldMkLst>
          <pc:docMk/>
          <pc:sldMk cId="3170794260" sldId="540"/>
        </pc:sldMkLst>
      </pc:sldChg>
      <pc:sldChg chg="addSp delSp modSp new mod">
        <pc:chgData name="Michal Dimitrov" userId="38f9263f699255cd" providerId="LiveId" clId="{5CBA1B5C-B368-4893-A595-DD1C7CD851E3}" dt="2025-04-07T18:24:07.709" v="126" actId="1076"/>
        <pc:sldMkLst>
          <pc:docMk/>
          <pc:sldMk cId="17341820" sldId="541"/>
        </pc:sldMkLst>
        <pc:spChg chg="mod">
          <ac:chgData name="Michal Dimitrov" userId="38f9263f699255cd" providerId="LiveId" clId="{5CBA1B5C-B368-4893-A595-DD1C7CD851E3}" dt="2025-04-07T18:23:57.034" v="123" actId="14100"/>
          <ac:spMkLst>
            <pc:docMk/>
            <pc:sldMk cId="17341820" sldId="541"/>
            <ac:spMk id="2" creationId="{7A49E9F5-669A-A7D8-8852-E5997E7C4470}"/>
          </ac:spMkLst>
        </pc:spChg>
        <pc:spChg chg="del mod">
          <ac:chgData name="Michal Dimitrov" userId="38f9263f699255cd" providerId="LiveId" clId="{5CBA1B5C-B368-4893-A595-DD1C7CD851E3}" dt="2025-04-07T18:23:25.742" v="48" actId="22"/>
          <ac:spMkLst>
            <pc:docMk/>
            <pc:sldMk cId="17341820" sldId="541"/>
            <ac:spMk id="3" creationId="{0322B3E1-D8BC-5815-7A50-64359C4CC66D}"/>
          </ac:spMkLst>
        </pc:spChg>
        <pc:picChg chg="add del mod">
          <ac:chgData name="Michal Dimitrov" userId="38f9263f699255cd" providerId="LiveId" clId="{5CBA1B5C-B368-4893-A595-DD1C7CD851E3}" dt="2025-04-07T18:22:56.673" v="47" actId="22"/>
          <ac:picMkLst>
            <pc:docMk/>
            <pc:sldMk cId="17341820" sldId="541"/>
            <ac:picMk id="5" creationId="{42887D79-1252-BCC4-221D-491735EEDD10}"/>
          </ac:picMkLst>
        </pc:picChg>
        <pc:picChg chg="add mod ord">
          <ac:chgData name="Michal Dimitrov" userId="38f9263f699255cd" providerId="LiveId" clId="{5CBA1B5C-B368-4893-A595-DD1C7CD851E3}" dt="2025-04-07T18:24:07.709" v="126" actId="1076"/>
          <ac:picMkLst>
            <pc:docMk/>
            <pc:sldMk cId="17341820" sldId="541"/>
            <ac:picMk id="7" creationId="{A6F6E4D9-0044-48F3-8466-955471E00CBB}"/>
          </ac:picMkLst>
        </pc:picChg>
      </pc:sldChg>
      <pc:sldChg chg="add">
        <pc:chgData name="Michal Dimitrov" userId="38f9263f699255cd" providerId="LiveId" clId="{5CBA1B5C-B368-4893-A595-DD1C7CD851E3}" dt="2025-04-07T18:27:37.202" v="145"/>
        <pc:sldMkLst>
          <pc:docMk/>
          <pc:sldMk cId="0" sldId="542"/>
        </pc:sldMkLst>
      </pc:sldChg>
      <pc:sldChg chg="add">
        <pc:chgData name="Michal Dimitrov" userId="38f9263f699255cd" providerId="LiveId" clId="{5CBA1B5C-B368-4893-A595-DD1C7CD851E3}" dt="2025-04-07T18:27:37.202" v="145"/>
        <pc:sldMkLst>
          <pc:docMk/>
          <pc:sldMk cId="0" sldId="543"/>
        </pc:sldMkLst>
      </pc:sldChg>
      <pc:sldChg chg="add">
        <pc:chgData name="Michal Dimitrov" userId="38f9263f699255cd" providerId="LiveId" clId="{5CBA1B5C-B368-4893-A595-DD1C7CD851E3}" dt="2025-04-07T18:27:37.202" v="145"/>
        <pc:sldMkLst>
          <pc:docMk/>
          <pc:sldMk cId="0" sldId="544"/>
        </pc:sldMkLst>
      </pc:sldChg>
      <pc:sldChg chg="add">
        <pc:chgData name="Michal Dimitrov" userId="38f9263f699255cd" providerId="LiveId" clId="{5CBA1B5C-B368-4893-A595-DD1C7CD851E3}" dt="2025-04-07T18:27:37.202" v="145"/>
        <pc:sldMkLst>
          <pc:docMk/>
          <pc:sldMk cId="0" sldId="545"/>
        </pc:sldMkLst>
      </pc:sldChg>
      <pc:sldChg chg="addSp modSp new mod modNotesTx">
        <pc:chgData name="Michal Dimitrov" userId="38f9263f699255cd" providerId="LiveId" clId="{5CBA1B5C-B368-4893-A595-DD1C7CD851E3}" dt="2025-04-08T06:25:00.184" v="283" actId="20577"/>
        <pc:sldMkLst>
          <pc:docMk/>
          <pc:sldMk cId="2874922705" sldId="546"/>
        </pc:sldMkLst>
        <pc:spChg chg="mod">
          <ac:chgData name="Michal Dimitrov" userId="38f9263f699255cd" providerId="LiveId" clId="{5CBA1B5C-B368-4893-A595-DD1C7CD851E3}" dt="2025-04-08T06:25:00.184" v="283" actId="20577"/>
          <ac:spMkLst>
            <pc:docMk/>
            <pc:sldMk cId="2874922705" sldId="546"/>
            <ac:spMk id="2" creationId="{1655D561-07A6-70C4-92AC-1EC6273D194D}"/>
          </ac:spMkLst>
        </pc:spChg>
        <pc:picChg chg="add mod">
          <ac:chgData name="Michal Dimitrov" userId="38f9263f699255cd" providerId="LiveId" clId="{5CBA1B5C-B368-4893-A595-DD1C7CD851E3}" dt="2025-04-08T06:24:13.502" v="255" actId="14100"/>
          <ac:picMkLst>
            <pc:docMk/>
            <pc:sldMk cId="2874922705" sldId="546"/>
            <ac:picMk id="5" creationId="{79DF4E52-8223-3389-E04A-944397F2E13D}"/>
          </ac:picMkLst>
        </pc:picChg>
        <pc:picChg chg="add mod">
          <ac:chgData name="Michal Dimitrov" userId="38f9263f699255cd" providerId="LiveId" clId="{5CBA1B5C-B368-4893-A595-DD1C7CD851E3}" dt="2025-04-08T06:23:35.116" v="159" actId="1076"/>
          <ac:picMkLst>
            <pc:docMk/>
            <pc:sldMk cId="2874922705" sldId="546"/>
            <ac:picMk id="7" creationId="{1E8E14C0-0644-4A51-A945-DE952EE45A2B}"/>
          </ac:picMkLst>
        </pc:picChg>
      </pc:sldChg>
      <pc:sldChg chg="addSp delSp modSp new mod modNotesTx">
        <pc:chgData name="Michal Dimitrov" userId="38f9263f699255cd" providerId="LiveId" clId="{5CBA1B5C-B368-4893-A595-DD1C7CD851E3}" dt="2025-04-08T06:31:04.589" v="307"/>
        <pc:sldMkLst>
          <pc:docMk/>
          <pc:sldMk cId="1405796897" sldId="547"/>
        </pc:sldMkLst>
        <pc:spChg chg="del">
          <ac:chgData name="Michal Dimitrov" userId="38f9263f699255cd" providerId="LiveId" clId="{5CBA1B5C-B368-4893-A595-DD1C7CD851E3}" dt="2025-04-08T06:26:48.950" v="291" actId="22"/>
          <ac:spMkLst>
            <pc:docMk/>
            <pc:sldMk cId="1405796897" sldId="547"/>
            <ac:spMk id="3" creationId="{DEDDDA9B-0204-2555-FEBC-C329D3B4F7AB}"/>
          </ac:spMkLst>
        </pc:spChg>
        <pc:spChg chg="add del mod">
          <ac:chgData name="Michal Dimitrov" userId="38f9263f699255cd" providerId="LiveId" clId="{5CBA1B5C-B368-4893-A595-DD1C7CD851E3}" dt="2025-04-08T06:28:09.191" v="299" actId="11529"/>
          <ac:spMkLst>
            <pc:docMk/>
            <pc:sldMk cId="1405796897" sldId="547"/>
            <ac:spMk id="8" creationId="{BEF3DD03-917A-A4D7-F354-CEE812826EAD}"/>
          </ac:spMkLst>
        </pc:spChg>
        <pc:spChg chg="add del">
          <ac:chgData name="Michal Dimitrov" userId="38f9263f699255cd" providerId="LiveId" clId="{5CBA1B5C-B368-4893-A595-DD1C7CD851E3}" dt="2025-04-08T06:28:33.953" v="301" actId="11529"/>
          <ac:spMkLst>
            <pc:docMk/>
            <pc:sldMk cId="1405796897" sldId="547"/>
            <ac:spMk id="9" creationId="{FC33AEA7-1CE4-2D41-48D4-F5EF226D6E17}"/>
          </ac:spMkLst>
        </pc:spChg>
        <pc:spChg chg="add mod">
          <ac:chgData name="Michal Dimitrov" userId="38f9263f699255cd" providerId="LiveId" clId="{5CBA1B5C-B368-4893-A595-DD1C7CD851E3}" dt="2025-04-08T06:29:57.654" v="306" actId="1582"/>
          <ac:spMkLst>
            <pc:docMk/>
            <pc:sldMk cId="1405796897" sldId="547"/>
            <ac:spMk id="10" creationId="{FD409D2F-5D94-070C-4379-DCA98B068819}"/>
          </ac:spMkLst>
        </pc:spChg>
        <pc:picChg chg="add mod">
          <ac:chgData name="Michal Dimitrov" userId="38f9263f699255cd" providerId="LiveId" clId="{5CBA1B5C-B368-4893-A595-DD1C7CD851E3}" dt="2025-04-08T06:26:28.359" v="290" actId="1076"/>
          <ac:picMkLst>
            <pc:docMk/>
            <pc:sldMk cId="1405796897" sldId="547"/>
            <ac:picMk id="5" creationId="{B816A6ED-9069-4C74-8BE1-CF934BA7039F}"/>
          </ac:picMkLst>
        </pc:picChg>
        <pc:picChg chg="add mod ord">
          <ac:chgData name="Michal Dimitrov" userId="38f9263f699255cd" providerId="LiveId" clId="{5CBA1B5C-B368-4893-A595-DD1C7CD851E3}" dt="2025-04-08T06:27:02.069" v="295" actId="14100"/>
          <ac:picMkLst>
            <pc:docMk/>
            <pc:sldMk cId="1405796897" sldId="547"/>
            <ac:picMk id="7" creationId="{6F10FEAB-72BE-5448-83FD-BF269E4AA19F}"/>
          </ac:picMkLst>
        </pc:picChg>
      </pc:sldChg>
      <pc:sldChg chg="modSp new mod ord modAnim">
        <pc:chgData name="Michal Dimitrov" userId="38f9263f699255cd" providerId="LiveId" clId="{5CBA1B5C-B368-4893-A595-DD1C7CD851E3}" dt="2025-04-08T06:48:49.500" v="461" actId="113"/>
        <pc:sldMkLst>
          <pc:docMk/>
          <pc:sldMk cId="443435730" sldId="548"/>
        </pc:sldMkLst>
        <pc:spChg chg="mod">
          <ac:chgData name="Michal Dimitrov" userId="38f9263f699255cd" providerId="LiveId" clId="{5CBA1B5C-B368-4893-A595-DD1C7CD851E3}" dt="2025-04-08T06:46:40.753" v="342" actId="20577"/>
          <ac:spMkLst>
            <pc:docMk/>
            <pc:sldMk cId="443435730" sldId="548"/>
            <ac:spMk id="2" creationId="{C4DE5E1A-F692-1C60-49BF-FFCA9B7B0CC1}"/>
          </ac:spMkLst>
        </pc:spChg>
        <pc:spChg chg="mod">
          <ac:chgData name="Michal Dimitrov" userId="38f9263f699255cd" providerId="LiveId" clId="{5CBA1B5C-B368-4893-A595-DD1C7CD851E3}" dt="2025-04-08T06:48:49.500" v="461" actId="113"/>
          <ac:spMkLst>
            <pc:docMk/>
            <pc:sldMk cId="443435730" sldId="548"/>
            <ac:spMk id="3" creationId="{E5E8C460-8FD2-EF0C-9662-F7368C75FEF2}"/>
          </ac:spMkLst>
        </pc:spChg>
      </pc:sldChg>
      <pc:sldChg chg="addSp delSp modSp new mod modNotesTx">
        <pc:chgData name="Michal Dimitrov" userId="38f9263f699255cd" providerId="LiveId" clId="{5CBA1B5C-B368-4893-A595-DD1C7CD851E3}" dt="2025-04-08T06:55:48.664" v="494"/>
        <pc:sldMkLst>
          <pc:docMk/>
          <pc:sldMk cId="478924240" sldId="549"/>
        </pc:sldMkLst>
        <pc:spChg chg="mod">
          <ac:chgData name="Michal Dimitrov" userId="38f9263f699255cd" providerId="LiveId" clId="{5CBA1B5C-B368-4893-A595-DD1C7CD851E3}" dt="2025-04-08T06:55:35.867" v="493" actId="20577"/>
          <ac:spMkLst>
            <pc:docMk/>
            <pc:sldMk cId="478924240" sldId="549"/>
            <ac:spMk id="2" creationId="{E67E08F6-0C87-D44C-3C8F-AA9A2A13D911}"/>
          </ac:spMkLst>
        </pc:spChg>
        <pc:spChg chg="del">
          <ac:chgData name="Michal Dimitrov" userId="38f9263f699255cd" providerId="LiveId" clId="{5CBA1B5C-B368-4893-A595-DD1C7CD851E3}" dt="2025-04-08T06:55:27.396" v="463" actId="22"/>
          <ac:spMkLst>
            <pc:docMk/>
            <pc:sldMk cId="478924240" sldId="549"/>
            <ac:spMk id="3" creationId="{840CF67F-A42D-0FB5-E344-F6BD96B90EA5}"/>
          </ac:spMkLst>
        </pc:spChg>
        <pc:picChg chg="add mod ord">
          <ac:chgData name="Michal Dimitrov" userId="38f9263f699255cd" providerId="LiveId" clId="{5CBA1B5C-B368-4893-A595-DD1C7CD851E3}" dt="2025-04-08T06:55:27.396" v="463" actId="22"/>
          <ac:picMkLst>
            <pc:docMk/>
            <pc:sldMk cId="478924240" sldId="549"/>
            <ac:picMk id="5" creationId="{A3307A7D-04CA-D45F-D610-3A4EB7C9FF40}"/>
          </ac:picMkLst>
        </pc:picChg>
      </pc:sldChg>
      <pc:sldChg chg="addSp delSp modSp new mod ord">
        <pc:chgData name="Michal Dimitrov" userId="38f9263f699255cd" providerId="LiveId" clId="{5CBA1B5C-B368-4893-A595-DD1C7CD851E3}" dt="2025-04-08T07:01:50.987" v="587" actId="14100"/>
        <pc:sldMkLst>
          <pc:docMk/>
          <pc:sldMk cId="3138053659" sldId="550"/>
        </pc:sldMkLst>
        <pc:spChg chg="mod">
          <ac:chgData name="Michal Dimitrov" userId="38f9263f699255cd" providerId="LiveId" clId="{5CBA1B5C-B368-4893-A595-DD1C7CD851E3}" dt="2025-04-08T07:01:50.987" v="587" actId="14100"/>
          <ac:spMkLst>
            <pc:docMk/>
            <pc:sldMk cId="3138053659" sldId="550"/>
            <ac:spMk id="2" creationId="{966212A0-F829-93BD-9528-8BD8FDC39F64}"/>
          </ac:spMkLst>
        </pc:spChg>
        <pc:spChg chg="del">
          <ac:chgData name="Michal Dimitrov" userId="38f9263f699255cd" providerId="LiveId" clId="{5CBA1B5C-B368-4893-A595-DD1C7CD851E3}" dt="2025-04-08T07:00:20.783" v="498" actId="22"/>
          <ac:spMkLst>
            <pc:docMk/>
            <pc:sldMk cId="3138053659" sldId="550"/>
            <ac:spMk id="3" creationId="{CCFDC08F-C5FE-96F3-25FC-30CB08A279B6}"/>
          </ac:spMkLst>
        </pc:spChg>
        <pc:picChg chg="add mod ord">
          <ac:chgData name="Michal Dimitrov" userId="38f9263f699255cd" providerId="LiveId" clId="{5CBA1B5C-B368-4893-A595-DD1C7CD851E3}" dt="2025-04-08T07:00:30.764" v="502" actId="1076"/>
          <ac:picMkLst>
            <pc:docMk/>
            <pc:sldMk cId="3138053659" sldId="550"/>
            <ac:picMk id="5" creationId="{A446F85B-567E-0399-757B-CB1A2A8F69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5547DF5-4DD8-45AF-AF00-BFDE8EC0FCF3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C060E60-3435-47AE-9787-51E36DA03B7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4E771D-2994-4D06-9616-F36154B042FE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36128AC-82F8-4EF9-832B-4222E1664F4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1748" name="Zástupný symbol pro záhlaví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/>
              <a:t>Vybrané problémy německy mluvících zemí po roce 1945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https://de.wikipedia.org/wiki/Migrationshintergrund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305428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https://de.wikipedia.org/wiki/Migrationshintergrund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2273464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Morrocco</a:t>
            </a:r>
            <a:r>
              <a:rPr lang="cs-CZ" dirty="0"/>
              <a:t>, Portugal, </a:t>
            </a:r>
            <a:r>
              <a:rPr lang="cs-CZ" dirty="0" err="1"/>
              <a:t>Spain</a:t>
            </a:r>
            <a:r>
              <a:rPr lang="cs-CZ" dirty="0"/>
              <a:t>, </a:t>
            </a:r>
            <a:r>
              <a:rPr lang="cs-CZ" dirty="0" err="1"/>
              <a:t>Greece</a:t>
            </a:r>
            <a:r>
              <a:rPr lang="cs-CZ" dirty="0"/>
              <a:t>, ex-</a:t>
            </a:r>
            <a:r>
              <a:rPr lang="cs-CZ" dirty="0" err="1"/>
              <a:t>Jugoslavia</a:t>
            </a:r>
            <a:r>
              <a:rPr lang="cs-CZ" dirty="0"/>
              <a:t>, </a:t>
            </a:r>
            <a:r>
              <a:rPr lang="cs-CZ" dirty="0" err="1"/>
              <a:t>Turkey</a:t>
            </a:r>
            <a:r>
              <a:rPr lang="cs-CZ" dirty="0"/>
              <a:t>, </a:t>
            </a:r>
            <a:r>
              <a:rPr lang="cs-CZ" dirty="0" err="1"/>
              <a:t>Tunesia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8A0B3-C8F2-4DA3-83C3-7EF41E26690E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https://www.buergerundstaat.de/4_06/b-w.htm</a:t>
            </a:r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Vybrané problémy německy mluvících zemí po roce 1945</a:t>
            </a:r>
          </a:p>
        </p:txBody>
      </p:sp>
    </p:spTree>
    <p:extLst>
      <p:ext uri="{BB962C8B-B14F-4D97-AF65-F5344CB8AC3E}">
        <p14:creationId xmlns:p14="http://schemas.microsoft.com/office/powerpoint/2010/main" val="1297005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E70B-A6E9-4B52-90E6-8CF7F8C47E22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541AE-68E9-4A65-A948-BA0ECD49F45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2645-28FB-482E-8919-A3A657E9C0A8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9838-A6D9-4E9D-8DFF-A3A967595FD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415D8-1E1C-4B7A-931D-D71F03E2C3F8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FF8B-0023-448E-9C15-959EDA1EB88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D9B09-07EE-4481-AEEB-884CC894822C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96E0-80FF-46ED-B1D3-D43B306650D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10B7-D407-4063-AE18-7F396E333748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7FE21-59AB-4165-938A-4B168A7D778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3426B-5191-472F-9BCA-E828964246B4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C90A-F2E2-48B6-8182-A361A4B3E1D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5F76D-3891-4190-BD76-766F4B8C6AD9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B2EEA-B860-4595-BB61-5B518E75DE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40060-AD2A-45E1-BC70-58DAF28732D7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2AB8F-206C-49C5-86C7-FCFC9612E15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7636B-8978-4890-92CF-A63097414AB5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F2E2-EC8E-430F-B241-28B0EFD00A4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FABD4-0B5E-437D-94F2-C48290DC8710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101B4-174A-4B88-857A-CCBD6629F4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A8F92-C6D4-416A-9655-57DDFB5628D5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E76C4-5DBB-47AB-8BF5-08863C18B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57602D-0784-4681-A222-85BB204B2A88}" type="datetimeFigureOut">
              <a:rPr lang="cs-CZ"/>
              <a:pPr>
                <a:defRPr/>
              </a:pPr>
              <a:t>07.04.2025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018CBD-4112-41A6-ADB5-6658795B4E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ZeitimBild/videos/10155931139316878/" TargetMode="External"/><Relationship Id="rId2" Type="http://schemas.openxmlformats.org/officeDocument/2006/relationships/hyperlink" Target="https://www.mediathek.at/atom/139F2743-333-00145-00000C74-139E653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928688"/>
            <a:ext cx="77724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Vybraná témata dějin</a:t>
            </a:r>
            <a:br>
              <a:rPr lang="cs-CZ" dirty="0"/>
            </a:br>
            <a:r>
              <a:rPr lang="cs-CZ" dirty="0"/>
              <a:t>německy mluvících zemí </a:t>
            </a:r>
            <a:br>
              <a:rPr lang="cs-CZ" dirty="0"/>
            </a:br>
            <a:r>
              <a:rPr lang="cs-CZ" dirty="0"/>
              <a:t>po roce 1945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8313" y="2928938"/>
            <a:ext cx="8280400" cy="2786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 err="1"/>
              <a:t>JMB247</a:t>
            </a:r>
            <a:r>
              <a:rPr lang="cs-CZ" dirty="0"/>
              <a:t> Seminář k dějinám </a:t>
            </a:r>
            <a:r>
              <a:rPr lang="cs-CZ" dirty="0" err="1"/>
              <a:t>NMZ</a:t>
            </a: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PhDr. Michal </a:t>
            </a:r>
            <a:r>
              <a:rPr lang="cs-CZ" dirty="0" err="1"/>
              <a:t>Dimitrov</a:t>
            </a:r>
            <a:r>
              <a:rPr lang="cs-CZ" dirty="0"/>
              <a:t>, </a:t>
            </a:r>
            <a:r>
              <a:rPr lang="cs-CZ" dirty="0" err="1"/>
              <a:t>Ph.D</a:t>
            </a:r>
            <a:r>
              <a:rPr lang="cs-CZ" dirty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  <a:p>
            <a:pPr eaLnBrk="1" fontAlgn="auto" hangingPunct="1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zuerst</a:t>
            </a:r>
            <a:r>
              <a:rPr lang="cs-CZ" dirty="0"/>
              <a:t>! (1993)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/>
              <a:t>1) „Rakousko není přistěhovaleckou zemí“ – ukotvit v rakouské ústavě.</a:t>
            </a:r>
            <a:endParaRPr lang="de-DE" sz="2000" dirty="0"/>
          </a:p>
          <a:p>
            <a:pPr>
              <a:buNone/>
            </a:pPr>
            <a:r>
              <a:rPr lang="cs-CZ" sz="2000" dirty="0"/>
              <a:t>2) Stop přistěhovalectví do uspokojujícího řešení ilegální cizinecké otázky, do odstranění bytové nouze a poklesu míry nezaměstnanosti na 5 procent.</a:t>
            </a:r>
            <a:endParaRPr lang="de-DE" sz="2000" dirty="0"/>
          </a:p>
          <a:p>
            <a:pPr>
              <a:buNone/>
            </a:pPr>
            <a:r>
              <a:rPr lang="cs-CZ" sz="2000" dirty="0"/>
              <a:t>3) Povinnost nosit průkaz pro cizí zaměstnance na pracovním místě, přičemž na tomto průkazu musí být uvedeny údaje k povolení k pobytu a přihlášení do systému zdravotního pojištění.</a:t>
            </a:r>
          </a:p>
          <a:p>
            <a:pPr>
              <a:buNone/>
            </a:pPr>
            <a:r>
              <a:rPr lang="cs-CZ" sz="2000" dirty="0"/>
              <a:t>4) Navýšení exekutivy (cizinecké a kriminální policie), její lepší ohodnocení a vybavení k odhalení ilegálních cizinců a účinnějšímu boji proti kriminalitě, zejména té organizovaného zločinu.</a:t>
            </a:r>
          </a:p>
          <a:p>
            <a:pPr>
              <a:buNone/>
            </a:pPr>
            <a:r>
              <a:rPr lang="cs-CZ" sz="2000" dirty="0"/>
              <a:t>5) Okamžité utvoření stále jednotky ochránců hranic (clo, četnictvo) místo nasazení spolkového vojska.</a:t>
            </a:r>
          </a:p>
          <a:p>
            <a:pPr>
              <a:buNone/>
            </a:pPr>
            <a:r>
              <a:rPr lang="cs-CZ" sz="2000" dirty="0"/>
              <a:t>6) Uvolnění situace ve školách omezením podílu žáků s cizím mateřským jazykem v základních školách a učilištích na nejvýše 30 procent; při větším než </a:t>
            </a:r>
            <a:r>
              <a:rPr lang="cs-CZ" sz="2000" dirty="0" err="1"/>
              <a:t>30procentním</a:t>
            </a:r>
            <a:r>
              <a:rPr lang="cs-CZ" sz="2000" dirty="0"/>
              <a:t> podílu dětí s cizím jazykem zřízení pravidelných tříd cizinců</a:t>
            </a:r>
          </a:p>
          <a:p>
            <a:pPr>
              <a:buNone/>
            </a:pPr>
            <a:endParaRPr lang="de-DE" sz="2000" dirty="0"/>
          </a:p>
          <a:p>
            <a:endParaRPr lang="cs-CZ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Österreich</a:t>
            </a:r>
            <a:r>
              <a:rPr lang="cs-CZ" dirty="0"/>
              <a:t> </a:t>
            </a:r>
            <a:r>
              <a:rPr lang="cs-CZ" dirty="0" err="1"/>
              <a:t>zuerst</a:t>
            </a:r>
            <a:r>
              <a:rPr lang="cs-CZ" dirty="0"/>
              <a:t>! (1993)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i="1" dirty="0"/>
              <a:t>7) </a:t>
            </a:r>
            <a:r>
              <a:rPr lang="cs-CZ" sz="2000" dirty="0"/>
              <a:t>Uvolnění situace ve školách účastí na pravidelné výuce pouze při dostatečných znalostech němčiny (přípravné třídy)</a:t>
            </a:r>
          </a:p>
          <a:p>
            <a:pPr>
              <a:buNone/>
            </a:pPr>
            <a:r>
              <a:rPr lang="cs-CZ" sz="2000" dirty="0"/>
              <a:t>8) Ne volebnímu právu pro cizince v obecných volbách</a:t>
            </a:r>
          </a:p>
          <a:p>
            <a:pPr>
              <a:buNone/>
            </a:pPr>
            <a:r>
              <a:rPr lang="cs-CZ" sz="2000" dirty="0"/>
              <a:t>9) Ne předčasnému propůjčení rakouského státního občanství</a:t>
            </a:r>
          </a:p>
          <a:p>
            <a:pPr>
              <a:buNone/>
            </a:pPr>
            <a:r>
              <a:rPr lang="cs-CZ" sz="2000" dirty="0"/>
              <a:t>10) Rigorózní opatření proti ilegálním živnostenským činnostem (jako např. v klubech a spolcích cizinců) a proti zneužívání sociálních dávek</a:t>
            </a:r>
          </a:p>
          <a:p>
            <a:pPr>
              <a:buNone/>
            </a:pPr>
            <a:r>
              <a:rPr lang="cs-CZ" sz="2000" dirty="0"/>
              <a:t>11) Okamžité vyhoštění a zákaz pobytu pachatelům trestné činnosti s cizí státní příslušností</a:t>
            </a:r>
          </a:p>
          <a:p>
            <a:pPr>
              <a:buNone/>
            </a:pPr>
            <a:r>
              <a:rPr lang="cs-CZ" sz="2000" dirty="0"/>
              <a:t>12) Zřízení Nadace pro východní Evropu k zabránění migračních pohybů</a:t>
            </a:r>
            <a:r>
              <a:rPr lang="de-DE" sz="2000" dirty="0"/>
              <a:t>.</a:t>
            </a: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 err="1"/>
              <a:t>https</a:t>
            </a:r>
            <a:r>
              <a:rPr lang="cs-CZ" sz="2000" dirty="0"/>
              <a:t>://de.</a:t>
            </a:r>
            <a:r>
              <a:rPr lang="cs-CZ" sz="2000" dirty="0" err="1"/>
              <a:t>wikipedia.org</a:t>
            </a:r>
            <a:r>
              <a:rPr lang="cs-CZ" sz="2000" dirty="0"/>
              <a:t>/</a:t>
            </a:r>
            <a:r>
              <a:rPr lang="cs-CZ" sz="2000" dirty="0" err="1"/>
              <a:t>wiki</a:t>
            </a:r>
            <a:r>
              <a:rPr lang="cs-CZ" sz="2000" dirty="0"/>
              <a:t>/%</a:t>
            </a:r>
            <a:r>
              <a:rPr lang="cs-CZ" sz="2000" dirty="0" err="1"/>
              <a:t>C3</a:t>
            </a:r>
            <a:r>
              <a:rPr lang="cs-CZ" sz="2000" dirty="0"/>
              <a:t>%</a:t>
            </a:r>
            <a:r>
              <a:rPr lang="cs-CZ" sz="2000" dirty="0" err="1"/>
              <a:t>96sterreich</a:t>
            </a:r>
            <a:r>
              <a:rPr lang="cs-CZ" sz="2000" dirty="0"/>
              <a:t>_</a:t>
            </a:r>
            <a:r>
              <a:rPr lang="cs-CZ" sz="2000" dirty="0" err="1"/>
              <a:t>zuerst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29B356C-F7E3-4440-806F-5050598E14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4" y="836712"/>
            <a:ext cx="8229600" cy="5831259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1FB1A90-40AB-4109-B127-3046EDC7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Migrační původ v Německu (2019)</a:t>
            </a:r>
          </a:p>
        </p:txBody>
      </p:sp>
    </p:spTree>
    <p:extLst>
      <p:ext uri="{BB962C8B-B14F-4D97-AF65-F5344CB8AC3E}">
        <p14:creationId xmlns:p14="http://schemas.microsoft.com/office/powerpoint/2010/main" val="2918994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A8571025-9E6A-4339-9B9D-9564A59FC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6137"/>
            <a:ext cx="8147248" cy="5772909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1951CB7-25AE-4F47-A17D-CDB00A645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Migrační původ v Německu (2019)</a:t>
            </a:r>
          </a:p>
        </p:txBody>
      </p:sp>
    </p:spTree>
    <p:extLst>
      <p:ext uri="{BB962C8B-B14F-4D97-AF65-F5344CB8AC3E}">
        <p14:creationId xmlns:p14="http://schemas.microsoft.com/office/powerpoint/2010/main" val="246154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508EDA-686E-4B1A-BBCE-01ABBF3F0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a migrační původ (2019)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D3E04542-AA28-4CFE-86AD-22B1632FF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473586"/>
              </p:ext>
            </p:extLst>
          </p:nvPr>
        </p:nvGraphicFramePr>
        <p:xfrm>
          <a:off x="179512" y="1196752"/>
          <a:ext cx="8784975" cy="5544619"/>
        </p:xfrm>
        <a:graphic>
          <a:graphicData uri="http://schemas.openxmlformats.org/drawingml/2006/table">
            <a:tbl>
              <a:tblPr/>
              <a:tblGrid>
                <a:gridCol w="4939019">
                  <a:extLst>
                    <a:ext uri="{9D8B030D-6E8A-4147-A177-3AD203B41FA5}">
                      <a16:colId xmlns:a16="http://schemas.microsoft.com/office/drawing/2014/main" val="1126738994"/>
                    </a:ext>
                  </a:extLst>
                </a:gridCol>
                <a:gridCol w="1922978">
                  <a:extLst>
                    <a:ext uri="{9D8B030D-6E8A-4147-A177-3AD203B41FA5}">
                      <a16:colId xmlns:a16="http://schemas.microsoft.com/office/drawing/2014/main" val="1609494480"/>
                    </a:ext>
                  </a:extLst>
                </a:gridCol>
                <a:gridCol w="1922978">
                  <a:extLst>
                    <a:ext uri="{9D8B030D-6E8A-4147-A177-3AD203B41FA5}">
                      <a16:colId xmlns:a16="http://schemas.microsoft.com/office/drawing/2014/main" val="3330874681"/>
                    </a:ext>
                  </a:extLst>
                </a:gridCol>
              </a:tblGrid>
              <a:tr h="318134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Bevölkerung mit Migrationshintergrund 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366794"/>
                  </a:ext>
                </a:extLst>
              </a:tr>
              <a:tr h="2575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absoluten Zahlen, Anteile an der Gesamtbevölkerung in Prozent, 2019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742539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69978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Tsd.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Prozent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243747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Gesamtbevölkerung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81 848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2871065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741787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ohne Migrationshintergrund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60 603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42996"/>
                  </a:ext>
                </a:extLst>
              </a:tr>
              <a:tr h="287835">
                <a:tc>
                  <a:txBody>
                    <a:bodyPr/>
                    <a:lstStyle/>
                    <a:p>
                      <a:pPr algn="r" fontAlgn="t"/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mit Migrationshintergrund</a:t>
                      </a:r>
                      <a:r>
                        <a:rPr lang="cs-CZ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cs-CZ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541874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davon: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8276068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Ausländer mit eigener Migrationserfahrung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8 556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893529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Ausländer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ohne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eigene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cs-CZ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Migrationserfahrung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143019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Deutsche mit eigener Migrationserfahrung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0434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Deutsche ohne eigene Migrationserfahrung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472298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981489"/>
                  </a:ext>
                </a:extLst>
              </a:tr>
              <a:tr h="802908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de-DE" sz="10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die Bevölkerung mit Migrationshintergrund "im weiteren Sinn" umfasst auch in Deutschland geborene Deutsche mit Migrationshintergrund, die nicht mehr mit ihren Eltern in einem Haushalt leben.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473390"/>
                  </a:ext>
                </a:extLst>
              </a:tr>
              <a:tr h="257537"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8316925"/>
                  </a:ext>
                </a:extLst>
              </a:tr>
              <a:tr h="262587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Quelle: Statistisches Bundesamt: Mikrozensus – Bevölkerung mit Migrationshintergrund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579206"/>
                  </a:ext>
                </a:extLst>
              </a:tr>
              <a:tr h="262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Lizenz: Creative Commons by-nc-nd/3.0/de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931178"/>
                  </a:ext>
                </a:extLst>
              </a:tr>
              <a:tr h="262587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Bundeszentrale für politische Bildung 2020 | www.bpb.de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249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289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49E9F5-669A-A7D8-8852-E5997E7C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/>
          <a:lstStyle/>
          <a:p>
            <a:r>
              <a:rPr lang="cs-CZ" dirty="0"/>
              <a:t>Podíl obyvatel s migračním původem (v užším smyslu) 2011-2023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A6F6E4D9-0044-48F3-8466-955471E00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52" y="1529937"/>
            <a:ext cx="7871192" cy="5028056"/>
          </a:xfrm>
        </p:spPr>
      </p:pic>
    </p:spTree>
    <p:extLst>
      <p:ext uri="{BB962C8B-B14F-4D97-AF65-F5344CB8AC3E}">
        <p14:creationId xmlns:p14="http://schemas.microsoft.com/office/powerpoint/2010/main" val="17341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55D561-07A6-70C4-92AC-1EC6273D1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457199"/>
          </a:xfrm>
        </p:spPr>
        <p:txBody>
          <a:bodyPr/>
          <a:lstStyle/>
          <a:p>
            <a:r>
              <a:rPr lang="cs-CZ" sz="3200" dirty="0"/>
              <a:t>Podíl cizinců s migračním původem ve velkoměstech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FE3A3E-83CA-2400-F47B-12E3A0B88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9DF4E52-8223-3389-E04A-944397F2E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88546"/>
            <a:ext cx="4392488" cy="537635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E8E14C0-0644-4A51-A945-DE952EE45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382" y="2617996"/>
            <a:ext cx="3962882" cy="364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22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C646B-07E3-38C2-A485-4622F487B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F10FEAB-72BE-5448-83FD-BF269E4AA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4410562"/>
            <a:ext cx="6483572" cy="2325690"/>
          </a:xfr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816A6ED-9069-4C74-8BE1-CF934BA70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43573"/>
            <a:ext cx="6480720" cy="416698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D409D2F-5D94-070C-4379-DCA98B068819}"/>
              </a:ext>
            </a:extLst>
          </p:cNvPr>
          <p:cNvSpPr txBox="1"/>
          <p:nvPr/>
        </p:nvSpPr>
        <p:spPr>
          <a:xfrm>
            <a:off x="1115616" y="1196752"/>
            <a:ext cx="6480720" cy="26642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79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Německo a jeho migrační politika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cs-CZ" b="1" dirty="0"/>
              <a:t>Text na přípravu:</a:t>
            </a:r>
          </a:p>
          <a:p>
            <a:pPr algn="ctr">
              <a:buFont typeface="Arial" charset="0"/>
              <a:buNone/>
            </a:pPr>
            <a:endParaRPr lang="cs-CZ" sz="2400" b="1" dirty="0"/>
          </a:p>
          <a:p>
            <a:pPr>
              <a:buNone/>
            </a:pPr>
            <a:r>
              <a:rPr lang="de-DE" sz="2400" dirty="0"/>
              <a:t>Maren </a:t>
            </a:r>
            <a:r>
              <a:rPr lang="de-DE" sz="2400" dirty="0" err="1"/>
              <a:t>Borkert</a:t>
            </a:r>
            <a:r>
              <a:rPr lang="de-DE" sz="2400" dirty="0"/>
              <a:t> and Wolfgang </a:t>
            </a:r>
            <a:r>
              <a:rPr lang="de-DE" sz="2400" dirty="0" err="1"/>
              <a:t>Bosswick</a:t>
            </a:r>
            <a:r>
              <a:rPr lang="cs-CZ" sz="2400" dirty="0"/>
              <a:t>, „</a:t>
            </a:r>
            <a:r>
              <a:rPr lang="cs-CZ" sz="2400" dirty="0" err="1"/>
              <a:t>The</a:t>
            </a:r>
            <a:r>
              <a:rPr lang="cs-CZ" sz="2400" dirty="0"/>
              <a:t> Case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Germany</a:t>
            </a:r>
            <a:r>
              <a:rPr lang="cs-CZ" sz="2400" dirty="0"/>
              <a:t>“ (95-124)</a:t>
            </a:r>
          </a:p>
          <a:p>
            <a:pPr algn="ctr">
              <a:buNone/>
            </a:pPr>
            <a:r>
              <a:rPr lang="en-US" sz="2400" dirty="0"/>
              <a:t> </a:t>
            </a:r>
            <a:r>
              <a:rPr lang="cs-CZ" sz="2400" b="1" i="1" dirty="0"/>
              <a:t>in</a:t>
            </a:r>
            <a:r>
              <a:rPr lang="cs-CZ" sz="2400" b="1" dirty="0"/>
              <a:t> </a:t>
            </a:r>
          </a:p>
          <a:p>
            <a:pPr algn="ctr">
              <a:buNone/>
            </a:pPr>
            <a:r>
              <a:rPr lang="en-US" sz="2400" i="1" dirty="0"/>
              <a:t>Migration Policy Making in Europe. The Dynamics of Actors and Contexts in Past and Present</a:t>
            </a:r>
            <a:r>
              <a:rPr lang="en-US" sz="2400" dirty="0"/>
              <a:t>, Giovanna</a:t>
            </a:r>
            <a:r>
              <a:rPr lang="cs-CZ" sz="2400" dirty="0"/>
              <a:t> </a:t>
            </a:r>
            <a:r>
              <a:rPr lang="en-US" sz="2400" dirty="0" err="1"/>
              <a:t>Zincone</a:t>
            </a:r>
            <a:r>
              <a:rPr lang="en-US" sz="2400" dirty="0"/>
              <a:t>, </a:t>
            </a:r>
            <a:r>
              <a:rPr lang="en-US" sz="2400" dirty="0" err="1"/>
              <a:t>Rinus</a:t>
            </a:r>
            <a:r>
              <a:rPr lang="en-US" sz="2400" dirty="0"/>
              <a:t> </a:t>
            </a:r>
            <a:r>
              <a:rPr lang="en-US" sz="2400" dirty="0" err="1"/>
              <a:t>Penninx</a:t>
            </a:r>
            <a:r>
              <a:rPr lang="en-US" sz="2400" dirty="0"/>
              <a:t> &amp; </a:t>
            </a:r>
            <a:r>
              <a:rPr lang="en-US" sz="2400" dirty="0" err="1"/>
              <a:t>Maren</a:t>
            </a:r>
            <a:r>
              <a:rPr lang="en-US" sz="2400" dirty="0"/>
              <a:t> </a:t>
            </a:r>
            <a:r>
              <a:rPr lang="en-US" sz="2400" dirty="0" err="1"/>
              <a:t>Borkert</a:t>
            </a:r>
            <a:r>
              <a:rPr lang="en-US" sz="2400" dirty="0"/>
              <a:t>, eds. (Amsterdam: Amsterdam University Press, 2011).</a:t>
            </a:r>
            <a:endParaRPr lang="cs-CZ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a jeho migrační politika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 err="1"/>
              <a:t>The</a:t>
            </a:r>
            <a:r>
              <a:rPr lang="cs-CZ" sz="2000" b="1" dirty="0"/>
              <a:t> Case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Germany</a:t>
            </a:r>
            <a:r>
              <a:rPr lang="cs-CZ" sz="2000" b="1" dirty="0"/>
              <a:t> (95–124)</a:t>
            </a:r>
            <a:endParaRPr lang="cs-CZ" sz="2000" dirty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1. Identifikujte a kategorizujte základní imigrační proudy do Německa v průběhu dvacátého století.</a:t>
            </a:r>
          </a:p>
          <a:p>
            <a:pPr>
              <a:buNone/>
            </a:pPr>
            <a:r>
              <a:rPr lang="cs-CZ" sz="2000" dirty="0"/>
              <a:t>2. Ze kterých zemí přicházela do SRN pracovní síla ze zahraničí a jakou roli v tom selhával stát?</a:t>
            </a:r>
          </a:p>
          <a:p>
            <a:pPr>
              <a:buNone/>
            </a:pPr>
            <a:r>
              <a:rPr lang="cs-CZ" sz="2000" dirty="0"/>
              <a:t>3. Jak změnila strukturu imigrace politika po ropné krizi v roce 1973? Co je to rotační systém a proč selhal?</a:t>
            </a:r>
          </a:p>
          <a:p>
            <a:pPr>
              <a:buNone/>
            </a:pPr>
            <a:r>
              <a:rPr lang="cs-CZ" sz="2000" dirty="0"/>
              <a:t>4. V čem spočíval obrat v cizinecké politice po roce 1990?</a:t>
            </a:r>
          </a:p>
          <a:p>
            <a:pPr>
              <a:buNone/>
            </a:pPr>
            <a:r>
              <a:rPr lang="cs-CZ" sz="2000" dirty="0"/>
              <a:t>5. Jak byla realizována státní integrační politika vůči cizincům po roce 1973?</a:t>
            </a:r>
          </a:p>
          <a:p>
            <a:pPr>
              <a:buNone/>
            </a:pPr>
            <a:r>
              <a:rPr lang="cs-CZ" sz="2000" dirty="0"/>
              <a:t>6. Co je to </a:t>
            </a:r>
            <a:r>
              <a:rPr lang="cs-CZ" sz="2000" dirty="0" err="1"/>
              <a:t>jus</a:t>
            </a:r>
            <a:r>
              <a:rPr lang="cs-CZ" sz="2000" dirty="0"/>
              <a:t> </a:t>
            </a:r>
            <a:r>
              <a:rPr lang="cs-CZ" sz="2000" dirty="0" err="1"/>
              <a:t>domicilii</a:t>
            </a:r>
            <a:r>
              <a:rPr lang="cs-CZ" sz="2000" dirty="0"/>
              <a:t> a proč byl přijat v této formě?</a:t>
            </a:r>
          </a:p>
          <a:p>
            <a:pPr>
              <a:buNone/>
            </a:pPr>
            <a:r>
              <a:rPr lang="cs-CZ" sz="2000" dirty="0"/>
              <a:t>7. Autor tvrdí, že „</a:t>
            </a:r>
            <a:r>
              <a:rPr lang="cs-CZ" sz="2000" dirty="0" err="1"/>
              <a:t>Germany’s</a:t>
            </a:r>
            <a:r>
              <a:rPr lang="cs-CZ" sz="2000" dirty="0"/>
              <a:t> </a:t>
            </a:r>
            <a:r>
              <a:rPr lang="cs-CZ" sz="2000" dirty="0" err="1"/>
              <a:t>migration</a:t>
            </a:r>
            <a:r>
              <a:rPr lang="cs-CZ" sz="2000" dirty="0"/>
              <a:t> </a:t>
            </a:r>
            <a:r>
              <a:rPr lang="cs-CZ" sz="2000" dirty="0" err="1"/>
              <a:t>history</a:t>
            </a:r>
            <a:r>
              <a:rPr lang="cs-CZ" sz="2000" dirty="0"/>
              <a:t> has </a:t>
            </a:r>
            <a:r>
              <a:rPr lang="cs-CZ" sz="2000" dirty="0" err="1"/>
              <a:t>been</a:t>
            </a:r>
            <a:r>
              <a:rPr lang="cs-CZ" sz="2000" dirty="0"/>
              <a:t> a paradox“. Co tím má na mysli? Podložte argumenty, čísly.</a:t>
            </a:r>
          </a:p>
          <a:p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8. seminář – 8. 4. 2025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3600" b="1" dirty="0"/>
          </a:p>
          <a:p>
            <a:pPr algn="ctr" eaLnBrk="1" hangingPunct="1">
              <a:buFont typeface="Arial" charset="0"/>
              <a:buNone/>
            </a:pPr>
            <a:r>
              <a:rPr lang="cs-CZ" sz="4400" b="1" dirty="0"/>
              <a:t>Přistěhovalecké země </a:t>
            </a:r>
          </a:p>
          <a:p>
            <a:pPr algn="ctr" eaLnBrk="1" hangingPunct="1">
              <a:buFont typeface="Arial" charset="0"/>
              <a:buNone/>
            </a:pPr>
            <a:r>
              <a:rPr lang="cs-CZ" sz="4400" b="1" dirty="0"/>
              <a:t>„proti své vůli“ </a:t>
            </a:r>
          </a:p>
          <a:p>
            <a:pPr algn="ctr" eaLnBrk="1" hangingPunct="1">
              <a:buFont typeface="Arial" charset="0"/>
              <a:buNone/>
            </a:pPr>
            <a:endParaRPr lang="cs-CZ" b="1" dirty="0"/>
          </a:p>
          <a:p>
            <a:pPr algn="ctr" eaLnBrk="1" hangingPunct="1">
              <a:buFont typeface="Arial" charset="0"/>
              <a:buNone/>
            </a:pPr>
            <a:r>
              <a:rPr lang="cs-CZ" b="1" dirty="0"/>
              <a:t>(migrační politika německy mluvících zemí)</a:t>
            </a:r>
          </a:p>
          <a:p>
            <a:pPr algn="ctr" eaLnBrk="1" hangingPunct="1">
              <a:buFont typeface="Arial" charset="0"/>
              <a:buNone/>
            </a:pPr>
            <a:endParaRPr lang="cs-CZ" sz="3600" dirty="0"/>
          </a:p>
          <a:p>
            <a:pPr algn="ctr" eaLnBrk="1" hangingPunct="1">
              <a:buFont typeface="Arial" charset="0"/>
              <a:buNone/>
            </a:pPr>
            <a:endParaRPr lang="cs-CZ" sz="6000" dirty="0"/>
          </a:p>
          <a:p>
            <a:pPr algn="ctr" eaLnBrk="1" hangingPunct="1">
              <a:buFont typeface="Arial" charset="0"/>
              <a:buNone/>
            </a:pPr>
            <a:r>
              <a:rPr lang="cs-CZ" sz="6000" dirty="0"/>
              <a:t> </a:t>
            </a:r>
          </a:p>
          <a:p>
            <a:pPr algn="ctr" eaLnBrk="1" hangingPunct="1">
              <a:buFont typeface="Arial" charset="0"/>
              <a:buNone/>
            </a:pPr>
            <a:r>
              <a:rPr lang="cs-CZ" sz="4000" dirty="0"/>
              <a:t>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Německo a jeho migrační politika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2000" dirty="0"/>
              <a:t>8. V kterých obdobích po druhé světové válce byla imigrace do Německa nejvyšší?</a:t>
            </a:r>
          </a:p>
          <a:p>
            <a:pPr>
              <a:buNone/>
            </a:pPr>
            <a:r>
              <a:rPr lang="cs-CZ" sz="2000" dirty="0"/>
              <a:t>9. Proč se nepodařilo Německu zastavit (jen zpomalit) imigrační vlnu na přelomu 80.–90. let 20. století? </a:t>
            </a:r>
          </a:p>
          <a:p>
            <a:pPr>
              <a:buNone/>
            </a:pPr>
            <a:r>
              <a:rPr lang="cs-CZ" sz="2000" dirty="0"/>
              <a:t>10. Uvažujte, do jaké míry lze efektivně řídit a usměrňovat migraci a migrační proudy.</a:t>
            </a:r>
          </a:p>
          <a:p>
            <a:endParaRPr lang="cs-CZ" dirty="0"/>
          </a:p>
          <a:p>
            <a:r>
              <a:rPr lang="cs-CZ" sz="2000" dirty="0"/>
              <a:t>Bonusová otázka:</a:t>
            </a:r>
          </a:p>
          <a:p>
            <a:pPr>
              <a:buNone/>
            </a:pPr>
            <a:r>
              <a:rPr lang="cs-CZ" sz="2000" dirty="0"/>
              <a:t>Vysvětlete široce sdílenou tezi, že se Německo (resp. Rakousko) stalo přistěhovaleckou zemí proti své vůli.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Imigrace do Německa 1960-2012</a:t>
            </a:r>
          </a:p>
        </p:txBody>
      </p:sp>
      <p:pic>
        <p:nvPicPr>
          <p:cNvPr id="4" name="Zástupný symbol pro obsah 3" descr="Foreigners_Hist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27970"/>
            <a:ext cx="8229600" cy="387042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BB968C-E079-4C7B-B23E-8AD6FA2A5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Migrační saldo (1950–2019)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67882A-EDF1-4DA9-9247-5FAA202CD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84758"/>
            <a:ext cx="8363272" cy="4427615"/>
          </a:xfrm>
        </p:spPr>
      </p:pic>
    </p:spTree>
    <p:extLst>
      <p:ext uri="{BB962C8B-B14F-4D97-AF65-F5344CB8AC3E}">
        <p14:creationId xmlns:p14="http://schemas.microsoft.com/office/powerpoint/2010/main" val="3071267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4B87F0-0BC6-4FDC-A1FC-6D51DDA4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Demografická struktura (pohlaví, migrační původ, věk)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F7E2B62-9E0E-44D4-A85C-37106E6EE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222144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Cizinci ze třetích zemí – slučování rodin</a:t>
            </a:r>
          </a:p>
        </p:txBody>
      </p:sp>
      <p:pic>
        <p:nvPicPr>
          <p:cNvPr id="4" name="Zástupný symbol pro obsah 3" descr="FamilyReun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9" y="1527176"/>
            <a:ext cx="6840759" cy="479154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A2204-0557-4C1C-9534-DEE010B5D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/>
          <a:lstStyle/>
          <a:p>
            <a:r>
              <a:rPr lang="cs-CZ" dirty="0"/>
              <a:t>Migrační saldo Němců (2000–2019)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D32D5C1-EF93-4EA6-8169-1217139B6B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844824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17796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Cizinci ze třetích zemí – slučování rodin</a:t>
            </a:r>
          </a:p>
        </p:txBody>
      </p:sp>
      <p:pic>
        <p:nvPicPr>
          <p:cNvPr id="4" name="Zástupný symbol pro obsah 3" descr="FamilyReunion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419" y="1527175"/>
            <a:ext cx="6729592" cy="4782146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cs-CZ" dirty="0"/>
              <a:t>Imigrace pozdních vysídlenců 1990–2014 </a:t>
            </a:r>
          </a:p>
        </p:txBody>
      </p:sp>
      <p:pic>
        <p:nvPicPr>
          <p:cNvPr id="4" name="Zástupný symbol pro obsah 3" descr="Spataussiedl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8" y="1484784"/>
            <a:ext cx="7004729" cy="485415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3B5A47-D5BD-454B-BAD7-CD76E7AB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cs-CZ" dirty="0"/>
              <a:t>Žadatelé o azyl v Německu 1973–2020</a:t>
            </a:r>
          </a:p>
        </p:txBody>
      </p:sp>
      <p:pic>
        <p:nvPicPr>
          <p:cNvPr id="3074" name="Picture 2" descr="Flucht und Asyl in Deutschland | bpb.de">
            <a:extLst>
              <a:ext uri="{FF2B5EF4-FFF2-40B4-BE49-F238E27FC236}">
                <a16:creationId xmlns:a16="http://schemas.microsoft.com/office/drawing/2014/main" id="{A69C92E8-7E76-4B88-B88D-1EF7DF4B13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8" y="1340768"/>
            <a:ext cx="8395004" cy="524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31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Migrační původ – země původu</a:t>
            </a:r>
          </a:p>
        </p:txBody>
      </p:sp>
      <p:pic>
        <p:nvPicPr>
          <p:cNvPr id="4" name="Zástupný symbol pro obsah 3" descr="MigrationBackground2014_countriesOfOrigi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0742" y="1484785"/>
            <a:ext cx="7231660" cy="480032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97F7-0860-0375-55C7-E5C45D222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3DE5C562-A712-7D0D-1BDD-D398118B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Rozdělení referátů (2):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3BB20A-400A-CA32-7E86-498A0A9D1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-CZ" sz="2200" dirty="0"/>
              <a:t>8) </a:t>
            </a:r>
            <a:r>
              <a:rPr lang="cs-CZ" sz="2200" b="1" dirty="0"/>
              <a:t>Přistěhovalecké země proti své vůli – imigrace do NMZ po roce 1949 </a:t>
            </a:r>
            <a:r>
              <a:rPr lang="cs-CZ" sz="2200" dirty="0"/>
              <a:t>(8. 4. 2025)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Lukáš </a:t>
            </a:r>
            <a:r>
              <a:rPr lang="cs-CZ" sz="2200" b="1" dirty="0" err="1">
                <a:solidFill>
                  <a:srgbClr val="00B050"/>
                </a:solidFill>
              </a:rPr>
              <a:t>Volman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9) </a:t>
            </a:r>
            <a:r>
              <a:rPr lang="cs-CZ" sz="2200" b="1" dirty="0"/>
              <a:t>Integrace imigrantů jako klíčové téma pro budoucnost: příklady Berlín a Vídeň </a:t>
            </a:r>
            <a:r>
              <a:rPr lang="cs-CZ" sz="2200" dirty="0"/>
              <a:t>(15. 4. 2025)</a:t>
            </a:r>
            <a:r>
              <a:rPr lang="cs-CZ" sz="2200" b="1" dirty="0"/>
              <a:t> </a:t>
            </a:r>
            <a:r>
              <a:rPr lang="cs-CZ" sz="2200" b="1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Antonín Touška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10) </a:t>
            </a:r>
            <a:r>
              <a:rPr lang="cs-CZ" sz="2200" b="1" dirty="0"/>
              <a:t>Dlouhý stín populismu v Rakousku – od </a:t>
            </a:r>
            <a:r>
              <a:rPr lang="cs-CZ" sz="2200" b="1" dirty="0" err="1"/>
              <a:t>Haiderovi</a:t>
            </a:r>
            <a:r>
              <a:rPr lang="cs-CZ" sz="2200" b="1" dirty="0"/>
              <a:t> ke </a:t>
            </a:r>
            <a:r>
              <a:rPr lang="cs-CZ" sz="2200" b="1" dirty="0" err="1"/>
              <a:t>Strachemu</a:t>
            </a:r>
            <a:r>
              <a:rPr lang="cs-CZ" sz="2200" b="1" dirty="0"/>
              <a:t> a dál? </a:t>
            </a:r>
            <a:r>
              <a:rPr lang="cs-CZ" sz="2200" dirty="0"/>
              <a:t>(22. 4. 2025)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Mikuláš Valerian </a:t>
            </a:r>
            <a:r>
              <a:rPr lang="cs-CZ" sz="2200" b="1" dirty="0" err="1">
                <a:solidFill>
                  <a:srgbClr val="00B050"/>
                </a:solidFill>
              </a:rPr>
              <a:t>Romancov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11)</a:t>
            </a:r>
            <a:r>
              <a:rPr lang="cs-CZ" sz="2200" b="1" dirty="0"/>
              <a:t> Migrační krize v Německu </a:t>
            </a:r>
            <a:r>
              <a:rPr lang="cs-CZ" sz="2200" dirty="0"/>
              <a:t>(29. 4. 2025)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Jan Pačes</a:t>
            </a:r>
            <a:endParaRPr lang="cs-CZ" sz="2200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12)</a:t>
            </a:r>
            <a:r>
              <a:rPr lang="cs-CZ" sz="2200" b="1" dirty="0"/>
              <a:t> Německy mluvící země, energetika a bezpečnostní politika; zhodnocení semináře; zhodnocení semináře </a:t>
            </a:r>
            <a:r>
              <a:rPr lang="cs-CZ" sz="2200" dirty="0"/>
              <a:t>(6. 5. 2025)</a:t>
            </a:r>
          </a:p>
          <a:p>
            <a:pPr>
              <a:spcBef>
                <a:spcPts val="0"/>
              </a:spcBef>
              <a:buNone/>
            </a:pPr>
            <a:r>
              <a:rPr lang="cs-CZ" sz="2200" b="1" dirty="0">
                <a:solidFill>
                  <a:srgbClr val="FF0000"/>
                </a:solidFill>
              </a:rPr>
              <a:t>	Prezentace: </a:t>
            </a:r>
            <a:r>
              <a:rPr lang="cs-CZ" sz="2200" b="1" dirty="0">
                <a:solidFill>
                  <a:srgbClr val="00B050"/>
                </a:solidFill>
              </a:rPr>
              <a:t>Matyáš </a:t>
            </a:r>
            <a:r>
              <a:rPr lang="cs-CZ" sz="2200" b="1" dirty="0" err="1">
                <a:solidFill>
                  <a:srgbClr val="00B050"/>
                </a:solidFill>
              </a:rPr>
              <a:t>Bechný</a:t>
            </a:r>
            <a:endParaRPr lang="cs-CZ" sz="2200" b="1" dirty="0">
              <a:solidFill>
                <a:srgbClr val="00B05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200" dirty="0"/>
              <a:t>13)</a:t>
            </a:r>
            <a:r>
              <a:rPr lang="cs-CZ" sz="2200" b="1" dirty="0"/>
              <a:t> </a:t>
            </a:r>
            <a:r>
              <a:rPr lang="cs-CZ" sz="2200" b="1" i="1" dirty="0"/>
              <a:t>(13. 5. 2024) – rektorský den</a:t>
            </a:r>
            <a:r>
              <a:rPr lang="cs-CZ" sz="2200" b="1" i="1" dirty="0">
                <a:solidFill>
                  <a:srgbClr val="FF0000"/>
                </a:solidFill>
              </a:rPr>
              <a:t> – výuka odpadá!</a:t>
            </a:r>
          </a:p>
          <a:p>
            <a:pPr>
              <a:spcBef>
                <a:spcPts val="1200"/>
              </a:spcBef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7079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Prostorová koncentrace cizinců (%)</a:t>
            </a:r>
          </a:p>
        </p:txBody>
      </p:sp>
      <p:pic>
        <p:nvPicPr>
          <p:cNvPr id="4" name="Zástupný symbol pro obsah 3" descr="Anteile_German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4295310" cy="518457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Koncentrace z náborových zemí (2015)</a:t>
            </a:r>
          </a:p>
        </p:txBody>
      </p:sp>
      <p:pic>
        <p:nvPicPr>
          <p:cNvPr id="4" name="Zástupný symbol pro obsah 3" descr="Anwerbeländer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268760"/>
            <a:ext cx="4287369" cy="5184576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DE5E1A-F692-1C60-49BF-FFCA9B7B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Max </a:t>
            </a:r>
            <a:r>
              <a:rPr lang="cs-CZ" dirty="0" err="1"/>
              <a:t>Frisch</a:t>
            </a:r>
            <a:r>
              <a:rPr lang="cs-CZ" dirty="0"/>
              <a:t> (1965)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E8C460-8FD2-EF0C-9662-F7368C75F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b="1" dirty="0" err="1"/>
              <a:t>Wir</a:t>
            </a:r>
            <a:r>
              <a:rPr lang="cs-CZ" b="1" dirty="0"/>
              <a:t> </a:t>
            </a:r>
            <a:r>
              <a:rPr lang="cs-CZ" b="1" dirty="0" err="1"/>
              <a:t>riefen</a:t>
            </a:r>
            <a:r>
              <a:rPr lang="cs-CZ" b="1" dirty="0"/>
              <a:t> </a:t>
            </a:r>
            <a:r>
              <a:rPr lang="cs-CZ" b="1" dirty="0" err="1"/>
              <a:t>Arbeitskräfte</a:t>
            </a:r>
            <a:r>
              <a:rPr lang="cs-CZ" b="1" dirty="0"/>
              <a:t>, </a:t>
            </a:r>
          </a:p>
          <a:p>
            <a:pPr marL="0" indent="0" algn="ctr">
              <a:buNone/>
            </a:pPr>
            <a:r>
              <a:rPr lang="cs-CZ" b="1" dirty="0" err="1"/>
              <a:t>und</a:t>
            </a:r>
            <a:r>
              <a:rPr lang="cs-CZ" b="1" dirty="0"/>
              <a:t> es kamen </a:t>
            </a:r>
            <a:r>
              <a:rPr lang="cs-CZ" b="1" dirty="0" err="1"/>
              <a:t>Menschen</a:t>
            </a:r>
            <a:r>
              <a:rPr lang="cs-CZ" b="1" dirty="0"/>
              <a:t>.</a:t>
            </a:r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cs-CZ" dirty="0"/>
              <a:t>Povolali jsme pracovní sílu,</a:t>
            </a:r>
          </a:p>
          <a:p>
            <a:pPr marL="0" indent="0" algn="ctr">
              <a:buNone/>
            </a:pPr>
            <a:r>
              <a:rPr lang="cs-CZ" dirty="0"/>
              <a:t>přišli lidé.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343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212A0-F829-93BD-9528-8BD8FDC3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1042"/>
            <a:ext cx="9144000" cy="1203782"/>
          </a:xfrm>
        </p:spPr>
        <p:txBody>
          <a:bodyPr/>
          <a:lstStyle/>
          <a:p>
            <a:r>
              <a:rPr lang="cs-CZ" dirty="0"/>
              <a:t>(Ekonomicky aktivní) cizinci </a:t>
            </a:r>
            <a:br>
              <a:rPr lang="cs-CZ" dirty="0"/>
            </a:br>
            <a:r>
              <a:rPr lang="cs-CZ" dirty="0"/>
              <a:t>v (Západním) Německu 1961–2011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46F85B-567E-0399-757B-CB1A2A8F6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08" y="1844824"/>
            <a:ext cx="8856984" cy="4372134"/>
          </a:xfrm>
        </p:spPr>
      </p:pic>
    </p:spTree>
    <p:extLst>
      <p:ext uri="{BB962C8B-B14F-4D97-AF65-F5344CB8AC3E}">
        <p14:creationId xmlns:p14="http://schemas.microsoft.com/office/powerpoint/2010/main" val="31380536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7E08F6-0C87-D44C-3C8F-AA9A2A13D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Bádensko-Württembersko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3307A7D-04CA-D45F-D610-3A4EB7C9F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5694" y="1600200"/>
            <a:ext cx="7712611" cy="4525963"/>
          </a:xfrm>
        </p:spPr>
      </p:pic>
    </p:spTree>
    <p:extLst>
      <p:ext uri="{BB962C8B-B14F-4D97-AF65-F5344CB8AC3E}">
        <p14:creationId xmlns:p14="http://schemas.microsoft.com/office/powerpoint/2010/main" val="478924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Integrace a integrační politika</a:t>
            </a: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i="1"/>
          </a:p>
          <a:p>
            <a:pPr eaLnBrk="1" hangingPunct="1">
              <a:buFont typeface="Arial" charset="0"/>
              <a:buNone/>
            </a:pPr>
            <a:r>
              <a:rPr lang="cs-CZ" i="1"/>
              <a:t>  „Každý mluví o integraci a každý tím myslí něco jiného. Snad právě v tom spočívá to zvláštní politické kouzlo, neboť názoroví vůdci a poli-tičtí činitelé se rychle domluví na nutnosti integrace přistěhovalců, aniž musí přesně říci, co vlastně chtějí.“</a:t>
            </a:r>
          </a:p>
          <a:p>
            <a:pPr algn="r" eaLnBrk="1" hangingPunct="1">
              <a:buFont typeface="Arial" charset="0"/>
              <a:buNone/>
            </a:pPr>
            <a:r>
              <a:rPr lang="cs-CZ" sz="2400"/>
              <a:t>(Heinz Fassmann)</a:t>
            </a:r>
            <a:endParaRPr lang="cs-CZ" sz="2400" i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Integrace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dlouhodobě trvající</a:t>
            </a:r>
          </a:p>
          <a:p>
            <a:pPr eaLnBrk="1" hangingPunct="1"/>
            <a:r>
              <a:rPr lang="cs-CZ"/>
              <a:t>vzájemné působení zpravidla dvou různých společností, přijímající a přijímané, </a:t>
            </a:r>
          </a:p>
          <a:p>
            <a:pPr eaLnBrk="1" hangingPunct="1"/>
            <a:r>
              <a:rPr lang="cs-CZ"/>
              <a:t>které může v závislosti na řadě faktorů vyústit v různou míru a intenzitu začlenění imigrantů</a:t>
            </a:r>
          </a:p>
          <a:p>
            <a:pPr eaLnBrk="1" hangingPunct="1"/>
            <a:r>
              <a:rPr lang="cs-CZ"/>
              <a:t>do sociálních vazeb a</a:t>
            </a:r>
          </a:p>
          <a:p>
            <a:pPr eaLnBrk="1" hangingPunct="1"/>
            <a:r>
              <a:rPr lang="cs-CZ"/>
              <a:t>struktur většinové společnosti.</a:t>
            </a:r>
          </a:p>
          <a:p>
            <a:pPr eaLnBrk="1" hangingPunct="1"/>
            <a:endParaRPr lang="cs-CZ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pPr eaLnBrk="1" hangingPunct="1"/>
            <a:r>
              <a:rPr lang="cs-CZ"/>
              <a:t>Sociální integrace </a:t>
            </a:r>
            <a:br>
              <a:rPr lang="cs-CZ"/>
            </a:br>
            <a:br>
              <a:rPr lang="cs-CZ" sz="1200"/>
            </a:br>
            <a:r>
              <a:rPr lang="cs-CZ" sz="2200"/>
              <a:t>kombinace modelu Race-Relation-Cycle a typologie Hartmuta Essera</a:t>
            </a:r>
            <a:br>
              <a:rPr lang="cs-CZ" sz="2200"/>
            </a:br>
            <a:r>
              <a:rPr lang="cs-CZ" sz="2200"/>
              <a:t>(podle H. Fassmanna)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28625" y="2571750"/>
          <a:ext cx="82296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err="1"/>
                        <a:t>Race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Relation</a:t>
                      </a:r>
                      <a:r>
                        <a:rPr lang="cs-CZ" dirty="0"/>
                        <a:t>-</a:t>
                      </a:r>
                      <a:r>
                        <a:rPr lang="cs-CZ" dirty="0" err="1"/>
                        <a:t>Cycle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Rozvětvení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Fáze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Proces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Typ sociální</a:t>
                      </a:r>
                      <a:r>
                        <a:rPr lang="cs-CZ" b="1" baseline="0" dirty="0"/>
                        <a:t> integrace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Přistěhování První kontakt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Segmentace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Konkurence</a:t>
                      </a:r>
                    </a:p>
                    <a:p>
                      <a:r>
                        <a:rPr lang="cs-CZ" dirty="0"/>
                        <a:t>Konflikt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Segmentace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Přizpůsobení</a:t>
                      </a:r>
                      <a:r>
                        <a:rPr lang="cs-CZ" baseline="0" dirty="0"/>
                        <a:t> se většinové spol.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Klesající segmentace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Neúspěch přizpůsobení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Segmentace </a:t>
                      </a:r>
                      <a:r>
                        <a:rPr lang="cs-CZ" baseline="0" dirty="0"/>
                        <a:t> Izolace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Zánik etnicity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Asimilace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Uchování</a:t>
                      </a:r>
                      <a:r>
                        <a:rPr lang="cs-CZ" baseline="0" dirty="0"/>
                        <a:t> etnicity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Vícevrstvá integrace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0" name="Přímá spojovací šipka 9"/>
          <p:cNvCxnSpPr/>
          <p:nvPr/>
        </p:nvCxnSpPr>
        <p:spPr>
          <a:xfrm rot="5400000">
            <a:off x="384969" y="4615657"/>
            <a:ext cx="1944687" cy="0"/>
          </a:xfrm>
          <a:prstGeom prst="straightConnector1">
            <a:avLst/>
          </a:prstGeom>
          <a:ln w="2222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Integrační politika a její koncepty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normativnost = stanovení žádoucího cíle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závislost na politických, sociálních, kulturních hodnotách společnosti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koncept republikanismu, universalismu 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univerzálnost práv a povinností, oddělení veřejné a soukromé sféry (Francie)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koncept multikulturalismu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„rovnocennost v jinakosti“ (Kanada)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gastarbeiterský model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cs-CZ" dirty="0"/>
              <a:t>snaha se nutnosti integrace vyhnout (Německo, Rakousko)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/>
              <a:t>pragmatismus 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Multikulturní společnost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popisuje stav, kdy v jedné společnosti/na jednom území žijí lidé původem z různých kulturních prostředí</a:t>
            </a:r>
          </a:p>
          <a:p>
            <a:pPr>
              <a:buNone/>
            </a:pPr>
            <a:r>
              <a:rPr lang="cs-CZ" dirty="0"/>
              <a:t>X</a:t>
            </a:r>
          </a:p>
          <a:p>
            <a:r>
              <a:rPr lang="cs-CZ" dirty="0"/>
              <a:t>multikulturalismus </a:t>
            </a:r>
          </a:p>
          <a:p>
            <a:pPr lvl="1"/>
            <a:r>
              <a:rPr lang="cs-CZ" dirty="0"/>
              <a:t>myšlenkový a politický směr (kulturní ideologie), který zastává stanovisko, že v jednom demokratickém státě mohou společně žít nejen jednotlivci, ale i skupiny s různou kulturou a zdůrazňuje prospěšnost kulturní rozmanitosti pro společnost a stát</a:t>
            </a:r>
          </a:p>
          <a:p>
            <a:pPr lvl="1"/>
            <a:r>
              <a:rPr lang="cs-CZ" dirty="0"/>
              <a:t>cílem je politicky sjednotit všechny občany bez ohledu na jejich původ, rasu, náboženské přesvědčení bez tlaku na setření či kulturních odlišností</a:t>
            </a:r>
          </a:p>
          <a:p>
            <a:pPr lvl="1"/>
            <a:r>
              <a:rPr lang="cs-CZ" dirty="0"/>
              <a:t>radikální multikulturalismus – včetně sexuálních menšin, asociálních lidí atd.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Program semináře 8. 4. 2025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marL="514350" indent="-514350" eaLnBrk="1" hangingPunct="1">
              <a:buFont typeface="Arial" charset="0"/>
              <a:buAutoNum type="arabicParenR"/>
            </a:pPr>
            <a:r>
              <a:rPr lang="cs-CZ" strike="sngStrike" dirty="0"/>
              <a:t>Prezentace: </a:t>
            </a:r>
            <a:r>
              <a:rPr lang="cs-CZ" strike="sngStrike" dirty="0">
                <a:solidFill>
                  <a:srgbClr val="FF0000"/>
                </a:solidFill>
              </a:rPr>
              <a:t>Lukáš </a:t>
            </a:r>
            <a:r>
              <a:rPr lang="cs-CZ" strike="sngStrike" dirty="0" err="1">
                <a:solidFill>
                  <a:srgbClr val="FF0000"/>
                </a:solidFill>
              </a:rPr>
              <a:t>Volman</a:t>
            </a:r>
            <a:r>
              <a:rPr lang="cs-CZ" strike="sngStrike" dirty="0">
                <a:solidFill>
                  <a:srgbClr val="FF0000"/>
                </a:solidFill>
              </a:rPr>
              <a:t> </a:t>
            </a:r>
            <a:r>
              <a:rPr lang="cs-CZ" strike="sngStrike" dirty="0"/>
              <a:t>– Rakousko a jeho proměna v přistěhovaleckou zemi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Německo a migrace v grafech</a:t>
            </a:r>
          </a:p>
          <a:p>
            <a:pPr marL="514350" indent="-514350" eaLnBrk="1" hangingPunct="1">
              <a:buFont typeface="Arial" charset="0"/>
              <a:buAutoNum type="arabicParenR"/>
            </a:pPr>
            <a:r>
              <a:rPr lang="cs-CZ" dirty="0"/>
              <a:t>Německo a jeho proměna v přistěhovaleckou zemi – diskuse na základě četby</a:t>
            </a:r>
          </a:p>
          <a:p>
            <a:pPr marL="514350" indent="-514350" eaLnBrk="1" hangingPunct="1">
              <a:buFont typeface="Arial" charset="0"/>
              <a:buAutoNum type="arabicParenR"/>
            </a:pP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8112"/>
          </a:xfrm>
        </p:spPr>
        <p:txBody>
          <a:bodyPr>
            <a:noAutofit/>
          </a:bodyPr>
          <a:lstStyle/>
          <a:p>
            <a:r>
              <a:rPr lang="cs-CZ" sz="3600" dirty="0"/>
              <a:t>Interkulturalismus: nová cesta a cíl integrace?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877272"/>
          </a:xfrm>
        </p:spPr>
        <p:txBody>
          <a:bodyPr>
            <a:noAutofit/>
          </a:bodyPr>
          <a:lstStyle/>
          <a:p>
            <a:r>
              <a:rPr lang="cs-CZ" sz="2000" dirty="0"/>
              <a:t>reakce na krizi multikulturalismu</a:t>
            </a:r>
          </a:p>
          <a:p>
            <a:r>
              <a:rPr lang="cs-CZ" sz="2000" dirty="0"/>
              <a:t>vychází z principů interkulturní výuky</a:t>
            </a:r>
          </a:p>
          <a:p>
            <a:r>
              <a:rPr lang="cs-CZ" sz="2000" dirty="0"/>
              <a:t>původ v kanadské provincii </a:t>
            </a:r>
            <a:r>
              <a:rPr lang="cs-CZ" sz="2000" dirty="0" err="1"/>
              <a:t>Québec</a:t>
            </a:r>
            <a:r>
              <a:rPr lang="cs-CZ" sz="2000" dirty="0"/>
              <a:t> v 70. letech</a:t>
            </a:r>
          </a:p>
          <a:p>
            <a:pPr lvl="1"/>
            <a:r>
              <a:rPr lang="cs-CZ" sz="2000" dirty="0"/>
              <a:t>paralelní alternativa pro kanadskou multikulturní doktrínu na federativní úrovni s cílem uchovat francouzskou identitu provincie</a:t>
            </a:r>
          </a:p>
          <a:p>
            <a:r>
              <a:rPr lang="cs-CZ" sz="2000" dirty="0"/>
              <a:t>usiluje o evoluci vládnoucí historické identity směrem k procesu, v němž mají všichni občané bez ohledu na svůj původ ve společnosti stejný hlas a ničí kultura nebo identita nemá privilegovaný status</a:t>
            </a:r>
          </a:p>
          <a:p>
            <a:r>
              <a:rPr lang="cs-CZ" sz="2000" dirty="0"/>
              <a:t>„</a:t>
            </a:r>
            <a:r>
              <a:rPr lang="cs-CZ" sz="2000" dirty="0" err="1"/>
              <a:t>culture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diversity</a:t>
            </a:r>
            <a:r>
              <a:rPr lang="cs-CZ" sz="2000" dirty="0"/>
              <a:t>“</a:t>
            </a:r>
          </a:p>
          <a:p>
            <a:r>
              <a:rPr lang="cs-CZ" sz="2000" dirty="0"/>
              <a:t>vychází z chování, preferencí, identity a schopností jednoho každého jedince, které spíše než rasová, náboženská nebo etnická příslušnost určují univerzální faktory jako věk, pohlaví, postavení na trhu práce a ekonomický status, vzdělání apod.</a:t>
            </a:r>
          </a:p>
          <a:p>
            <a:pPr>
              <a:buNone/>
            </a:pPr>
            <a:r>
              <a:rPr lang="cs-CZ" sz="2000" dirty="0"/>
              <a:t>           x  multikulturalismus v zásadě vychází z koexistence kultur a identit ve společnosti, ovšem žádnou z nich oficiálně neupřednostňuje a nevytváří tlak na to, aby členové jednotlivých skupin akceptovali život v heterogenní, multikulturní společnosti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Seminář 15. 4. 2025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2149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b="1" dirty="0"/>
          </a:p>
          <a:p>
            <a:pPr algn="ctr" eaLnBrk="1" hangingPunct="1">
              <a:buFont typeface="Arial" charset="0"/>
              <a:buNone/>
            </a:pPr>
            <a:r>
              <a:rPr lang="cs-CZ" b="1" dirty="0"/>
              <a:t>Téma: </a:t>
            </a:r>
          </a:p>
          <a:p>
            <a:pPr algn="ctr">
              <a:buNone/>
            </a:pPr>
            <a:r>
              <a:rPr lang="cs-CZ" b="1" dirty="0"/>
              <a:t>Integrace imigrantů jako klíčové téma pro budoucnost: příklady Berlín a Vídeň </a:t>
            </a:r>
          </a:p>
          <a:p>
            <a:pPr algn="ctr">
              <a:buNone/>
            </a:pPr>
            <a:endParaRPr lang="cs-CZ" b="1" dirty="0"/>
          </a:p>
          <a:p>
            <a:pPr algn="ctr">
              <a:buNone/>
            </a:pPr>
            <a:r>
              <a:rPr lang="cs-CZ" b="1" dirty="0"/>
              <a:t>Prezentace: </a:t>
            </a:r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Antonín Touška</a:t>
            </a:r>
          </a:p>
          <a:p>
            <a:pPr algn="ctr">
              <a:buNone/>
            </a:pPr>
            <a:r>
              <a:rPr lang="cs-CZ" b="1" dirty="0">
                <a:solidFill>
                  <a:srgbClr val="FF0000"/>
                </a:solidFill>
              </a:rPr>
              <a:t>Lukáš </a:t>
            </a:r>
            <a:r>
              <a:rPr lang="cs-CZ" b="1" dirty="0" err="1">
                <a:solidFill>
                  <a:srgbClr val="FF0000"/>
                </a:solidFill>
              </a:rPr>
              <a:t>Volman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Solingen 1993 (1)</a:t>
            </a:r>
          </a:p>
        </p:txBody>
      </p:sp>
      <p:pic>
        <p:nvPicPr>
          <p:cNvPr id="89091" name="Zástupný symbol pro obsah 3" descr="Brandanschlag_solingen_1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313" y="1500188"/>
            <a:ext cx="6718300" cy="46116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Solingen 1993 (2)  </a:t>
            </a:r>
          </a:p>
        </p:txBody>
      </p:sp>
      <p:sp>
        <p:nvSpPr>
          <p:cNvPr id="901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/>
              <a:t>Solingen, květen 1993</a:t>
            </a:r>
          </a:p>
          <a:p>
            <a:pPr lvl="1" eaLnBrk="1" hangingPunct="1"/>
            <a:r>
              <a:rPr lang="cs-CZ"/>
              <a:t>město v NRW</a:t>
            </a:r>
          </a:p>
          <a:p>
            <a:pPr lvl="1" eaLnBrk="1" hangingPunct="1"/>
            <a:r>
              <a:rPr lang="de-DE"/>
              <a:t>26.5.1993: </a:t>
            </a:r>
            <a:r>
              <a:rPr lang="cs-CZ"/>
              <a:t>změna článku</a:t>
            </a:r>
            <a:r>
              <a:rPr lang="de-DE"/>
              <a:t> 16 GG (</a:t>
            </a:r>
            <a:r>
              <a:rPr lang="cs-CZ"/>
              <a:t>právo na azyl</a:t>
            </a:r>
            <a:r>
              <a:rPr lang="de-DE"/>
              <a:t>)</a:t>
            </a:r>
            <a:r>
              <a:rPr lang="cs-CZ"/>
              <a:t> → 29.5.1993: útok </a:t>
            </a:r>
          </a:p>
          <a:p>
            <a:pPr lvl="1" eaLnBrk="1" hangingPunct="1"/>
            <a:r>
              <a:rPr lang="de-DE"/>
              <a:t>5 </a:t>
            </a:r>
            <a:r>
              <a:rPr lang="cs-CZ"/>
              <a:t>mrtvých </a:t>
            </a:r>
            <a:r>
              <a:rPr lang="de-DE"/>
              <a:t>(</a:t>
            </a:r>
            <a:r>
              <a:rPr lang="cs-CZ"/>
              <a:t>věk</a:t>
            </a:r>
            <a:r>
              <a:rPr lang="de-DE"/>
              <a:t>: 27, 18, 12, 9, 4), 16 </a:t>
            </a:r>
            <a:r>
              <a:rPr lang="cs-CZ"/>
              <a:t>zraněných – všechny oběti byli Turci</a:t>
            </a:r>
          </a:p>
          <a:p>
            <a:pPr lvl="1" eaLnBrk="1" hangingPunct="1"/>
            <a:r>
              <a:rPr lang="cs-CZ"/>
              <a:t>čtyři pachatelé, všichni odsouzeni</a:t>
            </a:r>
            <a:r>
              <a:rPr lang="de-DE"/>
              <a:t> </a:t>
            </a:r>
            <a:endParaRPr lang="cs-CZ"/>
          </a:p>
          <a:p>
            <a:pPr lvl="1" eaLnBrk="1" hangingPunct="1"/>
            <a:r>
              <a:rPr lang="cs-CZ"/>
              <a:t>„světelné řetězy“  x   demonstrace a výtržnosti</a:t>
            </a:r>
          </a:p>
          <a:p>
            <a:pPr lvl="1" eaLnBrk="1" hangingPunct="1"/>
            <a:r>
              <a:rPr lang="cs-CZ"/>
              <a:t>mezinárodní publicita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Solingen 1993 (3)</a:t>
            </a:r>
          </a:p>
        </p:txBody>
      </p:sp>
      <p:pic>
        <p:nvPicPr>
          <p:cNvPr id="91139" name="Zástupný symbol pro obsah 3" descr="Solingen_-_Mahnmal_Solinger_Bürger_und_Bürgerinnen_04_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7925" y="1428750"/>
            <a:ext cx="7045325" cy="469741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Světelné moře ve Vídni, 23. 1. 1993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„</a:t>
            </a:r>
            <a:r>
              <a:rPr lang="cs-CZ" sz="2000" dirty="0" err="1"/>
              <a:t>Lichtermeer</a:t>
            </a:r>
            <a:r>
              <a:rPr lang="cs-CZ" sz="2000" dirty="0"/>
              <a:t>“, největší demonstrace druhé republiky (až 300 000 lidí)</a:t>
            </a:r>
          </a:p>
          <a:p>
            <a:r>
              <a:rPr lang="cs-CZ" sz="2000" dirty="0"/>
              <a:t>proti referendu „</a:t>
            </a:r>
            <a:r>
              <a:rPr lang="cs-CZ" sz="2000" dirty="0" err="1"/>
              <a:t>Österreich</a:t>
            </a:r>
            <a:r>
              <a:rPr lang="cs-CZ" sz="2000" dirty="0"/>
              <a:t> </a:t>
            </a:r>
            <a:r>
              <a:rPr lang="cs-CZ" sz="2000" dirty="0" err="1"/>
              <a:t>zuerst</a:t>
            </a:r>
            <a:r>
              <a:rPr lang="cs-CZ" sz="2000" dirty="0"/>
              <a:t>“  </a:t>
            </a:r>
          </a:p>
          <a:p>
            <a:r>
              <a:rPr lang="cs-CZ" sz="2000" dirty="0" err="1">
                <a:hlinkClick r:id="rId2"/>
              </a:rPr>
              <a:t>https</a:t>
            </a:r>
            <a:r>
              <a:rPr lang="cs-CZ" sz="2000" dirty="0">
                <a:hlinkClick r:id="rId2"/>
              </a:rPr>
              <a:t>://www.</a:t>
            </a:r>
            <a:r>
              <a:rPr lang="cs-CZ" sz="2000" dirty="0" err="1">
                <a:hlinkClick r:id="rId2"/>
              </a:rPr>
              <a:t>mediathek.at</a:t>
            </a:r>
            <a:r>
              <a:rPr lang="cs-CZ" sz="2000" dirty="0">
                <a:hlinkClick r:id="rId2"/>
              </a:rPr>
              <a:t>/atom/</a:t>
            </a:r>
            <a:r>
              <a:rPr lang="cs-CZ" sz="2000" dirty="0" err="1">
                <a:hlinkClick r:id="rId2"/>
              </a:rPr>
              <a:t>139F2743</a:t>
            </a:r>
            <a:r>
              <a:rPr lang="cs-CZ" sz="2000" dirty="0">
                <a:hlinkClick r:id="rId2"/>
              </a:rPr>
              <a:t>-333-00145-</a:t>
            </a:r>
            <a:r>
              <a:rPr lang="cs-CZ" sz="2000" dirty="0" err="1">
                <a:hlinkClick r:id="rId2"/>
              </a:rPr>
              <a:t>00000C74</a:t>
            </a:r>
            <a:r>
              <a:rPr lang="cs-CZ" sz="2000" dirty="0">
                <a:hlinkClick r:id="rId2"/>
              </a:rPr>
              <a:t>-</a:t>
            </a:r>
            <a:r>
              <a:rPr lang="cs-CZ" sz="2000" dirty="0" err="1">
                <a:hlinkClick r:id="rId2"/>
              </a:rPr>
              <a:t>139E6537</a:t>
            </a:r>
            <a:endParaRPr lang="cs-CZ" sz="2000" dirty="0"/>
          </a:p>
          <a:p>
            <a:r>
              <a:rPr lang="cs-CZ" sz="2000" dirty="0" err="1">
                <a:hlinkClick r:id="rId3"/>
              </a:rPr>
              <a:t>https</a:t>
            </a:r>
            <a:r>
              <a:rPr lang="cs-CZ" sz="2000" dirty="0">
                <a:hlinkClick r:id="rId3"/>
              </a:rPr>
              <a:t>://www.</a:t>
            </a:r>
            <a:r>
              <a:rPr lang="cs-CZ" sz="2000" dirty="0" err="1">
                <a:hlinkClick r:id="rId3"/>
              </a:rPr>
              <a:t>facebook.com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ZeitimBild</a:t>
            </a:r>
            <a:r>
              <a:rPr lang="cs-CZ" sz="2000" dirty="0">
                <a:hlinkClick r:id="rId3"/>
              </a:rPr>
              <a:t>/</a:t>
            </a:r>
            <a:r>
              <a:rPr lang="cs-CZ" sz="2000" dirty="0" err="1">
                <a:hlinkClick r:id="rId3"/>
              </a:rPr>
              <a:t>videos</a:t>
            </a:r>
            <a:r>
              <a:rPr lang="cs-CZ" sz="2000" dirty="0">
                <a:hlinkClick r:id="rId3"/>
              </a:rPr>
              <a:t>/10155931139316878/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1872208" cy="2530949"/>
          </a:xfrm>
          <a:prstGeom prst="rect">
            <a:avLst/>
          </a:prstGeom>
        </p:spPr>
      </p:pic>
      <p:pic>
        <p:nvPicPr>
          <p:cNvPr id="6" name="Obrázek 5" descr="Lichterme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573016"/>
            <a:ext cx="3220317" cy="2412129"/>
          </a:xfrm>
          <a:prstGeom prst="rect">
            <a:avLst/>
          </a:prstGeom>
        </p:spPr>
      </p:pic>
      <p:pic>
        <p:nvPicPr>
          <p:cNvPr id="8" name="Obrázek 7" descr="ÖsterreichZuerst_Haid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501008"/>
            <a:ext cx="2113391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a jeho migrační politika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cs-CZ" b="1" strike="sngStrike" dirty="0"/>
              <a:t>Prezentace:</a:t>
            </a:r>
          </a:p>
          <a:p>
            <a:pPr algn="ctr">
              <a:buNone/>
            </a:pPr>
            <a:endParaRPr lang="cs-CZ" strike="sngStrike" dirty="0"/>
          </a:p>
          <a:p>
            <a:pPr algn="ctr">
              <a:buNone/>
            </a:pPr>
            <a:r>
              <a:rPr lang="cs-CZ" b="1" strike="sngStrike" dirty="0">
                <a:solidFill>
                  <a:srgbClr val="FF0000"/>
                </a:solidFill>
              </a:rPr>
              <a:t>Lukáš </a:t>
            </a:r>
            <a:r>
              <a:rPr lang="cs-CZ" b="1" strike="sngStrike" dirty="0" err="1">
                <a:solidFill>
                  <a:srgbClr val="FF0000"/>
                </a:solidFill>
              </a:rPr>
              <a:t>Volman</a:t>
            </a:r>
            <a:endParaRPr lang="cs-CZ" b="1" strike="sngStrike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cs-CZ" b="1" strike="sngStrike" dirty="0"/>
          </a:p>
          <a:p>
            <a:pPr algn="ctr">
              <a:buNone/>
            </a:pPr>
            <a:r>
              <a:rPr lang="cs-CZ" b="1" strike="sngStrike" dirty="0"/>
              <a:t>Rakousko: </a:t>
            </a:r>
          </a:p>
          <a:p>
            <a:pPr algn="ctr">
              <a:buNone/>
            </a:pPr>
            <a:r>
              <a:rPr lang="cs-CZ" b="1" strike="sngStrike" dirty="0"/>
              <a:t>přistěhovalecká země proti své vůli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11261</TotalTime>
  <Words>1758</Words>
  <Application>Microsoft Office PowerPoint</Application>
  <PresentationFormat>Předvádění na obrazovce (4:3)</PresentationFormat>
  <Paragraphs>225</Paragraphs>
  <Slides>41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4" baseType="lpstr">
      <vt:lpstr>Arial</vt:lpstr>
      <vt:lpstr>Calibri</vt:lpstr>
      <vt:lpstr>Motiv sady Office</vt:lpstr>
      <vt:lpstr>Vybraná témata dějin německy mluvících zemí  po roce 1945</vt:lpstr>
      <vt:lpstr>8. seminář – 8. 4. 2025</vt:lpstr>
      <vt:lpstr>Rozdělení referátů (2):</vt:lpstr>
      <vt:lpstr>Program semináře 8. 4. 2025</vt:lpstr>
      <vt:lpstr>Solingen 1993 (1)</vt:lpstr>
      <vt:lpstr>Solingen 1993 (2)  </vt:lpstr>
      <vt:lpstr>Solingen 1993 (3)</vt:lpstr>
      <vt:lpstr>Světelné moře ve Vídni, 23. 1. 1993</vt:lpstr>
      <vt:lpstr>Rakousko a jeho migrační politika</vt:lpstr>
      <vt:lpstr>Österreich zuerst! (1993)</vt:lpstr>
      <vt:lpstr>Österreich zuerst! (1993)</vt:lpstr>
      <vt:lpstr>Migrační původ v Německu (2019)</vt:lpstr>
      <vt:lpstr>Migrační původ v Německu (2019)</vt:lpstr>
      <vt:lpstr>Německo a migrační původ (2019)</vt:lpstr>
      <vt:lpstr>Podíl obyvatel s migračním původem (v užším smyslu) 2011-2023</vt:lpstr>
      <vt:lpstr>Podíl cizinců s migračním původem ve velkoměstech</vt:lpstr>
      <vt:lpstr>Prezentace aplikace PowerPoint</vt:lpstr>
      <vt:lpstr>Německo a jeho migrační politika </vt:lpstr>
      <vt:lpstr>Německo a jeho migrační politika </vt:lpstr>
      <vt:lpstr>Německo a jeho migrační politika </vt:lpstr>
      <vt:lpstr>Imigrace do Německa 1960-2012</vt:lpstr>
      <vt:lpstr>Migrační saldo (1950–2019)</vt:lpstr>
      <vt:lpstr>Demografická struktura (pohlaví, migrační původ, věk)</vt:lpstr>
      <vt:lpstr>Cizinci ze třetích zemí – slučování rodin</vt:lpstr>
      <vt:lpstr>Migrační saldo Němců (2000–2019) </vt:lpstr>
      <vt:lpstr>Cizinci ze třetích zemí – slučování rodin</vt:lpstr>
      <vt:lpstr>Imigrace pozdních vysídlenců 1990–2014 </vt:lpstr>
      <vt:lpstr>Žadatelé o azyl v Německu 1973–2020</vt:lpstr>
      <vt:lpstr>Migrační původ – země původu</vt:lpstr>
      <vt:lpstr>Prostorová koncentrace cizinců (%)</vt:lpstr>
      <vt:lpstr>Koncentrace z náborových zemí (2015)</vt:lpstr>
      <vt:lpstr>Max Frisch (1965)</vt:lpstr>
      <vt:lpstr>(Ekonomicky aktivní) cizinci  v (Západním) Německu 1961–2011  </vt:lpstr>
      <vt:lpstr>Příklad Bádensko-Württembersko</vt:lpstr>
      <vt:lpstr>Integrace a integrační politika</vt:lpstr>
      <vt:lpstr>Integrace</vt:lpstr>
      <vt:lpstr>Sociální integrace   kombinace modelu Race-Relation-Cycle a typologie Hartmuta Essera (podle H. Fassmanna)</vt:lpstr>
      <vt:lpstr>Integrační politika a její koncepty</vt:lpstr>
      <vt:lpstr>Multikulturní společnost</vt:lpstr>
      <vt:lpstr>Interkulturalismus: nová cesta a cíl integrace?</vt:lpstr>
      <vt:lpstr>Seminář 15. 4. 2025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problémy  německy mluvících zemí  po roce 1945</dc:title>
  <dc:creator>Michal</dc:creator>
  <cp:lastModifiedBy>Michal Dimitrov</cp:lastModifiedBy>
  <cp:revision>554</cp:revision>
  <cp:lastPrinted>2022-04-22T13:50:42Z</cp:lastPrinted>
  <dcterms:created xsi:type="dcterms:W3CDTF">2010-02-10T22:09:25Z</dcterms:created>
  <dcterms:modified xsi:type="dcterms:W3CDTF">2025-04-08T07:01:53Z</dcterms:modified>
</cp:coreProperties>
</file>