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9" r:id="rId3"/>
    <p:sldId id="257" r:id="rId4"/>
    <p:sldId id="291" r:id="rId5"/>
    <p:sldId id="292" r:id="rId6"/>
    <p:sldId id="280" r:id="rId7"/>
    <p:sldId id="281" r:id="rId8"/>
    <p:sldId id="289" r:id="rId9"/>
    <p:sldId id="282" r:id="rId10"/>
    <p:sldId id="283" r:id="rId11"/>
    <p:sldId id="284" r:id="rId12"/>
    <p:sldId id="290" r:id="rId13"/>
    <p:sldId id="286" r:id="rId14"/>
    <p:sldId id="293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Zandlová" userId="f597e985-6016-45b0-9e05-c32aa333b728" providerId="ADAL" clId="{32E5BC14-A0DA-4E94-9376-8F6AE0BC504E}"/>
    <pc:docChg chg="custSel modSld">
      <pc:chgData name="Markéta Zandlová" userId="f597e985-6016-45b0-9e05-c32aa333b728" providerId="ADAL" clId="{32E5BC14-A0DA-4E94-9376-8F6AE0BC504E}" dt="2021-01-19T14:18:45.801" v="9" actId="27636"/>
      <pc:docMkLst>
        <pc:docMk/>
      </pc:docMkLst>
      <pc:sldChg chg="modSp mod">
        <pc:chgData name="Markéta Zandlová" userId="f597e985-6016-45b0-9e05-c32aa333b728" providerId="ADAL" clId="{32E5BC14-A0DA-4E94-9376-8F6AE0BC504E}" dt="2021-01-19T14:18:45.801" v="9" actId="27636"/>
        <pc:sldMkLst>
          <pc:docMk/>
          <pc:sldMk cId="3026596086" sldId="288"/>
        </pc:sldMkLst>
        <pc:spChg chg="mod">
          <ac:chgData name="Markéta Zandlová" userId="f597e985-6016-45b0-9e05-c32aa333b728" providerId="ADAL" clId="{32E5BC14-A0DA-4E94-9376-8F6AE0BC504E}" dt="2021-01-19T14:18:45.801" v="9" actId="27636"/>
          <ac:spMkLst>
            <pc:docMk/>
            <pc:sldMk cId="3026596086" sldId="288"/>
            <ac:spMk id="3" creationId="{B34F1A2F-6E7A-4632-A69B-F1F5C5C443C3}"/>
          </ac:spMkLst>
        </pc:spChg>
      </pc:sldChg>
    </pc:docChg>
  </pc:docChgLst>
  <pc:docChgLst>
    <pc:chgData name="Markéta Zandlová" userId="f597e985-6016-45b0-9e05-c32aa333b728" providerId="ADAL" clId="{FCEE72B9-A137-4450-AAAE-3E74706245EF}"/>
    <pc:docChg chg="undo custSel addSld modSld">
      <pc:chgData name="Markéta Zandlová" userId="f597e985-6016-45b0-9e05-c32aa333b728" providerId="ADAL" clId="{FCEE72B9-A137-4450-AAAE-3E74706245EF}" dt="2020-11-01T12:22:12.299" v="643" actId="20577"/>
      <pc:docMkLst>
        <pc:docMk/>
      </pc:docMkLst>
      <pc:sldChg chg="delSp modSp mod">
        <pc:chgData name="Markéta Zandlová" userId="f597e985-6016-45b0-9e05-c32aa333b728" providerId="ADAL" clId="{FCEE72B9-A137-4450-AAAE-3E74706245EF}" dt="2020-10-31T21:50:51.178" v="142" actId="20577"/>
        <pc:sldMkLst>
          <pc:docMk/>
          <pc:sldMk cId="447425470" sldId="285"/>
        </pc:sldMkLst>
        <pc:spChg chg="del">
          <ac:chgData name="Markéta Zandlová" userId="f597e985-6016-45b0-9e05-c32aa333b728" providerId="ADAL" clId="{FCEE72B9-A137-4450-AAAE-3E74706245EF}" dt="2020-10-31T21:47:33.892" v="3" actId="478"/>
          <ac:spMkLst>
            <pc:docMk/>
            <pc:sldMk cId="447425470" sldId="285"/>
            <ac:spMk id="2" creationId="{EBDD44D2-1F0B-4027-B09B-4B173D970E86}"/>
          </ac:spMkLst>
        </pc:spChg>
        <pc:spChg chg="mod">
          <ac:chgData name="Markéta Zandlová" userId="f597e985-6016-45b0-9e05-c32aa333b728" providerId="ADAL" clId="{FCEE72B9-A137-4450-AAAE-3E74706245EF}" dt="2020-10-31T21:50:51.178" v="142" actId="20577"/>
          <ac:spMkLst>
            <pc:docMk/>
            <pc:sldMk cId="447425470" sldId="285"/>
            <ac:spMk id="3" creationId="{72FFB8EB-BB8D-4EE2-A76C-57302DE21F6D}"/>
          </ac:spMkLst>
        </pc:spChg>
      </pc:sldChg>
      <pc:sldChg chg="modSp new mod">
        <pc:chgData name="Markéta Zandlová" userId="f597e985-6016-45b0-9e05-c32aa333b728" providerId="ADAL" clId="{FCEE72B9-A137-4450-AAAE-3E74706245EF}" dt="2020-10-31T21:59:51.250" v="389" actId="207"/>
        <pc:sldMkLst>
          <pc:docMk/>
          <pc:sldMk cId="737423366" sldId="286"/>
        </pc:sldMkLst>
        <pc:spChg chg="mod">
          <ac:chgData name="Markéta Zandlová" userId="f597e985-6016-45b0-9e05-c32aa333b728" providerId="ADAL" clId="{FCEE72B9-A137-4450-AAAE-3E74706245EF}" dt="2020-10-31T21:59:32.130" v="384" actId="27636"/>
          <ac:spMkLst>
            <pc:docMk/>
            <pc:sldMk cId="737423366" sldId="286"/>
            <ac:spMk id="2" creationId="{736367DE-73C2-4E85-A9DD-308263DEFD9A}"/>
          </ac:spMkLst>
        </pc:spChg>
        <pc:spChg chg="mod">
          <ac:chgData name="Markéta Zandlová" userId="f597e985-6016-45b0-9e05-c32aa333b728" providerId="ADAL" clId="{FCEE72B9-A137-4450-AAAE-3E74706245EF}" dt="2020-10-31T21:59:51.250" v="389" actId="207"/>
          <ac:spMkLst>
            <pc:docMk/>
            <pc:sldMk cId="737423366" sldId="286"/>
            <ac:spMk id="3" creationId="{846E5520-06B0-44D6-B9B2-A375D08D6295}"/>
          </ac:spMkLst>
        </pc:spChg>
      </pc:sldChg>
      <pc:sldChg chg="delSp modSp new mod">
        <pc:chgData name="Markéta Zandlová" userId="f597e985-6016-45b0-9e05-c32aa333b728" providerId="ADAL" clId="{FCEE72B9-A137-4450-AAAE-3E74706245EF}" dt="2020-10-31T22:25:50.453" v="530" actId="20577"/>
        <pc:sldMkLst>
          <pc:docMk/>
          <pc:sldMk cId="1996722103" sldId="287"/>
        </pc:sldMkLst>
        <pc:spChg chg="del">
          <ac:chgData name="Markéta Zandlová" userId="f597e985-6016-45b0-9e05-c32aa333b728" providerId="ADAL" clId="{FCEE72B9-A137-4450-AAAE-3E74706245EF}" dt="2020-10-31T21:59:57.178" v="390" actId="478"/>
          <ac:spMkLst>
            <pc:docMk/>
            <pc:sldMk cId="1996722103" sldId="287"/>
            <ac:spMk id="2" creationId="{13262562-08F1-47DE-A64A-E46C3CEAAAD3}"/>
          </ac:spMkLst>
        </pc:spChg>
        <pc:spChg chg="mod">
          <ac:chgData name="Markéta Zandlová" userId="f597e985-6016-45b0-9e05-c32aa333b728" providerId="ADAL" clId="{FCEE72B9-A137-4450-AAAE-3E74706245EF}" dt="2020-10-31T22:25:50.453" v="530" actId="20577"/>
          <ac:spMkLst>
            <pc:docMk/>
            <pc:sldMk cId="1996722103" sldId="287"/>
            <ac:spMk id="3" creationId="{9F67A6B8-6D2A-4C97-B07F-FF4656068921}"/>
          </ac:spMkLst>
        </pc:spChg>
      </pc:sldChg>
      <pc:sldChg chg="delSp modSp new mod">
        <pc:chgData name="Markéta Zandlová" userId="f597e985-6016-45b0-9e05-c32aa333b728" providerId="ADAL" clId="{FCEE72B9-A137-4450-AAAE-3E74706245EF}" dt="2020-11-01T12:22:12.299" v="643" actId="20577"/>
        <pc:sldMkLst>
          <pc:docMk/>
          <pc:sldMk cId="3026596086" sldId="288"/>
        </pc:sldMkLst>
        <pc:spChg chg="del">
          <ac:chgData name="Markéta Zandlová" userId="f597e985-6016-45b0-9e05-c32aa333b728" providerId="ADAL" clId="{FCEE72B9-A137-4450-AAAE-3E74706245EF}" dt="2020-11-01T12:21:55.421" v="639" actId="478"/>
          <ac:spMkLst>
            <pc:docMk/>
            <pc:sldMk cId="3026596086" sldId="288"/>
            <ac:spMk id="2" creationId="{0C5E7B77-43BE-4959-82C4-BA63482FB2E9}"/>
          </ac:spMkLst>
        </pc:spChg>
        <pc:spChg chg="mod">
          <ac:chgData name="Markéta Zandlová" userId="f597e985-6016-45b0-9e05-c32aa333b728" providerId="ADAL" clId="{FCEE72B9-A137-4450-AAAE-3E74706245EF}" dt="2020-11-01T12:22:12.299" v="643" actId="20577"/>
          <ac:spMkLst>
            <pc:docMk/>
            <pc:sldMk cId="3026596086" sldId="288"/>
            <ac:spMk id="3" creationId="{B34F1A2F-6E7A-4632-A69B-F1F5C5C443C3}"/>
          </ac:spMkLst>
        </pc:spChg>
      </pc:sldChg>
      <pc:sldChg chg="modSp new mod">
        <pc:chgData name="Markéta Zandlová" userId="f597e985-6016-45b0-9e05-c32aa333b728" providerId="ADAL" clId="{FCEE72B9-A137-4450-AAAE-3E74706245EF}" dt="2020-11-01T12:17:37.698" v="638" actId="20577"/>
        <pc:sldMkLst>
          <pc:docMk/>
          <pc:sldMk cId="1896085317" sldId="289"/>
        </pc:sldMkLst>
        <pc:spChg chg="mod">
          <ac:chgData name="Markéta Zandlová" userId="f597e985-6016-45b0-9e05-c32aa333b728" providerId="ADAL" clId="{FCEE72B9-A137-4450-AAAE-3E74706245EF}" dt="2020-11-01T12:12:55.349" v="551" actId="122"/>
          <ac:spMkLst>
            <pc:docMk/>
            <pc:sldMk cId="1896085317" sldId="289"/>
            <ac:spMk id="2" creationId="{FD8475CC-FAE8-449C-8AAD-634276B34461}"/>
          </ac:spMkLst>
        </pc:spChg>
        <pc:spChg chg="mod">
          <ac:chgData name="Markéta Zandlová" userId="f597e985-6016-45b0-9e05-c32aa333b728" providerId="ADAL" clId="{FCEE72B9-A137-4450-AAAE-3E74706245EF}" dt="2020-11-01T12:17:37.698" v="638" actId="20577"/>
          <ac:spMkLst>
            <pc:docMk/>
            <pc:sldMk cId="1896085317" sldId="289"/>
            <ac:spMk id="3" creationId="{F45B813C-8DD0-4F79-BDF6-92333A1657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388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13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363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E70B-B772-416E-A790-995760B1742E}" type="datetime2">
              <a:rPr lang="en-US" smtClean="0"/>
              <a:t>Sunday, October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7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20524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383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707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278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38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14345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00949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October 29,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78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anthropology/people/academic-and-teaching-staff/daniel-miller/whats-wrong-consump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B6857B4A-7290-4248-AE55-CE6CE368FF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-19049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DCC018-5D58-4378-93EF-3A3AC25C4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501" y="3135084"/>
            <a:ext cx="9916996" cy="1811621"/>
          </a:xfrm>
        </p:spPr>
        <p:txBody>
          <a:bodyPr anchor="t">
            <a:normAutofit/>
          </a:bodyPr>
          <a:lstStyle/>
          <a:p>
            <a:r>
              <a:rPr lang="cs-CZ" sz="5400" dirty="0">
                <a:solidFill>
                  <a:srgbClr val="FFFFFF"/>
                </a:solidFill>
              </a:rPr>
              <a:t>Globalizace, kapitalismus, globální oteplování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2F76D5-D8E9-48B4-8473-07BFBB058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978" y="2151996"/>
            <a:ext cx="9916996" cy="807021"/>
          </a:xfrm>
        </p:spPr>
        <p:txBody>
          <a:bodyPr anchor="b"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56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275F6-2377-4941-8598-DF03C747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307" y="497264"/>
            <a:ext cx="9601200" cy="784781"/>
          </a:xfrm>
        </p:spPr>
        <p:txBody>
          <a:bodyPr/>
          <a:lstStyle/>
          <a:p>
            <a:pPr algn="ctr"/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Konzumní kapitalismus a globální oteplení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84D98B-90AF-4991-973E-BD4DDC5AE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643" y="1825625"/>
            <a:ext cx="10074528" cy="4531108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WILK, R. 2016.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Consuming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ourselves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Crate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S. A.,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Nutall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encounters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Routledge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příčinou globálního oteplování je nadměrný konzum – je třeba 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analyzovat nejen individuální spotřební chování, ale 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systém, ve kterém je konzum rozvíjen</a:t>
            </a: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řešením krize není omezení individuálního konzumu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nejde o individuální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konzumní návyky: </a:t>
            </a: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mnoho rozhodnutí o konzumu se děje na úrovni vlád, regulačních úřadů a především byznysu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ekonomika konzumu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“: řízena luxusním životem rozvinutých zemí, úzkou koncentrací globálního bohatství v elitní vrstvě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superbohatých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jedinců a rodin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8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54E85-CF63-4317-95E1-93D408FB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0996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Miller, D.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What´s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(https://www.ucl.ac.uk/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-and-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daniel-miller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whats-wrong-consumption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E047B-787F-4EB0-9EE2-AC23E737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095" y="1624614"/>
            <a:ext cx="10595727" cy="5015883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materiální kultura je součástí sociálního života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takže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konzum není něčím, čeho se lze jen tak vzdát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onzum vyjadřuje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dynamiku kapitalistické akumulace kapitálu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z ní plynoucí sociální nerovnosti X současně ale umožnuje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vytváření a udržování kultury i sociálních vztahů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mýtus materialismu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lidem jsou přednější věci a jejich obstarávání než lidé a sociální vztahy</a:t>
            </a:r>
          </a:p>
          <a:p>
            <a:pPr marL="0" indent="0" algn="ctr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Comfort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Things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(2008):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lidé, kteří si vytvářejí silné vztahy k věcem si vytvářejí i silné a bohaté vztahy s lidmi X ti, kteří si k věcem neumějí vytvořit vztahy a udržet je, neumí budovat ani vztahy k lidem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Cell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(2006):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dopad mobilních telefonů na nízkopříjmové rodiny na Jamajce – cílem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</a:rPr>
              <a:t>konzumu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zajistit ekonomicky rodiny, jejich životní standard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Dialectics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Shopping (2001):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nakupování v Londýně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ačkoli nákupy spojovány s individualismem, hédonismem a materialismem – ve skutečnosti můžeme spojit většinu nakupování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 ženami, které se snaží co nejlépe zajistit svou rodinu („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self-sacrifice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“)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19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154E85-CF63-4317-95E1-93D408FB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0996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Miller, D.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What´s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wrong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(https://www.ucl.ac.uk/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-and-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daniel-miller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whats-wrong-consumption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4E047B-787F-4EB0-9EE2-AC23E7377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241" y="1624614"/>
            <a:ext cx="10331778" cy="5015883"/>
          </a:xfrm>
        </p:spPr>
        <p:txBody>
          <a:bodyPr>
            <a:normAutofit fontScale="92500"/>
          </a:bodyPr>
          <a:lstStyle/>
          <a:p>
            <a:pPr lvl="1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většinu lidí </a:t>
            </a:r>
            <a:r>
              <a:rPr lang="cs-CZ" sz="19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není pořizování předmětů a „obstarávání“ </a:t>
            </a: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výrazem plýtvání, ale lásky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nelze čekat, že se toho vzdáme, dokud to nebude absolutně nezbytné (a určitě to jednou nezbytné bude</a:t>
            </a:r>
            <a:r>
              <a:rPr lang="cs-CZ" sz="19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rétorika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omezení konzumu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“: „ekologické chování“ = 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omezit se v nějaké „marginálii“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„omezovací“ volby se stávají součástí stále sofistikovanějšího konzumu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(přílohy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-stylových časopisů)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omezení </a:t>
            </a:r>
            <a:r>
              <a:rPr lang="cs-CZ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každodenního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konzumu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využívají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bohatí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 tomu, že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kritizují chudé a méně vzdělané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to, že plýtvají, nejsou </a:t>
            </a:r>
            <a:r>
              <a:rPr lang="cs-CZ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ekologičtí, uvědomělí…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tyto změny konzumních praktik jsou příliš malé na to, abychom bojovali s 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klimazměnou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musí to být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vlády,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které </a:t>
            </a: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„zakážou, abychom si mohli pořídit a konzumovat to, co je jednoznačně škodlivé“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debata nemá být o tom, jaké prosadit nové konzumní volby – </a:t>
            </a: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 jak celkově konzumním volbám zamezit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cs-CZ" sz="1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sz="1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internationally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to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responsibility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demonstrably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harmful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relatively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emissions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damaging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planet,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not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wealthy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enough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taxes</a:t>
            </a: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such </a:t>
            </a:r>
            <a:r>
              <a:rPr lang="cs-CZ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cars</a:t>
            </a:r>
            <a:r>
              <a:rPr lang="cs-CZ" sz="1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67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367DE-73C2-4E85-A9DD-308263DE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365126"/>
            <a:ext cx="10096390" cy="105530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Kritická antropologie klimatické změny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Baer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A., Singer, M. (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2008.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2nd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Routledge</a:t>
            </a:r>
            <a:endParaRPr lang="cs-CZ" sz="4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E5520-06B0-44D6-B9B2-A375D08D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509" y="1651248"/>
            <a:ext cx="9719226" cy="499812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Tři zdroje kritické antropologie KZ: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teorie světového systému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politická ekologie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(vztah člověka s prostředím je formován polickými a ekonomickými faktory – mocenská dimenze lidského vztahu k přírodě); 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kritická medicinská antropologie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(sleduje sociální determinanty zdraví a nemoci)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Centrální teze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kritické antropologie KZ: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Klíčový mechanismus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současného neoliberálního systému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privatizace výrobních prostředků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tržní mechanismus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distribuce zboží a služeb +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kontrola práce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založená na proměně práce v 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komoditu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která se prodává a nakupuje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42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367DE-73C2-4E85-A9DD-308263DE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0" y="365126"/>
            <a:ext cx="10256646" cy="1055302"/>
          </a:xfrm>
        </p:spPr>
        <p:txBody>
          <a:bodyPr>
            <a:noAutofit/>
          </a:bodyPr>
          <a:lstStyle/>
          <a:p>
            <a:pPr algn="ctr"/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Kritická antropologie klimatické změny</a:t>
            </a: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Baer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A., Singer, M. (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2008.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2nd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Routledge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6E5520-06B0-44D6-B9B2-A375D08D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72" y="1651247"/>
            <a:ext cx="11067069" cy="511719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3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</a:t>
            </a:r>
            <a:r>
              <a:rPr lang="cs-CZ" sz="23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otázky </a:t>
            </a: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kritické antropologie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Jaký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vztah </a:t>
            </a: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kapitalistického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způsobu výroby a </a:t>
            </a: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udržitelnosti života na planetě? </a:t>
            </a:r>
            <a:endParaRPr lang="cs-CZ" sz="23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cs-CZ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aká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role </a:t>
            </a: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mocenských </a:t>
            </a:r>
            <a:r>
              <a:rPr lang="cs-CZ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vztahů</a:t>
            </a:r>
            <a:r>
              <a:rPr lang="cs-CZ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3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Jaké </a:t>
            </a:r>
            <a:r>
              <a:rPr lang="cs-CZ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sz="23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nerovné efekty dopadů klimatické změny na různé sociální </a:t>
            </a:r>
            <a:r>
              <a:rPr lang="cs-CZ" sz="23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skupiny, lidské i nelidské aktéry</a:t>
            </a:r>
            <a:r>
              <a:rPr lang="cs-CZ" sz="23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3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Kritická </a:t>
            </a:r>
            <a:r>
              <a:rPr lang="cs-CZ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antropologie má </a:t>
            </a:r>
            <a:r>
              <a:rPr lang="cs-CZ" sz="23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blízko </a:t>
            </a:r>
            <a:r>
              <a:rPr lang="cs-CZ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 aktivismu – kritická antropologie KZ se pohybuje </a:t>
            </a:r>
            <a:r>
              <a:rPr lang="cs-CZ" sz="2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poli </a:t>
            </a:r>
            <a:r>
              <a:rPr lang="cs-CZ" sz="23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aplikace:</a:t>
            </a:r>
            <a:endParaRPr lang="cs-CZ" sz="23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3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Premisy </a:t>
            </a:r>
            <a:r>
              <a:rPr lang="cs-CZ" sz="23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akci</a:t>
            </a:r>
            <a:r>
              <a:rPr lang="cs-CZ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3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</a:t>
            </a:r>
            <a:r>
              <a:rPr lang="cs-CZ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systémy nejsou trvalé, na lokální ani globální úrovni - změna, intervence</a:t>
            </a:r>
            <a:endParaRPr lang="cs-CZ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kapitalistický systém produkce a spotřeby ohrožuje přežití člověka za Zemi</a:t>
            </a:r>
            <a:endParaRPr lang="cs-CZ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třeba prosadit alternativní globální systém, který bude respektovat sociální rovnost a spravedlnost a umožní udržitelnost („</a:t>
            </a:r>
            <a:r>
              <a:rPr lang="cs-CZ" sz="2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globální demokracie“, „ekonomická demokracie“, „</a:t>
            </a:r>
            <a:r>
              <a:rPr lang="cs-CZ" sz="23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</a:t>
            </a:r>
            <a:r>
              <a:rPr lang="cs-CZ" sz="2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-anarchismus“, „</a:t>
            </a:r>
            <a:r>
              <a:rPr lang="cs-CZ" sz="23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eko</a:t>
            </a:r>
            <a:r>
              <a:rPr lang="cs-CZ" sz="2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-socialismus“, „</a:t>
            </a:r>
            <a:r>
              <a:rPr lang="cs-CZ" sz="23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Earth</a:t>
            </a:r>
            <a:r>
              <a:rPr lang="cs-CZ" sz="23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3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democracy</a:t>
            </a:r>
            <a:r>
              <a:rPr lang="cs-CZ" sz="23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cs-CZ" sz="23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8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F1A2F-6E7A-4632-A69B-F1F5C5C4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9" y="550416"/>
            <a:ext cx="10105817" cy="5859261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Anthropologists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’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After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Globalisation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Ethnos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72(1): 102-126,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Bruno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Latour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Isabelle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Stengers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Anna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Nils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Bubandt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(2018):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Anthropologists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Talking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About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Capitalism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Apocalypse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Ethnos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Baer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H., Singer, M. 2018.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An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Integrated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Critical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Perspective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kap.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Theoretical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perspectives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Edelman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Haugerud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 2005.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Development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Globalization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Classical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Political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Contemporary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Neoliberalism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Blackwell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Escobar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 1995.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Encountering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Development: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Unmaking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Third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World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Harvey, D. 2005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neoliberalization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uneven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geographical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development. Stuttgart: Franz Steiner </a:t>
            </a:r>
            <a:r>
              <a:rPr lang="cs-CZ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Verlag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Chagnon</a:t>
            </a: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Ch. W. et. al. 2022.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extractivism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extractivism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organizing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Peasant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49:4, 760-792, DOI: 10.1080/03066150.2022.2069015 </a:t>
            </a:r>
            <a:endParaRPr lang="cs-CZ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Inda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J., X.,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Rosaldo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R.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2008.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Globalization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2nd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Malden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MA: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Blackwell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Klein, N. 2014.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Everything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Miller, D. 2012.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Consumption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consequences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Cambridge: Polity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Miller, D.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What´s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wrong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with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consumption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 - </a:t>
            </a:r>
            <a:r>
              <a:rPr lang="cs-CZ" sz="180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https://www.ucl.ac.uk/anthropology/people/academic-and-teaching-staff/daniel-miller/whats-wrong-consumption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Stiglitz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Joseph E. 2002.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Globalization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discontents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New York: W. W.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Norton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Tsing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A. 20005.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Friction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An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Ethnogprahy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Global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Connection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Princeton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University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Wilk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R. 2016.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Consuming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ourselves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death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consumer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culture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In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Crate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S. A.,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Nutall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Anthropology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Change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encounters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actions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Routledge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9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EA4F0-18B3-4109-A137-F5D7A6CE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39725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Využití teorie světového systému v antropologii klimatické změny</a:t>
            </a:r>
            <a:b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Baer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A., Singer, M. (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eds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.). 2008.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Anthropology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An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2nd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edition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Routledge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3ADE89-0852-49DD-9176-2DCFDAA25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4201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země jádra produkují nejvíce skleníkových plynů,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semiperiferie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o to snaží, protože se snaží dosáhnout úrovně jádra;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periferie produkují nejméně – ale dopady globálního oteplení pociťují nejvíc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periferie naopak nejvíce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vytěžují své zdroje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které v surové podobě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exportují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jádrových zemí – a často zpětně importují tyto zdroje v 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podobě odpadů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 tržní ekonomiky, založený na „nákupu a prodeji“ vytváří dle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Erika Wolfa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</a:t>
            </a:r>
            <a:r>
              <a:rPr lang="cs-CZ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dojem, že prodej a nákup práce jsou symetrickou výměnou mezi partnery, ale ve skutečnosti tržní směna posiluje asymetrický vztah mezi třídami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(Wolf 1982: 354), resp. mezi jádrem a periferií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 procesů, které vedou ke klimatické změně, nejvíc těží nejbohatší ekonomiky  X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země, které jsou v důsledku strukturálních nerovností chudé, trpí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klimatickou nespravedlností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odnášejí nejvíc dopady KZ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KRITIKA: teorie světového systému umisťuje veškerou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agency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na globální úroveň a zdá se, že na lokální úrovni není prostor pro aktivní jednání X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antropologové, kteří se teorií světového systému inspirují, se zaměřují na 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zkoumání vztahu makro a mikro-roviny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= jak se globální strukturální vztahy projevují v lokálním kontextu, zda a jak je možné je redefinovat, jaké jsou strategie resistence, </a:t>
            </a:r>
            <a:r>
              <a:rPr lang="cs-CZ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resilience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atd.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509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F59A3-C00E-4553-9DD9-328810C25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86" y="22388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Arturo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Escobar</a:t>
            </a:r>
            <a:r>
              <a:rPr lang="cs-CZ" sz="24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cs-CZ" sz="24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4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cs-CZ" sz="24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Encountering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Development: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Unmaking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Third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4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World</a:t>
            </a:r>
            <a:r>
              <a:rPr lang="cs-CZ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(1995)</a:t>
            </a:r>
            <a:endParaRPr lang="cs-CZ" sz="6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12908-E662-47A7-82BF-FD164A33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1825624"/>
            <a:ext cx="10868537" cy="4806529"/>
          </a:xfrm>
        </p:spPr>
        <p:txBody>
          <a:bodyPr>
            <a:normAutofit fontScale="85000" lnSpcReduction="10000"/>
          </a:bodyPr>
          <a:lstStyle/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Kolumbijský antropolog, </a:t>
            </a:r>
            <a:r>
              <a:rPr lang="cs-CZ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poststrukturalista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kritik rozvojových teorií - „POST-DEVELOPMENT“ </a:t>
            </a:r>
            <a:r>
              <a:rPr lang="cs-CZ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theory</a:t>
            </a: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Rozvojová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politika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</a:rPr>
              <a:t>=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posílení, akcelerace globalizačních tendencí;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</a:rPr>
              <a:t>hl.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 – kapitalismus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Její inherentní rysy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cs-C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Extraktivismus</a:t>
            </a:r>
            <a:r>
              <a:rPr lang="cs-CZ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„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extractivism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based on socio-ecologically destructive processes of subjugation, depletion, and non-reciprocal relations, occurring at all levels of </a:t>
            </a:r>
            <a:r>
              <a:rPr 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7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Chagnon</a:t>
            </a: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Ch. W. et. al. (2022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extractivism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extractivism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evolution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organizing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Journal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Peasant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49:4, </a:t>
            </a:r>
            <a:r>
              <a:rPr lang="cs-CZ" sz="17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760-792</a:t>
            </a:r>
            <a:r>
              <a:rPr lang="cs-CZ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7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Nástroj 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KONTROLY</a:t>
            </a:r>
            <a:r>
              <a:rPr lang="cs-CZ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chudších/dekolonizovaných zemí, které nemají prostor 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ani prostředky 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(politické, ekonomické, sociální…), jak této kontrole uniknout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Vytvořila mantinely, ekonomické/politické/sociální, které určují, jak „se má“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žít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(tj. po vzoru bohatého Severu)</a:t>
            </a:r>
            <a:endParaRPr lang="cs-CZ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Řešení – prostor k </a:t>
            </a:r>
            <a:r>
              <a:rPr lang="cs-CZ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vyvázání se z vlivů „rozvojové pomoci“</a:t>
            </a:r>
            <a:r>
              <a:rPr lang="cs-CZ" sz="2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posílení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lokálních komunit a </a:t>
            </a:r>
            <a:r>
              <a:rPr lang="cs-C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místních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tradic =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lokálně ukotvené řešení problémů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otevřená kritika nerovností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ekonomických i politických, které omezují možnost lokálního rozvoje; nerovnosti nebudou narovnány rozšířením volného trhu, ale spíš „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politikou </a:t>
            </a:r>
            <a:r>
              <a:rPr lang="cs-CZ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nerůstu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0" lvl="0" indent="0" algn="ctr">
              <a:spcAft>
                <a:spcPts val="600"/>
              </a:spcAft>
              <a:buNone/>
            </a:pPr>
            <a:endParaRPr lang="cs-CZ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49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24" y="418641"/>
            <a:ext cx="10543032" cy="1023660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/>
              <a:t>Politika „</a:t>
            </a:r>
            <a:r>
              <a:rPr lang="cs-CZ" sz="3000" b="1" dirty="0" err="1" smtClean="0"/>
              <a:t>nerůstu</a:t>
            </a:r>
            <a:r>
              <a:rPr lang="cs-CZ" sz="3000" b="1" dirty="0" smtClean="0"/>
              <a:t>“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>h</a:t>
            </a:r>
            <a:r>
              <a:rPr lang="cs-CZ" sz="1400" dirty="0" smtClean="0"/>
              <a:t>ttp</a:t>
            </a:r>
            <a:r>
              <a:rPr lang="cs-CZ" sz="1400" dirty="0"/>
              <a:t>://www.transitionnetwork.org/blogs/rob-hopkins/2012-09-28/alternatives-development-interview-arturo-escobar-0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4303" y="1825625"/>
            <a:ext cx="9549353" cy="474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Escobara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odlišná pro „bohatý Sever“ a „chudý Jih“:</a:t>
            </a:r>
            <a:endParaRPr lang="cs-CZ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30352" lvl="1" indent="0">
              <a:buNone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cs-CZ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speaker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speaks about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Degrowth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Brazil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laugh at him: “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do we need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Degrowth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all this poverty and all these problems and all these possibilities for growing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Brazilians are growing like crazy,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Degrowth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doesn’t make any sense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think that’s a mistaken perception of what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Degrowth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Latin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education, housing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there are some sectors where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economy still has to grow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point they say is that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growth has to be subordinated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vision of development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is the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Buen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r">
              <a:buNone/>
            </a:pPr>
            <a:endParaRPr lang="cs-CZ" sz="21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‘Alternatives to development’: an interview with Arturo Escobar</a:t>
            </a:r>
            <a:r>
              <a:rPr lang="cs-CZ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Network, 2012</a:t>
            </a:r>
            <a:endParaRPr lang="en-US" sz="2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Pravoúhlá spojnice 4"/>
          <p:cNvCxnSpPr/>
          <p:nvPr/>
        </p:nvCxnSpPr>
        <p:spPr>
          <a:xfrm rot="5400000" flipH="1" flipV="1">
            <a:off x="1838227" y="707010"/>
            <a:ext cx="12700" cy="127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2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24" y="317990"/>
            <a:ext cx="10543032" cy="1124311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 smtClean="0"/>
              <a:t>Politika „</a:t>
            </a:r>
            <a:r>
              <a:rPr lang="cs-CZ" sz="3000" b="1" dirty="0" err="1" smtClean="0"/>
              <a:t>nerůstu</a:t>
            </a:r>
            <a:r>
              <a:rPr lang="cs-CZ" sz="3000" b="1" dirty="0" smtClean="0"/>
              <a:t>“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/>
              <a:t>h</a:t>
            </a:r>
            <a:r>
              <a:rPr lang="cs-CZ" sz="1400" dirty="0" smtClean="0"/>
              <a:t>ttp</a:t>
            </a:r>
            <a:r>
              <a:rPr lang="cs-CZ" sz="1400" dirty="0"/>
              <a:t>://www.transitionnetwork.org/blogs/rob-hopkins/2012-09-28/alternatives-development-interview-arturo-escobar-0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5996" y="1825625"/>
            <a:ext cx="9417660" cy="4744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model of development, this is the moment to change our development model,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a growth-oriented and extraction of natural resources oriented model to something that is more holistic, something that really speaks to the indigenous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cosmo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-visions of the people in which this notion of prosperity based on material well-being only and material consumption does not exist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has been traditionally cultivated among indigenous communities, is not even a notion of development, that is the key, because people are saying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Buen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theory of something else that is not development. People translate it as ‘the good life’. I prefer to translate it as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 well-being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But it’s a collective well-being of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humans and non-humans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Humans, human communities and the natural world, all living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there are two sides to the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Buen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is the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and economic political side, and the rights of nature which is the ecological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side</a:t>
            </a:r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0" indent="0" algn="r">
              <a:buNone/>
            </a:pPr>
            <a:r>
              <a:rPr lang="en-US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US" sz="2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Alternatives to development’: an interview with Arturo </a:t>
            </a:r>
            <a:r>
              <a:rPr lang="en-US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Escobar</a:t>
            </a:r>
            <a:r>
              <a:rPr lang="cs-CZ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1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21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Network, 2012</a:t>
            </a:r>
            <a:endParaRPr lang="en-US" sz="21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Pravoúhlá spojnice 4"/>
          <p:cNvCxnSpPr/>
          <p:nvPr/>
        </p:nvCxnSpPr>
        <p:spPr>
          <a:xfrm rot="5400000" flipH="1" flipV="1">
            <a:off x="1838227" y="707010"/>
            <a:ext cx="12700" cy="127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022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35C43-746F-4DED-A560-9F6ED5C1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922137"/>
          </a:xfrm>
        </p:spPr>
        <p:txBody>
          <a:bodyPr>
            <a:normAutofit/>
          </a:bodyPr>
          <a:lstStyle/>
          <a:p>
            <a:pPr algn="ctr"/>
            <a:r>
              <a:rPr lang="cs-CZ" sz="3000" b="1" dirty="0"/>
              <a:t>Globalizace a kapitalismus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62A822-BC2D-4564-951F-663D6A77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22" y="1482571"/>
            <a:ext cx="9936134" cy="4549437"/>
          </a:xfrm>
        </p:spPr>
        <p:txBody>
          <a:bodyPr/>
          <a:lstStyle/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teorie světového systému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ukazují propojení světových ekonomik v návaznosti na rozvoj kapitalismus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proces od 15. století do současnosti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kvalitativní změna: neoliberalismus = globální propojení trhů a financí</a:t>
            </a:r>
          </a:p>
          <a:p>
            <a:pPr lvl="0">
              <a:buFont typeface="Arial" panose="020B0604020202020204" pitchFamily="34" charset="0"/>
              <a:buChar char="•"/>
            </a:pPr>
            <a:endParaRPr lang="cs-CZ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/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proměna kapitalismu od 70. let: konec uzavírání národních ekonomik a zasahování státu do ekonomiky, kterou reguloval 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(30. - 70. léta - Keynesiánská ekonomie) = </a:t>
            </a:r>
            <a:r>
              <a:rPr lang="cs-CZ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prosazení neoliberalismu</a:t>
            </a:r>
            <a:endParaRPr lang="cs-CZ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613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5E61F-BFFC-4AFC-ABE3-46A2460E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Proč kapitalismus funguje?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98659-CFE6-413F-ACD2-61258DD8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5625"/>
            <a:ext cx="9876622" cy="4886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Kapitalismus funguje díky kulturní hegemonii </a:t>
            </a:r>
            <a:r>
              <a:rPr lang="cs-CZ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konzumerismu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1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„Kulturní hegemonie“: pojem Antonia </a:t>
            </a:r>
            <a:r>
              <a:rPr lang="cs-CZ" sz="19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Gramsci</a:t>
            </a:r>
            <a:r>
              <a:rPr lang="cs-CZ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(1891 – 1937)</a:t>
            </a:r>
            <a:endParaRPr lang="cs-CZ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Kapitalismus udržuje kontrolu nad společností nejen skrze násilí, politickým a hospodářským nátlakem, ale hlavně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ideologicky skrze kulturní hegemonii, kdy se hodnoty buržoazie stávají „společnými hodnotami“ všech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Kulturní hegemonie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situace, kde jsou ideje, normy a hodnoty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dominantní sociální třídy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stanou inherentní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součástí všech dominantních institucí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společnosti + jsou celou společností považovány za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přirozené a nevyhnutelné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politika souhlasu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-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pracující třída spojuje své dobro s dobrem třídy buržoazie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zachování statusu quo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pracující potřebují podle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Gramsciho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vytvořit svou vlastní kulturu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kulturní hegemonie pracujících jako prostředek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získávání politické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moci </a:t>
            </a:r>
            <a:r>
              <a:rPr lang="cs-CZ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proletariátem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23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475CC-FAE8-449C-8AAD-634276B3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365289"/>
            <a:ext cx="9601200" cy="926183"/>
          </a:xfrm>
        </p:spPr>
        <p:txBody>
          <a:bodyPr>
            <a:normAutofit/>
          </a:bodyPr>
          <a:lstStyle/>
          <a:p>
            <a:pPr algn="ctr"/>
            <a:r>
              <a:rPr lang="cs-CZ" sz="3000" dirty="0"/>
              <a:t>Naomi Klein - </a:t>
            </a:r>
            <a:r>
              <a:rPr lang="cs-CZ" sz="3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5B813C-8DD0-4F79-BDF6-92333A165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192" y="1216058"/>
            <a:ext cx="9822730" cy="5250843"/>
          </a:xfrm>
        </p:spPr>
        <p:txBody>
          <a:bodyPr>
            <a:normAutofit fontScale="92500"/>
          </a:bodyPr>
          <a:lstStyle/>
          <a:p>
            <a:r>
              <a:rPr lang="cs-CZ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makrostrukturání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procesy -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„k</a:t>
            </a:r>
            <a:r>
              <a:rPr lang="cs-CZ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orporátní proces globalizace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spcAft>
                <a:spcPts val="600"/>
              </a:spcAft>
              <a:tabLst>
                <a:tab pos="112141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prosazení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globálního politického rámce,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kde je základem maximální svoboda pro 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nadnárodní korporace </a:t>
            </a:r>
            <a:r>
              <a:rPr lang="cs-CZ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„produkovat zboží tak levně, jak je to jen možné a prodávat je s tak malými regulacemi, jak je to jen možné – zatímco budou platit tak malé daně, jak je to jen možné“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tabLst>
                <a:tab pos="112141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Tři pilíře: </a:t>
            </a:r>
            <a:endParaRPr lang="cs-CZ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121410" algn="l"/>
              </a:tabLs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privatizace veřejné sféry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121410" algn="l"/>
              </a:tabLs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deregulace korporátního sektoru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121410" algn="l"/>
              </a:tabLst>
            </a:pPr>
            <a:r>
              <a:rPr lang="cs-CZ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pokles daně z příjmů právnických osob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tax), takže je stále méně peněz do veřejných rozpočtů </a:t>
            </a:r>
          </a:p>
          <a:p>
            <a:pPr marL="0" lvl="0" indent="0">
              <a:spcAft>
                <a:spcPts val="600"/>
              </a:spcAft>
              <a:buNone/>
              <a:tabLst>
                <a:tab pos="1121410" algn="l"/>
              </a:tabLst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spcAft>
                <a:spcPts val="600"/>
              </a:spcAft>
              <a:buNone/>
              <a:tabLst>
                <a:tab pos="1121410" algn="l"/>
              </a:tabLst>
            </a:pPr>
            <a:r>
              <a:rPr lang="cs-CZ" sz="2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„Válka </a:t>
            </a:r>
            <a:r>
              <a:rPr lang="cs-CZ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kapitalismu a planety“ </a:t>
            </a:r>
            <a:r>
              <a:rPr lang="cs-CZ" sz="2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</a:p>
          <a:p>
            <a:pPr marL="0" indent="0" algn="ctr">
              <a:spcAft>
                <a:spcPts val="600"/>
              </a:spcAft>
              <a:buNone/>
              <a:tabLst>
                <a:tab pos="1121410" algn="l"/>
              </a:tabLst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klimatickou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krizi lze řešit jen za podmínky absolutní změny ekonomického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systému</a:t>
            </a: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>
              <a:spcAft>
                <a:spcPts val="600"/>
              </a:spcAft>
              <a:buNone/>
              <a:tabLst>
                <a:tab pos="1121410" algn="l"/>
              </a:tabLst>
            </a:pPr>
            <a:endParaRPr lang="cs-CZ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8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34134-4432-471D-BC03-9264667C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000" b="1" dirty="0"/>
              <a:t>Hegemonie konzumu:</a:t>
            </a:r>
            <a:br>
              <a:rPr lang="cs-CZ" sz="3000" b="1" dirty="0"/>
            </a:b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trvalý kolotoč výroby a spotřeby se stal normativním</a:t>
            </a:r>
            <a:endParaRPr lang="cs-CZ" sz="3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42B447-9ECF-420F-A01B-3D5B2B20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7917"/>
            <a:ext cx="10081967" cy="4398905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 mechanismy kapitalismu: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důraz </a:t>
            </a: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 zisk, ekonomickou expanzi, koloběh produkce a konzumu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růst socio-ekonomické propasti mezi bohatými a chudými jak uvnitř jednotlivých států, tak mezi státy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vyčerpávání přírodních zdrojů a zhoršování životního 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prostředí (</a:t>
            </a:r>
            <a:r>
              <a:rPr lang="cs-CZ" sz="2000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extraktivismus</a:t>
            </a:r>
            <a:r>
              <a:rPr lang="cs-CZ" sz="2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populační růst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boj o zdroje, v němž vyhrávají velké nadnárodní korporace 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4448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1079</TotalTime>
  <Words>2318</Words>
  <Application>Microsoft Office PowerPoint</Application>
  <PresentationFormat>Širokoúhlá obrazovka</PresentationFormat>
  <Paragraphs>116</Paragraphs>
  <Slides>15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Franklin Gothic Book</vt:lpstr>
      <vt:lpstr>Symbol</vt:lpstr>
      <vt:lpstr>Times New Roman</vt:lpstr>
      <vt:lpstr>Wingdings</vt:lpstr>
      <vt:lpstr>Crop</vt:lpstr>
      <vt:lpstr>Globalizace, kapitalismus, globální oteplování</vt:lpstr>
      <vt:lpstr>Využití teorie světového systému v antropologii klimatické změny  Baer, H. A., Singer, M. (eds.). 2008. The Anthropology of Climate Change. An Integrated Critical Perspective. 2nd edition. Routledge </vt:lpstr>
      <vt:lpstr>Arturo Escobar  Encountering Development: The Making and Unmaking of the Third World (1995)</vt:lpstr>
      <vt:lpstr>Politika „nerůstu“  http://www.transitionnetwork.org/blogs/rob-hopkins/2012-09-28/alternatives-development-interview-arturo-escobar-0</vt:lpstr>
      <vt:lpstr>Politika „nerůstu“  http://www.transitionnetwork.org/blogs/rob-hopkins/2012-09-28/alternatives-development-interview-arturo-escobar-0</vt:lpstr>
      <vt:lpstr>Globalizace a kapitalismus</vt:lpstr>
      <vt:lpstr>Proč kapitalismus funguje?</vt:lpstr>
      <vt:lpstr>Naomi Klein - This Changes Everything  </vt:lpstr>
      <vt:lpstr>Hegemonie konzumu: trvalý kolotoč výroby a spotřeby se stal normativním</vt:lpstr>
      <vt:lpstr>Konzumní kapitalismus a globální oteplení</vt:lpstr>
      <vt:lpstr>Miller, D. What´s wrong with consumption?  (https://www.ucl.ac.uk/anthropology/people/academic-and-teaching-staff/daniel-miller/whats-wrong-consumption)</vt:lpstr>
      <vt:lpstr>Miller, D. What´s wrong with consumption?  (https://www.ucl.ac.uk/anthropology/people/academic-and-teaching-staff/daniel-miller/whats-wrong-consumption)</vt:lpstr>
      <vt:lpstr>Kritická antropologie klimatické změny  Baer, H. A., Singer, M. (eds.). 2008. The Anthropology of Climate Change. An Integrated Critical Perspective. 2nd edition. Routledge</vt:lpstr>
      <vt:lpstr>Kritická antropologie klimatické změny  Baer, H. A., Singer, M. (eds.). 2008. The Anthropology of Climate Change. An Integrated Critical Perspective. 2nd edition. Routledge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Globalizace, kapitalismus, globální oteplování</dc:title>
  <dc:creator>Markéta Zandlová</dc:creator>
  <cp:lastModifiedBy>Markéta Zandlová</cp:lastModifiedBy>
  <cp:revision>13</cp:revision>
  <dcterms:created xsi:type="dcterms:W3CDTF">2020-10-31T19:59:20Z</dcterms:created>
  <dcterms:modified xsi:type="dcterms:W3CDTF">2023-10-29T20:16:36Z</dcterms:modified>
</cp:coreProperties>
</file>