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  <p:sldId id="265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49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82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3311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636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6204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229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253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87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71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194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802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844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3863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35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538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9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11C1C-F64D-42FE-AFF8-586EE93B5A83}" type="datetimeFigureOut">
              <a:rPr lang="cs-CZ" smtClean="0"/>
              <a:t>28.02.2025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F1B2513-5FA5-42AC-AC26-8F68D360F4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26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C396C6-3F9C-4D16-2E33-36E5637915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91" t="9274" b="8579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0FF9F10B-8764-4B6C-9EBC-4FBE9AC1A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4DC5F81A-AB66-427C-B973-546BE1B7E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146C810-9BC7-4BEB-A44C-B70C5B3DC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5ADF6C1-FC3E-4CEF-ACAA-1E533A927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23">
            <a:extLst>
              <a:ext uri="{FF2B5EF4-FFF2-40B4-BE49-F238E27FC236}">
                <a16:creationId xmlns:a16="http://schemas.microsoft.com/office/drawing/2014/main" id="{BE11B7D3-FC4D-4157-827F-D418D4AF3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0" name="Rectangle 25">
            <a:extLst>
              <a:ext uri="{FF2B5EF4-FFF2-40B4-BE49-F238E27FC236}">
                <a16:creationId xmlns:a16="http://schemas.microsoft.com/office/drawing/2014/main" id="{F9CA2FB3-69C5-4A17-880A-34C260DF3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A3B42260-CA72-429A-AEFF-A2778C7BC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04200" y="1678665"/>
            <a:ext cx="4569803" cy="236913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800"/>
              <a:t>Ekonomie, ekonomika a management sportu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700964" y="4050832"/>
            <a:ext cx="4573037" cy="109689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cs-CZ" sz="2000" dirty="0"/>
              <a:t>Teorie poptávky a užitek</a:t>
            </a:r>
          </a:p>
          <a:p>
            <a:pPr>
              <a:lnSpc>
                <a:spcPct val="90000"/>
              </a:lnSpc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000" dirty="0"/>
              <a:t>Mgr. Veronika Krause</a:t>
            </a:r>
          </a:p>
        </p:txBody>
      </p:sp>
      <p:sp>
        <p:nvSpPr>
          <p:cNvPr id="44" name="Rectangle 27">
            <a:extLst>
              <a:ext uri="{FF2B5EF4-FFF2-40B4-BE49-F238E27FC236}">
                <a16:creationId xmlns:a16="http://schemas.microsoft.com/office/drawing/2014/main" id="{C29C3C96-CB51-440C-B12F-E880D7386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17070EE5-FA55-4C41-AD18-785E5F0234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8" name="Rectangle 29">
            <a:extLst>
              <a:ext uri="{FF2B5EF4-FFF2-40B4-BE49-F238E27FC236}">
                <a16:creationId xmlns:a16="http://schemas.microsoft.com/office/drawing/2014/main" id="{726DD974-2DC0-457D-B797-BFB5EB6F4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EF9AFB1C-D978-4634-9E2D-78B7F70F5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908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9AE27B9D-0F04-458B-A718-F84902C79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7AB6435-428E-44C8-A107-8435183F65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659658D-9AE1-44D3-B002-2BA204AB9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2083C874-CFCD-47ED-9F98-DDB125C9C0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605E9946-A240-42E3-B6CD-E6691BF46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315B1B45-25C3-4C58-8EB8-41BCFA02A6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87983A9A-7A69-406F-AFEA-AD2AE87E1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FFCBC4EF-C03E-4EED-9E9A-3097DECC0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2" name="Rectangle 29">
              <a:extLst>
                <a:ext uri="{FF2B5EF4-FFF2-40B4-BE49-F238E27FC236}">
                  <a16:creationId xmlns:a16="http://schemas.microsoft.com/office/drawing/2014/main" id="{F56545EE-F94F-4B4C-AA43-9D674566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2FE2A6B2-D45B-484C-BAFD-3F45082664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EC2132BF-207E-4FB2-B0FE-E6FD0A1D18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2CD2B6F8-9B5B-466D-F777-C4EBC1529E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 l="24681" t="9091" r="-2" b="-2"/>
          <a:stretch/>
        </p:blipFill>
        <p:spPr>
          <a:xfrm>
            <a:off x="5086350" y="-1"/>
            <a:ext cx="7102474" cy="6858001"/>
          </a:xfrm>
          <a:custGeom>
            <a:avLst/>
            <a:gdLst/>
            <a:ahLst/>
            <a:cxnLst/>
            <a:rect l="l" t="t" r="r" b="b"/>
            <a:pathLst>
              <a:path w="7102474" h="6858001">
                <a:moveTo>
                  <a:pt x="417180" y="0"/>
                </a:moveTo>
                <a:lnTo>
                  <a:pt x="7102474" y="0"/>
                </a:lnTo>
                <a:lnTo>
                  <a:pt x="7102474" y="6858001"/>
                </a:lnTo>
                <a:lnTo>
                  <a:pt x="65002" y="6858001"/>
                </a:lnTo>
                <a:lnTo>
                  <a:pt x="1840421" y="4521201"/>
                </a:lnTo>
                <a:close/>
                <a:moveTo>
                  <a:pt x="0" y="0"/>
                </a:moveTo>
                <a:lnTo>
                  <a:pt x="417180" y="0"/>
                </a:lnTo>
                <a:lnTo>
                  <a:pt x="0" y="447"/>
                </a:lnTo>
                <a:close/>
              </a:path>
            </a:pathLst>
          </a:cu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8866" y="1678666"/>
            <a:ext cx="5123515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/>
              <a:t>Zakreslete indiferenční křivky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77335" y="4050831"/>
            <a:ext cx="5113217" cy="10969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znázorňují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3D2D849-17D8-45A4-9FB8-B955CD22B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A0A4A95-757B-4092-A077-CA7C3ADE4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23">
            <a:extLst>
              <a:ext uri="{FF2B5EF4-FFF2-40B4-BE49-F238E27FC236}">
                <a16:creationId xmlns:a16="http://schemas.microsoft.com/office/drawing/2014/main" id="{2D2FAE71-B8B1-4745-A59A-A88D3FE48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2" name="Rectangle 25">
            <a:extLst>
              <a:ext uri="{FF2B5EF4-FFF2-40B4-BE49-F238E27FC236}">
                <a16:creationId xmlns:a16="http://schemas.microsoft.com/office/drawing/2014/main" id="{E4C67344-C816-4380-85F7-CCFD7F8BA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4" name="Isosceles Triangle 24">
            <a:extLst>
              <a:ext uri="{FF2B5EF4-FFF2-40B4-BE49-F238E27FC236}">
                <a16:creationId xmlns:a16="http://schemas.microsoft.com/office/drawing/2014/main" id="{5A0B04CD-E5BD-4922-BE66-2D5B3A0DE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6" name="Rectangle 27">
            <a:extLst>
              <a:ext uri="{FF2B5EF4-FFF2-40B4-BE49-F238E27FC236}">
                <a16:creationId xmlns:a16="http://schemas.microsoft.com/office/drawing/2014/main" id="{CF4C9BE8-5C78-476D-9042-ECD8BE635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8" name="Rectangle 28">
            <a:extLst>
              <a:ext uri="{FF2B5EF4-FFF2-40B4-BE49-F238E27FC236}">
                <a16:creationId xmlns:a16="http://schemas.microsoft.com/office/drawing/2014/main" id="{7D6A31B3-BF49-4DB2-8306-DD2E4B889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50" name="Rectangle 29">
            <a:extLst>
              <a:ext uri="{FF2B5EF4-FFF2-40B4-BE49-F238E27FC236}">
                <a16:creationId xmlns:a16="http://schemas.microsoft.com/office/drawing/2014/main" id="{A903E87B-DD97-4095-B106-3218D6AF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52" name="Isosceles Triangle 29">
            <a:extLst>
              <a:ext uri="{FF2B5EF4-FFF2-40B4-BE49-F238E27FC236}">
                <a16:creationId xmlns:a16="http://schemas.microsoft.com/office/drawing/2014/main" id="{954CB26F-45F0-4288-A3B1-32535127B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27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8369844-B327-4D49-98E4-827203ADF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15249AA-E70E-4DAE-A265-2E3DE9D7C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16B149-ADB4-41B1-A60E-1A0358879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B53998E5-48EB-4528-87CF-792F414686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870554EF-7AD0-4B55-9FFF-38E8FA108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2CB215DE-9630-439F-A0A9-1D96839C5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F73C83A3-9645-481D-A4C0-430939918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2FA98AB7-2E6E-4C28-BB73-33EA563644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C11A2791-813E-4B8A-BE6F-BF3F8979E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DFFDA6E-1AB0-456D-9AFE-6CA686043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3E3E1654-1512-4D06-9969-80D50078FB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07067" y="1397000"/>
            <a:ext cx="7766936" cy="265383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Zakreslete rozpočtovou přímku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znázorňuje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</a:p>
        </p:txBody>
      </p:sp>
      <p:sp>
        <p:nvSpPr>
          <p:cNvPr id="30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139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8369844-B327-4D49-98E4-827203ADF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15249AA-E70E-4DAE-A265-2E3DE9D7C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16B149-ADB4-41B1-A60E-1A0358879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B53998E5-48EB-4528-87CF-792F414686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870554EF-7AD0-4B55-9FFF-38E8FA108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2CB215DE-9630-439F-A0A9-1D96839C5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F73C83A3-9645-481D-A4C0-430939918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2FA98AB7-2E6E-4C28-BB73-33EA563644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C11A2791-813E-4B8A-BE6F-BF3F8979E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DFFDA6E-1AB0-456D-9AFE-6CA686043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3E3E1654-1512-4D06-9969-80D50078FB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520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Jak zjistíme optimální spotřebitelskou kombinaci?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1120" y="2876315"/>
            <a:ext cx="3602567" cy="10968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 err="1">
                <a:solidFill>
                  <a:srgbClr val="FFFFFF"/>
                </a:solidFill>
              </a:rPr>
              <a:t>Zakreslete</a:t>
            </a:r>
            <a:r>
              <a:rPr lang="en-US" sz="2400" dirty="0">
                <a:solidFill>
                  <a:srgbClr val="FFFFFF"/>
                </a:solidFill>
              </a:rPr>
              <a:t> ji do </a:t>
            </a:r>
            <a:r>
              <a:rPr lang="en-US" sz="2400" dirty="0" err="1">
                <a:solidFill>
                  <a:srgbClr val="FFFFFF"/>
                </a:solidFill>
              </a:rPr>
              <a:t>grafu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772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Anežka po cvičení užívá protein a BCAA. Její rozpočet na měsíc je 705 Kč.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/>
              <a:t>Kolik si má koupit dávek BCAA a kolik proteinu? Dávka BCAA stojí 25 Kč, proteinu 30 Kč.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Znázorněte graficky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100161"/>
              </p:ext>
            </p:extLst>
          </p:nvPr>
        </p:nvGraphicFramePr>
        <p:xfrm>
          <a:off x="814624" y="4131056"/>
          <a:ext cx="895154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9529">
                  <a:extLst>
                    <a:ext uri="{9D8B030D-6E8A-4147-A177-3AD203B41FA5}">
                      <a16:colId xmlns:a16="http://schemas.microsoft.com/office/drawing/2014/main" val="1995908084"/>
                    </a:ext>
                  </a:extLst>
                </a:gridCol>
                <a:gridCol w="999241">
                  <a:extLst>
                    <a:ext uri="{9D8B030D-6E8A-4147-A177-3AD203B41FA5}">
                      <a16:colId xmlns:a16="http://schemas.microsoft.com/office/drawing/2014/main" val="1402336880"/>
                    </a:ext>
                  </a:extLst>
                </a:gridCol>
                <a:gridCol w="1150070">
                  <a:extLst>
                    <a:ext uri="{9D8B030D-6E8A-4147-A177-3AD203B41FA5}">
                      <a16:colId xmlns:a16="http://schemas.microsoft.com/office/drawing/2014/main" val="3437699845"/>
                    </a:ext>
                  </a:extLst>
                </a:gridCol>
                <a:gridCol w="1112363">
                  <a:extLst>
                    <a:ext uri="{9D8B030D-6E8A-4147-A177-3AD203B41FA5}">
                      <a16:colId xmlns:a16="http://schemas.microsoft.com/office/drawing/2014/main" val="3854273907"/>
                    </a:ext>
                  </a:extLst>
                </a:gridCol>
                <a:gridCol w="1159497">
                  <a:extLst>
                    <a:ext uri="{9D8B030D-6E8A-4147-A177-3AD203B41FA5}">
                      <a16:colId xmlns:a16="http://schemas.microsoft.com/office/drawing/2014/main" val="504608809"/>
                    </a:ext>
                  </a:extLst>
                </a:gridCol>
                <a:gridCol w="1102936">
                  <a:extLst>
                    <a:ext uri="{9D8B030D-6E8A-4147-A177-3AD203B41FA5}">
                      <a16:colId xmlns:a16="http://schemas.microsoft.com/office/drawing/2014/main" val="2701071270"/>
                    </a:ext>
                  </a:extLst>
                </a:gridCol>
                <a:gridCol w="1036948">
                  <a:extLst>
                    <a:ext uri="{9D8B030D-6E8A-4147-A177-3AD203B41FA5}">
                      <a16:colId xmlns:a16="http://schemas.microsoft.com/office/drawing/2014/main" val="3821080176"/>
                    </a:ext>
                  </a:extLst>
                </a:gridCol>
                <a:gridCol w="970960">
                  <a:extLst>
                    <a:ext uri="{9D8B030D-6E8A-4147-A177-3AD203B41FA5}">
                      <a16:colId xmlns:a16="http://schemas.microsoft.com/office/drawing/2014/main" val="5973468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IC1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BCAA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556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TU1= 600Kč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611590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649838"/>
              </p:ext>
            </p:extLst>
          </p:nvPr>
        </p:nvGraphicFramePr>
        <p:xfrm>
          <a:off x="814624" y="5076783"/>
          <a:ext cx="895154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9685">
                  <a:extLst>
                    <a:ext uri="{9D8B030D-6E8A-4147-A177-3AD203B41FA5}">
                      <a16:colId xmlns:a16="http://schemas.microsoft.com/office/drawing/2014/main" val="1995908084"/>
                    </a:ext>
                  </a:extLst>
                </a:gridCol>
                <a:gridCol w="999241">
                  <a:extLst>
                    <a:ext uri="{9D8B030D-6E8A-4147-A177-3AD203B41FA5}">
                      <a16:colId xmlns:a16="http://schemas.microsoft.com/office/drawing/2014/main" val="1402336880"/>
                    </a:ext>
                  </a:extLst>
                </a:gridCol>
                <a:gridCol w="1112363">
                  <a:extLst>
                    <a:ext uri="{9D8B030D-6E8A-4147-A177-3AD203B41FA5}">
                      <a16:colId xmlns:a16="http://schemas.microsoft.com/office/drawing/2014/main" val="3437699845"/>
                    </a:ext>
                  </a:extLst>
                </a:gridCol>
                <a:gridCol w="1121789">
                  <a:extLst>
                    <a:ext uri="{9D8B030D-6E8A-4147-A177-3AD203B41FA5}">
                      <a16:colId xmlns:a16="http://schemas.microsoft.com/office/drawing/2014/main" val="3854273907"/>
                    </a:ext>
                  </a:extLst>
                </a:gridCol>
                <a:gridCol w="1097622">
                  <a:extLst>
                    <a:ext uri="{9D8B030D-6E8A-4147-A177-3AD203B41FA5}">
                      <a16:colId xmlns:a16="http://schemas.microsoft.com/office/drawing/2014/main" val="504608809"/>
                    </a:ext>
                  </a:extLst>
                </a:gridCol>
                <a:gridCol w="1102936">
                  <a:extLst>
                    <a:ext uri="{9D8B030D-6E8A-4147-A177-3AD203B41FA5}">
                      <a16:colId xmlns:a16="http://schemas.microsoft.com/office/drawing/2014/main" val="2701071270"/>
                    </a:ext>
                  </a:extLst>
                </a:gridCol>
                <a:gridCol w="1036948">
                  <a:extLst>
                    <a:ext uri="{9D8B030D-6E8A-4147-A177-3AD203B41FA5}">
                      <a16:colId xmlns:a16="http://schemas.microsoft.com/office/drawing/2014/main" val="3821080176"/>
                    </a:ext>
                  </a:extLst>
                </a:gridCol>
                <a:gridCol w="970960">
                  <a:extLst>
                    <a:ext uri="{9D8B030D-6E8A-4147-A177-3AD203B41FA5}">
                      <a16:colId xmlns:a16="http://schemas.microsoft.com/office/drawing/2014/main" val="5973468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IC1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BCAA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556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TU1= 1000Kč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611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532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8369844-B327-4D49-98E4-827203ADF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15249AA-E70E-4DAE-A265-2E3DE9D7C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D16B149-ADB4-41B1-A60E-1A0358879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53998E5-48EB-4528-87CF-792F414686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870554EF-7AD0-4B55-9FFF-38E8FA108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CB215DE-9630-439F-A0A9-1D96839C5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F73C83A3-9645-481D-A4C0-430939918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2FA98AB7-2E6E-4C28-BB73-33EA563644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C11A2791-813E-4B8A-BE6F-BF3F8979E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6DFFDA6E-1AB0-456D-9AFE-6CA686043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3E1654-1512-4D06-9969-80D50078FB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07067" y="1397000"/>
            <a:ext cx="7766936" cy="265383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000"/>
              <a:t>Jak se v grafu projeví zvýšení rozpočtu a jak zdražení jedné komodity?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Zakreslete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007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0D2EC-98A1-FF48-1D36-A95BE2C66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čemu tyto znalosti můžu využít v práci trenéra?</a:t>
            </a:r>
            <a:endParaRPr lang="en-US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1B5491B-E2F3-857E-9AB2-58E44253EF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3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27">
            <a:extLst>
              <a:ext uri="{FF2B5EF4-FFF2-40B4-BE49-F238E27FC236}">
                <a16:creationId xmlns:a16="http://schemas.microsoft.com/office/drawing/2014/main" id="{9AE27B9D-0F04-458B-A718-F84902C79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7AB6435-428E-44C8-A107-8435183F65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659658D-9AE1-44D3-B002-2BA204AB9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23">
              <a:extLst>
                <a:ext uri="{FF2B5EF4-FFF2-40B4-BE49-F238E27FC236}">
                  <a16:creationId xmlns:a16="http://schemas.microsoft.com/office/drawing/2014/main" id="{2083C874-CFCD-47ED-9F98-DDB125C9C0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4" name="Rectangle 25">
              <a:extLst>
                <a:ext uri="{FF2B5EF4-FFF2-40B4-BE49-F238E27FC236}">
                  <a16:creationId xmlns:a16="http://schemas.microsoft.com/office/drawing/2014/main" id="{605E9946-A240-42E3-B6CD-E6691BF46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5" name="Isosceles Triangle 32">
              <a:extLst>
                <a:ext uri="{FF2B5EF4-FFF2-40B4-BE49-F238E27FC236}">
                  <a16:creationId xmlns:a16="http://schemas.microsoft.com/office/drawing/2014/main" id="{315B1B45-25C3-4C58-8EB8-41BCFA02A6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6" name="Rectangle 27">
              <a:extLst>
                <a:ext uri="{FF2B5EF4-FFF2-40B4-BE49-F238E27FC236}">
                  <a16:creationId xmlns:a16="http://schemas.microsoft.com/office/drawing/2014/main" id="{87983A9A-7A69-406F-AFEA-AD2AE87E1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7" name="Rectangle 28">
              <a:extLst>
                <a:ext uri="{FF2B5EF4-FFF2-40B4-BE49-F238E27FC236}">
                  <a16:creationId xmlns:a16="http://schemas.microsoft.com/office/drawing/2014/main" id="{FFCBC4EF-C03E-4EED-9E9A-3097DECC0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8" name="Rectangle 29">
              <a:extLst>
                <a:ext uri="{FF2B5EF4-FFF2-40B4-BE49-F238E27FC236}">
                  <a16:creationId xmlns:a16="http://schemas.microsoft.com/office/drawing/2014/main" id="{F56545EE-F94F-4B4C-AA43-9D674566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9" name="Isosceles Triangle 36">
              <a:extLst>
                <a:ext uri="{FF2B5EF4-FFF2-40B4-BE49-F238E27FC236}">
                  <a16:creationId xmlns:a16="http://schemas.microsoft.com/office/drawing/2014/main" id="{2FE2A6B2-D45B-484C-BAFD-3F45082664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70" name="Isosceles Triangle 37">
              <a:extLst>
                <a:ext uri="{FF2B5EF4-FFF2-40B4-BE49-F238E27FC236}">
                  <a16:creationId xmlns:a16="http://schemas.microsoft.com/office/drawing/2014/main" id="{EC2132BF-207E-4FB2-B0FE-E6FD0A1D18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660318D0-9A06-F1E9-4104-F3E16B22F3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 l="27269" r="2" b="9092"/>
          <a:stretch/>
        </p:blipFill>
        <p:spPr>
          <a:xfrm>
            <a:off x="5086350" y="-1"/>
            <a:ext cx="7102474" cy="6858001"/>
          </a:xfrm>
          <a:custGeom>
            <a:avLst/>
            <a:gdLst/>
            <a:ahLst/>
            <a:cxnLst/>
            <a:rect l="l" t="t" r="r" b="b"/>
            <a:pathLst>
              <a:path w="7102474" h="6858001">
                <a:moveTo>
                  <a:pt x="417180" y="0"/>
                </a:moveTo>
                <a:lnTo>
                  <a:pt x="7102474" y="0"/>
                </a:lnTo>
                <a:lnTo>
                  <a:pt x="7102474" y="6858001"/>
                </a:lnTo>
                <a:lnTo>
                  <a:pt x="65002" y="6858001"/>
                </a:lnTo>
                <a:lnTo>
                  <a:pt x="1840421" y="4521201"/>
                </a:lnTo>
                <a:close/>
                <a:moveTo>
                  <a:pt x="0" y="0"/>
                </a:moveTo>
                <a:lnTo>
                  <a:pt x="417180" y="0"/>
                </a:lnTo>
                <a:lnTo>
                  <a:pt x="0" y="447"/>
                </a:lnTo>
                <a:close/>
              </a:path>
            </a:pathLst>
          </a:custGeo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68866" y="1678666"/>
            <a:ext cx="5123515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/>
              <a:t>Co je to užitek?</a:t>
            </a:r>
          </a:p>
        </p:txBody>
      </p:sp>
      <p:cxnSp>
        <p:nvCxnSpPr>
          <p:cNvPr id="71" name="Straight Connector 39">
            <a:extLst>
              <a:ext uri="{FF2B5EF4-FFF2-40B4-BE49-F238E27FC236}">
                <a16:creationId xmlns:a16="http://schemas.microsoft.com/office/drawing/2014/main" id="{A3D2D849-17D8-45A4-9FB8-B955CD22B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41">
            <a:extLst>
              <a:ext uri="{FF2B5EF4-FFF2-40B4-BE49-F238E27FC236}">
                <a16:creationId xmlns:a16="http://schemas.microsoft.com/office/drawing/2014/main" id="{7A0A4A95-757B-4092-A077-CA7C3ADE4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ectangle 23">
            <a:extLst>
              <a:ext uri="{FF2B5EF4-FFF2-40B4-BE49-F238E27FC236}">
                <a16:creationId xmlns:a16="http://schemas.microsoft.com/office/drawing/2014/main" id="{2D2FAE71-B8B1-4745-A59A-A88D3FE48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74" name="Rectangle 25">
            <a:extLst>
              <a:ext uri="{FF2B5EF4-FFF2-40B4-BE49-F238E27FC236}">
                <a16:creationId xmlns:a16="http://schemas.microsoft.com/office/drawing/2014/main" id="{E4C67344-C816-4380-85F7-CCFD7F8BA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75" name="Isosceles Triangle 24">
            <a:extLst>
              <a:ext uri="{FF2B5EF4-FFF2-40B4-BE49-F238E27FC236}">
                <a16:creationId xmlns:a16="http://schemas.microsoft.com/office/drawing/2014/main" id="{5A0B04CD-E5BD-4922-BE66-2D5B3A0DE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76" name="Rectangle 27">
            <a:extLst>
              <a:ext uri="{FF2B5EF4-FFF2-40B4-BE49-F238E27FC236}">
                <a16:creationId xmlns:a16="http://schemas.microsoft.com/office/drawing/2014/main" id="{CF4C9BE8-5C78-476D-9042-ECD8BE635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77" name="Rectangle 28">
            <a:extLst>
              <a:ext uri="{FF2B5EF4-FFF2-40B4-BE49-F238E27FC236}">
                <a16:creationId xmlns:a16="http://schemas.microsoft.com/office/drawing/2014/main" id="{7D6A31B3-BF49-4DB2-8306-DD2E4B889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78" name="Rectangle 29">
            <a:extLst>
              <a:ext uri="{FF2B5EF4-FFF2-40B4-BE49-F238E27FC236}">
                <a16:creationId xmlns:a16="http://schemas.microsoft.com/office/drawing/2014/main" id="{A903E87B-DD97-4095-B106-3218D6AF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79" name="Isosceles Triangle 29">
            <a:extLst>
              <a:ext uri="{FF2B5EF4-FFF2-40B4-BE49-F238E27FC236}">
                <a16:creationId xmlns:a16="http://schemas.microsoft.com/office/drawing/2014/main" id="{954CB26F-45F0-4288-A3B1-32535127B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1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8369844-B327-4D49-98E4-827203ADF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15249AA-E70E-4DAE-A265-2E3DE9D7C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16B149-ADB4-41B1-A60E-1A0358879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B53998E5-48EB-4528-87CF-792F414686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870554EF-7AD0-4B55-9FFF-38E8FA108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2CB215DE-9630-439F-A0A9-1D96839C5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F73C83A3-9645-481D-A4C0-430939918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2FA98AB7-2E6E-4C28-BB73-33EA563644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C11A2791-813E-4B8A-BE6F-BF3F8979E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DFFDA6E-1AB0-456D-9AFE-6CA686043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3E3E1654-1512-4D06-9969-80D50078FB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520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Jaké máme dvě základní teorie užitku?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1120" y="2876315"/>
            <a:ext cx="3602567" cy="10968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V </a:t>
            </a:r>
            <a:r>
              <a:rPr lang="en-US" sz="3200" dirty="0" err="1">
                <a:solidFill>
                  <a:srgbClr val="FFFFFF"/>
                </a:solidFill>
              </a:rPr>
              <a:t>čem</a:t>
            </a:r>
            <a:r>
              <a:rPr lang="en-US" sz="3200" dirty="0">
                <a:solidFill>
                  <a:srgbClr val="FFFFFF"/>
                </a:solidFill>
              </a:rPr>
              <a:t> se </a:t>
            </a:r>
            <a:r>
              <a:rPr lang="en-US" sz="3200" dirty="0" err="1">
                <a:solidFill>
                  <a:srgbClr val="FFFFFF"/>
                </a:solidFill>
              </a:rPr>
              <a:t>liší</a:t>
            </a:r>
            <a:r>
              <a:rPr lang="en-US" sz="3200" dirty="0">
                <a:solidFill>
                  <a:srgbClr val="FFFF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65472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Zakreslete graf celkového a mezního užitku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Jak spolu tyto dva grafy souvisí?</a:t>
            </a:r>
          </a:p>
        </p:txBody>
      </p:sp>
    </p:spTree>
    <p:extLst>
      <p:ext uri="{BB962C8B-B14F-4D97-AF65-F5344CB8AC3E}">
        <p14:creationId xmlns:p14="http://schemas.microsoft.com/office/powerpoint/2010/main" val="3809925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8369844-B327-4D49-98E4-827203ADF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15249AA-E70E-4DAE-A265-2E3DE9D7C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D16B149-ADB4-41B1-A60E-1A0358879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B53998E5-48EB-4528-87CF-792F414686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" name="Rectangle 25">
              <a:extLst>
                <a:ext uri="{FF2B5EF4-FFF2-40B4-BE49-F238E27FC236}">
                  <a16:creationId xmlns:a16="http://schemas.microsoft.com/office/drawing/2014/main" id="{870554EF-7AD0-4B55-9FFF-38E8FA108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2CB215DE-9630-439F-A0A9-1D96839C5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Rectangle 27">
              <a:extLst>
                <a:ext uri="{FF2B5EF4-FFF2-40B4-BE49-F238E27FC236}">
                  <a16:creationId xmlns:a16="http://schemas.microsoft.com/office/drawing/2014/main" id="{F73C83A3-9645-481D-A4C0-430939918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Rectangle 28">
              <a:extLst>
                <a:ext uri="{FF2B5EF4-FFF2-40B4-BE49-F238E27FC236}">
                  <a16:creationId xmlns:a16="http://schemas.microsoft.com/office/drawing/2014/main" id="{2FA98AB7-2E6E-4C28-BB73-33EA563644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Rectangle 29">
              <a:extLst>
                <a:ext uri="{FF2B5EF4-FFF2-40B4-BE49-F238E27FC236}">
                  <a16:creationId xmlns:a16="http://schemas.microsoft.com/office/drawing/2014/main" id="{C11A2791-813E-4B8A-BE6F-BF3F8979E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6DFFDA6E-1AB0-456D-9AFE-6CA686043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3E3E1654-1512-4D06-9969-80D50078FB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07067" y="1397000"/>
            <a:ext cx="7766936" cy="265383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Co říká zákon klesajícího mezního užitku?</a:t>
            </a:r>
          </a:p>
        </p:txBody>
      </p:sp>
      <p:sp>
        <p:nvSpPr>
          <p:cNvPr id="29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903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to spotřebitelský přebytek?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Znázorněte jej graficky</a:t>
            </a:r>
          </a:p>
        </p:txBody>
      </p:sp>
    </p:spTree>
    <p:extLst>
      <p:ext uri="{BB962C8B-B14F-4D97-AF65-F5344CB8AC3E}">
        <p14:creationId xmlns:p14="http://schemas.microsoft.com/office/powerpoint/2010/main" val="1359866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Denní poptávka Josefa po čokoládových tyčinkách je dána následující tabulkou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/>
              <a:t>Jaký bude mít mezní užitek při konzumaci 3. tyčinky?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Kolik tyčinek si koupí, pokud bude tržní cena 15 Kč?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Zakreslete křivku mezního užitku do grafu.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Jaký bude celkový užitek ze všech tyčinek, které si za výše uvedenou cenu Josef koupí? Zakreslete křivku TU i do grafu.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Jaký bude jeho spotřebitelský přebytek?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56748"/>
              </p:ext>
            </p:extLst>
          </p:nvPr>
        </p:nvGraphicFramePr>
        <p:xfrm>
          <a:off x="911667" y="5602391"/>
          <a:ext cx="81280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63576573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33950841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6981949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33545236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85250011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387636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QD (ks)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674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081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267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Individuální poptávka Honzy po kuřecích křidýlkách je dána následující tabulkou: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1950" dirty="0"/>
              <a:t>Určete velikost mezního užitku, který bude mít Honza při konzumaci druhého křidýlka</a:t>
            </a:r>
          </a:p>
          <a:p>
            <a:pPr>
              <a:lnSpc>
                <a:spcPct val="150000"/>
              </a:lnSpc>
            </a:pPr>
            <a:r>
              <a:rPr lang="cs-CZ" sz="1950" dirty="0"/>
              <a:t>Určete celkový užitek Honzy, pokud spotřebuje 5 křidýlek</a:t>
            </a:r>
          </a:p>
          <a:p>
            <a:pPr>
              <a:lnSpc>
                <a:spcPct val="150000"/>
              </a:lnSpc>
            </a:pPr>
            <a:r>
              <a:rPr lang="cs-CZ" sz="1950" dirty="0"/>
              <a:t>Kolik křidýlek si Honza koupí, když bude 1 kus stát 20 Kč?</a:t>
            </a:r>
          </a:p>
          <a:p>
            <a:pPr>
              <a:lnSpc>
                <a:spcPct val="150000"/>
              </a:lnSpc>
            </a:pPr>
            <a:r>
              <a:rPr lang="cs-CZ" sz="1950" dirty="0"/>
              <a:t>Jaký bude jeho spotřebitelský přebytek, při konzumaci množství, které si za danou cenu koupí?</a:t>
            </a:r>
          </a:p>
          <a:p>
            <a:pPr>
              <a:lnSpc>
                <a:spcPct val="150000"/>
              </a:lnSpc>
            </a:pPr>
            <a:r>
              <a:rPr lang="cs-CZ" sz="1950" dirty="0"/>
              <a:t>Zakreslete TU i MU do grafu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212072"/>
              </p:ext>
            </p:extLst>
          </p:nvPr>
        </p:nvGraphicFramePr>
        <p:xfrm>
          <a:off x="791310" y="5900711"/>
          <a:ext cx="817293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104">
                  <a:extLst>
                    <a:ext uri="{9D8B030D-6E8A-4147-A177-3AD203B41FA5}">
                      <a16:colId xmlns:a16="http://schemas.microsoft.com/office/drawing/2014/main" val="2218480495"/>
                    </a:ext>
                  </a:extLst>
                </a:gridCol>
                <a:gridCol w="908104">
                  <a:extLst>
                    <a:ext uri="{9D8B030D-6E8A-4147-A177-3AD203B41FA5}">
                      <a16:colId xmlns:a16="http://schemas.microsoft.com/office/drawing/2014/main" val="283120955"/>
                    </a:ext>
                  </a:extLst>
                </a:gridCol>
                <a:gridCol w="908104">
                  <a:extLst>
                    <a:ext uri="{9D8B030D-6E8A-4147-A177-3AD203B41FA5}">
                      <a16:colId xmlns:a16="http://schemas.microsoft.com/office/drawing/2014/main" val="663888282"/>
                    </a:ext>
                  </a:extLst>
                </a:gridCol>
                <a:gridCol w="908104">
                  <a:extLst>
                    <a:ext uri="{9D8B030D-6E8A-4147-A177-3AD203B41FA5}">
                      <a16:colId xmlns:a16="http://schemas.microsoft.com/office/drawing/2014/main" val="2145969734"/>
                    </a:ext>
                  </a:extLst>
                </a:gridCol>
                <a:gridCol w="908104">
                  <a:extLst>
                    <a:ext uri="{9D8B030D-6E8A-4147-A177-3AD203B41FA5}">
                      <a16:colId xmlns:a16="http://schemas.microsoft.com/office/drawing/2014/main" val="1219056402"/>
                    </a:ext>
                  </a:extLst>
                </a:gridCol>
                <a:gridCol w="908104">
                  <a:extLst>
                    <a:ext uri="{9D8B030D-6E8A-4147-A177-3AD203B41FA5}">
                      <a16:colId xmlns:a16="http://schemas.microsoft.com/office/drawing/2014/main" val="2315450867"/>
                    </a:ext>
                  </a:extLst>
                </a:gridCol>
                <a:gridCol w="908104">
                  <a:extLst>
                    <a:ext uri="{9D8B030D-6E8A-4147-A177-3AD203B41FA5}">
                      <a16:colId xmlns:a16="http://schemas.microsoft.com/office/drawing/2014/main" val="1155954053"/>
                    </a:ext>
                  </a:extLst>
                </a:gridCol>
                <a:gridCol w="908104">
                  <a:extLst>
                    <a:ext uri="{9D8B030D-6E8A-4147-A177-3AD203B41FA5}">
                      <a16:colId xmlns:a16="http://schemas.microsoft.com/office/drawing/2014/main" val="1776190822"/>
                    </a:ext>
                  </a:extLst>
                </a:gridCol>
                <a:gridCol w="908104">
                  <a:extLst>
                    <a:ext uri="{9D8B030D-6E8A-4147-A177-3AD203B41FA5}">
                      <a16:colId xmlns:a16="http://schemas.microsoft.com/office/drawing/2014/main" val="3782994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Q</a:t>
                      </a:r>
                      <a:r>
                        <a:rPr lang="cs-CZ" baseline="-25000" dirty="0"/>
                        <a:t>D</a:t>
                      </a:r>
                      <a:r>
                        <a:rPr lang="cs-CZ" baseline="0" dirty="0"/>
                        <a:t> (ks)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117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010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4218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8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0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1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2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pic>
        <p:nvPicPr>
          <p:cNvPr id="7" name="Picture 6" descr="Obsah obrázku diagram, kruh, snímek obrazovky, text&#10;&#10;Popis byl vytvořen automaticky">
            <a:extLst>
              <a:ext uri="{FF2B5EF4-FFF2-40B4-BE49-F238E27FC236}">
                <a16:creationId xmlns:a16="http://schemas.microsoft.com/office/drawing/2014/main" id="{9CE3C0A2-ACAF-9734-D43E-9C724581B4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826" t="839" r="18399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80563" y="1678665"/>
            <a:ext cx="3887839" cy="237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 err="1">
                <a:solidFill>
                  <a:schemeClr val="accent2"/>
                </a:solidFill>
              </a:rPr>
              <a:t>Indiferenční</a:t>
            </a:r>
            <a:r>
              <a:rPr lang="en-US" sz="5400" dirty="0">
                <a:solidFill>
                  <a:schemeClr val="accent2"/>
                </a:solidFill>
              </a:rPr>
              <a:t> </a:t>
            </a:r>
            <a:r>
              <a:rPr lang="en-US" sz="5400" dirty="0" err="1">
                <a:solidFill>
                  <a:schemeClr val="accent2"/>
                </a:solidFill>
              </a:rPr>
              <a:t>analýza</a:t>
            </a:r>
            <a:endParaRPr lang="en-U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597772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365</TotalTime>
  <Words>364</Words>
  <Application>Microsoft Office PowerPoint</Application>
  <PresentationFormat>Širokoúhlá obrazovka</PresentationFormat>
  <Paragraphs>99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Fazeta</vt:lpstr>
      <vt:lpstr>Ekonomie, ekonomika a management sportu</vt:lpstr>
      <vt:lpstr>Co je to užitek?</vt:lpstr>
      <vt:lpstr>Jaké máme dvě základní teorie užitku?</vt:lpstr>
      <vt:lpstr>Zakreslete graf celkového a mezního užitku</vt:lpstr>
      <vt:lpstr>Co říká zákon klesajícího mezního užitku?</vt:lpstr>
      <vt:lpstr>Co je to spotřebitelský přebytek?</vt:lpstr>
      <vt:lpstr>Denní poptávka Josefa po čokoládových tyčinkách je dána následující tabulkou</vt:lpstr>
      <vt:lpstr>Individuální poptávka Honzy po kuřecích křidýlkách je dána následující tabulkou:</vt:lpstr>
      <vt:lpstr>Indiferenční analýza</vt:lpstr>
      <vt:lpstr>Zakreslete indiferenční křivky</vt:lpstr>
      <vt:lpstr>Zakreslete rozpočtovou přímku</vt:lpstr>
      <vt:lpstr>Jak zjistíme optimální spotřebitelskou kombinaci?</vt:lpstr>
      <vt:lpstr>Anežka po cvičení užívá protein a BCAA. Její rozpočet na měsíc je 705 Kč.</vt:lpstr>
      <vt:lpstr>Jak se v grafu projeví zvýšení rozpočtu a jak zdražení jedné komodity?</vt:lpstr>
      <vt:lpstr>K čemu tyto znalosti můžu využít v práci trenéra?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Veronika Krause</cp:lastModifiedBy>
  <cp:revision>29</cp:revision>
  <dcterms:created xsi:type="dcterms:W3CDTF">2023-02-08T12:55:45Z</dcterms:created>
  <dcterms:modified xsi:type="dcterms:W3CDTF">2025-02-28T10:16:37Z</dcterms:modified>
</cp:coreProperties>
</file>